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338" r:id="rId3"/>
    <p:sldId id="349" r:id="rId4"/>
    <p:sldId id="314" r:id="rId5"/>
    <p:sldId id="341" r:id="rId6"/>
    <p:sldId id="264" r:id="rId7"/>
    <p:sldId id="358" r:id="rId8"/>
    <p:sldId id="359" r:id="rId9"/>
    <p:sldId id="360" r:id="rId10"/>
    <p:sldId id="354" r:id="rId11"/>
    <p:sldId id="355" r:id="rId12"/>
    <p:sldId id="361" r:id="rId13"/>
    <p:sldId id="351" r:id="rId14"/>
    <p:sldId id="337" r:id="rId15"/>
    <p:sldId id="347" r:id="rId16"/>
    <p:sldId id="344" r:id="rId17"/>
    <p:sldId id="348" r:id="rId18"/>
    <p:sldId id="342" r:id="rId19"/>
    <p:sldId id="356" r:id="rId20"/>
    <p:sldId id="357" r:id="rId21"/>
    <p:sldId id="345" r:id="rId22"/>
    <p:sldId id="34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81E5-E5E6-47AA-856C-CAF1D38C51D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04391BA-7018-4ED6-AB22-3A513DE7A621}">
      <dgm:prSet/>
      <dgm:spPr/>
      <dgm:t>
        <a:bodyPr/>
        <a:lstStyle/>
        <a:p>
          <a:pPr latinLnBrk="1"/>
          <a:r>
            <a:rPr lang="ko-KR" altLang="en-US" b="1" dirty="0"/>
            <a:t>땀</a:t>
          </a:r>
        </a:p>
      </dgm:t>
    </dgm:pt>
    <dgm:pt modelId="{E04E8D37-CBAC-4930-BD99-28BA7830D87C}" type="parTrans" cxnId="{D040547E-1428-492E-B83C-B932F2D6AA55}">
      <dgm:prSet/>
      <dgm:spPr/>
      <dgm:t>
        <a:bodyPr/>
        <a:lstStyle/>
        <a:p>
          <a:pPr latinLnBrk="1"/>
          <a:endParaRPr lang="ko-KR" altLang="en-US" b="1"/>
        </a:p>
      </dgm:t>
    </dgm:pt>
    <dgm:pt modelId="{7BC4284C-29B8-473D-9A75-48D33A3C1B83}" type="sibTrans" cxnId="{D040547E-1428-492E-B83C-B932F2D6AA55}">
      <dgm:prSet/>
      <dgm:spPr/>
      <dgm:t>
        <a:bodyPr/>
        <a:lstStyle/>
        <a:p>
          <a:pPr latinLnBrk="1"/>
          <a:endParaRPr lang="ko-KR" altLang="en-US" b="1"/>
        </a:p>
      </dgm:t>
    </dgm:pt>
    <dgm:pt modelId="{E96799F1-E44A-4C45-A0A0-4A00100716C0}">
      <dgm:prSet/>
      <dgm:spPr/>
      <dgm:t>
        <a:bodyPr/>
        <a:lstStyle/>
        <a:p>
          <a:pPr latinLnBrk="1"/>
          <a:r>
            <a:rPr lang="ko-KR" altLang="en-US" b="1" dirty="0"/>
            <a:t>체온</a:t>
          </a:r>
        </a:p>
      </dgm:t>
    </dgm:pt>
    <dgm:pt modelId="{EA491FCD-CDAD-42B3-BC6D-C9466DF1F422}" type="parTrans" cxnId="{87CAB30A-17B4-44D8-8B40-57B9A59928BD}">
      <dgm:prSet/>
      <dgm:spPr/>
      <dgm:t>
        <a:bodyPr/>
        <a:lstStyle/>
        <a:p>
          <a:pPr latinLnBrk="1"/>
          <a:endParaRPr lang="ko-KR" altLang="en-US" b="1"/>
        </a:p>
      </dgm:t>
    </dgm:pt>
    <dgm:pt modelId="{7950198F-559B-48A8-B3DA-964D0ACC7519}" type="sibTrans" cxnId="{87CAB30A-17B4-44D8-8B40-57B9A59928BD}">
      <dgm:prSet/>
      <dgm:spPr/>
      <dgm:t>
        <a:bodyPr/>
        <a:lstStyle/>
        <a:p>
          <a:pPr latinLnBrk="1"/>
          <a:endParaRPr lang="ko-KR" altLang="en-US" b="1"/>
        </a:p>
      </dgm:t>
    </dgm:pt>
    <dgm:pt modelId="{BA7C8DBE-F817-41BF-A989-FCB1DEFF8F1B}">
      <dgm:prSet/>
      <dgm:spPr/>
      <dgm:t>
        <a:bodyPr/>
        <a:lstStyle/>
        <a:p>
          <a:pPr latinLnBrk="1"/>
          <a:r>
            <a:rPr lang="ko-KR" altLang="en-US" b="1" dirty="0"/>
            <a:t>습도</a:t>
          </a:r>
        </a:p>
      </dgm:t>
    </dgm:pt>
    <dgm:pt modelId="{F9E426F5-FD81-40CC-ACC9-A4FA65949CCC}" type="parTrans" cxnId="{2FB4B234-8E06-4141-975B-CE86839990D8}">
      <dgm:prSet/>
      <dgm:spPr/>
      <dgm:t>
        <a:bodyPr/>
        <a:lstStyle/>
        <a:p>
          <a:pPr latinLnBrk="1"/>
          <a:endParaRPr lang="ko-KR" altLang="en-US" b="1"/>
        </a:p>
      </dgm:t>
    </dgm:pt>
    <dgm:pt modelId="{1156895D-1BA2-4311-951E-9EE49E924422}" type="sibTrans" cxnId="{2FB4B234-8E06-4141-975B-CE86839990D8}">
      <dgm:prSet/>
      <dgm:spPr/>
      <dgm:t>
        <a:bodyPr/>
        <a:lstStyle/>
        <a:p>
          <a:pPr latinLnBrk="1"/>
          <a:endParaRPr lang="ko-KR" altLang="en-US" b="1"/>
        </a:p>
      </dgm:t>
    </dgm:pt>
    <dgm:pt modelId="{7D26BB85-17E0-40A1-9690-3DCADBB1E14F}">
      <dgm:prSet/>
      <dgm:spPr/>
      <dgm:t>
        <a:bodyPr/>
        <a:lstStyle/>
        <a:p>
          <a:pPr latinLnBrk="1"/>
          <a:r>
            <a:rPr lang="ko-KR" altLang="en-US" b="1" dirty="0"/>
            <a:t>세균</a:t>
          </a:r>
          <a:r>
            <a:rPr lang="en-US" altLang="ko-KR" b="1" dirty="0"/>
            <a:t>,</a:t>
          </a:r>
          <a:r>
            <a:rPr lang="ko-KR" altLang="en-US" b="1" dirty="0"/>
            <a:t>곰팡이</a:t>
          </a:r>
        </a:p>
      </dgm:t>
    </dgm:pt>
    <dgm:pt modelId="{1CAC47D3-A02F-4DF5-A7F3-0978D3BAEFC0}" type="parTrans" cxnId="{3C7EEB61-C08B-4A81-905E-FCA3CCD408DA}">
      <dgm:prSet/>
      <dgm:spPr/>
      <dgm:t>
        <a:bodyPr/>
        <a:lstStyle/>
        <a:p>
          <a:pPr latinLnBrk="1"/>
          <a:endParaRPr lang="ko-KR" altLang="en-US" b="1"/>
        </a:p>
      </dgm:t>
    </dgm:pt>
    <dgm:pt modelId="{5DF3AF9A-1088-45B3-BB4D-B4B6A3903AE8}" type="sibTrans" cxnId="{3C7EEB61-C08B-4A81-905E-FCA3CCD408DA}">
      <dgm:prSet/>
      <dgm:spPr/>
      <dgm:t>
        <a:bodyPr/>
        <a:lstStyle/>
        <a:p>
          <a:pPr latinLnBrk="1"/>
          <a:endParaRPr lang="ko-KR" altLang="en-US" b="1"/>
        </a:p>
      </dgm:t>
    </dgm:pt>
    <dgm:pt modelId="{BA5FA7EB-27C3-4A05-94F7-0AB4413103E0}">
      <dgm:prSet/>
      <dgm:spPr/>
      <dgm:t>
        <a:bodyPr/>
        <a:lstStyle/>
        <a:p>
          <a:pPr latinLnBrk="1"/>
          <a:r>
            <a:rPr lang="ko-KR" altLang="en-US" b="1" dirty="0" err="1"/>
            <a:t>피부질환및악취</a:t>
          </a:r>
          <a:endParaRPr lang="ko-KR" altLang="en-US" b="1" dirty="0"/>
        </a:p>
      </dgm:t>
    </dgm:pt>
    <dgm:pt modelId="{3E713BC1-B485-4D0F-972E-227B37FE218D}" type="parTrans" cxnId="{1EB0184D-FBB1-4A96-BE06-E76FC80245CC}">
      <dgm:prSet/>
      <dgm:spPr/>
      <dgm:t>
        <a:bodyPr/>
        <a:lstStyle/>
        <a:p>
          <a:pPr latinLnBrk="1"/>
          <a:endParaRPr lang="ko-KR" altLang="en-US" b="1"/>
        </a:p>
      </dgm:t>
    </dgm:pt>
    <dgm:pt modelId="{70BFE029-1A29-4348-A8DE-EFF586444286}" type="sibTrans" cxnId="{1EB0184D-FBB1-4A96-BE06-E76FC80245CC}">
      <dgm:prSet/>
      <dgm:spPr/>
      <dgm:t>
        <a:bodyPr/>
        <a:lstStyle/>
        <a:p>
          <a:pPr latinLnBrk="1"/>
          <a:endParaRPr lang="ko-KR" altLang="en-US" b="1"/>
        </a:p>
      </dgm:t>
    </dgm:pt>
    <dgm:pt modelId="{A7D8EADB-97FE-4803-B7B8-EBA429D95725}">
      <dgm:prSet/>
      <dgm:spPr/>
      <dgm:t>
        <a:bodyPr/>
        <a:lstStyle/>
        <a:p>
          <a:pPr latinLnBrk="1"/>
          <a:r>
            <a:rPr lang="ko-KR" altLang="en-US" b="1" dirty="0"/>
            <a:t>온도</a:t>
          </a:r>
        </a:p>
      </dgm:t>
    </dgm:pt>
    <dgm:pt modelId="{844C8C4F-6BDC-44DC-B410-E8A66AAC5410}" type="parTrans" cxnId="{9FA535CC-3237-4DE5-8C2E-31088DB0F65E}">
      <dgm:prSet/>
      <dgm:spPr/>
      <dgm:t>
        <a:bodyPr/>
        <a:lstStyle/>
        <a:p>
          <a:pPr latinLnBrk="1"/>
          <a:endParaRPr lang="ko-KR" altLang="en-US" b="1"/>
        </a:p>
      </dgm:t>
    </dgm:pt>
    <dgm:pt modelId="{B495FA60-928B-4425-BBE6-B7CEEF18F11F}" type="sibTrans" cxnId="{9FA535CC-3237-4DE5-8C2E-31088DB0F65E}">
      <dgm:prSet/>
      <dgm:spPr/>
      <dgm:t>
        <a:bodyPr/>
        <a:lstStyle/>
        <a:p>
          <a:pPr latinLnBrk="1"/>
          <a:endParaRPr lang="ko-KR" altLang="en-US" b="1"/>
        </a:p>
      </dgm:t>
    </dgm:pt>
    <dgm:pt modelId="{803E0396-990D-49CD-BF78-9A243965CE3C}">
      <dgm:prSet/>
      <dgm:spPr/>
      <dgm:t>
        <a:bodyPr/>
        <a:lstStyle/>
        <a:p>
          <a:pPr latinLnBrk="1"/>
          <a:r>
            <a:rPr lang="ko-KR" altLang="en-US" b="1" dirty="0"/>
            <a:t>체온</a:t>
          </a:r>
        </a:p>
      </dgm:t>
    </dgm:pt>
    <dgm:pt modelId="{7A36D570-C442-468E-B874-26C90B8DFCD8}" type="parTrans" cxnId="{C2E8411C-ADC5-406E-AC28-7359CA7E2FB6}">
      <dgm:prSet/>
      <dgm:spPr/>
      <dgm:t>
        <a:bodyPr/>
        <a:lstStyle/>
        <a:p>
          <a:pPr latinLnBrk="1"/>
          <a:endParaRPr lang="ko-KR" altLang="en-US" b="1"/>
        </a:p>
      </dgm:t>
    </dgm:pt>
    <dgm:pt modelId="{5AACEF51-D79D-46BA-82A3-65F866F3680E}" type="sibTrans" cxnId="{C2E8411C-ADC5-406E-AC28-7359CA7E2FB6}">
      <dgm:prSet/>
      <dgm:spPr/>
      <dgm:t>
        <a:bodyPr/>
        <a:lstStyle/>
        <a:p>
          <a:pPr latinLnBrk="1"/>
          <a:endParaRPr lang="ko-KR" altLang="en-US" b="1"/>
        </a:p>
      </dgm:t>
    </dgm:pt>
    <dgm:pt modelId="{C110DBAB-57B4-4EFD-AEF8-A3F4A7F5B056}">
      <dgm:prSet/>
      <dgm:spPr/>
      <dgm:t>
        <a:bodyPr/>
        <a:lstStyle/>
        <a:p>
          <a:pPr latinLnBrk="1"/>
          <a:r>
            <a:rPr lang="ko-KR" altLang="en-US" b="1" dirty="0"/>
            <a:t>활동</a:t>
          </a:r>
        </a:p>
      </dgm:t>
    </dgm:pt>
    <dgm:pt modelId="{E6FF53DB-0DBC-4162-9232-EFF187BA1189}" type="parTrans" cxnId="{618BABCC-9091-44AE-B487-9CF5CFE7C72D}">
      <dgm:prSet/>
      <dgm:spPr/>
      <dgm:t>
        <a:bodyPr/>
        <a:lstStyle/>
        <a:p>
          <a:pPr latinLnBrk="1"/>
          <a:endParaRPr lang="ko-KR" altLang="en-US" b="1"/>
        </a:p>
      </dgm:t>
    </dgm:pt>
    <dgm:pt modelId="{DA265E1D-227A-434D-9B8F-6020274BB40B}" type="sibTrans" cxnId="{618BABCC-9091-44AE-B487-9CF5CFE7C72D}">
      <dgm:prSet/>
      <dgm:spPr/>
      <dgm:t>
        <a:bodyPr/>
        <a:lstStyle/>
        <a:p>
          <a:pPr latinLnBrk="1"/>
          <a:endParaRPr lang="ko-KR" altLang="en-US" b="1"/>
        </a:p>
      </dgm:t>
    </dgm:pt>
    <dgm:pt modelId="{D2B1C7E2-E6EA-49A2-8E62-44900D7B83E3}" type="pres">
      <dgm:prSet presAssocID="{821F81E5-E5E6-47AA-856C-CAF1D38C51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246499-A662-448D-BE87-7F1F5B70FEFC}" type="pres">
      <dgm:prSet presAssocID="{821F81E5-E5E6-47AA-856C-CAF1D38C51D7}" presName="hierFlow" presStyleCnt="0"/>
      <dgm:spPr/>
    </dgm:pt>
    <dgm:pt modelId="{497AF5AE-BB9C-4415-BE90-3DB623529298}" type="pres">
      <dgm:prSet presAssocID="{821F81E5-E5E6-47AA-856C-CAF1D38C51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1E9A36-87EF-4FCA-8BA0-BE979AD6EFF8}" type="pres">
      <dgm:prSet presAssocID="{BA5FA7EB-27C3-4A05-94F7-0AB4413103E0}" presName="Name14" presStyleCnt="0"/>
      <dgm:spPr/>
    </dgm:pt>
    <dgm:pt modelId="{87BE1CE7-238D-4D5E-985E-869DA906C964}" type="pres">
      <dgm:prSet presAssocID="{BA5FA7EB-27C3-4A05-94F7-0AB4413103E0}" presName="level1Shape" presStyleLbl="node0" presStyleIdx="0" presStyleCnt="1">
        <dgm:presLayoutVars>
          <dgm:chPref val="3"/>
        </dgm:presLayoutVars>
      </dgm:prSet>
      <dgm:spPr/>
    </dgm:pt>
    <dgm:pt modelId="{86608A43-2068-4EC8-99FD-8EBD455123CF}" type="pres">
      <dgm:prSet presAssocID="{BA5FA7EB-27C3-4A05-94F7-0AB4413103E0}" presName="hierChild2" presStyleCnt="0"/>
      <dgm:spPr/>
    </dgm:pt>
    <dgm:pt modelId="{57BADB67-E3FF-458E-876E-FB3CED99FEDD}" type="pres">
      <dgm:prSet presAssocID="{1CAC47D3-A02F-4DF5-A7F3-0978D3BAEFC0}" presName="Name19" presStyleLbl="parChTrans1D2" presStyleIdx="0" presStyleCnt="1"/>
      <dgm:spPr/>
    </dgm:pt>
    <dgm:pt modelId="{40F7C19A-DF1B-44A4-96E0-561BA9DF6B48}" type="pres">
      <dgm:prSet presAssocID="{7D26BB85-17E0-40A1-9690-3DCADBB1E14F}" presName="Name21" presStyleCnt="0"/>
      <dgm:spPr/>
    </dgm:pt>
    <dgm:pt modelId="{8BFF8F64-3E47-4B13-AE1A-02D04C64AA82}" type="pres">
      <dgm:prSet presAssocID="{7D26BB85-17E0-40A1-9690-3DCADBB1E14F}" presName="level2Shape" presStyleLbl="node2" presStyleIdx="0" presStyleCnt="1"/>
      <dgm:spPr/>
    </dgm:pt>
    <dgm:pt modelId="{9F5201AA-D48D-4145-89CA-7DA9AA4F28FE}" type="pres">
      <dgm:prSet presAssocID="{7D26BB85-17E0-40A1-9690-3DCADBB1E14F}" presName="hierChild3" presStyleCnt="0"/>
      <dgm:spPr/>
    </dgm:pt>
    <dgm:pt modelId="{E956C068-402C-4A3F-B3C9-8798495F3AF5}" type="pres">
      <dgm:prSet presAssocID="{844C8C4F-6BDC-44DC-B410-E8A66AAC5410}" presName="Name19" presStyleLbl="parChTrans1D3" presStyleIdx="0" presStyleCnt="2"/>
      <dgm:spPr/>
    </dgm:pt>
    <dgm:pt modelId="{902AD9BA-18CE-4C51-855F-A55504F7D548}" type="pres">
      <dgm:prSet presAssocID="{A7D8EADB-97FE-4803-B7B8-EBA429D95725}" presName="Name21" presStyleCnt="0"/>
      <dgm:spPr/>
    </dgm:pt>
    <dgm:pt modelId="{B2A94758-1E1F-460D-B02D-6A3F807FE5DC}" type="pres">
      <dgm:prSet presAssocID="{A7D8EADB-97FE-4803-B7B8-EBA429D95725}" presName="level2Shape" presStyleLbl="node3" presStyleIdx="0" presStyleCnt="2"/>
      <dgm:spPr/>
    </dgm:pt>
    <dgm:pt modelId="{5148E0F1-20E9-46DE-8218-D07EB3CDD4B1}" type="pres">
      <dgm:prSet presAssocID="{A7D8EADB-97FE-4803-B7B8-EBA429D95725}" presName="hierChild3" presStyleCnt="0"/>
      <dgm:spPr/>
    </dgm:pt>
    <dgm:pt modelId="{9345C8B7-C666-4C44-9418-C210034913F1}" type="pres">
      <dgm:prSet presAssocID="{7A36D570-C442-468E-B874-26C90B8DFCD8}" presName="Name19" presStyleLbl="parChTrans1D4" presStyleIdx="0" presStyleCnt="4"/>
      <dgm:spPr/>
    </dgm:pt>
    <dgm:pt modelId="{81140E88-E85F-4198-905A-43CF6E78B252}" type="pres">
      <dgm:prSet presAssocID="{803E0396-990D-49CD-BF78-9A243965CE3C}" presName="Name21" presStyleCnt="0"/>
      <dgm:spPr/>
    </dgm:pt>
    <dgm:pt modelId="{9BC5822F-D32B-4930-9D7E-E736481E06E9}" type="pres">
      <dgm:prSet presAssocID="{803E0396-990D-49CD-BF78-9A243965CE3C}" presName="level2Shape" presStyleLbl="node4" presStyleIdx="0" presStyleCnt="4"/>
      <dgm:spPr/>
    </dgm:pt>
    <dgm:pt modelId="{38EBB044-004C-4AA6-B22C-E353D1099F87}" type="pres">
      <dgm:prSet presAssocID="{803E0396-990D-49CD-BF78-9A243965CE3C}" presName="hierChild3" presStyleCnt="0"/>
      <dgm:spPr/>
    </dgm:pt>
    <dgm:pt modelId="{B0E44B9E-C73E-4BAF-9F22-080684AB4C27}" type="pres">
      <dgm:prSet presAssocID="{E6FF53DB-0DBC-4162-9232-EFF187BA1189}" presName="Name19" presStyleLbl="parChTrans1D4" presStyleIdx="1" presStyleCnt="4"/>
      <dgm:spPr/>
    </dgm:pt>
    <dgm:pt modelId="{2731D932-AE9C-4743-8CB8-15A7602BD660}" type="pres">
      <dgm:prSet presAssocID="{C110DBAB-57B4-4EFD-AEF8-A3F4A7F5B056}" presName="Name21" presStyleCnt="0"/>
      <dgm:spPr/>
    </dgm:pt>
    <dgm:pt modelId="{42534D84-5DA2-4333-A08A-ED99BF1178E6}" type="pres">
      <dgm:prSet presAssocID="{C110DBAB-57B4-4EFD-AEF8-A3F4A7F5B056}" presName="level2Shape" presStyleLbl="node4" presStyleIdx="1" presStyleCnt="4"/>
      <dgm:spPr/>
    </dgm:pt>
    <dgm:pt modelId="{0AB0248B-606D-4AE2-A0CC-3DB61A92FC56}" type="pres">
      <dgm:prSet presAssocID="{C110DBAB-57B4-4EFD-AEF8-A3F4A7F5B056}" presName="hierChild3" presStyleCnt="0"/>
      <dgm:spPr/>
    </dgm:pt>
    <dgm:pt modelId="{DE803DE5-23BE-41A0-A4DD-BCC3DE9E5ABE}" type="pres">
      <dgm:prSet presAssocID="{F9E426F5-FD81-40CC-ACC9-A4FA65949CCC}" presName="Name19" presStyleLbl="parChTrans1D3" presStyleIdx="1" presStyleCnt="2"/>
      <dgm:spPr/>
    </dgm:pt>
    <dgm:pt modelId="{36D4CAFC-AF5F-480F-8EE8-6DDD5C08A9A5}" type="pres">
      <dgm:prSet presAssocID="{BA7C8DBE-F817-41BF-A989-FCB1DEFF8F1B}" presName="Name21" presStyleCnt="0"/>
      <dgm:spPr/>
    </dgm:pt>
    <dgm:pt modelId="{41BFE277-2222-4C65-8589-6CEA1578C6EF}" type="pres">
      <dgm:prSet presAssocID="{BA7C8DBE-F817-41BF-A989-FCB1DEFF8F1B}" presName="level2Shape" presStyleLbl="node3" presStyleIdx="1" presStyleCnt="2"/>
      <dgm:spPr/>
    </dgm:pt>
    <dgm:pt modelId="{0FD97306-A378-4FF2-A9C6-99F51AA14028}" type="pres">
      <dgm:prSet presAssocID="{BA7C8DBE-F817-41BF-A989-FCB1DEFF8F1B}" presName="hierChild3" presStyleCnt="0"/>
      <dgm:spPr/>
    </dgm:pt>
    <dgm:pt modelId="{302BAD08-6919-4ED1-8A8C-F05186D7F993}" type="pres">
      <dgm:prSet presAssocID="{E04E8D37-CBAC-4930-BD99-28BA7830D87C}" presName="Name19" presStyleLbl="parChTrans1D4" presStyleIdx="2" presStyleCnt="4"/>
      <dgm:spPr/>
    </dgm:pt>
    <dgm:pt modelId="{F8074FDD-84BC-4BCF-9A7F-3F1D8DC2695C}" type="pres">
      <dgm:prSet presAssocID="{004391BA-7018-4ED6-AB22-3A513DE7A621}" presName="Name21" presStyleCnt="0"/>
      <dgm:spPr/>
    </dgm:pt>
    <dgm:pt modelId="{F897E952-265D-47AD-977C-42A96F46C74A}" type="pres">
      <dgm:prSet presAssocID="{004391BA-7018-4ED6-AB22-3A513DE7A621}" presName="level2Shape" presStyleLbl="node4" presStyleIdx="2" presStyleCnt="4"/>
      <dgm:spPr/>
    </dgm:pt>
    <dgm:pt modelId="{0EF55D28-7C26-44C9-96CB-E6D649D1A7C7}" type="pres">
      <dgm:prSet presAssocID="{004391BA-7018-4ED6-AB22-3A513DE7A621}" presName="hierChild3" presStyleCnt="0"/>
      <dgm:spPr/>
    </dgm:pt>
    <dgm:pt modelId="{98D226F1-F0F0-427C-8026-DAA283BFB3BC}" type="pres">
      <dgm:prSet presAssocID="{EA491FCD-CDAD-42B3-BC6D-C9466DF1F422}" presName="Name19" presStyleLbl="parChTrans1D4" presStyleIdx="3" presStyleCnt="4"/>
      <dgm:spPr/>
    </dgm:pt>
    <dgm:pt modelId="{0057D01B-C775-4646-A2EB-73840B67A0BA}" type="pres">
      <dgm:prSet presAssocID="{E96799F1-E44A-4C45-A0A0-4A00100716C0}" presName="Name21" presStyleCnt="0"/>
      <dgm:spPr/>
    </dgm:pt>
    <dgm:pt modelId="{E7EB9AB7-0C6E-4B80-8BAE-312B580AECDA}" type="pres">
      <dgm:prSet presAssocID="{E96799F1-E44A-4C45-A0A0-4A00100716C0}" presName="level2Shape" presStyleLbl="node4" presStyleIdx="3" presStyleCnt="4"/>
      <dgm:spPr/>
    </dgm:pt>
    <dgm:pt modelId="{4A7ABFE3-CC36-4299-833C-75C5D9D8BA9E}" type="pres">
      <dgm:prSet presAssocID="{E96799F1-E44A-4C45-A0A0-4A00100716C0}" presName="hierChild3" presStyleCnt="0"/>
      <dgm:spPr/>
    </dgm:pt>
    <dgm:pt modelId="{A864946E-B0BA-4A5F-8FA6-F7238CCD87AA}" type="pres">
      <dgm:prSet presAssocID="{821F81E5-E5E6-47AA-856C-CAF1D38C51D7}" presName="bgShapesFlow" presStyleCnt="0"/>
      <dgm:spPr/>
    </dgm:pt>
  </dgm:ptLst>
  <dgm:cxnLst>
    <dgm:cxn modelId="{76879C0A-32CD-4A39-875F-27D5F0429F7E}" type="presOf" srcId="{E04E8D37-CBAC-4930-BD99-28BA7830D87C}" destId="{302BAD08-6919-4ED1-8A8C-F05186D7F993}" srcOrd="0" destOrd="0" presId="urn:microsoft.com/office/officeart/2005/8/layout/hierarchy6"/>
    <dgm:cxn modelId="{87CAB30A-17B4-44D8-8B40-57B9A59928BD}" srcId="{004391BA-7018-4ED6-AB22-3A513DE7A621}" destId="{E96799F1-E44A-4C45-A0A0-4A00100716C0}" srcOrd="0" destOrd="0" parTransId="{EA491FCD-CDAD-42B3-BC6D-C9466DF1F422}" sibTransId="{7950198F-559B-48A8-B3DA-964D0ACC7519}"/>
    <dgm:cxn modelId="{76C5A20F-8468-4DC4-8540-40DD7A19CDD9}" type="presOf" srcId="{1CAC47D3-A02F-4DF5-A7F3-0978D3BAEFC0}" destId="{57BADB67-E3FF-458E-876E-FB3CED99FEDD}" srcOrd="0" destOrd="0" presId="urn:microsoft.com/office/officeart/2005/8/layout/hierarchy6"/>
    <dgm:cxn modelId="{44BDBD16-55AC-4492-A131-1B68C004B657}" type="presOf" srcId="{BA7C8DBE-F817-41BF-A989-FCB1DEFF8F1B}" destId="{41BFE277-2222-4C65-8589-6CEA1578C6EF}" srcOrd="0" destOrd="0" presId="urn:microsoft.com/office/officeart/2005/8/layout/hierarchy6"/>
    <dgm:cxn modelId="{B3D9DA19-9E94-4CB8-A375-2EF56D7F6D74}" type="presOf" srcId="{F9E426F5-FD81-40CC-ACC9-A4FA65949CCC}" destId="{DE803DE5-23BE-41A0-A4DD-BCC3DE9E5ABE}" srcOrd="0" destOrd="0" presId="urn:microsoft.com/office/officeart/2005/8/layout/hierarchy6"/>
    <dgm:cxn modelId="{C2E8411C-ADC5-406E-AC28-7359CA7E2FB6}" srcId="{A7D8EADB-97FE-4803-B7B8-EBA429D95725}" destId="{803E0396-990D-49CD-BF78-9A243965CE3C}" srcOrd="0" destOrd="0" parTransId="{7A36D570-C442-468E-B874-26C90B8DFCD8}" sibTransId="{5AACEF51-D79D-46BA-82A3-65F866F3680E}"/>
    <dgm:cxn modelId="{2FB4B234-8E06-4141-975B-CE86839990D8}" srcId="{7D26BB85-17E0-40A1-9690-3DCADBB1E14F}" destId="{BA7C8DBE-F817-41BF-A989-FCB1DEFF8F1B}" srcOrd="1" destOrd="0" parTransId="{F9E426F5-FD81-40CC-ACC9-A4FA65949CCC}" sibTransId="{1156895D-1BA2-4311-951E-9EE49E924422}"/>
    <dgm:cxn modelId="{040E2136-0AEF-469E-A106-2C0BDFF08DB9}" type="presOf" srcId="{E6FF53DB-0DBC-4162-9232-EFF187BA1189}" destId="{B0E44B9E-C73E-4BAF-9F22-080684AB4C27}" srcOrd="0" destOrd="0" presId="urn:microsoft.com/office/officeart/2005/8/layout/hierarchy6"/>
    <dgm:cxn modelId="{BBF4D940-2F91-4FD0-89A1-72FE3CB93BB3}" type="presOf" srcId="{A7D8EADB-97FE-4803-B7B8-EBA429D95725}" destId="{B2A94758-1E1F-460D-B02D-6A3F807FE5DC}" srcOrd="0" destOrd="0" presId="urn:microsoft.com/office/officeart/2005/8/layout/hierarchy6"/>
    <dgm:cxn modelId="{223D0B5F-A3F6-460F-A46C-74A57BC3717E}" type="presOf" srcId="{C110DBAB-57B4-4EFD-AEF8-A3F4A7F5B056}" destId="{42534D84-5DA2-4333-A08A-ED99BF1178E6}" srcOrd="0" destOrd="0" presId="urn:microsoft.com/office/officeart/2005/8/layout/hierarchy6"/>
    <dgm:cxn modelId="{971B485F-13F2-44BF-8537-B7F789BFF2C5}" type="presOf" srcId="{BA5FA7EB-27C3-4A05-94F7-0AB4413103E0}" destId="{87BE1CE7-238D-4D5E-985E-869DA906C964}" srcOrd="0" destOrd="0" presId="urn:microsoft.com/office/officeart/2005/8/layout/hierarchy6"/>
    <dgm:cxn modelId="{3C7EEB61-C08B-4A81-905E-FCA3CCD408DA}" srcId="{BA5FA7EB-27C3-4A05-94F7-0AB4413103E0}" destId="{7D26BB85-17E0-40A1-9690-3DCADBB1E14F}" srcOrd="0" destOrd="0" parTransId="{1CAC47D3-A02F-4DF5-A7F3-0978D3BAEFC0}" sibTransId="{5DF3AF9A-1088-45B3-BB4D-B4B6A3903AE8}"/>
    <dgm:cxn modelId="{1EB0184D-FBB1-4A96-BE06-E76FC80245CC}" srcId="{821F81E5-E5E6-47AA-856C-CAF1D38C51D7}" destId="{BA5FA7EB-27C3-4A05-94F7-0AB4413103E0}" srcOrd="0" destOrd="0" parTransId="{3E713BC1-B485-4D0F-972E-227B37FE218D}" sibTransId="{70BFE029-1A29-4348-A8DE-EFF586444286}"/>
    <dgm:cxn modelId="{44C6E356-3398-4DF1-B178-DE4267CB7F1F}" type="presOf" srcId="{803E0396-990D-49CD-BF78-9A243965CE3C}" destId="{9BC5822F-D32B-4930-9D7E-E736481E06E9}" srcOrd="0" destOrd="0" presId="urn:microsoft.com/office/officeart/2005/8/layout/hierarchy6"/>
    <dgm:cxn modelId="{330F487A-0412-4C54-83EB-4B0E25058965}" type="presOf" srcId="{004391BA-7018-4ED6-AB22-3A513DE7A621}" destId="{F897E952-265D-47AD-977C-42A96F46C74A}" srcOrd="0" destOrd="0" presId="urn:microsoft.com/office/officeart/2005/8/layout/hierarchy6"/>
    <dgm:cxn modelId="{D040547E-1428-492E-B83C-B932F2D6AA55}" srcId="{BA7C8DBE-F817-41BF-A989-FCB1DEFF8F1B}" destId="{004391BA-7018-4ED6-AB22-3A513DE7A621}" srcOrd="0" destOrd="0" parTransId="{E04E8D37-CBAC-4930-BD99-28BA7830D87C}" sibTransId="{7BC4284C-29B8-473D-9A75-48D33A3C1B83}"/>
    <dgm:cxn modelId="{AA5DB68F-1DCD-43E6-BE37-58CE197B99D0}" type="presOf" srcId="{844C8C4F-6BDC-44DC-B410-E8A66AAC5410}" destId="{E956C068-402C-4A3F-B3C9-8798495F3AF5}" srcOrd="0" destOrd="0" presId="urn:microsoft.com/office/officeart/2005/8/layout/hierarchy6"/>
    <dgm:cxn modelId="{6225D497-300C-4A84-A4E4-B33F7BFC27EB}" type="presOf" srcId="{7A36D570-C442-468E-B874-26C90B8DFCD8}" destId="{9345C8B7-C666-4C44-9418-C210034913F1}" srcOrd="0" destOrd="0" presId="urn:microsoft.com/office/officeart/2005/8/layout/hierarchy6"/>
    <dgm:cxn modelId="{5B9B2D9E-7848-431D-9382-6E6904ADF7DC}" type="presOf" srcId="{7D26BB85-17E0-40A1-9690-3DCADBB1E14F}" destId="{8BFF8F64-3E47-4B13-AE1A-02D04C64AA82}" srcOrd="0" destOrd="0" presId="urn:microsoft.com/office/officeart/2005/8/layout/hierarchy6"/>
    <dgm:cxn modelId="{9FA535CC-3237-4DE5-8C2E-31088DB0F65E}" srcId="{7D26BB85-17E0-40A1-9690-3DCADBB1E14F}" destId="{A7D8EADB-97FE-4803-B7B8-EBA429D95725}" srcOrd="0" destOrd="0" parTransId="{844C8C4F-6BDC-44DC-B410-E8A66AAC5410}" sibTransId="{B495FA60-928B-4425-BBE6-B7CEEF18F11F}"/>
    <dgm:cxn modelId="{618BABCC-9091-44AE-B487-9CF5CFE7C72D}" srcId="{803E0396-990D-49CD-BF78-9A243965CE3C}" destId="{C110DBAB-57B4-4EFD-AEF8-A3F4A7F5B056}" srcOrd="0" destOrd="0" parTransId="{E6FF53DB-0DBC-4162-9232-EFF187BA1189}" sibTransId="{DA265E1D-227A-434D-9B8F-6020274BB40B}"/>
    <dgm:cxn modelId="{A8D76DD8-6194-4EFB-8300-493FD9DB8ABA}" type="presOf" srcId="{E96799F1-E44A-4C45-A0A0-4A00100716C0}" destId="{E7EB9AB7-0C6E-4B80-8BAE-312B580AECDA}" srcOrd="0" destOrd="0" presId="urn:microsoft.com/office/officeart/2005/8/layout/hierarchy6"/>
    <dgm:cxn modelId="{834FF9EC-B6BB-4909-B199-693E63D61352}" type="presOf" srcId="{821F81E5-E5E6-47AA-856C-CAF1D38C51D7}" destId="{D2B1C7E2-E6EA-49A2-8E62-44900D7B83E3}" srcOrd="0" destOrd="0" presId="urn:microsoft.com/office/officeart/2005/8/layout/hierarchy6"/>
    <dgm:cxn modelId="{D9919AFA-9368-4F60-B223-F7A4BE6EFE78}" type="presOf" srcId="{EA491FCD-CDAD-42B3-BC6D-C9466DF1F422}" destId="{98D226F1-F0F0-427C-8026-DAA283BFB3BC}" srcOrd="0" destOrd="0" presId="urn:microsoft.com/office/officeart/2005/8/layout/hierarchy6"/>
    <dgm:cxn modelId="{784E9ED9-8DB4-495C-9615-20829870BB5A}" type="presParOf" srcId="{D2B1C7E2-E6EA-49A2-8E62-44900D7B83E3}" destId="{E9246499-A662-448D-BE87-7F1F5B70FEFC}" srcOrd="0" destOrd="0" presId="urn:microsoft.com/office/officeart/2005/8/layout/hierarchy6"/>
    <dgm:cxn modelId="{8066C95A-A5C6-4C00-A37B-7402B4C6F712}" type="presParOf" srcId="{E9246499-A662-448D-BE87-7F1F5B70FEFC}" destId="{497AF5AE-BB9C-4415-BE90-3DB623529298}" srcOrd="0" destOrd="0" presId="urn:microsoft.com/office/officeart/2005/8/layout/hierarchy6"/>
    <dgm:cxn modelId="{0D1E2275-41DB-4582-A8F7-0D0414F90E73}" type="presParOf" srcId="{497AF5AE-BB9C-4415-BE90-3DB623529298}" destId="{481E9A36-87EF-4FCA-8BA0-BE979AD6EFF8}" srcOrd="0" destOrd="0" presId="urn:microsoft.com/office/officeart/2005/8/layout/hierarchy6"/>
    <dgm:cxn modelId="{0F89E014-2645-44AD-9737-4DDFAF6E8F47}" type="presParOf" srcId="{481E9A36-87EF-4FCA-8BA0-BE979AD6EFF8}" destId="{87BE1CE7-238D-4D5E-985E-869DA906C964}" srcOrd="0" destOrd="0" presId="urn:microsoft.com/office/officeart/2005/8/layout/hierarchy6"/>
    <dgm:cxn modelId="{65C94387-59AD-446B-9E6E-E80CC1E1242E}" type="presParOf" srcId="{481E9A36-87EF-4FCA-8BA0-BE979AD6EFF8}" destId="{86608A43-2068-4EC8-99FD-8EBD455123CF}" srcOrd="1" destOrd="0" presId="urn:microsoft.com/office/officeart/2005/8/layout/hierarchy6"/>
    <dgm:cxn modelId="{AACAD118-B3FD-4694-AD8F-595CCF66360A}" type="presParOf" srcId="{86608A43-2068-4EC8-99FD-8EBD455123CF}" destId="{57BADB67-E3FF-458E-876E-FB3CED99FEDD}" srcOrd="0" destOrd="0" presId="urn:microsoft.com/office/officeart/2005/8/layout/hierarchy6"/>
    <dgm:cxn modelId="{FD5835E4-402F-4F12-9CD8-21228AAE6F01}" type="presParOf" srcId="{86608A43-2068-4EC8-99FD-8EBD455123CF}" destId="{40F7C19A-DF1B-44A4-96E0-561BA9DF6B48}" srcOrd="1" destOrd="0" presId="urn:microsoft.com/office/officeart/2005/8/layout/hierarchy6"/>
    <dgm:cxn modelId="{50DE4C87-FD09-458D-BEDC-E24120EE4817}" type="presParOf" srcId="{40F7C19A-DF1B-44A4-96E0-561BA9DF6B48}" destId="{8BFF8F64-3E47-4B13-AE1A-02D04C64AA82}" srcOrd="0" destOrd="0" presId="urn:microsoft.com/office/officeart/2005/8/layout/hierarchy6"/>
    <dgm:cxn modelId="{DE058D80-6AA3-40E3-9EF2-953E679F4A7D}" type="presParOf" srcId="{40F7C19A-DF1B-44A4-96E0-561BA9DF6B48}" destId="{9F5201AA-D48D-4145-89CA-7DA9AA4F28FE}" srcOrd="1" destOrd="0" presId="urn:microsoft.com/office/officeart/2005/8/layout/hierarchy6"/>
    <dgm:cxn modelId="{2E8FACB9-10DC-40D2-BA0D-FD415F36E7A2}" type="presParOf" srcId="{9F5201AA-D48D-4145-89CA-7DA9AA4F28FE}" destId="{E956C068-402C-4A3F-B3C9-8798495F3AF5}" srcOrd="0" destOrd="0" presId="urn:microsoft.com/office/officeart/2005/8/layout/hierarchy6"/>
    <dgm:cxn modelId="{A2C310A0-6912-4FEB-8F30-FBC1C2E1D839}" type="presParOf" srcId="{9F5201AA-D48D-4145-89CA-7DA9AA4F28FE}" destId="{902AD9BA-18CE-4C51-855F-A55504F7D548}" srcOrd="1" destOrd="0" presId="urn:microsoft.com/office/officeart/2005/8/layout/hierarchy6"/>
    <dgm:cxn modelId="{8AC7DB45-9D98-432F-87A4-AA87FAADE914}" type="presParOf" srcId="{902AD9BA-18CE-4C51-855F-A55504F7D548}" destId="{B2A94758-1E1F-460D-B02D-6A3F807FE5DC}" srcOrd="0" destOrd="0" presId="urn:microsoft.com/office/officeart/2005/8/layout/hierarchy6"/>
    <dgm:cxn modelId="{038E91B5-2299-4FB5-A516-3E7568CD6157}" type="presParOf" srcId="{902AD9BA-18CE-4C51-855F-A55504F7D548}" destId="{5148E0F1-20E9-46DE-8218-D07EB3CDD4B1}" srcOrd="1" destOrd="0" presId="urn:microsoft.com/office/officeart/2005/8/layout/hierarchy6"/>
    <dgm:cxn modelId="{54B25DBF-F2F0-4DE9-8459-253736838907}" type="presParOf" srcId="{5148E0F1-20E9-46DE-8218-D07EB3CDD4B1}" destId="{9345C8B7-C666-4C44-9418-C210034913F1}" srcOrd="0" destOrd="0" presId="urn:microsoft.com/office/officeart/2005/8/layout/hierarchy6"/>
    <dgm:cxn modelId="{FB28DDDA-B67E-48D4-A55A-526CBDB43943}" type="presParOf" srcId="{5148E0F1-20E9-46DE-8218-D07EB3CDD4B1}" destId="{81140E88-E85F-4198-905A-43CF6E78B252}" srcOrd="1" destOrd="0" presId="urn:microsoft.com/office/officeart/2005/8/layout/hierarchy6"/>
    <dgm:cxn modelId="{EB55EB9B-F487-425E-B66C-AE2D0CEFC8FD}" type="presParOf" srcId="{81140E88-E85F-4198-905A-43CF6E78B252}" destId="{9BC5822F-D32B-4930-9D7E-E736481E06E9}" srcOrd="0" destOrd="0" presId="urn:microsoft.com/office/officeart/2005/8/layout/hierarchy6"/>
    <dgm:cxn modelId="{7EC3E017-A45F-4A69-B42C-E78F19ADAB3F}" type="presParOf" srcId="{81140E88-E85F-4198-905A-43CF6E78B252}" destId="{38EBB044-004C-4AA6-B22C-E353D1099F87}" srcOrd="1" destOrd="0" presId="urn:microsoft.com/office/officeart/2005/8/layout/hierarchy6"/>
    <dgm:cxn modelId="{454A888C-B958-42CD-8982-5395DCFD56B8}" type="presParOf" srcId="{38EBB044-004C-4AA6-B22C-E353D1099F87}" destId="{B0E44B9E-C73E-4BAF-9F22-080684AB4C27}" srcOrd="0" destOrd="0" presId="urn:microsoft.com/office/officeart/2005/8/layout/hierarchy6"/>
    <dgm:cxn modelId="{B5B86C21-56A9-49F7-9ED6-35A5F523BF72}" type="presParOf" srcId="{38EBB044-004C-4AA6-B22C-E353D1099F87}" destId="{2731D932-AE9C-4743-8CB8-15A7602BD660}" srcOrd="1" destOrd="0" presId="urn:microsoft.com/office/officeart/2005/8/layout/hierarchy6"/>
    <dgm:cxn modelId="{EAEEBE7F-34FF-48C3-BE1A-65739B24B2A0}" type="presParOf" srcId="{2731D932-AE9C-4743-8CB8-15A7602BD660}" destId="{42534D84-5DA2-4333-A08A-ED99BF1178E6}" srcOrd="0" destOrd="0" presId="urn:microsoft.com/office/officeart/2005/8/layout/hierarchy6"/>
    <dgm:cxn modelId="{31F1E3A7-FC17-4565-AE14-96BE86BA049B}" type="presParOf" srcId="{2731D932-AE9C-4743-8CB8-15A7602BD660}" destId="{0AB0248B-606D-4AE2-A0CC-3DB61A92FC56}" srcOrd="1" destOrd="0" presId="urn:microsoft.com/office/officeart/2005/8/layout/hierarchy6"/>
    <dgm:cxn modelId="{0179CF94-D84A-4EF2-8ADC-FEA09261540B}" type="presParOf" srcId="{9F5201AA-D48D-4145-89CA-7DA9AA4F28FE}" destId="{DE803DE5-23BE-41A0-A4DD-BCC3DE9E5ABE}" srcOrd="2" destOrd="0" presId="urn:microsoft.com/office/officeart/2005/8/layout/hierarchy6"/>
    <dgm:cxn modelId="{9E54E0F5-EE4B-4856-91BE-603F4354AF08}" type="presParOf" srcId="{9F5201AA-D48D-4145-89CA-7DA9AA4F28FE}" destId="{36D4CAFC-AF5F-480F-8EE8-6DDD5C08A9A5}" srcOrd="3" destOrd="0" presId="urn:microsoft.com/office/officeart/2005/8/layout/hierarchy6"/>
    <dgm:cxn modelId="{6F0801C7-84BC-428B-BEB6-3917E1C1B34B}" type="presParOf" srcId="{36D4CAFC-AF5F-480F-8EE8-6DDD5C08A9A5}" destId="{41BFE277-2222-4C65-8589-6CEA1578C6EF}" srcOrd="0" destOrd="0" presId="urn:microsoft.com/office/officeart/2005/8/layout/hierarchy6"/>
    <dgm:cxn modelId="{20FE364B-D493-4AAE-94CD-C2E6558BD8EB}" type="presParOf" srcId="{36D4CAFC-AF5F-480F-8EE8-6DDD5C08A9A5}" destId="{0FD97306-A378-4FF2-A9C6-99F51AA14028}" srcOrd="1" destOrd="0" presId="urn:microsoft.com/office/officeart/2005/8/layout/hierarchy6"/>
    <dgm:cxn modelId="{EEC9EA04-8249-4960-8AD2-64FEAC1DF9D4}" type="presParOf" srcId="{0FD97306-A378-4FF2-A9C6-99F51AA14028}" destId="{302BAD08-6919-4ED1-8A8C-F05186D7F993}" srcOrd="0" destOrd="0" presId="urn:microsoft.com/office/officeart/2005/8/layout/hierarchy6"/>
    <dgm:cxn modelId="{80E80638-6D87-4891-8628-A3DF48E8C8C7}" type="presParOf" srcId="{0FD97306-A378-4FF2-A9C6-99F51AA14028}" destId="{F8074FDD-84BC-4BCF-9A7F-3F1D8DC2695C}" srcOrd="1" destOrd="0" presId="urn:microsoft.com/office/officeart/2005/8/layout/hierarchy6"/>
    <dgm:cxn modelId="{BC42C18F-B813-4571-B9B4-D68A77F2E912}" type="presParOf" srcId="{F8074FDD-84BC-4BCF-9A7F-3F1D8DC2695C}" destId="{F897E952-265D-47AD-977C-42A96F46C74A}" srcOrd="0" destOrd="0" presId="urn:microsoft.com/office/officeart/2005/8/layout/hierarchy6"/>
    <dgm:cxn modelId="{C2D0F075-8B90-4F32-AFD3-8273EC1F2D80}" type="presParOf" srcId="{F8074FDD-84BC-4BCF-9A7F-3F1D8DC2695C}" destId="{0EF55D28-7C26-44C9-96CB-E6D649D1A7C7}" srcOrd="1" destOrd="0" presId="urn:microsoft.com/office/officeart/2005/8/layout/hierarchy6"/>
    <dgm:cxn modelId="{ADD2028F-308B-4A59-AB44-CB84CFE4999D}" type="presParOf" srcId="{0EF55D28-7C26-44C9-96CB-E6D649D1A7C7}" destId="{98D226F1-F0F0-427C-8026-DAA283BFB3BC}" srcOrd="0" destOrd="0" presId="urn:microsoft.com/office/officeart/2005/8/layout/hierarchy6"/>
    <dgm:cxn modelId="{D88E69C1-1F87-4695-B5DA-D638E8F04F79}" type="presParOf" srcId="{0EF55D28-7C26-44C9-96CB-E6D649D1A7C7}" destId="{0057D01B-C775-4646-A2EB-73840B67A0BA}" srcOrd="1" destOrd="0" presId="urn:microsoft.com/office/officeart/2005/8/layout/hierarchy6"/>
    <dgm:cxn modelId="{95C43808-EB41-4BC9-A82B-0C1653A6F206}" type="presParOf" srcId="{0057D01B-C775-4646-A2EB-73840B67A0BA}" destId="{E7EB9AB7-0C6E-4B80-8BAE-312B580AECDA}" srcOrd="0" destOrd="0" presId="urn:microsoft.com/office/officeart/2005/8/layout/hierarchy6"/>
    <dgm:cxn modelId="{5DD02A94-1A3B-48D1-B843-4107AFCCBE8A}" type="presParOf" srcId="{0057D01B-C775-4646-A2EB-73840B67A0BA}" destId="{4A7ABFE3-CC36-4299-833C-75C5D9D8BA9E}" srcOrd="1" destOrd="0" presId="urn:microsoft.com/office/officeart/2005/8/layout/hierarchy6"/>
    <dgm:cxn modelId="{8B7C1EAC-6174-4FC7-988A-01A2BF13C457}" type="presParOf" srcId="{D2B1C7E2-E6EA-49A2-8E62-44900D7B83E3}" destId="{A864946E-B0BA-4A5F-8FA6-F7238CCD87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81E5-E5E6-47AA-856C-CAF1D38C51D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038CABC-7F07-4D06-A801-0051A957B7B6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latin typeface="+mn-ea"/>
              <a:ea typeface="+mn-ea"/>
            </a:rPr>
            <a:t>피부가 기후</a:t>
          </a:r>
          <a:r>
            <a:rPr lang="en-US" altLang="ko-KR" sz="1200" b="1" dirty="0">
              <a:solidFill>
                <a:schemeClr val="bg1"/>
              </a:solidFill>
              <a:latin typeface="+mn-ea"/>
              <a:ea typeface="+mn-ea"/>
            </a:rPr>
            <a:t>(</a:t>
          </a:r>
          <a:r>
            <a:rPr lang="ko-KR" altLang="en-US" sz="1200" b="1" dirty="0">
              <a:solidFill>
                <a:schemeClr val="bg1"/>
              </a:solidFill>
              <a:latin typeface="+mn-ea"/>
              <a:ea typeface="+mn-ea"/>
            </a:rPr>
            <a:t>눈</a:t>
          </a:r>
          <a:r>
            <a:rPr lang="en-US" altLang="ko-KR" sz="1200" b="1" dirty="0">
              <a:solidFill>
                <a:schemeClr val="bg1"/>
              </a:solidFill>
              <a:latin typeface="+mn-ea"/>
              <a:ea typeface="+mn-ea"/>
            </a:rPr>
            <a:t>,</a:t>
          </a:r>
          <a:r>
            <a:rPr lang="ko-KR" altLang="en-US" sz="1200" b="1" dirty="0">
              <a:solidFill>
                <a:schemeClr val="bg1"/>
              </a:solidFill>
              <a:latin typeface="+mn-ea"/>
              <a:ea typeface="+mn-ea"/>
            </a:rPr>
            <a:t>혹한</a:t>
          </a:r>
          <a:r>
            <a:rPr lang="en-US" altLang="ko-KR" sz="1200" b="1" dirty="0">
              <a:solidFill>
                <a:schemeClr val="bg1"/>
              </a:solidFill>
              <a:latin typeface="+mn-ea"/>
              <a:ea typeface="+mn-ea"/>
            </a:rPr>
            <a:t>)</a:t>
          </a:r>
          <a:r>
            <a:rPr lang="ko-KR" altLang="en-US" sz="1200" b="1" dirty="0">
              <a:solidFill>
                <a:schemeClr val="bg1"/>
              </a:solidFill>
              <a:latin typeface="+mn-ea"/>
              <a:ea typeface="+mn-ea"/>
            </a:rPr>
            <a:t>에 직접 노출</a:t>
          </a:r>
          <a:endParaRPr lang="en-US" altLang="ko-KR" sz="1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8AFDCAFF-76DF-4D49-8CDE-570A184CCE8C}" type="parTrans" cxnId="{FA989405-7116-4DE0-AE8A-85938F59927A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98F6DF33-017D-4198-8D26-84313A514BEC}" type="sibTrans" cxnId="{FA989405-7116-4DE0-AE8A-85938F59927A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BA5FA7EB-27C3-4A05-94F7-0AB4413103E0}">
      <dgm:prSet custT="1"/>
      <dgm:spPr/>
      <dgm:t>
        <a:bodyPr/>
        <a:lstStyle/>
        <a:p>
          <a:pPr latinLnBrk="1"/>
          <a:r>
            <a:rPr lang="ko-KR" altLang="en-US" sz="1500" b="1" dirty="0">
              <a:solidFill>
                <a:schemeClr val="bg1"/>
              </a:solidFill>
              <a:latin typeface="+mn-ea"/>
              <a:ea typeface="+mn-ea"/>
            </a:rPr>
            <a:t>동상</a:t>
          </a:r>
        </a:p>
      </dgm:t>
    </dgm:pt>
    <dgm:pt modelId="{3E713BC1-B485-4D0F-972E-227B37FE218D}" type="parTrans" cxnId="{1EB0184D-FBB1-4A96-BE06-E76FC80245CC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70BFE029-1A29-4348-A8DE-EFF586444286}" type="sibTrans" cxnId="{1EB0184D-FBB1-4A96-BE06-E76FC80245CC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4876BBB1-7631-40E5-A172-79D821BA860A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  <a:latin typeface="+mn-ea"/>
              <a:ea typeface="+mn-ea"/>
            </a:rPr>
            <a:t>신발 내부의 온도가 </a:t>
          </a:r>
          <a:r>
            <a:rPr lang="ko-KR" altLang="en-US" b="1" i="0" dirty="0">
              <a:solidFill>
                <a:schemeClr val="bg1"/>
              </a:solidFill>
              <a:latin typeface="+mn-ea"/>
              <a:ea typeface="+mn-ea"/>
            </a:rPr>
            <a:t>영하 </a:t>
          </a:r>
          <a:r>
            <a:rPr lang="en-US" altLang="ko-KR" b="1" i="0" dirty="0">
              <a:solidFill>
                <a:schemeClr val="bg1"/>
              </a:solidFill>
              <a:latin typeface="+mn-ea"/>
              <a:ea typeface="+mn-ea"/>
            </a:rPr>
            <a:t>2~10℃ </a:t>
          </a:r>
          <a:r>
            <a:rPr lang="ko-KR" altLang="en-US" b="1" i="0" dirty="0">
              <a:solidFill>
                <a:schemeClr val="bg1"/>
              </a:solidFill>
              <a:latin typeface="+mn-ea"/>
              <a:ea typeface="+mn-ea"/>
            </a:rPr>
            <a:t>정도가 됨</a:t>
          </a:r>
          <a:endParaRPr lang="ko-KR" altLang="en-US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392DE602-B2B1-4BD8-9125-D1E12E7966E8}" type="parTrans" cxnId="{F0AB6A13-1A32-469F-8D0A-3FDCD6F14CD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E4D3BD52-30D1-4562-B89F-7EDD038216BE}" type="sibTrans" cxnId="{F0AB6A13-1A32-469F-8D0A-3FDCD6F14CD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021509AC-C505-4EE1-976E-BB9F95569E06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  <a:latin typeface="+mn-ea"/>
              <a:ea typeface="+mn-ea"/>
            </a:rPr>
            <a:t>외피부재가 내부와 외부를 완벽히 단열 </a:t>
          </a:r>
          <a:r>
            <a:rPr lang="ko-KR" altLang="en-US" b="1" dirty="0" err="1">
              <a:solidFill>
                <a:schemeClr val="bg1"/>
              </a:solidFill>
              <a:latin typeface="+mn-ea"/>
              <a:ea typeface="+mn-ea"/>
            </a:rPr>
            <a:t>시킬수</a:t>
          </a:r>
          <a:r>
            <a:rPr lang="ko-KR" altLang="en-US" b="1" dirty="0">
              <a:solidFill>
                <a:schemeClr val="bg1"/>
              </a:solidFill>
              <a:latin typeface="+mn-ea"/>
              <a:ea typeface="+mn-ea"/>
            </a:rPr>
            <a:t> 없음</a:t>
          </a:r>
        </a:p>
      </dgm:t>
    </dgm:pt>
    <dgm:pt modelId="{33DDD4FF-E8ED-4F66-AF57-0A71210D27C3}" type="parTrans" cxnId="{5A130702-7A27-426C-A307-E5E4470C024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76EB0C9E-71AD-4A7F-9E94-A80BF187261A}" type="sibTrans" cxnId="{5A130702-7A27-426C-A307-E5E4470C024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D2B1C7E2-E6EA-49A2-8E62-44900D7B83E3}" type="pres">
      <dgm:prSet presAssocID="{821F81E5-E5E6-47AA-856C-CAF1D38C51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246499-A662-448D-BE87-7F1F5B70FEFC}" type="pres">
      <dgm:prSet presAssocID="{821F81E5-E5E6-47AA-856C-CAF1D38C51D7}" presName="hierFlow" presStyleCnt="0"/>
      <dgm:spPr/>
    </dgm:pt>
    <dgm:pt modelId="{497AF5AE-BB9C-4415-BE90-3DB623529298}" type="pres">
      <dgm:prSet presAssocID="{821F81E5-E5E6-47AA-856C-CAF1D38C51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1E9A36-87EF-4FCA-8BA0-BE979AD6EFF8}" type="pres">
      <dgm:prSet presAssocID="{BA5FA7EB-27C3-4A05-94F7-0AB4413103E0}" presName="Name14" presStyleCnt="0"/>
      <dgm:spPr/>
    </dgm:pt>
    <dgm:pt modelId="{87BE1CE7-238D-4D5E-985E-869DA906C964}" type="pres">
      <dgm:prSet presAssocID="{BA5FA7EB-27C3-4A05-94F7-0AB4413103E0}" presName="level1Shape" presStyleLbl="node0" presStyleIdx="0" presStyleCnt="1" custScaleX="89282" custScaleY="89282">
        <dgm:presLayoutVars>
          <dgm:chPref val="3"/>
        </dgm:presLayoutVars>
      </dgm:prSet>
      <dgm:spPr/>
    </dgm:pt>
    <dgm:pt modelId="{86608A43-2068-4EC8-99FD-8EBD455123CF}" type="pres">
      <dgm:prSet presAssocID="{BA5FA7EB-27C3-4A05-94F7-0AB4413103E0}" presName="hierChild2" presStyleCnt="0"/>
      <dgm:spPr/>
    </dgm:pt>
    <dgm:pt modelId="{ED34CCB6-B4B3-44AA-BACA-C1F0D004BA1F}" type="pres">
      <dgm:prSet presAssocID="{8AFDCAFF-76DF-4D49-8CDE-570A184CCE8C}" presName="Name19" presStyleLbl="parChTrans1D2" presStyleIdx="0" presStyleCnt="1"/>
      <dgm:spPr/>
    </dgm:pt>
    <dgm:pt modelId="{F9608150-46CD-4997-8B92-489AD95B341F}" type="pres">
      <dgm:prSet presAssocID="{F038CABC-7F07-4D06-A801-0051A957B7B6}" presName="Name21" presStyleCnt="0"/>
      <dgm:spPr/>
    </dgm:pt>
    <dgm:pt modelId="{D97038FE-019D-420D-860D-55EC81E3EC79}" type="pres">
      <dgm:prSet presAssocID="{F038CABC-7F07-4D06-A801-0051A957B7B6}" presName="level2Shape" presStyleLbl="node2" presStyleIdx="0" presStyleCnt="1" custScaleX="89282" custScaleY="89282"/>
      <dgm:spPr/>
    </dgm:pt>
    <dgm:pt modelId="{77F72209-96AB-4DC8-8828-B43CF159A574}" type="pres">
      <dgm:prSet presAssocID="{F038CABC-7F07-4D06-A801-0051A957B7B6}" presName="hierChild3" presStyleCnt="0"/>
      <dgm:spPr/>
    </dgm:pt>
    <dgm:pt modelId="{273CDB3C-BBBB-4B6D-B871-6BD7229CD4E5}" type="pres">
      <dgm:prSet presAssocID="{392DE602-B2B1-4BD8-9125-D1E12E7966E8}" presName="Name19" presStyleLbl="parChTrans1D3" presStyleIdx="0" presStyleCnt="1"/>
      <dgm:spPr/>
    </dgm:pt>
    <dgm:pt modelId="{C83EF257-C70C-444F-9054-477041D71F98}" type="pres">
      <dgm:prSet presAssocID="{4876BBB1-7631-40E5-A172-79D821BA860A}" presName="Name21" presStyleCnt="0"/>
      <dgm:spPr/>
    </dgm:pt>
    <dgm:pt modelId="{BF8A9065-9417-4A64-9736-1806FEDD3D76}" type="pres">
      <dgm:prSet presAssocID="{4876BBB1-7631-40E5-A172-79D821BA860A}" presName="level2Shape" presStyleLbl="node3" presStyleIdx="0" presStyleCnt="1" custScaleX="89282" custScaleY="89282"/>
      <dgm:spPr/>
    </dgm:pt>
    <dgm:pt modelId="{F761D121-BA4D-4A6C-B871-18399F4BDA5F}" type="pres">
      <dgm:prSet presAssocID="{4876BBB1-7631-40E5-A172-79D821BA860A}" presName="hierChild3" presStyleCnt="0"/>
      <dgm:spPr/>
    </dgm:pt>
    <dgm:pt modelId="{31957A37-BC4C-47C8-B9F8-AD6AE83B0D04}" type="pres">
      <dgm:prSet presAssocID="{33DDD4FF-E8ED-4F66-AF57-0A71210D27C3}" presName="Name19" presStyleLbl="parChTrans1D4" presStyleIdx="0" presStyleCnt="1"/>
      <dgm:spPr/>
    </dgm:pt>
    <dgm:pt modelId="{7F277950-F531-44A2-BF58-71F2D7E221A8}" type="pres">
      <dgm:prSet presAssocID="{021509AC-C505-4EE1-976E-BB9F95569E06}" presName="Name21" presStyleCnt="0"/>
      <dgm:spPr/>
    </dgm:pt>
    <dgm:pt modelId="{3C52053E-42F5-4B90-82B4-B06ED62DB7FF}" type="pres">
      <dgm:prSet presAssocID="{021509AC-C505-4EE1-976E-BB9F95569E06}" presName="level2Shape" presStyleLbl="node4" presStyleIdx="0" presStyleCnt="1" custScaleX="89282" custScaleY="89282"/>
      <dgm:spPr/>
    </dgm:pt>
    <dgm:pt modelId="{5F6794ED-6751-4579-ADC8-AD01B7499C56}" type="pres">
      <dgm:prSet presAssocID="{021509AC-C505-4EE1-976E-BB9F95569E06}" presName="hierChild3" presStyleCnt="0"/>
      <dgm:spPr/>
    </dgm:pt>
    <dgm:pt modelId="{A864946E-B0BA-4A5F-8FA6-F7238CCD87AA}" type="pres">
      <dgm:prSet presAssocID="{821F81E5-E5E6-47AA-856C-CAF1D38C51D7}" presName="bgShapesFlow" presStyleCnt="0"/>
      <dgm:spPr/>
    </dgm:pt>
  </dgm:ptLst>
  <dgm:cxnLst>
    <dgm:cxn modelId="{5A130702-7A27-426C-A307-E5E4470C0245}" srcId="{4876BBB1-7631-40E5-A172-79D821BA860A}" destId="{021509AC-C505-4EE1-976E-BB9F95569E06}" srcOrd="0" destOrd="0" parTransId="{33DDD4FF-E8ED-4F66-AF57-0A71210D27C3}" sibTransId="{76EB0C9E-71AD-4A7F-9E94-A80BF187261A}"/>
    <dgm:cxn modelId="{FA989405-7116-4DE0-AE8A-85938F59927A}" srcId="{BA5FA7EB-27C3-4A05-94F7-0AB4413103E0}" destId="{F038CABC-7F07-4D06-A801-0051A957B7B6}" srcOrd="0" destOrd="0" parTransId="{8AFDCAFF-76DF-4D49-8CDE-570A184CCE8C}" sibTransId="{98F6DF33-017D-4198-8D26-84313A514BEC}"/>
    <dgm:cxn modelId="{F6337108-C3DE-4254-81C3-C10E74BCF2EC}" type="presOf" srcId="{821F81E5-E5E6-47AA-856C-CAF1D38C51D7}" destId="{D2B1C7E2-E6EA-49A2-8E62-44900D7B83E3}" srcOrd="0" destOrd="0" presId="urn:microsoft.com/office/officeart/2005/8/layout/hierarchy6"/>
    <dgm:cxn modelId="{F0AB6A13-1A32-469F-8D0A-3FDCD6F14CDD}" srcId="{F038CABC-7F07-4D06-A801-0051A957B7B6}" destId="{4876BBB1-7631-40E5-A172-79D821BA860A}" srcOrd="0" destOrd="0" parTransId="{392DE602-B2B1-4BD8-9125-D1E12E7966E8}" sibTransId="{E4D3BD52-30D1-4562-B89F-7EDD038216BE}"/>
    <dgm:cxn modelId="{B7ACF022-1D60-4D88-B14D-FA927BCEE9B6}" type="presOf" srcId="{4876BBB1-7631-40E5-A172-79D821BA860A}" destId="{BF8A9065-9417-4A64-9736-1806FEDD3D76}" srcOrd="0" destOrd="0" presId="urn:microsoft.com/office/officeart/2005/8/layout/hierarchy6"/>
    <dgm:cxn modelId="{079B1636-0304-4519-A3C2-660EF0334E46}" type="presOf" srcId="{021509AC-C505-4EE1-976E-BB9F95569E06}" destId="{3C52053E-42F5-4B90-82B4-B06ED62DB7FF}" srcOrd="0" destOrd="0" presId="urn:microsoft.com/office/officeart/2005/8/layout/hierarchy6"/>
    <dgm:cxn modelId="{2CF5DA4C-062B-44FC-975A-E02B127BCE71}" type="presOf" srcId="{F038CABC-7F07-4D06-A801-0051A957B7B6}" destId="{D97038FE-019D-420D-860D-55EC81E3EC79}" srcOrd="0" destOrd="0" presId="urn:microsoft.com/office/officeart/2005/8/layout/hierarchy6"/>
    <dgm:cxn modelId="{1EB0184D-FBB1-4A96-BE06-E76FC80245CC}" srcId="{821F81E5-E5E6-47AA-856C-CAF1D38C51D7}" destId="{BA5FA7EB-27C3-4A05-94F7-0AB4413103E0}" srcOrd="0" destOrd="0" parTransId="{3E713BC1-B485-4D0F-972E-227B37FE218D}" sibTransId="{70BFE029-1A29-4348-A8DE-EFF586444286}"/>
    <dgm:cxn modelId="{E0CE797F-B4AA-4338-9E0A-6B292BA7276F}" type="presOf" srcId="{8AFDCAFF-76DF-4D49-8CDE-570A184CCE8C}" destId="{ED34CCB6-B4B3-44AA-BACA-C1F0D004BA1F}" srcOrd="0" destOrd="0" presId="urn:microsoft.com/office/officeart/2005/8/layout/hierarchy6"/>
    <dgm:cxn modelId="{0FADB9A8-3834-4CBE-AD1B-843ADAAB7A08}" type="presOf" srcId="{BA5FA7EB-27C3-4A05-94F7-0AB4413103E0}" destId="{87BE1CE7-238D-4D5E-985E-869DA906C964}" srcOrd="0" destOrd="0" presId="urn:microsoft.com/office/officeart/2005/8/layout/hierarchy6"/>
    <dgm:cxn modelId="{B3AE30D8-005C-425E-811D-E5F3A9BE05C9}" type="presOf" srcId="{33DDD4FF-E8ED-4F66-AF57-0A71210D27C3}" destId="{31957A37-BC4C-47C8-B9F8-AD6AE83B0D04}" srcOrd="0" destOrd="0" presId="urn:microsoft.com/office/officeart/2005/8/layout/hierarchy6"/>
    <dgm:cxn modelId="{ACBED5F8-266C-412A-8B40-CFD2EE41CC6E}" type="presOf" srcId="{392DE602-B2B1-4BD8-9125-D1E12E7966E8}" destId="{273CDB3C-BBBB-4B6D-B871-6BD7229CD4E5}" srcOrd="0" destOrd="0" presId="urn:microsoft.com/office/officeart/2005/8/layout/hierarchy6"/>
    <dgm:cxn modelId="{95E86997-54EC-4F7E-98CC-87A8238BC1CC}" type="presParOf" srcId="{D2B1C7E2-E6EA-49A2-8E62-44900D7B83E3}" destId="{E9246499-A662-448D-BE87-7F1F5B70FEFC}" srcOrd="0" destOrd="0" presId="urn:microsoft.com/office/officeart/2005/8/layout/hierarchy6"/>
    <dgm:cxn modelId="{6129DC4A-182D-457A-9B46-779CD18539EC}" type="presParOf" srcId="{E9246499-A662-448D-BE87-7F1F5B70FEFC}" destId="{497AF5AE-BB9C-4415-BE90-3DB623529298}" srcOrd="0" destOrd="0" presId="urn:microsoft.com/office/officeart/2005/8/layout/hierarchy6"/>
    <dgm:cxn modelId="{DB6513FF-B276-4D6A-B681-87E4F04F64C2}" type="presParOf" srcId="{497AF5AE-BB9C-4415-BE90-3DB623529298}" destId="{481E9A36-87EF-4FCA-8BA0-BE979AD6EFF8}" srcOrd="0" destOrd="0" presId="urn:microsoft.com/office/officeart/2005/8/layout/hierarchy6"/>
    <dgm:cxn modelId="{DBEA6924-2C02-45D6-85FB-1807FB875CAC}" type="presParOf" srcId="{481E9A36-87EF-4FCA-8BA0-BE979AD6EFF8}" destId="{87BE1CE7-238D-4D5E-985E-869DA906C964}" srcOrd="0" destOrd="0" presId="urn:microsoft.com/office/officeart/2005/8/layout/hierarchy6"/>
    <dgm:cxn modelId="{ADDB38BF-5E7A-4A00-ADBC-606935D63D0D}" type="presParOf" srcId="{481E9A36-87EF-4FCA-8BA0-BE979AD6EFF8}" destId="{86608A43-2068-4EC8-99FD-8EBD455123CF}" srcOrd="1" destOrd="0" presId="urn:microsoft.com/office/officeart/2005/8/layout/hierarchy6"/>
    <dgm:cxn modelId="{24A2D85C-6890-45C9-9331-EBD5738316A2}" type="presParOf" srcId="{86608A43-2068-4EC8-99FD-8EBD455123CF}" destId="{ED34CCB6-B4B3-44AA-BACA-C1F0D004BA1F}" srcOrd="0" destOrd="0" presId="urn:microsoft.com/office/officeart/2005/8/layout/hierarchy6"/>
    <dgm:cxn modelId="{DDC909BB-9A71-4B68-A8E5-C9A3C3C98F32}" type="presParOf" srcId="{86608A43-2068-4EC8-99FD-8EBD455123CF}" destId="{F9608150-46CD-4997-8B92-489AD95B341F}" srcOrd="1" destOrd="0" presId="urn:microsoft.com/office/officeart/2005/8/layout/hierarchy6"/>
    <dgm:cxn modelId="{92DC7F27-2A59-4CC6-95B5-62B4780864AC}" type="presParOf" srcId="{F9608150-46CD-4997-8B92-489AD95B341F}" destId="{D97038FE-019D-420D-860D-55EC81E3EC79}" srcOrd="0" destOrd="0" presId="urn:microsoft.com/office/officeart/2005/8/layout/hierarchy6"/>
    <dgm:cxn modelId="{39A3961A-D902-496F-A351-4F4BECC9D926}" type="presParOf" srcId="{F9608150-46CD-4997-8B92-489AD95B341F}" destId="{77F72209-96AB-4DC8-8828-B43CF159A574}" srcOrd="1" destOrd="0" presId="urn:microsoft.com/office/officeart/2005/8/layout/hierarchy6"/>
    <dgm:cxn modelId="{BC842871-9899-409F-B6B9-C2B4FBE134F4}" type="presParOf" srcId="{77F72209-96AB-4DC8-8828-B43CF159A574}" destId="{273CDB3C-BBBB-4B6D-B871-6BD7229CD4E5}" srcOrd="0" destOrd="0" presId="urn:microsoft.com/office/officeart/2005/8/layout/hierarchy6"/>
    <dgm:cxn modelId="{21FE8C62-0A91-4FB2-B5C9-25B91EF8CD07}" type="presParOf" srcId="{77F72209-96AB-4DC8-8828-B43CF159A574}" destId="{C83EF257-C70C-444F-9054-477041D71F98}" srcOrd="1" destOrd="0" presId="urn:microsoft.com/office/officeart/2005/8/layout/hierarchy6"/>
    <dgm:cxn modelId="{B6B78F2B-60A8-4B02-ACA4-EEDDF3141518}" type="presParOf" srcId="{C83EF257-C70C-444F-9054-477041D71F98}" destId="{BF8A9065-9417-4A64-9736-1806FEDD3D76}" srcOrd="0" destOrd="0" presId="urn:microsoft.com/office/officeart/2005/8/layout/hierarchy6"/>
    <dgm:cxn modelId="{A6E05EF9-2438-43D1-895F-F280A2752FC1}" type="presParOf" srcId="{C83EF257-C70C-444F-9054-477041D71F98}" destId="{F761D121-BA4D-4A6C-B871-18399F4BDA5F}" srcOrd="1" destOrd="0" presId="urn:microsoft.com/office/officeart/2005/8/layout/hierarchy6"/>
    <dgm:cxn modelId="{FB3EE2FA-E18C-483B-9114-0874626CC646}" type="presParOf" srcId="{F761D121-BA4D-4A6C-B871-18399F4BDA5F}" destId="{31957A37-BC4C-47C8-B9F8-AD6AE83B0D04}" srcOrd="0" destOrd="0" presId="urn:microsoft.com/office/officeart/2005/8/layout/hierarchy6"/>
    <dgm:cxn modelId="{EFE851E2-DF3D-475F-A71E-38DECA47F4BB}" type="presParOf" srcId="{F761D121-BA4D-4A6C-B871-18399F4BDA5F}" destId="{7F277950-F531-44A2-BF58-71F2D7E221A8}" srcOrd="1" destOrd="0" presId="urn:microsoft.com/office/officeart/2005/8/layout/hierarchy6"/>
    <dgm:cxn modelId="{D1C5A0EA-1837-48AB-9FBE-9ACA20938F72}" type="presParOf" srcId="{7F277950-F531-44A2-BF58-71F2D7E221A8}" destId="{3C52053E-42F5-4B90-82B4-B06ED62DB7FF}" srcOrd="0" destOrd="0" presId="urn:microsoft.com/office/officeart/2005/8/layout/hierarchy6"/>
    <dgm:cxn modelId="{738F7508-F226-4205-B9B3-A901AF6FDF63}" type="presParOf" srcId="{7F277950-F531-44A2-BF58-71F2D7E221A8}" destId="{5F6794ED-6751-4579-ADC8-AD01B7499C56}" srcOrd="1" destOrd="0" presId="urn:microsoft.com/office/officeart/2005/8/layout/hierarchy6"/>
    <dgm:cxn modelId="{B5017E7F-3983-4841-8671-2C73C0A6BE31}" type="presParOf" srcId="{D2B1C7E2-E6EA-49A2-8E62-44900D7B83E3}" destId="{A864946E-B0BA-4A5F-8FA6-F7238CCD87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1CE7-238D-4D5E-985E-869DA906C964}">
      <dsp:nvSpPr>
        <dsp:cNvPr id="0" name=""/>
        <dsp:cNvSpPr/>
      </dsp:nvSpPr>
      <dsp:spPr>
        <a:xfrm>
          <a:off x="1789664" y="519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 err="1"/>
            <a:t>피부질환및악취</a:t>
          </a:r>
          <a:endParaRPr lang="ko-KR" altLang="en-US" sz="1500" b="1" kern="1200" dirty="0"/>
        </a:p>
      </dsp:txBody>
      <dsp:txXfrm>
        <a:off x="1813265" y="24120"/>
        <a:ext cx="1161493" cy="758595"/>
      </dsp:txXfrm>
    </dsp:sp>
    <dsp:sp modelId="{57BADB67-E3FF-458E-876E-FB3CED99FEDD}">
      <dsp:nvSpPr>
        <dsp:cNvPr id="0" name=""/>
        <dsp:cNvSpPr/>
      </dsp:nvSpPr>
      <dsp:spPr>
        <a:xfrm>
          <a:off x="2348292" y="806316"/>
          <a:ext cx="91440" cy="322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F8F64-3E47-4B13-AE1A-02D04C64AA82}">
      <dsp:nvSpPr>
        <dsp:cNvPr id="0" name=""/>
        <dsp:cNvSpPr/>
      </dsp:nvSpPr>
      <dsp:spPr>
        <a:xfrm>
          <a:off x="1789664" y="1128635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세균</a:t>
          </a:r>
          <a:r>
            <a:rPr lang="en-US" altLang="ko-KR" sz="1500" b="1" kern="1200" dirty="0"/>
            <a:t>,</a:t>
          </a:r>
          <a:r>
            <a:rPr lang="ko-KR" altLang="en-US" sz="1500" b="1" kern="1200" dirty="0"/>
            <a:t>곰팡이</a:t>
          </a:r>
        </a:p>
      </dsp:txBody>
      <dsp:txXfrm>
        <a:off x="1813265" y="1152236"/>
        <a:ext cx="1161493" cy="758595"/>
      </dsp:txXfrm>
    </dsp:sp>
    <dsp:sp modelId="{E956C068-402C-4A3F-B3C9-8798495F3AF5}">
      <dsp:nvSpPr>
        <dsp:cNvPr id="0" name=""/>
        <dsp:cNvSpPr/>
      </dsp:nvSpPr>
      <dsp:spPr>
        <a:xfrm>
          <a:off x="1608359" y="1934432"/>
          <a:ext cx="785652" cy="322318"/>
        </a:xfrm>
        <a:custGeom>
          <a:avLst/>
          <a:gdLst/>
          <a:ahLst/>
          <a:cxnLst/>
          <a:rect l="0" t="0" r="0" b="0"/>
          <a:pathLst>
            <a:path>
              <a:moveTo>
                <a:pt x="785652" y="0"/>
              </a:moveTo>
              <a:lnTo>
                <a:pt x="785652" y="161159"/>
              </a:lnTo>
              <a:lnTo>
                <a:pt x="0" y="161159"/>
              </a:lnTo>
              <a:lnTo>
                <a:pt x="0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94758-1E1F-460D-B02D-6A3F807FE5DC}">
      <dsp:nvSpPr>
        <dsp:cNvPr id="0" name=""/>
        <dsp:cNvSpPr/>
      </dsp:nvSpPr>
      <dsp:spPr>
        <a:xfrm>
          <a:off x="1004012" y="2256751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온도</a:t>
          </a:r>
        </a:p>
      </dsp:txBody>
      <dsp:txXfrm>
        <a:off x="1027613" y="2280352"/>
        <a:ext cx="1161493" cy="758595"/>
      </dsp:txXfrm>
    </dsp:sp>
    <dsp:sp modelId="{9345C8B7-C666-4C44-9418-C210034913F1}">
      <dsp:nvSpPr>
        <dsp:cNvPr id="0" name=""/>
        <dsp:cNvSpPr/>
      </dsp:nvSpPr>
      <dsp:spPr>
        <a:xfrm>
          <a:off x="1562639" y="3062548"/>
          <a:ext cx="91440" cy="322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5822F-D32B-4930-9D7E-E736481E06E9}">
      <dsp:nvSpPr>
        <dsp:cNvPr id="0" name=""/>
        <dsp:cNvSpPr/>
      </dsp:nvSpPr>
      <dsp:spPr>
        <a:xfrm>
          <a:off x="1004012" y="3384867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체온</a:t>
          </a:r>
        </a:p>
      </dsp:txBody>
      <dsp:txXfrm>
        <a:off x="1027613" y="3408468"/>
        <a:ext cx="1161493" cy="758595"/>
      </dsp:txXfrm>
    </dsp:sp>
    <dsp:sp modelId="{B0E44B9E-C73E-4BAF-9F22-080684AB4C27}">
      <dsp:nvSpPr>
        <dsp:cNvPr id="0" name=""/>
        <dsp:cNvSpPr/>
      </dsp:nvSpPr>
      <dsp:spPr>
        <a:xfrm>
          <a:off x="1562639" y="4190664"/>
          <a:ext cx="91440" cy="322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4D84-5DA2-4333-A08A-ED99BF1178E6}">
      <dsp:nvSpPr>
        <dsp:cNvPr id="0" name=""/>
        <dsp:cNvSpPr/>
      </dsp:nvSpPr>
      <dsp:spPr>
        <a:xfrm>
          <a:off x="1004012" y="4512983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활동</a:t>
          </a:r>
        </a:p>
      </dsp:txBody>
      <dsp:txXfrm>
        <a:off x="1027613" y="4536584"/>
        <a:ext cx="1161493" cy="758595"/>
      </dsp:txXfrm>
    </dsp:sp>
    <dsp:sp modelId="{DE803DE5-23BE-41A0-A4DD-BCC3DE9E5ABE}">
      <dsp:nvSpPr>
        <dsp:cNvPr id="0" name=""/>
        <dsp:cNvSpPr/>
      </dsp:nvSpPr>
      <dsp:spPr>
        <a:xfrm>
          <a:off x="2394012" y="1934432"/>
          <a:ext cx="785652" cy="322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59"/>
              </a:lnTo>
              <a:lnTo>
                <a:pt x="785652" y="161159"/>
              </a:lnTo>
              <a:lnTo>
                <a:pt x="785652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FE277-2222-4C65-8589-6CEA1578C6EF}">
      <dsp:nvSpPr>
        <dsp:cNvPr id="0" name=""/>
        <dsp:cNvSpPr/>
      </dsp:nvSpPr>
      <dsp:spPr>
        <a:xfrm>
          <a:off x="2575316" y="2256751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습도</a:t>
          </a:r>
        </a:p>
      </dsp:txBody>
      <dsp:txXfrm>
        <a:off x="2598917" y="2280352"/>
        <a:ext cx="1161493" cy="758595"/>
      </dsp:txXfrm>
    </dsp:sp>
    <dsp:sp modelId="{302BAD08-6919-4ED1-8A8C-F05186D7F993}">
      <dsp:nvSpPr>
        <dsp:cNvPr id="0" name=""/>
        <dsp:cNvSpPr/>
      </dsp:nvSpPr>
      <dsp:spPr>
        <a:xfrm>
          <a:off x="3133944" y="3062548"/>
          <a:ext cx="91440" cy="322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7E952-265D-47AD-977C-42A96F46C74A}">
      <dsp:nvSpPr>
        <dsp:cNvPr id="0" name=""/>
        <dsp:cNvSpPr/>
      </dsp:nvSpPr>
      <dsp:spPr>
        <a:xfrm>
          <a:off x="2575316" y="3384867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땀</a:t>
          </a:r>
        </a:p>
      </dsp:txBody>
      <dsp:txXfrm>
        <a:off x="2598917" y="3408468"/>
        <a:ext cx="1161493" cy="758595"/>
      </dsp:txXfrm>
    </dsp:sp>
    <dsp:sp modelId="{98D226F1-F0F0-427C-8026-DAA283BFB3BC}">
      <dsp:nvSpPr>
        <dsp:cNvPr id="0" name=""/>
        <dsp:cNvSpPr/>
      </dsp:nvSpPr>
      <dsp:spPr>
        <a:xfrm>
          <a:off x="3133944" y="4190664"/>
          <a:ext cx="91440" cy="322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B9AB7-0C6E-4B80-8BAE-312B580AECDA}">
      <dsp:nvSpPr>
        <dsp:cNvPr id="0" name=""/>
        <dsp:cNvSpPr/>
      </dsp:nvSpPr>
      <dsp:spPr>
        <a:xfrm>
          <a:off x="2575316" y="4512983"/>
          <a:ext cx="1208695" cy="805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체온</a:t>
          </a:r>
        </a:p>
      </dsp:txBody>
      <dsp:txXfrm>
        <a:off x="2598917" y="4536584"/>
        <a:ext cx="1161493" cy="758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1CE7-238D-4D5E-985E-869DA906C964}">
      <dsp:nvSpPr>
        <dsp:cNvPr id="0" name=""/>
        <dsp:cNvSpPr/>
      </dsp:nvSpPr>
      <dsp:spPr>
        <a:xfrm>
          <a:off x="1771979" y="58717"/>
          <a:ext cx="1460088" cy="973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>
              <a:solidFill>
                <a:schemeClr val="bg1"/>
              </a:solidFill>
              <a:latin typeface="+mn-ea"/>
              <a:ea typeface="+mn-ea"/>
            </a:rPr>
            <a:t>동상</a:t>
          </a:r>
        </a:p>
      </dsp:txBody>
      <dsp:txXfrm>
        <a:off x="1800489" y="87227"/>
        <a:ext cx="1403068" cy="916372"/>
      </dsp:txXfrm>
    </dsp:sp>
    <dsp:sp modelId="{ED34CCB6-B4B3-44AA-BACA-C1F0D004BA1F}">
      <dsp:nvSpPr>
        <dsp:cNvPr id="0" name=""/>
        <dsp:cNvSpPr/>
      </dsp:nvSpPr>
      <dsp:spPr>
        <a:xfrm>
          <a:off x="2456304" y="1032110"/>
          <a:ext cx="91440" cy="436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038FE-019D-420D-860D-55EC81E3EC79}">
      <dsp:nvSpPr>
        <dsp:cNvPr id="0" name=""/>
        <dsp:cNvSpPr/>
      </dsp:nvSpPr>
      <dsp:spPr>
        <a:xfrm>
          <a:off x="1771979" y="1468208"/>
          <a:ext cx="1460088" cy="973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latin typeface="+mn-ea"/>
              <a:ea typeface="+mn-ea"/>
            </a:rPr>
            <a:t>피부가 기후</a:t>
          </a:r>
          <a:r>
            <a:rPr lang="en-US" altLang="ko-KR" sz="1200" b="1" kern="1200" dirty="0">
              <a:solidFill>
                <a:schemeClr val="bg1"/>
              </a:solidFill>
              <a:latin typeface="+mn-ea"/>
              <a:ea typeface="+mn-ea"/>
            </a:rPr>
            <a:t>(</a:t>
          </a:r>
          <a:r>
            <a:rPr lang="ko-KR" altLang="en-US" sz="1200" b="1" kern="1200" dirty="0">
              <a:solidFill>
                <a:schemeClr val="bg1"/>
              </a:solidFill>
              <a:latin typeface="+mn-ea"/>
              <a:ea typeface="+mn-ea"/>
            </a:rPr>
            <a:t>눈</a:t>
          </a:r>
          <a:r>
            <a:rPr lang="en-US" altLang="ko-KR" sz="1200" b="1" kern="1200" dirty="0">
              <a:solidFill>
                <a:schemeClr val="bg1"/>
              </a:solidFill>
              <a:latin typeface="+mn-ea"/>
              <a:ea typeface="+mn-ea"/>
            </a:rPr>
            <a:t>,</a:t>
          </a:r>
          <a:r>
            <a:rPr lang="ko-KR" altLang="en-US" sz="1200" b="1" kern="1200" dirty="0">
              <a:solidFill>
                <a:schemeClr val="bg1"/>
              </a:solidFill>
              <a:latin typeface="+mn-ea"/>
              <a:ea typeface="+mn-ea"/>
            </a:rPr>
            <a:t>혹한</a:t>
          </a:r>
          <a:r>
            <a:rPr lang="en-US" altLang="ko-KR" sz="1200" b="1" kern="1200" dirty="0">
              <a:solidFill>
                <a:schemeClr val="bg1"/>
              </a:solidFill>
              <a:latin typeface="+mn-ea"/>
              <a:ea typeface="+mn-ea"/>
            </a:rPr>
            <a:t>)</a:t>
          </a:r>
          <a:r>
            <a:rPr lang="ko-KR" altLang="en-US" sz="1200" b="1" kern="1200" dirty="0">
              <a:solidFill>
                <a:schemeClr val="bg1"/>
              </a:solidFill>
              <a:latin typeface="+mn-ea"/>
              <a:ea typeface="+mn-ea"/>
            </a:rPr>
            <a:t>에 직접 노출</a:t>
          </a:r>
          <a:endParaRPr lang="en-US" altLang="ko-KR" sz="1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800489" y="1496718"/>
        <a:ext cx="1403068" cy="916372"/>
      </dsp:txXfrm>
    </dsp:sp>
    <dsp:sp modelId="{273CDB3C-BBBB-4B6D-B871-6BD7229CD4E5}">
      <dsp:nvSpPr>
        <dsp:cNvPr id="0" name=""/>
        <dsp:cNvSpPr/>
      </dsp:nvSpPr>
      <dsp:spPr>
        <a:xfrm>
          <a:off x="2456304" y="2441600"/>
          <a:ext cx="91440" cy="436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A9065-9417-4A64-9736-1806FEDD3D76}">
      <dsp:nvSpPr>
        <dsp:cNvPr id="0" name=""/>
        <dsp:cNvSpPr/>
      </dsp:nvSpPr>
      <dsp:spPr>
        <a:xfrm>
          <a:off x="1771979" y="2877699"/>
          <a:ext cx="1460088" cy="973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chemeClr val="bg1"/>
              </a:solidFill>
              <a:latin typeface="+mn-ea"/>
              <a:ea typeface="+mn-ea"/>
            </a:rPr>
            <a:t>신발 내부의 온도가 </a:t>
          </a:r>
          <a:r>
            <a:rPr lang="ko-KR" altLang="en-US" sz="1300" b="1" i="0" kern="1200" dirty="0">
              <a:solidFill>
                <a:schemeClr val="bg1"/>
              </a:solidFill>
              <a:latin typeface="+mn-ea"/>
              <a:ea typeface="+mn-ea"/>
            </a:rPr>
            <a:t>영하 </a:t>
          </a:r>
          <a:r>
            <a:rPr lang="en-US" altLang="ko-KR" sz="1300" b="1" i="0" kern="1200" dirty="0">
              <a:solidFill>
                <a:schemeClr val="bg1"/>
              </a:solidFill>
              <a:latin typeface="+mn-ea"/>
              <a:ea typeface="+mn-ea"/>
            </a:rPr>
            <a:t>2~10℃ </a:t>
          </a:r>
          <a:r>
            <a:rPr lang="ko-KR" altLang="en-US" sz="1300" b="1" i="0" kern="1200" dirty="0">
              <a:solidFill>
                <a:schemeClr val="bg1"/>
              </a:solidFill>
              <a:latin typeface="+mn-ea"/>
              <a:ea typeface="+mn-ea"/>
            </a:rPr>
            <a:t>정도가 됨</a:t>
          </a:r>
          <a:endParaRPr lang="ko-KR" altLang="en-US" sz="13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800489" y="2906209"/>
        <a:ext cx="1403068" cy="916372"/>
      </dsp:txXfrm>
    </dsp:sp>
    <dsp:sp modelId="{31957A37-BC4C-47C8-B9F8-AD6AE83B0D04}">
      <dsp:nvSpPr>
        <dsp:cNvPr id="0" name=""/>
        <dsp:cNvSpPr/>
      </dsp:nvSpPr>
      <dsp:spPr>
        <a:xfrm>
          <a:off x="2456304" y="3851091"/>
          <a:ext cx="91440" cy="436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2053E-42F5-4B90-82B4-B06ED62DB7FF}">
      <dsp:nvSpPr>
        <dsp:cNvPr id="0" name=""/>
        <dsp:cNvSpPr/>
      </dsp:nvSpPr>
      <dsp:spPr>
        <a:xfrm>
          <a:off x="1771979" y="4287189"/>
          <a:ext cx="1460088" cy="973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chemeClr val="bg1"/>
              </a:solidFill>
              <a:latin typeface="+mn-ea"/>
              <a:ea typeface="+mn-ea"/>
            </a:rPr>
            <a:t>외피부재가 내부와 외부를 완벽히 단열 </a:t>
          </a:r>
          <a:r>
            <a:rPr lang="ko-KR" altLang="en-US" sz="1300" b="1" kern="1200" dirty="0" err="1">
              <a:solidFill>
                <a:schemeClr val="bg1"/>
              </a:solidFill>
              <a:latin typeface="+mn-ea"/>
              <a:ea typeface="+mn-ea"/>
            </a:rPr>
            <a:t>시킬수</a:t>
          </a:r>
          <a:r>
            <a:rPr lang="ko-KR" altLang="en-US" sz="1300" b="1" kern="1200" dirty="0">
              <a:solidFill>
                <a:schemeClr val="bg1"/>
              </a:solidFill>
              <a:latin typeface="+mn-ea"/>
              <a:ea typeface="+mn-ea"/>
            </a:rPr>
            <a:t> 없음</a:t>
          </a:r>
        </a:p>
      </dsp:txBody>
      <dsp:txXfrm>
        <a:off x="1800489" y="4315699"/>
        <a:ext cx="1403068" cy="916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7C6E-E438-48AC-9EAD-C5299A421F6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5634C-4EF9-4E15-B066-7EAFACAD1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7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5634C-4EF9-4E15-B066-7EAFACAD14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5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BD74-F300-4D68-A2C6-FC055C92051C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7CD9-A45A-46FF-8095-7B62CE50E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12776"/>
            <a:ext cx="8712968" cy="201622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ADRIGE Algorithm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착용중인 운동화 내부 온도 관리하기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ko-KR" altLang="en-US" b="1" dirty="0"/>
              <a:t>성명 </a:t>
            </a:r>
            <a:r>
              <a:rPr lang="en-US" altLang="ko-KR" b="1" dirty="0"/>
              <a:t>: 1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l"/>
            <a:r>
              <a:rPr lang="ko-KR" altLang="en-US" b="1" dirty="0"/>
              <a:t>소속</a:t>
            </a:r>
            <a:r>
              <a:rPr lang="en-US" altLang="ko-KR" b="1" dirty="0"/>
              <a:t>:</a:t>
            </a:r>
          </a:p>
          <a:p>
            <a:pPr algn="l"/>
            <a:r>
              <a:rPr lang="ko-KR" altLang="en-US" b="1" dirty="0"/>
              <a:t>전화 </a:t>
            </a:r>
            <a:r>
              <a:rPr lang="en-US" altLang="ko-KR" b="1" dirty="0"/>
              <a:t>:</a:t>
            </a:r>
          </a:p>
          <a:p>
            <a:pPr algn="l"/>
            <a:r>
              <a:rPr lang="en-US" altLang="ko-KR" b="1" dirty="0"/>
              <a:t>Email :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98709" y="39649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사진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247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작은 사람 모델 그리기</a:t>
            </a:r>
            <a:r>
              <a:rPr lang="en-US" altLang="ko-KR" b="1" dirty="0"/>
              <a:t>: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작은 사람 모델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sz="3200" b="1" dirty="0">
                <a:solidFill>
                  <a:srgbClr val="0070C0"/>
                </a:solidFill>
              </a:rPr>
              <a:t>Smart Little People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F463AB2-2D33-462E-B5FE-93950B94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820243"/>
            <a:ext cx="3653921" cy="3250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B7B095-7379-4A9D-A3AA-83C56C81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60" y="1820243"/>
            <a:ext cx="3597616" cy="3250260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1F9D9AD0-FE6C-45FA-9080-158974863D09}"/>
              </a:ext>
            </a:extLst>
          </p:cNvPr>
          <p:cNvSpPr txBox="1"/>
          <p:nvPr/>
        </p:nvSpPr>
        <p:spPr>
          <a:xfrm>
            <a:off x="1588035" y="5396670"/>
            <a:ext cx="73898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겨울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BDCCA3A-2BF7-467C-A67A-60E6EE4070DC}"/>
              </a:ext>
            </a:extLst>
          </p:cNvPr>
          <p:cNvSpPr txBox="1"/>
          <p:nvPr/>
        </p:nvSpPr>
        <p:spPr>
          <a:xfrm>
            <a:off x="6047347" y="5347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여름</a:t>
            </a:r>
          </a:p>
        </p:txBody>
      </p:sp>
    </p:spTree>
    <p:extLst>
      <p:ext uri="{BB962C8B-B14F-4D97-AF65-F5344CB8AC3E}">
        <p14:creationId xmlns:p14="http://schemas.microsoft.com/office/powerpoint/2010/main" val="14306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247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물질 </a:t>
            </a:r>
            <a:r>
              <a:rPr lang="en-US" altLang="ko-KR" b="1" dirty="0"/>
              <a:t>(Substance) - </a:t>
            </a:r>
            <a:r>
              <a:rPr lang="ko-KR" altLang="en-US" b="1" dirty="0"/>
              <a:t>장</a:t>
            </a:r>
            <a:r>
              <a:rPr lang="en-US" altLang="ko-KR" b="1" dirty="0"/>
              <a:t>(Field) </a:t>
            </a:r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그리기</a:t>
            </a:r>
            <a:r>
              <a:rPr lang="en-US" altLang="ko-KR" b="1" dirty="0"/>
              <a:t>: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물질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ko-KR" altLang="en-US" b="1" dirty="0">
                <a:solidFill>
                  <a:srgbClr val="0070C0"/>
                </a:solidFill>
              </a:rPr>
              <a:t>장 분석</a:t>
            </a:r>
            <a:r>
              <a:rPr lang="en-US" altLang="ko-KR" b="1" dirty="0">
                <a:solidFill>
                  <a:srgbClr val="0070C0"/>
                </a:solidFill>
              </a:rPr>
              <a:t>(Su-Field Analysis)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980475" y="1888630"/>
            <a:ext cx="1217553" cy="1218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중력장</a:t>
            </a: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3923928" y="3930083"/>
            <a:ext cx="155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187624" y="2772711"/>
            <a:ext cx="2199729" cy="22937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착용자 움직임</a:t>
            </a:r>
          </a:p>
        </p:txBody>
      </p:sp>
      <p:sp>
        <p:nvSpPr>
          <p:cNvPr id="27" name="타원 26"/>
          <p:cNvSpPr/>
          <p:nvPr/>
        </p:nvSpPr>
        <p:spPr>
          <a:xfrm>
            <a:off x="5980475" y="3269644"/>
            <a:ext cx="1217553" cy="1218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마찰력장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5980476" y="4635402"/>
            <a:ext cx="1255820" cy="1241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열장</a:t>
            </a:r>
            <a:endParaRPr lang="ko-KR" altLang="en-US" sz="12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3448" y="6020586"/>
            <a:ext cx="4097315" cy="23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4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9807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과제 </a:t>
            </a:r>
            <a:r>
              <a:rPr lang="en-US" altLang="ko-KR" b="1" dirty="0"/>
              <a:t>: </a:t>
            </a:r>
            <a:r>
              <a:rPr lang="ko-KR" altLang="en-US" b="1" dirty="0"/>
              <a:t>선택한 영역</a:t>
            </a:r>
            <a:r>
              <a:rPr lang="en-US" altLang="ko-KR" b="1" dirty="0"/>
              <a:t>(OZ)</a:t>
            </a:r>
            <a:r>
              <a:rPr lang="ko-KR" altLang="en-US" b="1" dirty="0"/>
              <a:t>에서</a:t>
            </a:r>
            <a:r>
              <a:rPr lang="en-US" altLang="ko-KR" b="1" dirty="0"/>
              <a:t> </a:t>
            </a:r>
            <a:r>
              <a:rPr lang="ko-KR" altLang="en-US" b="1" dirty="0"/>
              <a:t>과제 정의</a:t>
            </a:r>
            <a:r>
              <a:rPr lang="en-US" altLang="ko-KR" b="1" dirty="0"/>
              <a:t>(</a:t>
            </a:r>
            <a:r>
              <a:rPr lang="ko-KR" altLang="en-US" b="1" dirty="0"/>
              <a:t>필요 시 한 개 이상 과제 정의함</a:t>
            </a:r>
            <a:r>
              <a:rPr lang="en-US" altLang="ko-KR" b="1" dirty="0"/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과제 정의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115616" y="1353860"/>
            <a:ext cx="6281696" cy="3528392"/>
            <a:chOff x="1395433" y="2204864"/>
            <a:chExt cx="6281696" cy="35283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433" y="2204864"/>
              <a:ext cx="6281696" cy="3528392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436096" y="4509120"/>
              <a:ext cx="9144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/>
          <p:cNvSpPr/>
          <p:nvPr/>
        </p:nvSpPr>
        <p:spPr>
          <a:xfrm rot="21303471">
            <a:off x="2441789" y="3170321"/>
            <a:ext cx="3794167" cy="860884"/>
          </a:xfrm>
          <a:prstGeom prst="ellipse">
            <a:avLst/>
          </a:prstGeom>
          <a:solidFill>
            <a:srgbClr val="FF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Operating-Zone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311" y="4437112"/>
            <a:ext cx="387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① 계절에 따른 온도 조절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 운동 후 </a:t>
            </a:r>
            <a:r>
              <a:rPr lang="en-US" altLang="ko-KR" dirty="0"/>
              <a:t>OZ </a:t>
            </a:r>
            <a:r>
              <a:rPr lang="ko-KR" altLang="en-US" dirty="0"/>
              <a:t>내부 습도 관리</a:t>
            </a:r>
          </a:p>
        </p:txBody>
      </p:sp>
    </p:spTree>
    <p:extLst>
      <p:ext uri="{BB962C8B-B14F-4D97-AF65-F5344CB8AC3E}">
        <p14:creationId xmlns:p14="http://schemas.microsoft.com/office/powerpoint/2010/main" val="163214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자원탐색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4" y="980728"/>
            <a:ext cx="82484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시스템과 환경 및 상위시스템 체계적 분석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39563"/>
              </p:ext>
            </p:extLst>
          </p:nvPr>
        </p:nvGraphicFramePr>
        <p:xfrm>
          <a:off x="500064" y="1772817"/>
          <a:ext cx="8248401" cy="440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위치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물질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물질의 특성 및 에너지</a:t>
                      </a:r>
                      <a:r>
                        <a:rPr lang="ko-KR" altLang="en-US" sz="1600" b="1" baseline="0">
                          <a:solidFill>
                            <a:srgbClr val="0070C0"/>
                          </a:solidFill>
                        </a:rPr>
                        <a:t> 특성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5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시스템</a:t>
                      </a:r>
                      <a:endParaRPr lang="ko-KR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액체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 err="1"/>
                        <a:t>기화시</a:t>
                      </a:r>
                      <a:r>
                        <a:rPr lang="ko-KR" altLang="en-US" sz="1200" dirty="0"/>
                        <a:t> 열 흡수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바람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물의 증발을 </a:t>
                      </a:r>
                      <a:r>
                        <a:rPr lang="ko-KR" altLang="en-US" sz="1200" dirty="0" err="1"/>
                        <a:t>도와줌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사람 체온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36.5</a:t>
                      </a:r>
                      <a:r>
                        <a:rPr lang="ko-KR" altLang="en-US" sz="1200" dirty="0"/>
                        <a:t>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사람 무게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압력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걸을 때마다 신발 밑창에 압력제공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신발과 발의 마찰력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움직일 때마다 발생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운동화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외부의 기온 차단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환경 및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상위 시스템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계절별 기후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여름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높은 온도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겨울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낮은 온도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더울 때에는 시스템에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도움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추울 때에는 시스템에 방해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습도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우리나라 기준 여름 </a:t>
                      </a:r>
                      <a:r>
                        <a:rPr lang="en-US" altLang="ko-KR" sz="1200" dirty="0"/>
                        <a:t>–</a:t>
                      </a:r>
                      <a:r>
                        <a:rPr lang="ko-KR" altLang="en-US" sz="1200" dirty="0"/>
                        <a:t>높음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겨울 </a:t>
                      </a:r>
                      <a:r>
                        <a:rPr lang="en-US" altLang="ko-KR" sz="1200" dirty="0"/>
                        <a:t>–</a:t>
                      </a:r>
                      <a:r>
                        <a:rPr lang="ko-KR" altLang="en-US" sz="1200" dirty="0"/>
                        <a:t>낮음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운동 강도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운동이 격해질수록 시스템 자원들의 반응성 증가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4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이상적 해결안</a:t>
            </a:r>
            <a:r>
              <a:rPr lang="en-US" altLang="ko-KR" b="1" dirty="0">
                <a:solidFill>
                  <a:srgbClr val="0070C0"/>
                </a:solidFill>
              </a:rPr>
              <a:t>(IFR)</a:t>
            </a:r>
            <a:r>
              <a:rPr lang="ko-KR" altLang="en-US" b="1" dirty="0">
                <a:solidFill>
                  <a:srgbClr val="0070C0"/>
                </a:solidFill>
              </a:rPr>
              <a:t> 구상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97341" y="980728"/>
            <a:ext cx="841533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  <a:cs typeface="Aharoni" pitchFamily="2" charset="-79"/>
              </a:rPr>
              <a:t>시스템을 변경하지 않고 문제를 해결할 수 있는 이상적인 해결안이 어떤 것인지 그려본다</a:t>
            </a:r>
            <a:r>
              <a:rPr lang="en-US" altLang="ko-KR" b="1" dirty="0">
                <a:latin typeface="+mn-ea"/>
                <a:cs typeface="Aharoni" pitchFamily="2" charset="-79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cs typeface="Aharoni" pitchFamily="2" charset="-79"/>
              </a:rPr>
              <a:t>X-</a:t>
            </a:r>
            <a:r>
              <a:rPr lang="ko-KR" altLang="en-US" b="1" dirty="0">
                <a:latin typeface="+mn-ea"/>
                <a:cs typeface="Aharoni" pitchFamily="2" charset="-79"/>
              </a:rPr>
              <a:t>자원을 선택하여 현재상황과 이상적 최종 결과 상황을 설명하거나 그림으로 그려본다</a:t>
            </a:r>
            <a:r>
              <a:rPr lang="en-US" altLang="ko-KR" b="1" dirty="0">
                <a:latin typeface="+mn-ea"/>
                <a:cs typeface="Aharoni" pitchFamily="2" charset="-79"/>
              </a:rPr>
              <a:t>(</a:t>
            </a:r>
            <a:r>
              <a:rPr lang="ko-KR" altLang="en-US" b="1" dirty="0">
                <a:latin typeface="+mn-ea"/>
                <a:cs typeface="Aharoni" pitchFamily="2" charset="-79"/>
              </a:rPr>
              <a:t>물질</a:t>
            </a:r>
            <a:r>
              <a:rPr lang="en-US" altLang="ko-KR" b="1" dirty="0">
                <a:latin typeface="+mn-ea"/>
                <a:cs typeface="Aharoni" pitchFamily="2" charset="-79"/>
              </a:rPr>
              <a:t>-</a:t>
            </a:r>
            <a:r>
              <a:rPr lang="ko-KR" altLang="en-US" b="1" dirty="0">
                <a:latin typeface="+mn-ea"/>
                <a:cs typeface="Aharoni" pitchFamily="2" charset="-79"/>
              </a:rPr>
              <a:t>장 자원을 결합하여 생각해 본다</a:t>
            </a:r>
            <a:r>
              <a:rPr lang="en-US" altLang="ko-KR" b="1" dirty="0">
                <a:latin typeface="+mn-ea"/>
                <a:cs typeface="Aharoni" pitchFamily="2" charset="-79"/>
              </a:rPr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5536" y="2671493"/>
            <a:ext cx="8512810" cy="3943866"/>
            <a:chOff x="179512" y="908720"/>
            <a:chExt cx="8810894" cy="58326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79512" y="1052736"/>
              <a:ext cx="4248472" cy="5688632"/>
            </a:xfrm>
            <a:prstGeom prst="roundRect">
              <a:avLst>
                <a:gd name="adj" fmla="val 50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여름</a:t>
              </a:r>
              <a:r>
                <a:rPr lang="en-US" altLang="ko-KR" dirty="0">
                  <a:solidFill>
                    <a:schemeClr val="tx1"/>
                  </a:solidFill>
                </a:rPr>
                <a:t> – </a:t>
              </a:r>
              <a:r>
                <a:rPr lang="ko-KR" altLang="en-US" dirty="0">
                  <a:solidFill>
                    <a:schemeClr val="tx1"/>
                  </a:solidFill>
                </a:rPr>
                <a:t>외부 더운 기온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땀 발생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ko-KR" altLang="en-US" dirty="0">
                  <a:solidFill>
                    <a:schemeClr val="tx1"/>
                  </a:solidFill>
                </a:rPr>
                <a:t>습도증가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체온증가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겨울 </a:t>
              </a:r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ko-KR" altLang="en-US" dirty="0">
                  <a:solidFill>
                    <a:schemeClr val="tx1"/>
                  </a:solidFill>
                </a:rPr>
                <a:t>외부 차가운 기온 </a:t>
              </a:r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ko-KR" altLang="en-US" dirty="0">
                  <a:solidFill>
                    <a:schemeClr val="tx1"/>
                  </a:solidFill>
                </a:rPr>
                <a:t>체온저하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발을 보호하기 위해서 갑피가 있어야한다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741934" y="1052735"/>
              <a:ext cx="4248472" cy="5688632"/>
            </a:xfrm>
            <a:prstGeom prst="roundRect">
              <a:avLst>
                <a:gd name="adj" fmla="val 50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여름 </a:t>
              </a:r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ko-KR" altLang="en-US" dirty="0">
                  <a:solidFill>
                    <a:schemeClr val="tx1"/>
                  </a:solidFill>
                </a:rPr>
                <a:t>외부 기온 차단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내부 체열 배출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습기 배출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겨울 </a:t>
              </a:r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ko-KR" altLang="en-US" dirty="0">
                  <a:solidFill>
                    <a:schemeClr val="tx1"/>
                  </a:solidFill>
                </a:rPr>
                <a:t>외부 기온 차단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내부 온도 유지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갑피가 존재하지만 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외부가 순환해야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71600" y="908720"/>
              <a:ext cx="21602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AS - IS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24128" y="908720"/>
              <a:ext cx="21602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- BE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34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51459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장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800" y="1066800"/>
            <a:ext cx="8415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장을 활용해 아이디어를 도출해 본다</a:t>
            </a: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0355"/>
              </p:ext>
            </p:extLst>
          </p:nvPr>
        </p:nvGraphicFramePr>
        <p:xfrm>
          <a:off x="1619672" y="1628799"/>
          <a:ext cx="6192688" cy="4990172"/>
        </p:xfrm>
        <a:graphic>
          <a:graphicData uri="http://schemas.openxmlformats.org/drawingml/2006/table">
            <a:tbl>
              <a:tblPr/>
              <a:tblGrid>
                <a:gridCol w="1876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 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6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Mechanical</a:t>
                      </a:r>
                    </a:p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C00000"/>
                          </a:solidFill>
                          <a:latin typeface="맑은 고딕"/>
                        </a:rPr>
                        <a:t>기계장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중력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충돌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접촉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direct contact)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진동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공명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충격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파동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6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유체 역학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Gas/Fluid dynamics),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바람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압축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compression),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진공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기계적 작용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드릴 링 등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8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변형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혼합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기계적 작용을 위한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첨가물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폭발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Acoustic (</a:t>
                      </a:r>
                      <a:r>
                        <a:rPr lang="ko-KR" altLang="en-US" sz="1600" b="1" i="0" u="none" strike="noStrike" dirty="0" err="1">
                          <a:solidFill>
                            <a:srgbClr val="C00000"/>
                          </a:solidFill>
                          <a:latin typeface="맑은 고딕"/>
                        </a:rPr>
                        <a:t>소리장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음성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소리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20-15,000hz)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초음파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초저주파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불가청음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케비테이션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5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Thermal</a:t>
                      </a:r>
                    </a:p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C00000"/>
                          </a:solidFill>
                          <a:latin typeface="맑은 고딕"/>
                        </a:rPr>
                        <a:t>열장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냉각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단열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열팽창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Phase/state)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변화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발열반응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흡열반응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불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열복사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convection)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5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Chemical</a:t>
                      </a:r>
                    </a:p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C00000"/>
                          </a:solidFill>
                          <a:latin typeface="맑은 고딕"/>
                        </a:rPr>
                        <a:t>화학장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화학반응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반응물질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화학물질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화합물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촉매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억제재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지시약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(pH)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용해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결정화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중합화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polymerization)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냄새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맛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색변화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페하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pH)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5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Electrical</a:t>
                      </a:r>
                    </a:p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전기장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정전하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전도체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부도체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전기장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5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초전도성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전기분해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압전연상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효과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이온화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방전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스파크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Magnetic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자기장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자기장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자성물질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자기유도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induction)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6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ElectroMagnetic</a:t>
                      </a:r>
                      <a:endParaRPr lang="en-US" altLang="ko-KR" sz="16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전자기장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전자기파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(X-ray, Microwaves, etc.)</a:t>
                      </a: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9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색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투명도 변환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투명 반투명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영상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665" marR="8665" marT="8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0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모순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0063" y="1035507"/>
            <a:ext cx="796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모순이 있는 문제이면 모순을 정의해서 발명원리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분리원리를 이용해 아이디어 도출 </a:t>
            </a:r>
            <a:r>
              <a:rPr lang="en-US" altLang="ko-KR" sz="1600" b="1" dirty="0"/>
              <a:t>: </a:t>
            </a:r>
          </a:p>
        </p:txBody>
      </p:sp>
      <p:graphicFrame>
        <p:nvGraphicFramePr>
          <p:cNvPr id="5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432599"/>
              </p:ext>
            </p:extLst>
          </p:nvPr>
        </p:nvGraphicFramePr>
        <p:xfrm>
          <a:off x="500063" y="1593752"/>
          <a:ext cx="8248401" cy="4931592"/>
        </p:xfrm>
        <a:graphic>
          <a:graphicData uri="http://schemas.openxmlformats.org/drawingml/2006/table">
            <a:tbl>
              <a:tblPr/>
              <a:tblGrid>
                <a:gridCol w="209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81">
                <a:tc>
                  <a:txBody>
                    <a:bodyPr/>
                    <a:lstStyle/>
                    <a:p>
                      <a:pPr marL="304800" marR="0" lvl="0" indent="-30480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쪼개기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4800" marR="0" lvl="0" indent="-30480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(Segmentation)</a:t>
                      </a:r>
                    </a:p>
                    <a:p>
                      <a:pPr marL="304800" marR="0" lvl="0" indent="-30480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쪼갠다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부분으로 나눈다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(Extraction)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필요한 요소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특성만 뽑아낸다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국부적 성질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(Local Quality)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전체를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똑같이할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필요없다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비대칭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차별화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(Asymmetry)</a:t>
                      </a:r>
                      <a:b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대칭을 비대칭으로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비대칭 정도증가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(Merging, 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consolidation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통합한다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함께 작용토록 융합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多기능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다용도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(Multifunction, Universality)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용도로 사용한다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표준화 한다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포개기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마트료쉬카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(Nesting)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또 다른 객체 안에 넣는다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평형추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힘을 상쇄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(Anti-Weight)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힘의 균형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상승력 활용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반대 조치</a:t>
                      </a:r>
                      <a:b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(Prior anti action)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미리 반대조치를 취한다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조치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예비작용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(Prior 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Action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사전 준비조치 취함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예방조치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방지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(Beforehand Compensating)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미리 예방조치를 취한다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12.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등위성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높이 맞추기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</a:t>
                      </a: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Equipotentiality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수평이동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같은 수준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반대로 하기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거꾸로 하기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(Do It Reverse)</a:t>
                      </a:r>
                      <a:b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반대로 해본다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거꾸로 하기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역방향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곡선化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(Curve, </a:t>
                      </a: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spheroidicity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직선을 곡선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나선형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구형 구조물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역동성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(Dynamicity)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단계마다 최적화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움직임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초과나 부족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(Partial or Excessive Action)</a:t>
                      </a:r>
                      <a:b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조금 더’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조금 덜’ 방법으로 해결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 변경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Another Dimension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다른 차원으로 전환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진동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Mechanical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Vibration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진동운동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공평 이용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작용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(Periodic Action)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 운동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유용한 작용의 지속 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(Continuity of Useful Action)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계속 유용하게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지속적인 유지활동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고속 처리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(Hurrying)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빠르게 처리하기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22.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해로운 것을 유익한 것으로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(Convert Harm Into Benefit) 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유해한 것은 좋은 것으로 바꾼다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피드백 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(Feedback)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피드백 하기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 매개물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(Intermediary)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직접하지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않고 중간 매개물 이용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서비스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(Self-service)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스스로 하기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재활용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복제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(Copy)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복사물 활용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값싼 일회용품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(Cheap Short-Living Objects)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한번 쓰고 버린다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기계 시스템의 대체</a:t>
                      </a:r>
                      <a:b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(Replacing Mechanical System)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광학적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음향적 시스템 전환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전자기장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액체 구조물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(Fluid, Pneumatics)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고체를 유동적인 물질로 바꿈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유연한 얇은 막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(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Flexible and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Thin Films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유해한 환경으로부터 대상을 격리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31.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다공성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물질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(Porous Material)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다공성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구멍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삽입물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만든다 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32.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 변경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(Color Changes)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물체나 환경의 색깔 변화 활용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33.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동질성</a:t>
                      </a:r>
                      <a:b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(Homogeneity)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상위시스템과  같은 재료를 사용한다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34.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폐기 및 재생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(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Discarding and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Recovering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 쓴 것은 버리거나 복구한다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화학 특성 변화</a:t>
                      </a:r>
                      <a:b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(Parameter Changes)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 화학적 특성을 변화시킴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상전이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(Phase Transition)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물질의 상전이 시 발생하는 특성 활용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37.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열팽창</a:t>
                      </a:r>
                      <a:b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(Thermal Expansion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열팽창 활용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38.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 산화제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(Strong Oxidant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일반환경을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활성화된환경으로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바꾼다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불활성 환경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(Inert Atmosphere)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환경을 불활성환경으로 바꾼다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복합재료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(Composite Materials)</a:t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복합 재료를 사용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0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모순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0063" y="1035507"/>
            <a:ext cx="796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모순이 있는 문제이면 모순을 정의해서 발명원리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분리원리를 이용해 아이디어 도출 </a:t>
            </a:r>
            <a:r>
              <a:rPr lang="en-US" altLang="ko-KR" sz="1600" b="1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772816"/>
            <a:ext cx="7100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시간적 분리</a:t>
            </a:r>
            <a:r>
              <a:rPr lang="en-US" altLang="ko-KR" b="1" dirty="0"/>
              <a:t>(Separation in Time)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같은 공간</a:t>
            </a:r>
            <a:r>
              <a:rPr lang="en-US" altLang="ko-KR" b="1" dirty="0"/>
              <a:t>(</a:t>
            </a:r>
            <a:r>
              <a:rPr lang="ko-KR" altLang="en-US" b="1" dirty="0"/>
              <a:t>부분</a:t>
            </a:r>
            <a:r>
              <a:rPr lang="en-US" altLang="ko-KR" b="1" dirty="0"/>
              <a:t>)</a:t>
            </a:r>
            <a:r>
              <a:rPr lang="ko-KR" altLang="en-US" b="1" dirty="0"/>
              <a:t>에서 두 가지 요구가 충돌될 경우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시간적으로 다른 특성이 나타나게 한다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공간적 분리</a:t>
            </a:r>
            <a:r>
              <a:rPr lang="en-US" altLang="ko-KR" b="1" dirty="0"/>
              <a:t>(Separation in Space)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같은 시간에 두 가지 요구가 충돌될 경우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공간적으로 분리하여 다른 특성을 갖게 한다 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부분과 전체</a:t>
            </a:r>
            <a:r>
              <a:rPr lang="en-US" altLang="ko-KR" b="1" dirty="0"/>
              <a:t> (whole and parts):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모노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다중 시스템 변화</a:t>
            </a:r>
            <a:r>
              <a:rPr lang="en-US" altLang="ko-KR" b="1" dirty="0"/>
              <a:t>/</a:t>
            </a:r>
            <a:r>
              <a:rPr lang="ko-KR" altLang="en-US" b="1" dirty="0"/>
              <a:t>부분</a:t>
            </a:r>
            <a:r>
              <a:rPr lang="en-US" altLang="ko-KR" b="1" dirty="0"/>
              <a:t>(A)</a:t>
            </a:r>
            <a:r>
              <a:rPr lang="ko-KR" altLang="en-US" b="1" dirty="0"/>
              <a:t>과 전체</a:t>
            </a:r>
            <a:r>
              <a:rPr lang="en-US" altLang="ko-KR" b="1" dirty="0"/>
              <a:t>(-A)</a:t>
            </a:r>
          </a:p>
          <a:p>
            <a:endParaRPr lang="en-US" altLang="ko-KR" b="1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b="1" dirty="0"/>
              <a:t>조건적 분리</a:t>
            </a:r>
            <a:r>
              <a:rPr lang="en-US" altLang="ko-KR" b="1" dirty="0"/>
              <a:t>(Separation on Condition)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 err="1"/>
              <a:t>안티</a:t>
            </a:r>
            <a:r>
              <a:rPr lang="ko-KR" altLang="en-US" b="1" dirty="0"/>
              <a:t> 시스템 도입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물질의 상태를 변화</a:t>
            </a:r>
            <a:r>
              <a:rPr lang="en-US" altLang="ko-KR" b="1" dirty="0"/>
              <a:t>(</a:t>
            </a:r>
            <a:r>
              <a:rPr lang="ko-KR" altLang="en-US" b="1" dirty="0"/>
              <a:t>기체</a:t>
            </a:r>
            <a:r>
              <a:rPr lang="en-US" altLang="ko-KR" b="1" dirty="0"/>
              <a:t>, </a:t>
            </a:r>
            <a:r>
              <a:rPr lang="ko-KR" altLang="en-US" b="1" dirty="0"/>
              <a:t>액체</a:t>
            </a:r>
            <a:r>
              <a:rPr lang="en-US" altLang="ko-KR" b="1" dirty="0"/>
              <a:t>, </a:t>
            </a:r>
            <a:r>
              <a:rPr lang="ko-KR" altLang="en-US" b="1" dirty="0"/>
              <a:t>고체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 err="1"/>
              <a:t>상변화시</a:t>
            </a:r>
            <a:r>
              <a:rPr lang="ko-KR" altLang="en-US" b="1" dirty="0"/>
              <a:t> 나타나는 현상을 이용한다</a:t>
            </a:r>
            <a:endParaRPr lang="en-US" altLang="ko-KR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물리적 효과</a:t>
            </a:r>
            <a:r>
              <a:rPr lang="en-US" altLang="ko-KR" b="1" dirty="0"/>
              <a:t>, </a:t>
            </a:r>
            <a:r>
              <a:rPr lang="ko-KR" altLang="en-US" b="1" dirty="0"/>
              <a:t>화학적 효과</a:t>
            </a:r>
            <a:r>
              <a:rPr lang="en-US" altLang="ko-KR" b="1" dirty="0"/>
              <a:t>, </a:t>
            </a:r>
            <a:r>
              <a:rPr lang="ko-KR" altLang="en-US" b="1" dirty="0"/>
              <a:t>기하학적 효과 활용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034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자원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73F043-F981-42B0-9BF1-5EFE705EF677}"/>
              </a:ext>
            </a:extLst>
          </p:cNvPr>
          <p:cNvSpPr txBox="1"/>
          <p:nvPr/>
        </p:nvSpPr>
        <p:spPr>
          <a:xfrm>
            <a:off x="500063" y="1412776"/>
            <a:ext cx="8299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자원을 이용한 해결 방법으로 공기의 특성과 땀</a:t>
            </a:r>
            <a:r>
              <a:rPr lang="en-US" altLang="ko-KR" dirty="0"/>
              <a:t>(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  <a:r>
              <a:rPr lang="ko-KR" altLang="en-US" dirty="0"/>
              <a:t>의 특성을 이용하였습니다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공기는 물이 증발하는 것을 도와주는 특성을 가지고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땀</a:t>
            </a:r>
            <a:r>
              <a:rPr lang="en-US" altLang="ko-KR" dirty="0"/>
              <a:t>(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  <a:r>
              <a:rPr lang="ko-KR" altLang="en-US" dirty="0"/>
              <a:t>은 기화할 때 주변 열을 흡수하여 온도를 낮춰주는 특성이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운동화에 통풍구를</a:t>
            </a:r>
            <a:r>
              <a:rPr lang="en-US" altLang="ko-KR" dirty="0"/>
              <a:t> </a:t>
            </a:r>
            <a:r>
              <a:rPr lang="ko-KR" altLang="en-US" dirty="0"/>
              <a:t>기후에 따라 조절 함으로써 더울 때에는 땀</a:t>
            </a:r>
            <a:r>
              <a:rPr lang="en-US" altLang="ko-KR" dirty="0"/>
              <a:t>(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  <a:r>
              <a:rPr lang="ko-KR" altLang="en-US" dirty="0"/>
              <a:t>이 증발하는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것을 도와 내부 온도를</a:t>
            </a:r>
            <a:r>
              <a:rPr lang="en-US" altLang="ko-KR" dirty="0"/>
              <a:t> </a:t>
            </a:r>
            <a:r>
              <a:rPr lang="ko-KR" altLang="en-US" dirty="0"/>
              <a:t>잘 유지시키고 겨울에는 통풍구를 작게 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신발을 기후에 맞출 수 있는 아이디어를 도출하였습니다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7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모순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955B71-3FEF-4FAD-8073-AA3AE0A27B82}"/>
              </a:ext>
            </a:extLst>
          </p:cNvPr>
          <p:cNvSpPr txBox="1"/>
          <p:nvPr/>
        </p:nvSpPr>
        <p:spPr>
          <a:xfrm>
            <a:off x="500063" y="1412776"/>
            <a:ext cx="8640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운동화는 겨울에는 온도가 낮고</a:t>
            </a:r>
            <a:r>
              <a:rPr lang="en-US" altLang="ko-KR" dirty="0"/>
              <a:t>, </a:t>
            </a:r>
            <a:r>
              <a:rPr lang="ko-KR" altLang="en-US" dirty="0"/>
              <a:t>여름에는 온도가 높다는 물리적 모순이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 시간분리를 이용하여 겨울에는 덮개를 씌워서 온도를 올리고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여름에는 덮개를 제거하여 온도를 낮춰줄 수 있는 아이디어를 도출하였습니다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8208912" cy="62646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900" b="1" dirty="0">
                <a:latin typeface="+mn-ea"/>
                <a:ea typeface="+mn-ea"/>
              </a:rPr>
              <a:t>ADRIGE Algorithm</a:t>
            </a:r>
            <a:br>
              <a:rPr lang="en-US" altLang="ko-KR" b="1" dirty="0">
                <a:solidFill>
                  <a:srgbClr val="00B0F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00B0F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A: Analysis(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분석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D: Define(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과제정의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R: Resource(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자원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I: IFR(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이상적 해결안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G: Generate(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아이디어 도출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E: Evaluate (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아이디어 평가 및 해결안 선정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br>
              <a:rPr lang="en-US" altLang="ko-KR" b="1" dirty="0">
                <a:latin typeface="+mn-ea"/>
                <a:ea typeface="+mn-ea"/>
              </a:rPr>
            </a:b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04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247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물질 </a:t>
            </a:r>
            <a:r>
              <a:rPr lang="en-US" altLang="ko-KR" b="1" dirty="0"/>
              <a:t>(Substance) - </a:t>
            </a:r>
            <a:r>
              <a:rPr lang="ko-KR" altLang="en-US" b="1" dirty="0"/>
              <a:t>장</a:t>
            </a:r>
            <a:r>
              <a:rPr lang="en-US" altLang="ko-KR" b="1" dirty="0"/>
              <a:t>(Field) </a:t>
            </a:r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그리기</a:t>
            </a:r>
            <a:r>
              <a:rPr lang="en-US" altLang="ko-KR" b="1" dirty="0"/>
              <a:t>: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도출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물질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ko-KR" altLang="en-US" b="1" dirty="0">
                <a:solidFill>
                  <a:srgbClr val="0070C0"/>
                </a:solidFill>
              </a:rPr>
              <a:t>장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8007665" y="2315662"/>
            <a:ext cx="1036257" cy="105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열전소자</a:t>
            </a:r>
          </a:p>
        </p:txBody>
      </p:sp>
      <p:sp>
        <p:nvSpPr>
          <p:cNvPr id="8" name="타원 7"/>
          <p:cNvSpPr/>
          <p:nvPr/>
        </p:nvSpPr>
        <p:spPr>
          <a:xfrm>
            <a:off x="6096287" y="908720"/>
            <a:ext cx="1008112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중력장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263207" y="1659787"/>
            <a:ext cx="771142" cy="7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531452" y="2771313"/>
            <a:ext cx="432048" cy="1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343771" y="2783624"/>
            <a:ext cx="52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932109" y="5301208"/>
            <a:ext cx="1368152" cy="143875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운동화 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조절</a:t>
            </a:r>
          </a:p>
        </p:txBody>
      </p:sp>
      <p:sp>
        <p:nvSpPr>
          <p:cNvPr id="26" name="타원 25"/>
          <p:cNvSpPr/>
          <p:nvPr/>
        </p:nvSpPr>
        <p:spPr>
          <a:xfrm>
            <a:off x="4283968" y="2315662"/>
            <a:ext cx="100811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압전</a:t>
            </a:r>
            <a:endParaRPr lang="en-US" altLang="ko-KR" sz="1600" dirty="0"/>
          </a:p>
          <a:p>
            <a:pPr algn="ctr"/>
            <a:r>
              <a:rPr lang="ko-KR" altLang="en-US" sz="1600" dirty="0"/>
              <a:t>소자</a:t>
            </a:r>
          </a:p>
        </p:txBody>
      </p:sp>
      <p:sp>
        <p:nvSpPr>
          <p:cNvPr id="27" name="타원 26"/>
          <p:cNvSpPr/>
          <p:nvPr/>
        </p:nvSpPr>
        <p:spPr>
          <a:xfrm>
            <a:off x="6096287" y="2315662"/>
            <a:ext cx="1008112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전기장</a:t>
            </a:r>
          </a:p>
        </p:txBody>
      </p:sp>
      <p:sp>
        <p:nvSpPr>
          <p:cNvPr id="44" name="타원 43"/>
          <p:cNvSpPr/>
          <p:nvPr/>
        </p:nvSpPr>
        <p:spPr>
          <a:xfrm>
            <a:off x="6096287" y="3722604"/>
            <a:ext cx="1039796" cy="10273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열장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7247178" y="3314553"/>
            <a:ext cx="771142" cy="7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3448" y="6020586"/>
            <a:ext cx="4097315" cy="230143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92" y="4745544"/>
            <a:ext cx="2051696" cy="1441732"/>
          </a:xfrm>
          <a:prstGeom prst="rect">
            <a:avLst/>
          </a:prstGeom>
        </p:spPr>
      </p:pic>
      <p:cxnSp>
        <p:nvCxnSpPr>
          <p:cNvPr id="56" name="직선 화살표 연결선 55"/>
          <p:cNvCxnSpPr>
            <a:endCxn id="21" idx="0"/>
          </p:cNvCxnSpPr>
          <p:nvPr/>
        </p:nvCxnSpPr>
        <p:spPr>
          <a:xfrm>
            <a:off x="6616185" y="4765052"/>
            <a:ext cx="0" cy="5361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1" y="1916832"/>
            <a:ext cx="3376798" cy="22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1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아이디어 평가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704685" y="1057299"/>
            <a:ext cx="2393359" cy="1382352"/>
            <a:chOff x="1119188" y="2046470"/>
            <a:chExt cx="4672012" cy="2830330"/>
          </a:xfrm>
        </p:grpSpPr>
        <p:sp>
          <p:nvSpPr>
            <p:cNvPr id="7" name="Облако 47"/>
            <p:cNvSpPr/>
            <p:nvPr/>
          </p:nvSpPr>
          <p:spPr>
            <a:xfrm>
              <a:off x="2640929" y="2876049"/>
              <a:ext cx="1655227" cy="1122372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8" name="Багетная рамка 5"/>
            <p:cNvSpPr/>
            <p:nvPr/>
          </p:nvSpPr>
          <p:spPr>
            <a:xfrm>
              <a:off x="3014690" y="3168842"/>
              <a:ext cx="961100" cy="536787"/>
            </a:xfrm>
            <a:prstGeom prst="bevel">
              <a:avLst/>
            </a:prstGeom>
            <a:solidFill>
              <a:srgbClr val="FFFF00">
                <a:alpha val="6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Багетная рамка 6"/>
            <p:cNvSpPr/>
            <p:nvPr/>
          </p:nvSpPr>
          <p:spPr>
            <a:xfrm>
              <a:off x="3014690" y="2192866"/>
              <a:ext cx="961100" cy="536787"/>
            </a:xfrm>
            <a:prstGeom prst="bevel">
              <a:avLst/>
            </a:prstGeom>
            <a:solidFill>
              <a:srgbClr val="FFFF00">
                <a:alpha val="6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Багетная рамка 9"/>
            <p:cNvSpPr/>
            <p:nvPr/>
          </p:nvSpPr>
          <p:spPr>
            <a:xfrm>
              <a:off x="3014690" y="4144818"/>
              <a:ext cx="961100" cy="536787"/>
            </a:xfrm>
            <a:prstGeom prst="bevel">
              <a:avLst/>
            </a:prstGeom>
            <a:solidFill>
              <a:srgbClr val="FFFF00">
                <a:alpha val="6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dirty="0"/>
            </a:p>
          </p:txBody>
        </p:sp>
        <p:sp>
          <p:nvSpPr>
            <p:cNvPr id="11" name="Багетная рамка 10"/>
            <p:cNvSpPr/>
            <p:nvPr/>
          </p:nvSpPr>
          <p:spPr>
            <a:xfrm>
              <a:off x="1412857" y="3168842"/>
              <a:ext cx="961100" cy="536787"/>
            </a:xfrm>
            <a:prstGeom prst="bevel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Багетная рамка 11"/>
            <p:cNvSpPr/>
            <p:nvPr/>
          </p:nvSpPr>
          <p:spPr>
            <a:xfrm>
              <a:off x="1412857" y="2192866"/>
              <a:ext cx="961100" cy="536787"/>
            </a:xfrm>
            <a:prstGeom prst="bevel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Багетная рамка 12"/>
            <p:cNvSpPr/>
            <p:nvPr/>
          </p:nvSpPr>
          <p:spPr>
            <a:xfrm>
              <a:off x="1412857" y="4144818"/>
              <a:ext cx="961100" cy="536787"/>
            </a:xfrm>
            <a:prstGeom prst="bevel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dirty="0"/>
            </a:p>
          </p:txBody>
        </p:sp>
        <p:sp>
          <p:nvSpPr>
            <p:cNvPr id="14" name="Багетная рамка 13"/>
            <p:cNvSpPr/>
            <p:nvPr/>
          </p:nvSpPr>
          <p:spPr>
            <a:xfrm>
              <a:off x="4616523" y="3168842"/>
              <a:ext cx="1014494" cy="536787"/>
            </a:xfrm>
            <a:prstGeom prst="bevel">
              <a:avLst/>
            </a:prstGeom>
            <a:solidFill>
              <a:srgbClr val="FFFF00">
                <a:alpha val="3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Багетная рамка 14"/>
            <p:cNvSpPr/>
            <p:nvPr/>
          </p:nvSpPr>
          <p:spPr>
            <a:xfrm>
              <a:off x="4616523" y="2192866"/>
              <a:ext cx="1014494" cy="536787"/>
            </a:xfrm>
            <a:prstGeom prst="bevel">
              <a:avLst/>
            </a:prstGeom>
            <a:solidFill>
              <a:srgbClr val="FFFF00">
                <a:alpha val="3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Багетная рамка 15"/>
            <p:cNvSpPr/>
            <p:nvPr/>
          </p:nvSpPr>
          <p:spPr>
            <a:xfrm>
              <a:off x="4616523" y="4157018"/>
              <a:ext cx="1014494" cy="536787"/>
            </a:xfrm>
            <a:prstGeom prst="bevel">
              <a:avLst/>
            </a:prstGeom>
            <a:solidFill>
              <a:srgbClr val="FFFF00">
                <a:alpha val="3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/>
            </a:p>
          </p:txBody>
        </p:sp>
        <p:sp>
          <p:nvSpPr>
            <p:cNvPr id="17" name="Двойная стрелка вверх/вниз 16"/>
            <p:cNvSpPr/>
            <p:nvPr/>
          </p:nvSpPr>
          <p:spPr>
            <a:xfrm>
              <a:off x="1786618" y="2729653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/>
            </a:solid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18" name="Двойная стрелка вверх/вниз 17"/>
            <p:cNvSpPr/>
            <p:nvPr/>
          </p:nvSpPr>
          <p:spPr>
            <a:xfrm>
              <a:off x="3388451" y="2729653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19" name="Двойная стрелка вверх/вниз 18"/>
            <p:cNvSpPr/>
            <p:nvPr/>
          </p:nvSpPr>
          <p:spPr>
            <a:xfrm>
              <a:off x="1786618" y="3705629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/>
            </a:solid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0" name="Двойная стрелка вверх/вниз 19"/>
            <p:cNvSpPr/>
            <p:nvPr/>
          </p:nvSpPr>
          <p:spPr>
            <a:xfrm>
              <a:off x="3388451" y="3705629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1" name="Штриховая стрелка вправо 20"/>
            <p:cNvSpPr/>
            <p:nvPr/>
          </p:nvSpPr>
          <p:spPr>
            <a:xfrm>
              <a:off x="2373957" y="2339263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2" name="Штриховая стрелка вправо 21"/>
            <p:cNvSpPr/>
            <p:nvPr/>
          </p:nvSpPr>
          <p:spPr>
            <a:xfrm>
              <a:off x="2373957" y="3266440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3" name="Штриховая стрелка вправо 22"/>
            <p:cNvSpPr/>
            <p:nvPr/>
          </p:nvSpPr>
          <p:spPr>
            <a:xfrm>
              <a:off x="2373957" y="4242416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4" name="Штриховая стрелка вправо 23"/>
            <p:cNvSpPr/>
            <p:nvPr/>
          </p:nvSpPr>
          <p:spPr>
            <a:xfrm>
              <a:off x="3975790" y="2339263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FFFF00"/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5" name="Штриховая стрелка вправо 24"/>
            <p:cNvSpPr/>
            <p:nvPr/>
          </p:nvSpPr>
          <p:spPr>
            <a:xfrm>
              <a:off x="3975790" y="3266440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FFFF00"/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6" name="Штриховая стрелка вправо 25"/>
            <p:cNvSpPr/>
            <p:nvPr/>
          </p:nvSpPr>
          <p:spPr>
            <a:xfrm>
              <a:off x="3975790" y="4242416"/>
              <a:ext cx="640733" cy="292793"/>
            </a:xfrm>
            <a:prstGeom prst="stripedRightArrow">
              <a:avLst>
                <a:gd name="adj1" fmla="val 38571"/>
                <a:gd name="adj2" fmla="val 8714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FFFF00"/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27" name="Двойная стрелка вверх/вниз 26"/>
            <p:cNvSpPr/>
            <p:nvPr/>
          </p:nvSpPr>
          <p:spPr>
            <a:xfrm>
              <a:off x="4990284" y="2729653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>
                <a:alpha val="3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Двойная стрелка вверх/вниз 27"/>
            <p:cNvSpPr/>
            <p:nvPr/>
          </p:nvSpPr>
          <p:spPr>
            <a:xfrm>
              <a:off x="4990284" y="3705629"/>
              <a:ext cx="160183" cy="439189"/>
            </a:xfrm>
            <a:prstGeom prst="upDownArrow">
              <a:avLst>
                <a:gd name="adj1" fmla="val 35277"/>
                <a:gd name="adj2" fmla="val 75767"/>
              </a:avLst>
            </a:prstGeom>
            <a:solidFill>
              <a:srgbClr val="FFFF00">
                <a:alpha val="3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1786618" y="2046470"/>
              <a:ext cx="160183" cy="195195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0" name="Стрелка вверх 29"/>
            <p:cNvSpPr/>
            <p:nvPr/>
          </p:nvSpPr>
          <p:spPr>
            <a:xfrm>
              <a:off x="3388451" y="2046470"/>
              <a:ext cx="160183" cy="195195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1" name="Стрелка вверх 31"/>
            <p:cNvSpPr/>
            <p:nvPr/>
          </p:nvSpPr>
          <p:spPr>
            <a:xfrm flipV="1">
              <a:off x="1786618" y="4632806"/>
              <a:ext cx="160183" cy="243994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2" name="Стрелка вверх 32"/>
            <p:cNvSpPr/>
            <p:nvPr/>
          </p:nvSpPr>
          <p:spPr>
            <a:xfrm flipV="1">
              <a:off x="3388451" y="4632806"/>
              <a:ext cx="160183" cy="243994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3" name="Стрелка вверх 33"/>
            <p:cNvSpPr/>
            <p:nvPr/>
          </p:nvSpPr>
          <p:spPr>
            <a:xfrm flipV="1">
              <a:off x="4990284" y="4632806"/>
              <a:ext cx="160183" cy="243994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grpSp>
          <p:nvGrpSpPr>
            <p:cNvPr id="34" name="Группа 38"/>
            <p:cNvGrpSpPr>
              <a:grpSpLocks/>
            </p:cNvGrpSpPr>
            <p:nvPr/>
          </p:nvGrpSpPr>
          <p:grpSpPr bwMode="auto">
            <a:xfrm rot="5400000">
              <a:off x="4584140" y="3328149"/>
              <a:ext cx="2147147" cy="266972"/>
              <a:chOff x="2743200" y="1447800"/>
              <a:chExt cx="4800600" cy="304800"/>
            </a:xfrm>
          </p:grpSpPr>
          <p:sp>
            <p:nvSpPr>
              <p:cNvPr id="38" name="Стрелка вверх 39"/>
              <p:cNvSpPr/>
              <p:nvPr/>
            </p:nvSpPr>
            <p:spPr>
              <a:xfrm>
                <a:off x="2743200" y="1447800"/>
                <a:ext cx="229575" cy="304800"/>
              </a:xfrm>
              <a:prstGeom prst="upArrow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1000"/>
                  </a:spcAft>
                  <a:defRPr/>
                </a:pPr>
                <a:endParaRPr kumimoji="0" lang="ru-RU"/>
              </a:p>
            </p:txBody>
          </p:sp>
          <p:sp>
            <p:nvSpPr>
              <p:cNvPr id="39" name="Стрелка вверх 40"/>
              <p:cNvSpPr/>
              <p:nvPr/>
            </p:nvSpPr>
            <p:spPr>
              <a:xfrm>
                <a:off x="5029849" y="1447800"/>
                <a:ext cx="227301" cy="304800"/>
              </a:xfrm>
              <a:prstGeom prst="upArrow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1000"/>
                  </a:spcAft>
                  <a:defRPr/>
                </a:pPr>
                <a:endParaRPr kumimoji="0" lang="ru-RU"/>
              </a:p>
            </p:txBody>
          </p:sp>
          <p:sp>
            <p:nvSpPr>
              <p:cNvPr id="40" name="Стрелка вверх 41"/>
              <p:cNvSpPr/>
              <p:nvPr/>
            </p:nvSpPr>
            <p:spPr>
              <a:xfrm>
                <a:off x="7314227" y="1447800"/>
                <a:ext cx="229573" cy="304800"/>
              </a:xfrm>
              <a:prstGeom prst="upArrow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1000"/>
                  </a:spcAft>
                  <a:defRPr/>
                </a:pPr>
                <a:endParaRPr kumimoji="0" lang="ru-RU"/>
              </a:p>
            </p:txBody>
          </p:sp>
        </p:grpSp>
        <p:sp>
          <p:nvSpPr>
            <p:cNvPr id="35" name="Стрелка вверх 35"/>
            <p:cNvSpPr/>
            <p:nvPr/>
          </p:nvSpPr>
          <p:spPr bwMode="auto">
            <a:xfrm rot="5400000">
              <a:off x="1201842" y="2313541"/>
              <a:ext cx="101664" cy="266972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6" name="Стрелка вверх 35"/>
            <p:cNvSpPr/>
            <p:nvPr/>
          </p:nvSpPr>
          <p:spPr bwMode="auto">
            <a:xfrm rot="5400000">
              <a:off x="1201842" y="3330182"/>
              <a:ext cx="101664" cy="266972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  <p:sp>
          <p:nvSpPr>
            <p:cNvPr id="37" name="Стрелка вверх 35"/>
            <p:cNvSpPr/>
            <p:nvPr/>
          </p:nvSpPr>
          <p:spPr bwMode="auto">
            <a:xfrm rot="5400000">
              <a:off x="1201842" y="4290909"/>
              <a:ext cx="101664" cy="266972"/>
            </a:xfrm>
            <a:prstGeom prst="up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1000"/>
                </a:spcAft>
                <a:defRPr/>
              </a:pPr>
              <a:endParaRPr kumimoji="0" lang="ru-RU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7396" y="1245134"/>
            <a:ext cx="839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도출된 각각의 아이디어 검증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프로세스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</a:t>
            </a:r>
            <a:r>
              <a:rPr lang="ko-KR" altLang="en-US" sz="1400" b="1" dirty="0"/>
              <a:t>차 문제 파악 및 해결</a:t>
            </a:r>
            <a:r>
              <a:rPr lang="en-US" altLang="ko-KR" sz="1400" b="1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최종 도출된 해결안 정리</a:t>
            </a:r>
            <a:r>
              <a:rPr lang="en-US" altLang="ko-KR" sz="1400" b="1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728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02096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최종 해결안 도출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8088" y="1052736"/>
                <a:ext cx="6324232" cy="555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이상성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𝑰𝒅𝒆𝒂𝒍𝒊𝒕𝒚</m:t>
                        </m:r>
                      </m:e>
                    </m:d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유익한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기능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𝑩𝒆𝒏𝒆𝒇𝒊𝒄𝒊𝒂𝒍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𝑭𝒖𝒏𝒄𝒕𝒊𝒐𝒏𝒔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비용</m:t>
                            </m:r>
                            <m:d>
                              <m:dPr>
                                <m:ctrlP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𝑪𝒐𝒔𝒕</m:t>
                                </m:r>
                              </m:e>
                            </m:d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ko-KR" alt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해로운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작용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𝑯𝒂𝒓𝒎𝒇𝒖𝒍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𝑬𝒇𝒇𝒆𝒄𝒕𝒔</m:t>
                            </m:r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 sz="16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   </m:t>
                    </m:r>
                    <m:r>
                      <a:rPr lang="en-US" altLang="ko-KR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ko-KR" altLang="en-US" sz="16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88" y="1052736"/>
                <a:ext cx="6324232" cy="5554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27584" y="2564904"/>
            <a:ext cx="6287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최종 해결안은 다음과 같은 점을 고려해야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해결안 적용 시 미래에 새로운 문제가 발생하지 않는가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해결안 적용하는데 비용이 많이 드는가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해결안 적용하는데 시간이 많이 소요되는 것은 아닌가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해결안 적용 시 파급효과가 큰가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06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0063" y="11430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2938" y="571500"/>
            <a:ext cx="5327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rgbClr val="002060"/>
                </a:solidFill>
                <a:latin typeface="+mj-ea"/>
                <a:ea typeface="+mj-ea"/>
              </a:rPr>
              <a:t>창의</a:t>
            </a:r>
            <a:r>
              <a:rPr lang="ko-KR" altLang="en-US" sz="2400" b="1" dirty="0">
                <a:solidFill>
                  <a:srgbClr val="002060"/>
                </a:solidFill>
                <a:latin typeface="+mj-ea"/>
                <a:ea typeface="+mj-ea"/>
              </a:rPr>
              <a:t>적 문제해결 알고리즘 </a:t>
            </a:r>
            <a:r>
              <a:rPr lang="en-US" altLang="ko-KR" sz="2400" b="1" dirty="0">
                <a:solidFill>
                  <a:srgbClr val="002060"/>
                </a:solidFill>
                <a:latin typeface="+mj-ea"/>
                <a:ea typeface="+mj-ea"/>
              </a:rPr>
              <a:t>: ADRIGE </a:t>
            </a:r>
            <a:endParaRPr kumimoji="0" lang="ko-KR" altLang="en-US" sz="2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175" y="1243013"/>
            <a:ext cx="4130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 </a:t>
            </a:r>
            <a:r>
              <a:rPr kumimoji="0" lang="en-US" altLang="ko-KR" sz="2000" b="1" dirty="0">
                <a:latin typeface="+mn-ea"/>
                <a:ea typeface="+mn-ea"/>
              </a:rPr>
              <a:t>Algorithm/Systematic</a:t>
            </a:r>
            <a:r>
              <a:rPr kumimoji="0" lang="ko-KR" altLang="en-US" sz="2000" b="1" dirty="0">
                <a:latin typeface="+mn-ea"/>
                <a:ea typeface="+mn-ea"/>
              </a:rPr>
              <a:t>적 사고</a:t>
            </a:r>
            <a:endParaRPr kumimoji="0" lang="en-US" altLang="ko-KR" sz="20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2552303"/>
            <a:ext cx="1296144" cy="80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/>
              <a:t>R:</a:t>
            </a:r>
            <a:r>
              <a:rPr kumimoji="0" lang="ko-KR" altLang="en-US" sz="2000" b="1" dirty="0"/>
              <a:t>자원</a:t>
            </a:r>
            <a:endParaRPr kumimoji="0" lang="en-US" altLang="ko-KR" sz="20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42694" y="2571179"/>
            <a:ext cx="1717352" cy="7858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/>
              <a:t>A:</a:t>
            </a:r>
            <a:r>
              <a:rPr kumimoji="0" lang="ko-KR" altLang="en-US" sz="2000" b="1" dirty="0"/>
              <a:t>문제분석</a:t>
            </a:r>
            <a:endParaRPr kumimoji="0" lang="en-US" altLang="ko-KR" sz="2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16799" y="4879429"/>
            <a:ext cx="1355601" cy="1069851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/>
                </a:solidFill>
              </a:rPr>
              <a:t>I:</a:t>
            </a:r>
            <a:r>
              <a:rPr kumimoji="0" lang="ko-KR" altLang="en-US" sz="2000" b="1" dirty="0">
                <a:solidFill>
                  <a:schemeClr val="tx1"/>
                </a:solidFill>
              </a:rPr>
              <a:t>이상적 </a:t>
            </a:r>
            <a:endParaRPr kumimoji="0" lang="en-US" altLang="ko-KR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해결안</a:t>
            </a:r>
            <a:endParaRPr kumimoji="0" lang="en-US" altLang="ko-KR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/>
                </a:solidFill>
              </a:rPr>
              <a:t>(IFR)</a:t>
            </a:r>
            <a:endParaRPr kumimoji="0"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9552" y="2357438"/>
            <a:ext cx="1357313" cy="12144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bg1"/>
                </a:solidFill>
              </a:rPr>
              <a:t>문제</a:t>
            </a:r>
            <a:r>
              <a:rPr lang="ko-KR" altLang="en-US" sz="2400" b="1" dirty="0">
                <a:solidFill>
                  <a:schemeClr val="bg1"/>
                </a:solidFill>
              </a:rPr>
              <a:t>발견</a:t>
            </a:r>
            <a:endParaRPr kumimoji="0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0063" y="4774654"/>
            <a:ext cx="1660182" cy="139065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rgbClr val="002060"/>
                </a:solidFill>
              </a:rPr>
              <a:t>E:</a:t>
            </a:r>
            <a:r>
              <a:rPr lang="ko-KR" altLang="en-US" sz="2000" b="1" dirty="0">
                <a:solidFill>
                  <a:srgbClr val="002060"/>
                </a:solidFill>
              </a:rPr>
              <a:t>평가 및 선정</a:t>
            </a:r>
            <a:endParaRPr kumimoji="0"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051720" y="2780928"/>
            <a:ext cx="394048" cy="3528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831861" y="5474772"/>
            <a:ext cx="3180298" cy="1428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,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>
            <a:off x="7202495" y="3902107"/>
            <a:ext cx="568806" cy="3571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268794" y="2750343"/>
            <a:ext cx="391438" cy="3571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43022" name="TextBox 19"/>
          <p:cNvSpPr txBox="1">
            <a:spLocks noChangeArrowheads="1"/>
          </p:cNvSpPr>
          <p:nvPr/>
        </p:nvSpPr>
        <p:spPr bwMode="auto">
          <a:xfrm>
            <a:off x="3297497" y="5003884"/>
            <a:ext cx="2066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G: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아이디어 도출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023" name="TextBox 20"/>
          <p:cNvSpPr txBox="1">
            <a:spLocks noChangeArrowheads="1"/>
          </p:cNvSpPr>
          <p:nvPr/>
        </p:nvSpPr>
        <p:spPr bwMode="auto">
          <a:xfrm>
            <a:off x="3012864" y="5693186"/>
            <a:ext cx="4007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발명원리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분리원리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3501008"/>
            <a:ext cx="20607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</a:rPr>
              <a:t>9-window, </a:t>
            </a:r>
          </a:p>
          <a:p>
            <a:pPr algn="ctr"/>
            <a:r>
              <a:rPr lang="ko-KR" altLang="en-US" sz="1500" b="1" dirty="0">
                <a:solidFill>
                  <a:srgbClr val="C00000"/>
                </a:solidFill>
              </a:rPr>
              <a:t>원인분석</a:t>
            </a:r>
            <a:r>
              <a:rPr lang="en-US" altLang="ko-KR" sz="1500" b="1" dirty="0">
                <a:solidFill>
                  <a:srgbClr val="C00000"/>
                </a:solidFill>
              </a:rPr>
              <a:t>: RCA, CECA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255" y="36098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C00000"/>
                </a:solidFill>
              </a:rPr>
              <a:t>문제</a:t>
            </a:r>
            <a:r>
              <a:rPr lang="en-US" altLang="ko-KR" sz="1500" b="1" dirty="0">
                <a:solidFill>
                  <a:srgbClr val="C00000"/>
                </a:solidFill>
              </a:rPr>
              <a:t> </a:t>
            </a:r>
            <a:r>
              <a:rPr lang="ko-KR" altLang="en-US" sz="1500" b="1" dirty="0">
                <a:solidFill>
                  <a:srgbClr val="C00000"/>
                </a:solidFill>
              </a:rPr>
              <a:t>정보</a:t>
            </a:r>
            <a:endParaRPr lang="en-US" altLang="ko-KR" sz="1500" b="1" dirty="0">
              <a:solidFill>
                <a:srgbClr val="C00000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342894" y="2780928"/>
            <a:ext cx="355488" cy="32660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2144" y="6299447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최종안 선정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56238" y="2536029"/>
            <a:ext cx="1440160" cy="7858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r>
              <a:rPr lang="en-US" altLang="ko-KR" b="1"/>
              <a:t>:</a:t>
            </a:r>
            <a:r>
              <a:rPr lang="ko-KR" altLang="en-US" b="1" dirty="0"/>
              <a:t>과제정의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592" y="3801814"/>
            <a:ext cx="643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495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815" y="1143040"/>
            <a:ext cx="7888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문제 제목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착용중인 운동화의 내부 온도 관리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ko-KR" altLang="en-US" sz="1400" b="1" dirty="0"/>
              <a:t>문제 해결의 필요성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: 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운동화를 신고 움직이면 신발 내부의 온도가 올라가고</a:t>
            </a:r>
            <a:r>
              <a:rPr lang="en-US" altLang="ko-KR" sz="1400" dirty="0"/>
              <a:t>, </a:t>
            </a:r>
            <a:r>
              <a:rPr lang="ko-KR" altLang="en-US" sz="1400" dirty="0"/>
              <a:t>통풍이 잘 되지 않아서 땀이 발생하게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발에 세균이 많기 때문에 신발 내부의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습도를 관리해 주어야 합니다</a:t>
            </a:r>
            <a:r>
              <a:rPr lang="en-US" altLang="ko-KR" sz="1400" dirty="0"/>
              <a:t>. 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목표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현재 상황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목표 지표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구체적 성공기준</a:t>
            </a:r>
            <a:r>
              <a:rPr lang="en-US" altLang="ko-KR" sz="1400" b="1" dirty="0"/>
              <a:t>)):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이를 위해서 더운 기후에서는 운동화의 재질로써</a:t>
            </a:r>
            <a:r>
              <a:rPr lang="en-US" altLang="ko-KR" sz="1400" dirty="0"/>
              <a:t> </a:t>
            </a:r>
            <a:r>
              <a:rPr lang="ko-KR" altLang="en-US" sz="1400" dirty="0"/>
              <a:t>통풍이 잘되거나 얇은 재질을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추운 곳에서의 보온성이 떨어집니다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반대로 통풍이 덜되거나 두꺼운 재질을 사용하면 더운 곳에서는 사용이 용이하지 않습니다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착용 중 운동화 내부를 원활하게 관리하기 위하여</a:t>
            </a:r>
            <a:r>
              <a:rPr lang="en-US" altLang="ko-KR" sz="1400" dirty="0"/>
              <a:t>, </a:t>
            </a:r>
            <a:r>
              <a:rPr lang="ko-KR" altLang="en-US" sz="1400" dirty="0"/>
              <a:t>운동화 내부의 온도와 습도를 상황과 환경에 상관없이 쾌적하게  유지시켜 주는 것 이 목표 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규제 및 제한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시스템 변형 범위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경제적 투자 범위 등</a:t>
            </a:r>
            <a:r>
              <a:rPr lang="en-US" altLang="ko-KR" sz="1400" b="1" dirty="0"/>
              <a:t>):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예상 기대 효과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경제적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기술적 효과를 구체적 파악</a:t>
            </a:r>
            <a:r>
              <a:rPr lang="en-US" altLang="ko-KR" sz="1400" b="1" dirty="0"/>
              <a:t>): 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주변 기후와 상관없이 신발이 착용 가능해 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 신발을 개발함에 있어 디자인적으로 소재의 한계를 극복할 수 있게 됩니다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문제 정보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0" y="-76200"/>
            <a:ext cx="91440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70C0"/>
                </a:solidFill>
              </a:rPr>
              <a:t>문제 분석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구성 요소 분석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이미지 105">
            <a:extLst>
              <a:ext uri="{FF2B5EF4-FFF2-40B4-BE49-F238E27FC236}">
                <a16:creationId xmlns:a16="http://schemas.microsoft.com/office/drawing/2014/main" id="{98095A1C-5BE4-4073-8497-ADB80DB5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5" y="1268763"/>
            <a:ext cx="7488832" cy="492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643DDC-7D3D-4DCB-A1CC-02F09AAACBCE}"/>
              </a:ext>
            </a:extLst>
          </p:cNvPr>
          <p:cNvSpPr txBox="1"/>
          <p:nvPr/>
        </p:nvSpPr>
        <p:spPr>
          <a:xfrm>
            <a:off x="2771800" y="12687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과거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AA73-9B4F-46A2-AEFD-31AA90CD775B}"/>
              </a:ext>
            </a:extLst>
          </p:cNvPr>
          <p:cNvSpPr txBox="1"/>
          <p:nvPr/>
        </p:nvSpPr>
        <p:spPr>
          <a:xfrm>
            <a:off x="2771800" y="28817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운동화 습도</a:t>
            </a:r>
            <a:r>
              <a:rPr lang="en-US" altLang="ko-KR" dirty="0"/>
              <a:t>, </a:t>
            </a:r>
            <a:r>
              <a:rPr lang="ko-KR" altLang="en-US" dirty="0"/>
              <a:t>온도변화를 어떻게 막을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B655E-3B1C-41B9-A981-CFA1BB3275FA}"/>
              </a:ext>
            </a:extLst>
          </p:cNvPr>
          <p:cNvSpPr txBox="1"/>
          <p:nvPr/>
        </p:nvSpPr>
        <p:spPr>
          <a:xfrm>
            <a:off x="6624513" y="28817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운동화 습도</a:t>
            </a:r>
            <a:r>
              <a:rPr lang="en-US" altLang="ko-KR" dirty="0"/>
              <a:t>, </a:t>
            </a:r>
            <a:r>
              <a:rPr lang="ko-KR" altLang="en-US" dirty="0"/>
              <a:t>온도변화를 어떻게 되돌릴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140C5-670C-499C-A422-E08459121BC5}"/>
              </a:ext>
            </a:extLst>
          </p:cNvPr>
          <p:cNvSpPr txBox="1"/>
          <p:nvPr/>
        </p:nvSpPr>
        <p:spPr>
          <a:xfrm>
            <a:off x="4716018" y="28817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운동화 내부의 </a:t>
            </a:r>
            <a:endParaRPr lang="en-US" altLang="ko-KR" dirty="0"/>
          </a:p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93B8-5584-482D-A8C9-B686415215D8}"/>
              </a:ext>
            </a:extLst>
          </p:cNvPr>
          <p:cNvSpPr txBox="1"/>
          <p:nvPr/>
        </p:nvSpPr>
        <p:spPr>
          <a:xfrm>
            <a:off x="6605020" y="4474767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구성요소를 이용하여 운동화 습도</a:t>
            </a:r>
            <a:r>
              <a:rPr lang="en-US" altLang="ko-KR" sz="1600" dirty="0"/>
              <a:t>, </a:t>
            </a:r>
            <a:r>
              <a:rPr lang="ko-KR" altLang="en-US" sz="1600" dirty="0"/>
              <a:t>온도변화를 어떻게 되돌릴 것인가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FD92F-E392-4CA9-976B-4B91090EF03E}"/>
              </a:ext>
            </a:extLst>
          </p:cNvPr>
          <p:cNvSpPr txBox="1"/>
          <p:nvPr/>
        </p:nvSpPr>
        <p:spPr>
          <a:xfrm>
            <a:off x="4715379" y="447476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운동화의 구성요소 </a:t>
            </a:r>
            <a:r>
              <a:rPr lang="en-US" altLang="ko-KR" dirty="0"/>
              <a:t>(</a:t>
            </a:r>
            <a:r>
              <a:rPr lang="ko-KR" altLang="en-US" dirty="0"/>
              <a:t>갑피</a:t>
            </a:r>
            <a:r>
              <a:rPr lang="en-US" altLang="ko-KR" dirty="0"/>
              <a:t>, </a:t>
            </a:r>
            <a:r>
              <a:rPr lang="ko-KR" altLang="en-US" dirty="0"/>
              <a:t>중창</a:t>
            </a:r>
            <a:r>
              <a:rPr lang="en-US" altLang="ko-KR" dirty="0"/>
              <a:t>, </a:t>
            </a:r>
            <a:r>
              <a:rPr lang="ko-KR" altLang="en-US" dirty="0"/>
              <a:t>밑창</a:t>
            </a:r>
            <a:r>
              <a:rPr lang="en-US" altLang="ko-KR" dirty="0"/>
              <a:t>, </a:t>
            </a:r>
            <a:r>
              <a:rPr lang="ko-KR" altLang="en-US" dirty="0"/>
              <a:t>안창</a:t>
            </a:r>
            <a:r>
              <a:rPr lang="en-US" altLang="ko-KR" dirty="0"/>
              <a:t>, </a:t>
            </a:r>
            <a:r>
              <a:rPr lang="ko-KR" altLang="en-US" dirty="0" err="1"/>
              <a:t>설포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B8132-30E5-4444-A129-BB160C7189D0}"/>
              </a:ext>
            </a:extLst>
          </p:cNvPr>
          <p:cNvSpPr txBox="1"/>
          <p:nvPr/>
        </p:nvSpPr>
        <p:spPr>
          <a:xfrm>
            <a:off x="2751278" y="4471897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구성요소를 이용하여 습도</a:t>
            </a:r>
            <a:r>
              <a:rPr lang="en-US" altLang="ko-KR" sz="1600" dirty="0"/>
              <a:t>, </a:t>
            </a:r>
            <a:r>
              <a:rPr lang="ko-KR" altLang="en-US" sz="1600" dirty="0"/>
              <a:t>온도변화를 어떻게 막을 것인가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D9A79-69B4-4E5A-91C4-7A4C318854B4}"/>
              </a:ext>
            </a:extLst>
          </p:cNvPr>
          <p:cNvSpPr txBox="1"/>
          <p:nvPr/>
        </p:nvSpPr>
        <p:spPr>
          <a:xfrm>
            <a:off x="4692090" y="130380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현재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 </a:t>
            </a:r>
            <a:r>
              <a:rPr lang="en-US" altLang="ko-KR" dirty="0"/>
              <a:t>/</a:t>
            </a:r>
            <a:r>
              <a:rPr lang="ko-KR" altLang="en-US" dirty="0"/>
              <a:t>외부환경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5C8A0-42AA-4333-B19A-B1E8FDF47049}"/>
              </a:ext>
            </a:extLst>
          </p:cNvPr>
          <p:cNvSpPr txBox="1"/>
          <p:nvPr/>
        </p:nvSpPr>
        <p:spPr>
          <a:xfrm>
            <a:off x="6672025" y="13083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미래</a:t>
            </a:r>
          </a:p>
        </p:txBody>
      </p:sp>
    </p:spTree>
    <p:extLst>
      <p:ext uri="{BB962C8B-B14F-4D97-AF65-F5344CB8AC3E}">
        <p14:creationId xmlns:p14="http://schemas.microsoft.com/office/powerpoint/2010/main" val="163717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662" y="105273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프로세스 구성도 </a:t>
            </a:r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0" y="-76200"/>
            <a:ext cx="91440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70C0"/>
                </a:solidFill>
              </a:rPr>
              <a:t>문제 분석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프로세스 분석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6E98B56-AA0F-4858-B9F7-CA4577EA0A56}"/>
              </a:ext>
            </a:extLst>
          </p:cNvPr>
          <p:cNvSpPr/>
          <p:nvPr/>
        </p:nvSpPr>
        <p:spPr>
          <a:xfrm>
            <a:off x="2285003" y="1750449"/>
            <a:ext cx="890450" cy="908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E20B9B-44FF-40B2-A60C-BD960799C6AF}"/>
              </a:ext>
            </a:extLst>
          </p:cNvPr>
          <p:cNvSpPr/>
          <p:nvPr/>
        </p:nvSpPr>
        <p:spPr>
          <a:xfrm>
            <a:off x="323528" y="1628801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여름철</a:t>
            </a:r>
            <a:endParaRPr lang="en-US" altLang="ko-KR" dirty="0"/>
          </a:p>
          <a:p>
            <a:pPr algn="ctr"/>
            <a:r>
              <a:rPr lang="ko-KR" altLang="en-US" dirty="0"/>
              <a:t> 신발 착용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F36A9C-880A-4921-A0BF-679C7C2BF172}"/>
              </a:ext>
            </a:extLst>
          </p:cNvPr>
          <p:cNvSpPr/>
          <p:nvPr/>
        </p:nvSpPr>
        <p:spPr>
          <a:xfrm>
            <a:off x="3588424" y="1340768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신발내부 온도증가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AD206B7-8368-43FE-AD07-97A53845AE86}"/>
              </a:ext>
            </a:extLst>
          </p:cNvPr>
          <p:cNvSpPr/>
          <p:nvPr/>
        </p:nvSpPr>
        <p:spPr>
          <a:xfrm>
            <a:off x="5586235" y="1750449"/>
            <a:ext cx="890450" cy="908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C55C63-FA35-4B46-80B6-9A173459E418}"/>
              </a:ext>
            </a:extLst>
          </p:cNvPr>
          <p:cNvSpPr/>
          <p:nvPr/>
        </p:nvSpPr>
        <p:spPr>
          <a:xfrm>
            <a:off x="6853473" y="1252791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불쾌함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답답함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3CC2BA-0FEA-4F40-BFCA-EBFE3B39E541}"/>
              </a:ext>
            </a:extLst>
          </p:cNvPr>
          <p:cNvSpPr/>
          <p:nvPr/>
        </p:nvSpPr>
        <p:spPr>
          <a:xfrm>
            <a:off x="3577968" y="2659281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신발내부 습도 증가</a:t>
            </a:r>
            <a:r>
              <a:rPr lang="en-US" altLang="ko-KR" dirty="0"/>
              <a:t>(</a:t>
            </a:r>
            <a:r>
              <a:rPr lang="ko-KR" altLang="en-US" dirty="0"/>
              <a:t>땀 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5A302F-9B0A-44EB-A808-4B00D4D26A07}"/>
              </a:ext>
            </a:extLst>
          </p:cNvPr>
          <p:cNvSpPr/>
          <p:nvPr/>
        </p:nvSpPr>
        <p:spPr>
          <a:xfrm>
            <a:off x="6804632" y="2655610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불쾌함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세균증식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9C25C0D-2B6E-416F-9356-C4243DFAA888}"/>
              </a:ext>
            </a:extLst>
          </p:cNvPr>
          <p:cNvSpPr/>
          <p:nvPr/>
        </p:nvSpPr>
        <p:spPr>
          <a:xfrm>
            <a:off x="2285003" y="4270728"/>
            <a:ext cx="890450" cy="90883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C101C8-0AFF-4041-B1D0-51EB110504E2}"/>
              </a:ext>
            </a:extLst>
          </p:cNvPr>
          <p:cNvSpPr/>
          <p:nvPr/>
        </p:nvSpPr>
        <p:spPr>
          <a:xfrm>
            <a:off x="323528" y="4149080"/>
            <a:ext cx="1512168" cy="11521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겨울철</a:t>
            </a:r>
            <a:endParaRPr lang="en-US" altLang="ko-KR" dirty="0"/>
          </a:p>
          <a:p>
            <a:pPr algn="ctr"/>
            <a:r>
              <a:rPr lang="ko-KR" altLang="en-US" dirty="0"/>
              <a:t> 신발 착용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A5B78D-C436-4F5F-969C-8A5F9ECB4858}"/>
              </a:ext>
            </a:extLst>
          </p:cNvPr>
          <p:cNvSpPr/>
          <p:nvPr/>
        </p:nvSpPr>
        <p:spPr>
          <a:xfrm>
            <a:off x="3595000" y="4146403"/>
            <a:ext cx="1512168" cy="11521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신발외부 기온이 낮음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D11C814-16D7-49B5-B065-260AF263D026}"/>
              </a:ext>
            </a:extLst>
          </p:cNvPr>
          <p:cNvSpPr/>
          <p:nvPr/>
        </p:nvSpPr>
        <p:spPr>
          <a:xfrm>
            <a:off x="5586235" y="4270728"/>
            <a:ext cx="890450" cy="90883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A5441F-B8C8-47E8-9C53-4883536E4D1D}"/>
              </a:ext>
            </a:extLst>
          </p:cNvPr>
          <p:cNvSpPr/>
          <p:nvPr/>
        </p:nvSpPr>
        <p:spPr>
          <a:xfrm>
            <a:off x="6853473" y="4146403"/>
            <a:ext cx="1512168" cy="11521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체온 감소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고통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8AD99-2D5E-4A12-9DE0-DDABE36641B1}"/>
              </a:ext>
            </a:extLst>
          </p:cNvPr>
          <p:cNvSpPr txBox="1"/>
          <p:nvPr/>
        </p:nvSpPr>
        <p:spPr>
          <a:xfrm>
            <a:off x="500063" y="5661248"/>
            <a:ext cx="796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여름을 위한 통풍이 잘되고 얇은 신발일 경우 겨울의 부정적 효과 증가</a:t>
            </a:r>
            <a:endParaRPr lang="en-US" altLang="ko-KR" dirty="0"/>
          </a:p>
          <a:p>
            <a:r>
              <a:rPr lang="ko-KR" altLang="en-US" dirty="0"/>
              <a:t>반대로 겨울을 위한 두꺼운 신발일 경우 여름의 부정적 효과 증가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원인분석</a:t>
            </a:r>
            <a:r>
              <a:rPr lang="en-US" altLang="ko-KR" b="1" dirty="0">
                <a:solidFill>
                  <a:srgbClr val="0070C0"/>
                </a:solidFill>
              </a:rPr>
              <a:t>(RCA)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1560" y="1340767"/>
          <a:ext cx="7992888" cy="5040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4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무엇이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문제가 무엇인가</a:t>
                      </a:r>
                      <a:r>
                        <a:rPr lang="en-US" altLang="ko-KR" dirty="0"/>
                        <a:t>?)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운동화의 통풍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어디서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문제가 어디서 발생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운동화 내부에서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언제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문제가 언제 발생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운동을 시작하고 일정시간이 지난 후에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왜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문제가 왜 발생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여름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에는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통풍이 너무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안되서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땀이 차고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겨울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에는 통풍이 너무 잘되어서 발이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시렵기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때문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247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원인 결과 분석</a:t>
            </a:r>
            <a:r>
              <a:rPr lang="en-US" altLang="ko-KR" b="1" dirty="0"/>
              <a:t>(cause-effect  chain analysis) </a:t>
            </a:r>
            <a:r>
              <a:rPr lang="ko-KR" altLang="en-US" b="1" dirty="0"/>
              <a:t>그리기</a:t>
            </a:r>
            <a:r>
              <a:rPr lang="en-US" altLang="ko-KR" b="1" dirty="0"/>
              <a:t>: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원인분석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sz="3200" b="1" dirty="0">
                <a:solidFill>
                  <a:srgbClr val="0070C0"/>
                </a:solidFill>
              </a:rPr>
              <a:t>Cause Effect Chain Analysis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/>
          </p:nvPr>
        </p:nvGraphicFramePr>
        <p:xfrm>
          <a:off x="2051720" y="1505139"/>
          <a:ext cx="4788024" cy="531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1646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n-ea"/>
              </a:rPr>
              <a:t>&lt;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여름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&gt;</a:t>
            </a:r>
            <a:endParaRPr lang="ko-KR" altLang="en-US" b="1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39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247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원인 결과 분석</a:t>
            </a:r>
            <a:r>
              <a:rPr lang="en-US" altLang="ko-KR" b="1" dirty="0"/>
              <a:t>(cause-effect  chain analysis) </a:t>
            </a:r>
            <a:r>
              <a:rPr lang="ko-KR" altLang="en-US" b="1" dirty="0"/>
              <a:t>그리기</a:t>
            </a:r>
            <a:r>
              <a:rPr lang="en-US" altLang="ko-KR" b="1" dirty="0"/>
              <a:t>:</a:t>
            </a: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8640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원인분석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sz="3200" b="1" dirty="0">
                <a:solidFill>
                  <a:srgbClr val="0070C0"/>
                </a:solidFill>
              </a:rPr>
              <a:t>Cause Effect Chain Analysis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/>
          </p:nvPr>
        </p:nvGraphicFramePr>
        <p:xfrm>
          <a:off x="2034257" y="1565926"/>
          <a:ext cx="5004048" cy="531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46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  <a:latin typeface="+mn-ea"/>
              </a:rPr>
              <a:t>&lt;</a:t>
            </a:r>
            <a:r>
              <a:rPr lang="ko-KR" altLang="en-US" b="1" dirty="0">
                <a:solidFill>
                  <a:srgbClr val="00B0F0"/>
                </a:solidFill>
                <a:latin typeface="+mn-ea"/>
              </a:rPr>
              <a:t>겨울</a:t>
            </a:r>
            <a:r>
              <a:rPr lang="en-US" altLang="ko-KR" b="1" dirty="0">
                <a:solidFill>
                  <a:srgbClr val="00B0F0"/>
                </a:solidFill>
                <a:latin typeface="+mn-ea"/>
              </a:rPr>
              <a:t>&gt;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1801</Words>
  <Application>Microsoft Office PowerPoint</Application>
  <PresentationFormat>화면 슬라이드 쇼(4:3)</PresentationFormat>
  <Paragraphs>368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HY헤드라인M</vt:lpstr>
      <vt:lpstr>맑은 고딕</vt:lpstr>
      <vt:lpstr>Arial</vt:lpstr>
      <vt:lpstr>Cambria Math</vt:lpstr>
      <vt:lpstr>Wingdings</vt:lpstr>
      <vt:lpstr>Office 테마</vt:lpstr>
      <vt:lpstr>ADRIGE Algorithm   착용중인 운동화 내부 온도 관리하기</vt:lpstr>
      <vt:lpstr>ADRIGE Algorithm  A: Analysis(분석) D: Define(과제정의) R: Resource(자원) I: IFR(이상적 해결안) G: Generate(아이디어 도출) E: Evaluate (아이디어 평가 및 해결안 선정)  </vt:lpstr>
      <vt:lpstr>PowerPoint 프레젠테이션</vt:lpstr>
      <vt:lpstr>문제 정보</vt:lpstr>
      <vt:lpstr>PowerPoint 프레젠테이션</vt:lpstr>
      <vt:lpstr>PowerPoint 프레젠테이션</vt:lpstr>
      <vt:lpstr>원인분석(RCA)</vt:lpstr>
      <vt:lpstr>원인분석(Cause Effect Chain Analysis)</vt:lpstr>
      <vt:lpstr>원인분석(Cause Effect Chain Analysis)</vt:lpstr>
      <vt:lpstr>작은 사람 모델(Smart Little People)</vt:lpstr>
      <vt:lpstr>물질-장 분석(Su-Field Analysis)</vt:lpstr>
      <vt:lpstr>과제 정의</vt:lpstr>
      <vt:lpstr>자원탐색</vt:lpstr>
      <vt:lpstr>이상적 해결안(IFR) 구상</vt:lpstr>
      <vt:lpstr>아이디어 도출 (장)</vt:lpstr>
      <vt:lpstr>아이디어 도출 (모순)</vt:lpstr>
      <vt:lpstr>아이디어 도출 (모순)</vt:lpstr>
      <vt:lpstr>아이디어 도출 (자원)</vt:lpstr>
      <vt:lpstr>아이디어 도출 (모순)</vt:lpstr>
      <vt:lpstr>아이디어 도출(물질-장)</vt:lpstr>
      <vt:lpstr>아이디어 평가</vt:lpstr>
      <vt:lpstr>최종 해결안 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문제현황 도식화</dc:title>
  <dc:creator>ksa</dc:creator>
  <cp:lastModifiedBy>서범섭</cp:lastModifiedBy>
  <cp:revision>156</cp:revision>
  <dcterms:created xsi:type="dcterms:W3CDTF">2012-04-18T02:42:45Z</dcterms:created>
  <dcterms:modified xsi:type="dcterms:W3CDTF">2019-11-13T03:02:38Z</dcterms:modified>
</cp:coreProperties>
</file>