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7" r:id="rId2"/>
    <p:sldId id="343" r:id="rId3"/>
    <p:sldId id="362" r:id="rId4"/>
    <p:sldId id="375" r:id="rId5"/>
    <p:sldId id="300" r:id="rId6"/>
    <p:sldId id="376" r:id="rId7"/>
    <p:sldId id="371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5420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FF00FF"/>
    <a:srgbClr val="FF4747"/>
    <a:srgbClr val="224B96"/>
    <a:srgbClr val="FF6565"/>
    <a:srgbClr val="85D455"/>
    <a:srgbClr val="FBC627"/>
    <a:srgbClr val="DDF5FF"/>
    <a:srgbClr val="53A82D"/>
    <a:srgbClr val="BCD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8" autoAdjust="0"/>
    <p:restoredTop sz="96391" autoAdjust="0"/>
  </p:normalViewPr>
  <p:slideViewPr>
    <p:cSldViewPr snapToGrid="0" showGuides="1">
      <p:cViewPr>
        <p:scale>
          <a:sx n="100" d="100"/>
          <a:sy n="100" d="100"/>
        </p:scale>
        <p:origin x="2088" y="420"/>
      </p:cViewPr>
      <p:guideLst>
        <p:guide orient="horz" pos="935"/>
        <p:guide pos="340"/>
        <p:guide pos="5420"/>
        <p:guide orient="horz" pos="3997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1A2B8-ADB4-4AA0-9A7B-10C424E228DA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E338-C6DB-41CB-B856-703F3E80C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7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A142-DDE3-4247-92BF-A6312C7952E7}" type="datetimeFigureOut">
              <a:rPr lang="ko-KR" altLang="en-US" smtClean="0"/>
              <a:pPr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D226-7F9A-4DC3-A83C-12592A1B21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3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A142-DDE3-4247-92BF-A6312C7952E7}" type="datetimeFigureOut">
              <a:rPr lang="ko-KR" altLang="en-US" smtClean="0"/>
              <a:pPr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9D226-7F9A-4DC3-A83C-12592A1B21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15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BA142-DDE3-4247-92BF-A6312C7952E7}" type="datetimeFigureOut">
              <a:rPr lang="ko-KR" altLang="en-US" smtClean="0"/>
              <a:pPr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9D226-7F9A-4DC3-A83C-12592A1B21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5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586386" y="0"/>
            <a:ext cx="4557613" cy="6858000"/>
            <a:chOff x="3338284" y="0"/>
            <a:chExt cx="5805715" cy="6858000"/>
          </a:xfrm>
        </p:grpSpPr>
        <p:sp>
          <p:nvSpPr>
            <p:cNvPr id="6" name="직각 삼각형 5"/>
            <p:cNvSpPr/>
            <p:nvPr/>
          </p:nvSpPr>
          <p:spPr>
            <a:xfrm flipH="1" flipV="1">
              <a:off x="3338284" y="0"/>
              <a:ext cx="5341257" cy="6858000"/>
            </a:xfrm>
            <a:prstGeom prst="rtTriangle">
              <a:avLst/>
            </a:prstGeom>
            <a:gradFill>
              <a:gsLst>
                <a:gs pos="55000">
                  <a:srgbClr val="F64136"/>
                </a:gs>
                <a:gs pos="100000">
                  <a:srgbClr val="DD3C32"/>
                </a:gs>
              </a:gsLst>
              <a:lin ang="5400000" scaled="1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3338285" y="0"/>
              <a:ext cx="5341257" cy="6858000"/>
            </a:xfrm>
            <a:prstGeom prst="rtTriangle">
              <a:avLst/>
            </a:prstGeom>
            <a:gradFill>
              <a:gsLst>
                <a:gs pos="55000">
                  <a:srgbClr val="FFC928"/>
                </a:gs>
                <a:gs pos="100000">
                  <a:srgbClr val="E9B000"/>
                </a:gs>
              </a:gsLst>
              <a:lin ang="5400000" scaled="1"/>
            </a:gradFill>
            <a:ln>
              <a:noFill/>
            </a:ln>
            <a:effectLst>
              <a:outerShdw blurRad="1270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" name="직각 삼각형 1"/>
            <p:cNvSpPr/>
            <p:nvPr/>
          </p:nvSpPr>
          <p:spPr>
            <a:xfrm flipH="1">
              <a:off x="3802742" y="0"/>
              <a:ext cx="5341257" cy="6858000"/>
            </a:xfrm>
            <a:prstGeom prst="rtTriangle">
              <a:avLst/>
            </a:prstGeom>
            <a:gradFill>
              <a:gsLst>
                <a:gs pos="55000">
                  <a:srgbClr val="396DCB"/>
                </a:gs>
                <a:gs pos="100000">
                  <a:srgbClr val="1B4C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직각 삼각형 2"/>
            <p:cNvSpPr/>
            <p:nvPr/>
          </p:nvSpPr>
          <p:spPr>
            <a:xfrm flipH="1" flipV="1">
              <a:off x="3802742" y="0"/>
              <a:ext cx="5341257" cy="6858000"/>
            </a:xfrm>
            <a:prstGeom prst="rtTriangle">
              <a:avLst/>
            </a:prstGeom>
            <a:gradFill>
              <a:gsLst>
                <a:gs pos="100000">
                  <a:srgbClr val="295BB3"/>
                </a:gs>
                <a:gs pos="55000">
                  <a:srgbClr val="396DCB"/>
                </a:gs>
              </a:gsLst>
              <a:lin ang="5400000" scaled="1"/>
            </a:gra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491702" y="1136141"/>
            <a:ext cx="5657243" cy="2974931"/>
            <a:chOff x="950728" y="2324618"/>
            <a:chExt cx="3512703" cy="1679274"/>
          </a:xfrm>
        </p:grpSpPr>
        <p:sp>
          <p:nvSpPr>
            <p:cNvPr id="8" name="직사각형 7"/>
            <p:cNvSpPr/>
            <p:nvPr/>
          </p:nvSpPr>
          <p:spPr>
            <a:xfrm>
              <a:off x="950728" y="2324618"/>
              <a:ext cx="3512703" cy="16792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3800" b="1" spc="-2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latin typeface="Century Gothic" panose="020B0502020202020204" pitchFamily="34" charset="0"/>
                  <a:ea typeface="KoPub돋움체 Light" panose="02020603020101020101" pitchFamily="18" charset="-127"/>
                </a:rPr>
                <a:t>        </a:t>
              </a:r>
              <a:r>
                <a:rPr lang="ko-KR" altLang="en-US" sz="3800" b="1" spc="-2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latin typeface="Century Gothic" panose="020B0502020202020204" pitchFamily="34" charset="0"/>
                  <a:ea typeface="KoPub돋움체 Light" panose="02020603020101020101" pitchFamily="18" charset="-127"/>
                </a:rPr>
                <a:t>마이크로콘트롤러</a:t>
              </a:r>
              <a:endParaRPr lang="en-US" altLang="ko-KR" sz="3800" b="1" spc="-2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Century Gothic" panose="020B0502020202020204" pitchFamily="34" charset="0"/>
                <a:ea typeface="KoPub돋움체 Light" panose="02020603020101020101" pitchFamily="18" charset="-127"/>
              </a:endParaRPr>
            </a:p>
            <a:p>
              <a:pPr algn="r"/>
              <a:r>
                <a:rPr lang="ko-KR" altLang="en-US" sz="3800" b="1" spc="-2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latin typeface="Century Gothic" panose="020B0502020202020204" pitchFamily="34" charset="0"/>
                  <a:ea typeface="KoPub돋움체 Light" panose="02020603020101020101" pitchFamily="18" charset="-127"/>
                </a:rPr>
                <a:t>기말</a:t>
              </a:r>
              <a:r>
                <a:rPr lang="ko-KR" altLang="en-US" sz="3800" b="1" spc="-2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latin typeface="Century Gothic" panose="020B0502020202020204" pitchFamily="34" charset="0"/>
                  <a:ea typeface="KoPub돋움체 Light" panose="02020603020101020101" pitchFamily="18" charset="-127"/>
                </a:rPr>
                <a:t>프로젝트 </a:t>
              </a:r>
              <a:r>
                <a:rPr lang="ko-KR" altLang="en-US" sz="3800" b="1" spc="-2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6200000" scaled="1"/>
                    <a:tileRect/>
                  </a:gradFill>
                  <a:latin typeface="Century Gothic" panose="020B0502020202020204" pitchFamily="34" charset="0"/>
                  <a:ea typeface="KoPub돋움체 Light" panose="02020603020101020101" pitchFamily="18" charset="-127"/>
                </a:rPr>
                <a:t>제안서</a:t>
              </a:r>
              <a:endParaRPr lang="ko-KR" altLang="en-US" sz="3800" b="1" spc="-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gradFill flip="none" rotWithShape="1"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6200000" scaled="1"/>
                  <a:tileRect/>
                </a:gradFill>
                <a:latin typeface="Century Gothic" panose="020B0502020202020204" pitchFamily="34" charset="0"/>
                <a:ea typeface="KoPub돋움체 Light" panose="0202060302010102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38292" y="3642114"/>
              <a:ext cx="3001715" cy="2912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pc="-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819118" y="4714637"/>
            <a:ext cx="1949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20150339 </a:t>
            </a:r>
            <a:r>
              <a:rPr lang="ko-KR" altLang="en-US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김진민</a:t>
            </a:r>
            <a:endParaRPr lang="en-US" altLang="ko-KR" sz="2000" dirty="0" smtClean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254" y1="60593" x2="40254" y2="60593"/>
                        <a14:foregroundMark x1="40466" y1="57627" x2="40466" y2="57627"/>
                        <a14:foregroundMark x1="44492" y1="62288" x2="44492" y2="62288"/>
                        <a14:foregroundMark x1="52754" y1="61229" x2="52754" y2="61229"/>
                        <a14:foregroundMark x1="52331" y1="56144" x2="52331" y2="56144"/>
                        <a14:foregroundMark x1="59322" y1="57839" x2="59322" y2="57839"/>
                        <a14:backgroundMark x1="27119" y1="15042" x2="27119" y2="15042"/>
                        <a14:backgroundMark x1="32203" y1="12288" x2="32203" y2="12288"/>
                        <a14:backgroundMark x1="16737" y1="25424" x2="16737" y2="25424"/>
                        <a14:backgroundMark x1="78390" y1="14831" x2="78390" y2="14831"/>
                        <a14:backgroundMark x1="85593" y1="21398" x2="85593" y2="21398"/>
                        <a14:backgroundMark x1="83475" y1="15042" x2="83475" y2="15042"/>
                        <a14:backgroundMark x1="86653" y1="11017" x2="86653" y2="11017"/>
                        <a14:backgroundMark x1="86653" y1="27542" x2="86653" y2="27542"/>
                        <a14:backgroundMark x1="86653" y1="29661" x2="86653" y2="29661"/>
                        <a14:backgroundMark x1="81144" y1="22669" x2="81144" y2="22669"/>
                        <a14:backgroundMark x1="79025" y1="19703" x2="79025" y2="19703"/>
                        <a14:backgroundMark x1="76059" y1="16737" x2="75636" y2="16102"/>
                        <a14:backgroundMark x1="74788" y1="14831" x2="73941" y2="14195"/>
                        <a14:backgroundMark x1="73093" y1="13559" x2="71398" y2="12500"/>
                        <a14:backgroundMark x1="71186" y1="12076" x2="71186" y2="12076"/>
                        <a14:backgroundMark x1="85593" y1="71186" x2="85593" y2="71186"/>
                        <a14:backgroundMark x1="83263" y1="73305" x2="83263" y2="73305"/>
                        <a14:backgroundMark x1="83051" y1="74153" x2="83051" y2="74153"/>
                        <a14:backgroundMark x1="81568" y1="75847" x2="81568" y2="75847"/>
                        <a14:backgroundMark x1="80508" y1="76907" x2="80085" y2="77331"/>
                        <a14:backgroundMark x1="71610" y1="84534" x2="71610" y2="84534"/>
                        <a14:backgroundMark x1="67585" y1="86441" x2="67585" y2="86441"/>
                        <a14:backgroundMark x1="64831" y1="87924" x2="64831" y2="87924"/>
                        <a14:backgroundMark x1="63983" y1="88347" x2="63983" y2="88347"/>
                        <a14:backgroundMark x1="62500" y1="87712" x2="62500" y2="87712"/>
                        <a14:backgroundMark x1="35593" y1="88559" x2="35593" y2="88559"/>
                        <a14:backgroundMark x1="30720" y1="86229" x2="30720" y2="86229"/>
                        <a14:backgroundMark x1="28178" y1="84110" x2="28178" y2="84110"/>
                        <a14:backgroundMark x1="12288" y1="67373" x2="12288" y2="67373"/>
                        <a14:backgroundMark x1="16314" y1="72246" x2="16314" y2="72246"/>
                        <a14:backgroundMark x1="11441" y1="63559" x2="11441" y2="63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42" y="5790344"/>
            <a:ext cx="929156" cy="9291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2609" y="4111072"/>
            <a:ext cx="3716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금오공과대학교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ko-KR" altLang="en-US" sz="20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기계시스템공학과</a:t>
            </a:r>
            <a:endParaRPr lang="ko-KR" altLang="en-US" sz="2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03317" y="3270105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i="1" dirty="0" smtClean="0">
                <a:solidFill>
                  <a:schemeClr val="bg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2020/11/11(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</a:t>
            </a:r>
            <a:r>
              <a:rPr lang="en-US" altLang="ko-KR" sz="2000" i="1" dirty="0" smtClean="0">
                <a:solidFill>
                  <a:schemeClr val="bg1">
                    <a:lumMod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)</a:t>
            </a:r>
            <a:endParaRPr lang="ko-KR" altLang="en-US" sz="2000" i="1" dirty="0">
              <a:solidFill>
                <a:schemeClr val="bg1">
                  <a:lumMod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8776" y="5306904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(phone : 010-6266-6099)</a:t>
            </a:r>
          </a:p>
          <a:p>
            <a:pPr algn="r"/>
            <a:r>
              <a:rPr lang="en-US" altLang="ko-KR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(mail : uiop3847@naver.com)</a:t>
            </a:r>
          </a:p>
        </p:txBody>
      </p:sp>
    </p:spTree>
    <p:extLst>
      <p:ext uri="{BB962C8B-B14F-4D97-AF65-F5344CB8AC3E}">
        <p14:creationId xmlns:p14="http://schemas.microsoft.com/office/powerpoint/2010/main" val="78569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>
            <a:off x="1" y="0"/>
            <a:ext cx="4586386" cy="6858000"/>
            <a:chOff x="3338284" y="0"/>
            <a:chExt cx="5805715" cy="6858000"/>
          </a:xfrm>
        </p:grpSpPr>
        <p:sp>
          <p:nvSpPr>
            <p:cNvPr id="6" name="직각 삼각형 5"/>
            <p:cNvSpPr/>
            <p:nvPr/>
          </p:nvSpPr>
          <p:spPr>
            <a:xfrm flipH="1" flipV="1">
              <a:off x="3338284" y="0"/>
              <a:ext cx="5341257" cy="6858000"/>
            </a:xfrm>
            <a:prstGeom prst="rtTriangle">
              <a:avLst/>
            </a:prstGeom>
            <a:gradFill>
              <a:gsLst>
                <a:gs pos="55000">
                  <a:srgbClr val="F64136"/>
                </a:gs>
                <a:gs pos="100000">
                  <a:srgbClr val="DD3C32"/>
                </a:gs>
              </a:gsLst>
              <a:lin ang="5400000" scaled="1"/>
            </a:gradFill>
            <a:ln>
              <a:noFill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3338285" y="0"/>
              <a:ext cx="5341257" cy="6858000"/>
            </a:xfrm>
            <a:prstGeom prst="rtTriangle">
              <a:avLst/>
            </a:prstGeom>
            <a:gradFill>
              <a:gsLst>
                <a:gs pos="55000">
                  <a:srgbClr val="FFC928"/>
                </a:gs>
                <a:gs pos="100000">
                  <a:srgbClr val="E9B000"/>
                </a:gs>
              </a:gsLst>
              <a:lin ang="5400000" scaled="1"/>
            </a:gradFill>
            <a:ln>
              <a:noFill/>
            </a:ln>
            <a:effectLst>
              <a:outerShdw blurRad="1270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" name="직각 삼각형 1"/>
            <p:cNvSpPr/>
            <p:nvPr/>
          </p:nvSpPr>
          <p:spPr>
            <a:xfrm flipH="1">
              <a:off x="3802742" y="0"/>
              <a:ext cx="5341257" cy="6858000"/>
            </a:xfrm>
            <a:prstGeom prst="rtTriangle">
              <a:avLst/>
            </a:prstGeom>
            <a:gradFill>
              <a:gsLst>
                <a:gs pos="55000">
                  <a:srgbClr val="396DCB"/>
                </a:gs>
                <a:gs pos="100000">
                  <a:srgbClr val="1B4C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직각 삼각형 2"/>
            <p:cNvSpPr/>
            <p:nvPr/>
          </p:nvSpPr>
          <p:spPr>
            <a:xfrm flipH="1" flipV="1">
              <a:off x="3802742" y="0"/>
              <a:ext cx="5341257" cy="6858000"/>
            </a:xfrm>
            <a:prstGeom prst="rtTriangle">
              <a:avLst/>
            </a:prstGeom>
            <a:gradFill>
              <a:gsLst>
                <a:gs pos="100000">
                  <a:srgbClr val="295BB3"/>
                </a:gs>
                <a:gs pos="55000">
                  <a:srgbClr val="396DCB"/>
                </a:gs>
              </a:gsLst>
              <a:lin ang="5400000" scaled="1"/>
            </a:gradFill>
            <a:ln>
              <a:noFill/>
            </a:ln>
            <a:effectLst>
              <a:outerShdw blurRad="1270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219475" y="1438753"/>
            <a:ext cx="460013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  목차</a:t>
            </a:r>
            <a:endParaRPr lang="ko-KR" altLang="en-US" sz="2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>
              <a:defRPr/>
            </a:pPr>
            <a:endParaRPr lang="en-US" altLang="ko-KR" sz="24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defRPr/>
            </a:pPr>
            <a:r>
              <a:rPr lang="en-US" altLang="ko-KR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Chapter 1. </a:t>
            </a:r>
            <a:r>
              <a:rPr lang="ko-KR" altLang="en-US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주제 선정</a:t>
            </a:r>
            <a:endParaRPr lang="en-US" altLang="ko-KR" sz="2000" b="1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defRPr/>
            </a:pPr>
            <a:endParaRPr lang="en-US" altLang="ko-KR" sz="20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defRPr/>
            </a:pPr>
            <a:r>
              <a:rPr lang="en-US" altLang="ko-KR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Chapter 2. </a:t>
            </a:r>
            <a:r>
              <a:rPr lang="ko-KR" altLang="en-US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주제 제안</a:t>
            </a:r>
            <a:endParaRPr lang="ko-KR" altLang="en-US" sz="20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0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>
              <a:defRPr/>
            </a:pPr>
            <a:r>
              <a:rPr lang="en-US" altLang="ko-KR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Chapter 3. </a:t>
            </a:r>
            <a:r>
              <a:rPr lang="ko-KR" altLang="en-US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예상 부품 </a:t>
            </a:r>
            <a:r>
              <a:rPr lang="en-US" altLang="ko-KR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센서</a:t>
            </a:r>
            <a:r>
              <a:rPr lang="en-US" altLang="ko-KR" sz="20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en-US" altLang="ko-KR" sz="2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514350" indent="-514350">
              <a:buAutoNum type="arabicPeriod"/>
              <a:defRPr/>
            </a:pPr>
            <a:endParaRPr lang="en-US" altLang="ko-KR" sz="2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0">
              <a:defRPr/>
            </a:pPr>
            <a:endParaRPr lang="en-US" altLang="ko-KR" sz="2800" b="1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5781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1438275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180975"/>
          </a:xfrm>
          <a:prstGeom prst="rect">
            <a:avLst/>
          </a:prstGeom>
          <a:solidFill>
            <a:srgbClr val="1B3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80975"/>
            <a:ext cx="9144000" cy="1257300"/>
          </a:xfrm>
          <a:prstGeom prst="rect">
            <a:avLst/>
          </a:prstGeom>
          <a:gradFill flip="none" rotWithShape="1">
            <a:gsLst>
              <a:gs pos="100000">
                <a:srgbClr val="295BB3"/>
              </a:gs>
              <a:gs pos="55000">
                <a:srgbClr val="396DCB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62485" y="449344"/>
            <a:ext cx="6204322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3200" b="1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KoPub돋움체 Light" panose="02020603020101020101" pitchFamily="18" charset="-127"/>
              </a:rPr>
              <a:t>주제 선정</a:t>
            </a:r>
            <a:endParaRPr lang="en-US" altLang="ko-KR" sz="3200" b="1" spc="-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0092" y="1114282"/>
            <a:ext cx="26577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KoPub돋움체 Light" panose="02020603020101020101" pitchFamily="18" charset="-127"/>
              </a:rPr>
              <a:t>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49922" y="1113444"/>
            <a:ext cx="26577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KoPub돋움체 Light" panose="02020603020101020101" pitchFamily="18" charset="-127"/>
              </a:rPr>
              <a:t>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91855" y="1114282"/>
            <a:ext cx="2657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40000"/>
                  </a:schemeClr>
                </a:solidFill>
                <a:latin typeface="Century Gothic" panose="020B0502020202020204" pitchFamily="34" charset="0"/>
                <a:ea typeface="KoPub돋움체 Light" panose="02020603020101020101" pitchFamily="18" charset="-127"/>
              </a:rPr>
              <a:t>3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9579" y="1419940"/>
            <a:ext cx="757784" cy="96947"/>
          </a:xfrm>
          <a:prstGeom prst="roundRect">
            <a:avLst>
              <a:gd name="adj" fmla="val 50000"/>
            </a:avLst>
          </a:prstGeom>
          <a:solidFill>
            <a:srgbClr val="F34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13"/>
          <p:cNvSpPr txBox="1"/>
          <p:nvPr/>
        </p:nvSpPr>
        <p:spPr>
          <a:xfrm>
            <a:off x="281427" y="1783377"/>
            <a:ext cx="7733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**</a:t>
            </a:r>
            <a:r>
              <a:rPr lang="ko-KR" altLang="en-US" sz="24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주제 선정</a:t>
            </a:r>
            <a:endParaRPr lang="en-US" altLang="ko-KR" sz="2400" b="1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44223" y="3828389"/>
            <a:ext cx="1386279" cy="75570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KoPub돋움체 Light" panose="02020603020101020101"/>
              </a:rPr>
              <a:t>아두이노</a:t>
            </a:r>
            <a:endParaRPr lang="ko-KR" altLang="en-US" sz="2000" dirty="0">
              <a:solidFill>
                <a:schemeClr val="bg1"/>
              </a:solidFill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cxnSp>
        <p:nvCxnSpPr>
          <p:cNvPr id="9" name="직선 연결선 8"/>
          <p:cNvCxnSpPr>
            <a:stCxn id="5" idx="3"/>
          </p:cNvCxnSpPr>
          <p:nvPr/>
        </p:nvCxnSpPr>
        <p:spPr>
          <a:xfrm>
            <a:off x="2030502" y="4206241"/>
            <a:ext cx="895578" cy="132808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5" idx="3"/>
          </p:cNvCxnSpPr>
          <p:nvPr/>
        </p:nvCxnSpPr>
        <p:spPr>
          <a:xfrm>
            <a:off x="2030502" y="4206241"/>
            <a:ext cx="89557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" idx="3"/>
          </p:cNvCxnSpPr>
          <p:nvPr/>
        </p:nvCxnSpPr>
        <p:spPr>
          <a:xfrm flipV="1">
            <a:off x="2030502" y="2891552"/>
            <a:ext cx="858427" cy="131468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2987040" y="2363442"/>
            <a:ext cx="1386279" cy="75570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KoPub돋움체 Light" panose="02020603020101020101"/>
              </a:rPr>
              <a:t>스마트</a:t>
            </a:r>
            <a:endParaRPr lang="en-US" altLang="ko-KR" sz="2000" dirty="0" smtClean="0">
              <a:solidFill>
                <a:schemeClr val="bg1"/>
              </a:solidFill>
              <a:latin typeface="08서울남산체 B" panose="02020603020101020101" pitchFamily="18" charset="-127"/>
              <a:ea typeface="KoPub돋움체 Light" panose="02020603020101020101"/>
            </a:endParaRPr>
          </a:p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KoPub돋움체 Light" panose="02020603020101020101"/>
              </a:rPr>
              <a:t>휴지통</a:t>
            </a:r>
            <a:endParaRPr lang="ko-KR" altLang="en-US" sz="2000" dirty="0">
              <a:solidFill>
                <a:schemeClr val="bg1"/>
              </a:solidFill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987040" y="3828019"/>
            <a:ext cx="1386279" cy="75570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KoPub돋움체 Light" panose="02020603020101020101"/>
              </a:rPr>
              <a:t>피아노</a:t>
            </a:r>
            <a:endParaRPr lang="ko-KR" altLang="en-US" sz="2000" dirty="0">
              <a:solidFill>
                <a:schemeClr val="bg1"/>
              </a:solidFill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987040" y="5246876"/>
            <a:ext cx="1386279" cy="75570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bg1"/>
                </a:solidFill>
                <a:latin typeface="08서울남산체 B" panose="02020603020101020101" pitchFamily="18" charset="-127"/>
                <a:ea typeface="KoPub돋움체 Light" panose="02020603020101020101"/>
              </a:rPr>
              <a:t>로봇팔</a:t>
            </a:r>
            <a:endParaRPr lang="ko-KR" altLang="en-US" sz="2000" dirty="0">
              <a:solidFill>
                <a:schemeClr val="bg1"/>
              </a:solidFill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9620" y="2522220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a typeface="KoPub돋움체 Light" panose="02020603020101020101"/>
              </a:rPr>
              <a:t>: </a:t>
            </a:r>
            <a:r>
              <a:rPr lang="ko-KR" altLang="en-US" dirty="0" smtClean="0">
                <a:ea typeface="KoPub돋움체 Light" panose="02020603020101020101"/>
              </a:rPr>
              <a:t>코드가 비교적 단순</a:t>
            </a:r>
            <a:r>
              <a:rPr lang="en-US" altLang="ko-KR" dirty="0" smtClean="0">
                <a:ea typeface="KoPub돋움체 Light" panose="02020603020101020101"/>
              </a:rPr>
              <a:t>, </a:t>
            </a:r>
            <a:r>
              <a:rPr lang="ko-KR" altLang="en-US" dirty="0" smtClean="0">
                <a:ea typeface="KoPub돋움체 Light" panose="02020603020101020101"/>
              </a:rPr>
              <a:t>소수 부품</a:t>
            </a:r>
            <a:r>
              <a:rPr lang="en-US" altLang="ko-KR" dirty="0" smtClean="0">
                <a:ea typeface="KoPub돋움체 Light" panose="02020603020101020101"/>
              </a:rPr>
              <a:t>, </a:t>
            </a:r>
            <a:r>
              <a:rPr lang="ko-KR" altLang="en-US" dirty="0" smtClean="0">
                <a:ea typeface="KoPub돋움체 Light" panose="02020603020101020101"/>
              </a:rPr>
              <a:t>저비용</a:t>
            </a:r>
            <a:r>
              <a:rPr lang="en-US" altLang="ko-KR" dirty="0" smtClean="0">
                <a:ea typeface="KoPub돋움체 Light" panose="02020603020101020101"/>
              </a:rPr>
              <a:t>   </a:t>
            </a:r>
            <a:endParaRPr lang="ko-KR" altLang="en-US" dirty="0">
              <a:ea typeface="KoPub돋움체 Light" panose="02020603020101020101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9620" y="4021204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a typeface="KoPub돋움체 Light" panose="02020603020101020101"/>
              </a:rPr>
              <a:t>: </a:t>
            </a:r>
            <a:r>
              <a:rPr lang="ko-KR" altLang="en-US" dirty="0" smtClean="0">
                <a:ea typeface="KoPub돋움체 Light" panose="02020603020101020101"/>
              </a:rPr>
              <a:t>적당한 비용</a:t>
            </a:r>
            <a:r>
              <a:rPr lang="en-US" altLang="ko-KR" dirty="0" smtClean="0">
                <a:ea typeface="KoPub돋움체 Light" panose="02020603020101020101"/>
              </a:rPr>
              <a:t>, </a:t>
            </a:r>
            <a:r>
              <a:rPr lang="ko-KR" altLang="en-US" dirty="0" smtClean="0">
                <a:ea typeface="KoPub돋움체 Light" panose="02020603020101020101"/>
              </a:rPr>
              <a:t>재미있음</a:t>
            </a:r>
            <a:r>
              <a:rPr lang="en-US" altLang="ko-KR" dirty="0" smtClean="0">
                <a:ea typeface="KoPub돋움체 Light" panose="02020603020101020101"/>
              </a:rPr>
              <a:t>, </a:t>
            </a:r>
            <a:r>
              <a:rPr lang="ko-KR" altLang="en-US" dirty="0" smtClean="0">
                <a:ea typeface="KoPub돋움체 Light" panose="02020603020101020101"/>
              </a:rPr>
              <a:t>꾸미기 용이</a:t>
            </a:r>
            <a:endParaRPr lang="ko-KR" altLang="en-US" dirty="0">
              <a:ea typeface="KoPub돋움체 Light" panose="02020603020101020101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9620" y="5440061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a typeface="KoPub돋움체 Light" panose="02020603020101020101"/>
              </a:rPr>
              <a:t>: 3D</a:t>
            </a:r>
            <a:r>
              <a:rPr lang="ko-KR" altLang="en-US" dirty="0" smtClean="0">
                <a:ea typeface="KoPub돋움체 Light" panose="02020603020101020101"/>
              </a:rPr>
              <a:t>프린팅 부품 다수</a:t>
            </a:r>
            <a:r>
              <a:rPr lang="en-US" altLang="ko-KR" dirty="0" smtClean="0">
                <a:ea typeface="KoPub돋움체 Light" panose="02020603020101020101"/>
              </a:rPr>
              <a:t>, </a:t>
            </a:r>
            <a:r>
              <a:rPr lang="ko-KR" altLang="en-US" dirty="0" smtClean="0">
                <a:ea typeface="KoPub돋움체 Light" panose="02020603020101020101"/>
              </a:rPr>
              <a:t>고비용</a:t>
            </a:r>
            <a:r>
              <a:rPr lang="en-US" altLang="ko-KR" dirty="0" smtClean="0">
                <a:ea typeface="KoPub돋움체 Light" panose="02020603020101020101"/>
              </a:rPr>
              <a:t>, </a:t>
            </a:r>
            <a:r>
              <a:rPr lang="ko-KR" altLang="en-US" dirty="0" smtClean="0">
                <a:ea typeface="KoPub돋움체 Light" panose="02020603020101020101"/>
              </a:rPr>
              <a:t>꾸미기에 한계</a:t>
            </a:r>
            <a:endParaRPr lang="ko-KR" altLang="en-US" dirty="0">
              <a:ea typeface="KoPub돋움체 Light" panose="02020603020101020101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36141" y="3702950"/>
            <a:ext cx="6061300" cy="100584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1438275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180975"/>
          </a:xfrm>
          <a:prstGeom prst="rect">
            <a:avLst/>
          </a:prstGeom>
          <a:solidFill>
            <a:srgbClr val="1B3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80975"/>
            <a:ext cx="9144000" cy="1257300"/>
          </a:xfrm>
          <a:prstGeom prst="rect">
            <a:avLst/>
          </a:prstGeom>
          <a:gradFill flip="none" rotWithShape="1">
            <a:gsLst>
              <a:gs pos="100000">
                <a:srgbClr val="295BB3"/>
              </a:gs>
              <a:gs pos="55000">
                <a:srgbClr val="396DCB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62485" y="449344"/>
            <a:ext cx="6204322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3200" b="1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KoPub돋움체 Light" panose="02020603020101020101" pitchFamily="18" charset="-127"/>
              </a:rPr>
              <a:t>주제 제안</a:t>
            </a:r>
            <a:endParaRPr lang="en-US" altLang="ko-KR" sz="3200" b="1" spc="-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  <a:ea typeface="KoPub돋움체 Light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50092" y="1114282"/>
            <a:ext cx="26577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KoPub돋움체 Light" panose="02020603020101020101" pitchFamily="18" charset="-127"/>
              </a:rPr>
              <a:t>1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49922" y="1113444"/>
            <a:ext cx="26577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KoPub돋움체 Light" panose="02020603020101020101" pitchFamily="18" charset="-127"/>
              </a:rPr>
              <a:t>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291855" y="1114282"/>
            <a:ext cx="2657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40000"/>
                  </a:schemeClr>
                </a:solidFill>
                <a:latin typeface="Century Gothic" panose="020B0502020202020204" pitchFamily="34" charset="0"/>
                <a:ea typeface="KoPub돋움체 Light" panose="02020603020101020101" pitchFamily="18" charset="-127"/>
              </a:rPr>
              <a:t>3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9579" y="1419940"/>
            <a:ext cx="757784" cy="96947"/>
          </a:xfrm>
          <a:prstGeom prst="roundRect">
            <a:avLst>
              <a:gd name="adj" fmla="val 50000"/>
            </a:avLst>
          </a:prstGeom>
          <a:solidFill>
            <a:srgbClr val="F34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13"/>
          <p:cNvSpPr txBox="1"/>
          <p:nvPr/>
        </p:nvSpPr>
        <p:spPr>
          <a:xfrm>
            <a:off x="281427" y="1783377"/>
            <a:ext cx="7733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**</a:t>
            </a:r>
            <a:r>
              <a:rPr lang="ko-KR" altLang="en-US" sz="2400" b="1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주제 선정</a:t>
            </a:r>
            <a:endParaRPr lang="en-US" altLang="ko-KR" sz="2400" b="1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91744" y="3737455"/>
            <a:ext cx="1386279" cy="75570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08서울남산체 B" panose="02020603020101020101" pitchFamily="18" charset="-127"/>
                <a:ea typeface="KoPub돋움체 Light" panose="02020603020101020101"/>
              </a:rPr>
              <a:t>피아노</a:t>
            </a:r>
            <a:endParaRPr lang="ko-KR" altLang="en-US" sz="2000" dirty="0">
              <a:solidFill>
                <a:schemeClr val="bg1"/>
              </a:solidFill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62485" y="3612386"/>
            <a:ext cx="1660599" cy="100584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오른쪽 화살표 1"/>
          <p:cNvSpPr/>
          <p:nvPr/>
        </p:nvSpPr>
        <p:spPr>
          <a:xfrm>
            <a:off x="2252343" y="3872990"/>
            <a:ext cx="594641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76243" y="3132133"/>
            <a:ext cx="5781675" cy="196634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877623" y="3638251"/>
            <a:ext cx="56720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“ </a:t>
            </a:r>
            <a:r>
              <a:rPr lang="ko-KR" altLang="en-US" sz="2800" b="1" dirty="0" err="1" smtClean="0">
                <a:latin typeface="08서울남산체 B" panose="02020603020101020101" pitchFamily="18" charset="-127"/>
                <a:ea typeface="KoPub돋움체 Light" panose="02020603020101020101"/>
              </a:rPr>
              <a:t>부저와</a:t>
            </a:r>
            <a:r>
              <a:rPr lang="ko-KR" altLang="en-US" sz="28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 버튼</a:t>
            </a:r>
            <a:r>
              <a:rPr lang="en-US" altLang="ko-KR" sz="28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, LED </a:t>
            </a:r>
            <a:r>
              <a:rPr lang="ko-KR" altLang="en-US" sz="28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등을 활용한 </a:t>
            </a:r>
            <a:r>
              <a:rPr lang="en-US" altLang="ko-KR" sz="2800" b="1" dirty="0" err="1" smtClean="0">
                <a:latin typeface="08서울남산체 B" panose="02020603020101020101" pitchFamily="18" charset="-127"/>
                <a:ea typeface="KoPub돋움체 Light" panose="02020603020101020101"/>
              </a:rPr>
              <a:t>Fanxy</a:t>
            </a:r>
            <a:r>
              <a:rPr lang="ko-KR" altLang="en-US" sz="28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한 피아노 제작</a:t>
            </a:r>
            <a:r>
              <a:rPr lang="en-US" altLang="ko-KR" sz="28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”</a:t>
            </a:r>
            <a:endParaRPr lang="en-US" altLang="ko-KR" sz="2800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32621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180975"/>
          </a:xfrm>
          <a:prstGeom prst="rect">
            <a:avLst/>
          </a:prstGeom>
          <a:solidFill>
            <a:srgbClr val="1B3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KoPub돋움체 Light" panose="02020603020101020101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80975"/>
            <a:ext cx="9144000" cy="1257300"/>
          </a:xfrm>
          <a:prstGeom prst="rect">
            <a:avLst/>
          </a:prstGeom>
          <a:gradFill flip="none" rotWithShape="1">
            <a:gsLst>
              <a:gs pos="100000">
                <a:srgbClr val="295BB3"/>
              </a:gs>
              <a:gs pos="55000">
                <a:srgbClr val="396DCB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ea typeface="KoPub돋움체 Light" panose="02020603020101020101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2485" y="449344"/>
            <a:ext cx="6204322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3200" b="1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KoPub돋움체 Light" panose="02020603020101020101"/>
              </a:rPr>
              <a:t>주제 제안</a:t>
            </a:r>
            <a:endParaRPr lang="en-US" altLang="ko-KR" sz="3200" b="1" spc="-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  <a:ea typeface="KoPub돋움체 Light" panose="02020603020101020101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99161" y="2278466"/>
            <a:ext cx="5999711" cy="738554"/>
            <a:chOff x="880162" y="6035040"/>
            <a:chExt cx="6871135" cy="738554"/>
          </a:xfrm>
          <a:solidFill>
            <a:schemeClr val="accent2"/>
          </a:solidFill>
        </p:grpSpPr>
        <p:sp>
          <p:nvSpPr>
            <p:cNvPr id="8" name="모서리가 둥근 직사각형 7"/>
            <p:cNvSpPr/>
            <p:nvPr/>
          </p:nvSpPr>
          <p:spPr>
            <a:xfrm>
              <a:off x="880162" y="6035040"/>
              <a:ext cx="6871135" cy="73855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ea typeface="KoPub돋움체 Light" panose="02020603020101020101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59058" y="6208691"/>
              <a:ext cx="6377997" cy="4001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KoPub돋움체 Light" panose="02020603020101020101"/>
                </a:rPr>
                <a:t>☞ </a:t>
              </a:r>
              <a:r>
                <a:rPr lang="ko-KR" altLang="en-US" sz="2000" b="1" dirty="0" err="1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KoPub돋움체 Light" panose="02020603020101020101"/>
                </a:rPr>
                <a:t>가변저항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KoPub돋움체 Light" panose="02020603020101020101"/>
                </a:rPr>
                <a:t> </a:t>
              </a:r>
              <a:r>
                <a:rPr lang="en-US" altLang="ko-KR" sz="2000" dirty="0" smtClean="0">
                  <a:solidFill>
                    <a:schemeClr val="bg1"/>
                  </a:solidFill>
                  <a:ea typeface="KoPub돋움체 Light" panose="02020603020101020101"/>
                  <a:sym typeface="Wingdings" panose="05000000000000000000" pitchFamily="2" charset="2"/>
                </a:rPr>
                <a:t> </a:t>
              </a:r>
              <a:r>
                <a:rPr lang="ko-KR" altLang="en-US" sz="2000" dirty="0" smtClean="0">
                  <a:solidFill>
                    <a:schemeClr val="bg1"/>
                  </a:solidFill>
                  <a:ea typeface="KoPub돋움체 Light" panose="02020603020101020101"/>
                  <a:sym typeface="Wingdings" panose="05000000000000000000" pitchFamily="2" charset="2"/>
                </a:rPr>
                <a:t>범위에 따라 음계 조절</a:t>
              </a:r>
              <a:r>
                <a:rPr lang="en-US" altLang="ko-KR" sz="2000" dirty="0" smtClean="0">
                  <a:solidFill>
                    <a:schemeClr val="bg1"/>
                  </a:solidFill>
                  <a:ea typeface="KoPub돋움체 Light" panose="02020603020101020101"/>
                  <a:sym typeface="Wingdings" panose="05000000000000000000" pitchFamily="2" charset="2"/>
                </a:rPr>
                <a:t> </a:t>
              </a:r>
              <a:endParaRPr lang="en-US" altLang="ko-KR" sz="2000" dirty="0">
                <a:solidFill>
                  <a:schemeClr val="bg1"/>
                </a:solidFill>
                <a:latin typeface="08서울남산체 B" panose="02020603020101020101" pitchFamily="18" charset="-127"/>
                <a:ea typeface="KoPub돋움체 Light" panose="02020603020101020101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699161" y="3171725"/>
            <a:ext cx="5999711" cy="738554"/>
            <a:chOff x="880162" y="6035040"/>
            <a:chExt cx="6871135" cy="738554"/>
          </a:xfrm>
          <a:solidFill>
            <a:schemeClr val="accent1"/>
          </a:solidFill>
        </p:grpSpPr>
        <p:sp>
          <p:nvSpPr>
            <p:cNvPr id="27" name="모서리가 둥근 직사각형 26"/>
            <p:cNvSpPr/>
            <p:nvPr/>
          </p:nvSpPr>
          <p:spPr>
            <a:xfrm>
              <a:off x="880162" y="6035040"/>
              <a:ext cx="6871135" cy="73855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ea typeface="KoPub돋움체 Light" panose="02020603020101020101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9058" y="6208691"/>
              <a:ext cx="6377997" cy="4001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KoPub돋움체 Light" panose="02020603020101020101"/>
                </a:rPr>
                <a:t>☞ </a:t>
              </a:r>
              <a:r>
                <a:rPr lang="en-US" altLang="ko-KR" sz="2000" b="1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KoPub돋움체 Light" panose="02020603020101020101"/>
                </a:rPr>
                <a:t>1</a:t>
              </a:r>
              <a:r>
                <a:rPr lang="en-US" altLang="ko-KR" sz="2000" b="1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KoPub돋움체 Light" panose="02020603020101020101"/>
                </a:rPr>
                <a:t>~8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KoPub돋움체 Light" panose="02020603020101020101"/>
                </a:rPr>
                <a:t>번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KoPub돋움체 Light" panose="02020603020101020101"/>
                </a:rPr>
                <a:t> </a:t>
              </a:r>
              <a:r>
                <a:rPr lang="ko-KR" altLang="en-US" sz="2000" b="1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KoPub돋움체 Light" panose="02020603020101020101"/>
                </a:rPr>
                <a:t>스위치 </a:t>
              </a:r>
              <a:r>
                <a:rPr lang="en-US" altLang="ko-KR" sz="2000" dirty="0" smtClean="0">
                  <a:solidFill>
                    <a:schemeClr val="bg1"/>
                  </a:solidFill>
                  <a:ea typeface="KoPub돋움체 Light" panose="02020603020101020101"/>
                  <a:sym typeface="Wingdings" panose="05000000000000000000" pitchFamily="2" charset="2"/>
                </a:rPr>
                <a:t> </a:t>
              </a:r>
              <a:r>
                <a:rPr lang="ko-KR" altLang="en-US" sz="2000" dirty="0" err="1" smtClean="0">
                  <a:solidFill>
                    <a:schemeClr val="bg1"/>
                  </a:solidFill>
                  <a:ea typeface="KoPub돋움체 Light" panose="02020603020101020101"/>
                  <a:sym typeface="Wingdings" panose="05000000000000000000" pitchFamily="2" charset="2"/>
                </a:rPr>
                <a:t>도레미파솔라시도</a:t>
              </a:r>
              <a:r>
                <a:rPr lang="ko-KR" altLang="en-US" sz="2000" dirty="0" smtClean="0">
                  <a:solidFill>
                    <a:schemeClr val="bg1"/>
                  </a:solidFill>
                  <a:ea typeface="KoPub돋움체 Light" panose="02020603020101020101"/>
                  <a:sym typeface="Wingdings" panose="05000000000000000000" pitchFamily="2" charset="2"/>
                </a:rPr>
                <a:t> 입력 받음</a:t>
              </a:r>
              <a:r>
                <a:rPr lang="en-US" altLang="ko-KR" sz="2000" dirty="0" smtClean="0">
                  <a:solidFill>
                    <a:schemeClr val="bg1"/>
                  </a:solidFill>
                  <a:ea typeface="KoPub돋움체 Light" panose="02020603020101020101"/>
                  <a:sym typeface="Wingdings" panose="05000000000000000000" pitchFamily="2" charset="2"/>
                </a:rPr>
                <a:t> </a:t>
              </a:r>
              <a:endParaRPr lang="en-US" altLang="ko-KR" sz="2000" dirty="0">
                <a:solidFill>
                  <a:schemeClr val="bg1"/>
                </a:solidFill>
                <a:latin typeface="08서울남산체 B" panose="02020603020101020101" pitchFamily="18" charset="-127"/>
                <a:ea typeface="KoPub돋움체 Light" panose="02020603020101020101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699161" y="4083930"/>
            <a:ext cx="5999711" cy="738554"/>
            <a:chOff x="880162" y="6035040"/>
            <a:chExt cx="6871135" cy="738554"/>
          </a:xfrm>
          <a:solidFill>
            <a:schemeClr val="accent6"/>
          </a:solidFill>
        </p:grpSpPr>
        <p:sp>
          <p:nvSpPr>
            <p:cNvPr id="30" name="모서리가 둥근 직사각형 29"/>
            <p:cNvSpPr/>
            <p:nvPr/>
          </p:nvSpPr>
          <p:spPr>
            <a:xfrm>
              <a:off x="880162" y="6035040"/>
              <a:ext cx="6871135" cy="73855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ea typeface="KoPub돋움체 Light" panose="02020603020101020101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59058" y="6208691"/>
              <a:ext cx="6282797" cy="4001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KoPub돋움체 Light" panose="02020603020101020101"/>
                </a:rPr>
                <a:t>☞ </a:t>
              </a:r>
              <a:r>
                <a:rPr lang="ko-KR" altLang="en-US" sz="2000" b="1" dirty="0" err="1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KoPub돋움체 Light" panose="02020603020101020101"/>
                </a:rPr>
                <a:t>부저</a:t>
              </a:r>
              <a:r>
                <a:rPr lang="en-US" altLang="ko-KR" sz="2000" b="1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KoPub돋움체 Light" panose="02020603020101020101"/>
                </a:rPr>
                <a:t> </a:t>
              </a:r>
              <a:r>
                <a:rPr lang="en-US" altLang="ko-KR" sz="2000" dirty="0" smtClean="0">
                  <a:solidFill>
                    <a:schemeClr val="bg1"/>
                  </a:solidFill>
                  <a:ea typeface="KoPub돋움체 Light" panose="02020603020101020101"/>
                  <a:sym typeface="Wingdings" panose="05000000000000000000" pitchFamily="2" charset="2"/>
                </a:rPr>
                <a:t> </a:t>
              </a:r>
              <a:r>
                <a:rPr lang="ko-KR" altLang="en-US" sz="2000" dirty="0" smtClean="0">
                  <a:solidFill>
                    <a:schemeClr val="bg1"/>
                  </a:solidFill>
                  <a:ea typeface="KoPub돋움체 Light" panose="02020603020101020101"/>
                  <a:sym typeface="Wingdings" panose="05000000000000000000" pitchFamily="2" charset="2"/>
                </a:rPr>
                <a:t>스위치에서 받은 음을 출력</a:t>
              </a:r>
              <a:endParaRPr lang="en-US" altLang="ko-KR" sz="2000" dirty="0">
                <a:solidFill>
                  <a:schemeClr val="bg1"/>
                </a:solidFill>
                <a:latin typeface="08서울남산체 B" panose="02020603020101020101" pitchFamily="18" charset="-127"/>
                <a:ea typeface="KoPub돋움체 Light" panose="02020603020101020101"/>
              </a:endParaRPr>
            </a:p>
          </p:txBody>
        </p:sp>
      </p:grpSp>
      <p:sp>
        <p:nvSpPr>
          <p:cNvPr id="32" name="TextBox 13"/>
          <p:cNvSpPr txBox="1"/>
          <p:nvPr/>
        </p:nvSpPr>
        <p:spPr>
          <a:xfrm>
            <a:off x="536927" y="1635060"/>
            <a:ext cx="7733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*</a:t>
            </a:r>
            <a:r>
              <a:rPr lang="ko-KR" altLang="en-US" sz="24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각 </a:t>
            </a:r>
            <a:r>
              <a:rPr lang="ko-KR" altLang="en-US" sz="2400" b="1" dirty="0" err="1" smtClean="0">
                <a:latin typeface="08서울남산체 B" panose="02020603020101020101" pitchFamily="18" charset="-127"/>
                <a:ea typeface="KoPub돋움체 Light" panose="02020603020101020101"/>
              </a:rPr>
              <a:t>부품별</a:t>
            </a:r>
            <a:r>
              <a:rPr lang="ko-KR" altLang="en-US" sz="24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 기능</a:t>
            </a:r>
            <a:endParaRPr lang="ko-KR" altLang="en-US" sz="2400" b="1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1438275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KoPub돋움체 Light" panose="02020603020101020101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50092" y="1114282"/>
            <a:ext cx="26577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KoPub돋움체 Light" panose="02020603020101020101"/>
              </a:rPr>
              <a:t>1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149922" y="1113444"/>
            <a:ext cx="26577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KoPub돋움체 Light" panose="02020603020101020101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291856" y="1114282"/>
            <a:ext cx="2657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40000"/>
                  </a:schemeClr>
                </a:solidFill>
                <a:latin typeface="Century Gothic" panose="020B0502020202020204" pitchFamily="34" charset="0"/>
                <a:ea typeface="KoPub돋움체 Light" panose="02020603020101020101"/>
              </a:rPr>
              <a:t>3</a:t>
            </a:r>
            <a:endParaRPr lang="en-US" altLang="ko-KR" sz="1200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40000"/>
                </a:schemeClr>
              </a:solidFill>
              <a:latin typeface="Century Gothic" panose="020B0502020202020204" pitchFamily="34" charset="0"/>
              <a:ea typeface="KoPub돋움체 Light" panose="02020603020101020101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912773" y="1419940"/>
            <a:ext cx="757784" cy="96947"/>
          </a:xfrm>
          <a:prstGeom prst="roundRect">
            <a:avLst>
              <a:gd name="adj" fmla="val 50000"/>
            </a:avLst>
          </a:prstGeom>
          <a:solidFill>
            <a:srgbClr val="F34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KoPub돋움체 Light" panose="02020603020101020101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699161" y="4996135"/>
            <a:ext cx="5999711" cy="738554"/>
            <a:chOff x="880162" y="6035040"/>
            <a:chExt cx="6871135" cy="738554"/>
          </a:xfrm>
          <a:solidFill>
            <a:srgbClr val="9999FF"/>
          </a:solidFill>
        </p:grpSpPr>
        <p:sp>
          <p:nvSpPr>
            <p:cNvPr id="21" name="모서리가 둥근 직사각형 20"/>
            <p:cNvSpPr/>
            <p:nvPr/>
          </p:nvSpPr>
          <p:spPr>
            <a:xfrm>
              <a:off x="880162" y="6035040"/>
              <a:ext cx="6871135" cy="73855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ea typeface="KoPub돋움체 Light" panose="02020603020101020101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59058" y="6208691"/>
              <a:ext cx="6282797" cy="4001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KoPub돋움체 Light" panose="02020603020101020101"/>
                </a:rPr>
                <a:t>☞ </a:t>
              </a:r>
              <a:r>
                <a:rPr lang="en-US" altLang="ko-KR" sz="2000" b="1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KoPub돋움체 Light" panose="02020603020101020101"/>
                </a:rPr>
                <a:t>LED </a:t>
              </a:r>
              <a:r>
                <a:rPr lang="en-US" altLang="ko-KR" sz="2000" dirty="0" smtClean="0">
                  <a:solidFill>
                    <a:schemeClr val="bg1"/>
                  </a:solidFill>
                  <a:ea typeface="KoPub돋움체 Light" panose="02020603020101020101"/>
                  <a:sym typeface="Wingdings" panose="05000000000000000000" pitchFamily="2" charset="2"/>
                </a:rPr>
                <a:t> </a:t>
              </a:r>
              <a:r>
                <a:rPr lang="ko-KR" altLang="en-US" sz="2000" dirty="0" smtClean="0">
                  <a:solidFill>
                    <a:schemeClr val="bg1"/>
                  </a:solidFill>
                  <a:ea typeface="KoPub돋움체 Light" panose="02020603020101020101"/>
                  <a:sym typeface="Wingdings" panose="05000000000000000000" pitchFamily="2" charset="2"/>
                </a:rPr>
                <a:t>음계의 상태를 알려줌</a:t>
              </a:r>
              <a:r>
                <a:rPr lang="ko-KR" altLang="en-US" sz="2000" dirty="0" smtClean="0">
                  <a:solidFill>
                    <a:schemeClr val="bg1"/>
                  </a:solidFill>
                  <a:ea typeface="KoPub돋움체 Light" panose="02020603020101020101"/>
                  <a:sym typeface="Wingdings" panose="05000000000000000000" pitchFamily="2" charset="2"/>
                </a:rPr>
                <a:t> </a:t>
              </a:r>
              <a:endParaRPr lang="en-US" altLang="ko-KR" sz="2000" dirty="0">
                <a:solidFill>
                  <a:schemeClr val="bg1"/>
                </a:solidFill>
                <a:latin typeface="08서울남산체 B" panose="02020603020101020101" pitchFamily="18" charset="-127"/>
                <a:ea typeface="KoPub돋움체 Light" panose="02020603020101020101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699161" y="5908340"/>
            <a:ext cx="5999711" cy="738554"/>
            <a:chOff x="880162" y="6035040"/>
            <a:chExt cx="6871135" cy="738554"/>
          </a:xfrm>
          <a:solidFill>
            <a:srgbClr val="FFC000"/>
          </a:solidFill>
        </p:grpSpPr>
        <p:sp>
          <p:nvSpPr>
            <p:cNvPr id="25" name="모서리가 둥근 직사각형 24"/>
            <p:cNvSpPr/>
            <p:nvPr/>
          </p:nvSpPr>
          <p:spPr>
            <a:xfrm>
              <a:off x="880162" y="6035040"/>
              <a:ext cx="6871135" cy="738554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>
                <a:ea typeface="KoPub돋움체 Light" panose="02020603020101020101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59058" y="6208691"/>
              <a:ext cx="6282797" cy="4001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 b="1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KoPub돋움체 Light" panose="02020603020101020101"/>
                </a:rPr>
                <a:t>☞ </a:t>
              </a:r>
              <a:r>
                <a:rPr lang="en-US" altLang="ko-KR" sz="2000" b="1" dirty="0" smtClean="0">
                  <a:solidFill>
                    <a:schemeClr val="bg1"/>
                  </a:solidFill>
                  <a:latin typeface="08서울남산체 B" panose="02020603020101020101" pitchFamily="18" charset="-127"/>
                  <a:ea typeface="KoPub돋움체 Light" panose="02020603020101020101"/>
                </a:rPr>
                <a:t>LCD </a:t>
              </a:r>
              <a:r>
                <a:rPr lang="en-US" altLang="ko-KR" sz="2000" dirty="0" smtClean="0">
                  <a:solidFill>
                    <a:schemeClr val="bg1"/>
                  </a:solidFill>
                  <a:ea typeface="KoPub돋움체 Light" panose="02020603020101020101"/>
                  <a:sym typeface="Wingdings" panose="05000000000000000000" pitchFamily="2" charset="2"/>
                </a:rPr>
                <a:t> </a:t>
              </a:r>
              <a:r>
                <a:rPr lang="ko-KR" altLang="en-US" sz="2000" dirty="0" smtClean="0">
                  <a:solidFill>
                    <a:schemeClr val="bg1"/>
                  </a:solidFill>
                  <a:ea typeface="KoPub돋움체 Light" panose="02020603020101020101"/>
                  <a:sym typeface="Wingdings" panose="05000000000000000000" pitchFamily="2" charset="2"/>
                </a:rPr>
                <a:t>악보를 표시하는 등의 기능 </a:t>
              </a:r>
              <a:r>
                <a:rPr lang="en-US" altLang="ko-KR" sz="2000" dirty="0" smtClean="0">
                  <a:solidFill>
                    <a:schemeClr val="bg1"/>
                  </a:solidFill>
                  <a:ea typeface="KoPub돋움체 Light" panose="02020603020101020101"/>
                  <a:sym typeface="Wingdings" panose="05000000000000000000" pitchFamily="2" charset="2"/>
                </a:rPr>
                <a:t>(</a:t>
              </a:r>
              <a:r>
                <a:rPr lang="ko-KR" altLang="en-US" sz="2000" dirty="0" smtClean="0">
                  <a:solidFill>
                    <a:schemeClr val="bg1"/>
                  </a:solidFill>
                  <a:ea typeface="KoPub돋움체 Light" panose="02020603020101020101"/>
                  <a:sym typeface="Wingdings" panose="05000000000000000000" pitchFamily="2" charset="2"/>
                </a:rPr>
                <a:t>미정</a:t>
              </a:r>
              <a:r>
                <a:rPr lang="en-US" altLang="ko-KR" sz="2000" dirty="0" smtClean="0">
                  <a:solidFill>
                    <a:schemeClr val="bg1"/>
                  </a:solidFill>
                  <a:ea typeface="KoPub돋움체 Light" panose="02020603020101020101"/>
                  <a:sym typeface="Wingdings" panose="05000000000000000000" pitchFamily="2" charset="2"/>
                </a:rPr>
                <a:t>)</a:t>
              </a:r>
              <a:endParaRPr lang="en-US" altLang="ko-KR" sz="2000" dirty="0">
                <a:solidFill>
                  <a:schemeClr val="bg1"/>
                </a:solidFill>
                <a:latin typeface="08서울남산체 B" panose="02020603020101020101" pitchFamily="18" charset="-127"/>
                <a:ea typeface="KoPub돋움체 Light" panose="0202060302010102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689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모서리가 둥근 직사각형 44"/>
          <p:cNvSpPr/>
          <p:nvPr/>
        </p:nvSpPr>
        <p:spPr>
          <a:xfrm>
            <a:off x="5761226" y="2204167"/>
            <a:ext cx="3299647" cy="4288377"/>
          </a:xfrm>
          <a:prstGeom prst="roundRect">
            <a:avLst>
              <a:gd name="adj" fmla="val 11470"/>
            </a:avLst>
          </a:prstGeom>
          <a:noFill/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0" y="1438275"/>
            <a:ext cx="9144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KoPub돋움체 Light" panose="02020603020101020101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180975"/>
          </a:xfrm>
          <a:prstGeom prst="rect">
            <a:avLst/>
          </a:prstGeom>
          <a:solidFill>
            <a:srgbClr val="1B3A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KoPub돋움체 Light" panose="02020603020101020101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80975"/>
            <a:ext cx="9144000" cy="1257300"/>
          </a:xfrm>
          <a:prstGeom prst="rect">
            <a:avLst/>
          </a:prstGeom>
          <a:gradFill flip="none" rotWithShape="1">
            <a:gsLst>
              <a:gs pos="100000">
                <a:srgbClr val="295BB3"/>
              </a:gs>
              <a:gs pos="55000">
                <a:srgbClr val="396DCB"/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ea typeface="KoPub돋움체 Light" panose="02020603020101020101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2485" y="449344"/>
            <a:ext cx="6204322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3200" b="1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KoPub돋움체 Light" panose="02020603020101020101"/>
              </a:rPr>
              <a:t>예상 부품</a:t>
            </a:r>
            <a:endParaRPr lang="en-US" altLang="ko-KR" sz="3200" b="1" spc="-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  <a:ea typeface="KoPub돋움체 Light" panose="02020603020101020101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73859" y="1129307"/>
            <a:ext cx="2657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KoPub돋움체 Light" panose="02020603020101020101"/>
              </a:rPr>
              <a:t>3</a:t>
            </a:r>
            <a:endParaRPr lang="en-US" altLang="ko-KR" sz="1200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Century Gothic" panose="020B0502020202020204" pitchFamily="34" charset="0"/>
              <a:ea typeface="KoPub돋움체 Light" panose="02020603020101020101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9922" y="1113444"/>
            <a:ext cx="26577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-3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KoPub돋움체 Light" panose="02020603020101020101"/>
              </a:rPr>
              <a:t>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5581" y="1114282"/>
            <a:ext cx="26577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alpha val="40000"/>
                  </a:schemeClr>
                </a:solidFill>
                <a:latin typeface="Century Gothic" panose="020B0502020202020204" pitchFamily="34" charset="0"/>
                <a:ea typeface="KoPub돋움체 Light" panose="02020603020101020101"/>
              </a:rPr>
              <a:t>1</a:t>
            </a:r>
            <a:endParaRPr lang="en-US" altLang="ko-KR" sz="1200" spc="-3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alpha val="40000"/>
                </a:schemeClr>
              </a:solidFill>
              <a:latin typeface="Century Gothic" panose="020B0502020202020204" pitchFamily="34" charset="0"/>
              <a:ea typeface="KoPub돋움체 Light" panose="02020603020101020101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27856" y="1419940"/>
            <a:ext cx="757784" cy="96947"/>
          </a:xfrm>
          <a:prstGeom prst="roundRect">
            <a:avLst>
              <a:gd name="adj" fmla="val 50000"/>
            </a:avLst>
          </a:prstGeom>
          <a:solidFill>
            <a:srgbClr val="F34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ea typeface="KoPub돋움체 Light" panose="02020603020101020101"/>
            </a:endParaRPr>
          </a:p>
        </p:txBody>
      </p:sp>
      <p:pic>
        <p:nvPicPr>
          <p:cNvPr id="1030" name="Picture 6" descr="아두이노 가변저항 포텐션미터 - 옥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23" y="3715532"/>
            <a:ext cx="1071037" cy="107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495516" y="3894087"/>
            <a:ext cx="989802" cy="754519"/>
            <a:chOff x="3478400" y="2864870"/>
            <a:chExt cx="1544278" cy="1177192"/>
          </a:xfrm>
        </p:grpSpPr>
        <p:pic>
          <p:nvPicPr>
            <p:cNvPr id="1028" name="Picture 4" descr="지식발전소 - [아두이노 강좌] 06. 푸쉬버튼을 이용한 디지털 입력하기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400" y="2864870"/>
              <a:ext cx="892879" cy="89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지식발전소 - [아두이노 강좌] 06. 푸쉬버튼을 이용한 디지털 입력하기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799" y="3149183"/>
              <a:ext cx="892879" cy="89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13"/>
          <p:cNvSpPr txBox="1"/>
          <p:nvPr/>
        </p:nvSpPr>
        <p:spPr>
          <a:xfrm>
            <a:off x="3692126" y="3418971"/>
            <a:ext cx="2157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LED(3EA)</a:t>
            </a:r>
            <a:endParaRPr lang="ko-KR" altLang="en-US" sz="1600" b="1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sp>
        <p:nvSpPr>
          <p:cNvPr id="41" name="TextBox 13"/>
          <p:cNvSpPr txBox="1"/>
          <p:nvPr/>
        </p:nvSpPr>
        <p:spPr>
          <a:xfrm>
            <a:off x="474856" y="4677377"/>
            <a:ext cx="2157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 err="1" smtClean="0">
                <a:latin typeface="08서울남산체 B" panose="02020603020101020101" pitchFamily="18" charset="-127"/>
                <a:ea typeface="KoPub돋움체 Light" panose="02020603020101020101"/>
              </a:rPr>
              <a:t>푸시버튼</a:t>
            </a:r>
            <a:r>
              <a:rPr lang="en-US" altLang="ko-KR" sz="16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(4</a:t>
            </a:r>
            <a:r>
              <a:rPr lang="en-US" altLang="ko-KR" sz="16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EA)</a:t>
            </a:r>
            <a:endParaRPr lang="ko-KR" altLang="en-US" sz="1600" b="1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sp>
        <p:nvSpPr>
          <p:cNvPr id="42" name="TextBox 13"/>
          <p:cNvSpPr txBox="1"/>
          <p:nvPr/>
        </p:nvSpPr>
        <p:spPr>
          <a:xfrm>
            <a:off x="3684886" y="4668222"/>
            <a:ext cx="2157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 err="1" smtClean="0">
                <a:latin typeface="08서울남산체 B" panose="02020603020101020101" pitchFamily="18" charset="-127"/>
                <a:ea typeface="KoPub돋움체 Light" panose="02020603020101020101"/>
              </a:rPr>
              <a:t>가변저항</a:t>
            </a:r>
            <a:r>
              <a:rPr lang="en-US" altLang="ko-KR" sz="16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(1EA)</a:t>
            </a:r>
            <a:endParaRPr lang="ko-KR" altLang="en-US" sz="1600" b="1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98487" y="1883092"/>
            <a:ext cx="2425124" cy="572811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latin typeface="08서울남산체 B" panose="02020603020101020101" pitchFamily="18" charset="-127"/>
                <a:ea typeface="KoPub돋움체 Light" panose="02020603020101020101"/>
              </a:rPr>
              <a:t>추가 예상 부품</a:t>
            </a:r>
            <a:endParaRPr lang="ko-KR" altLang="en-US" sz="2000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7758" y="2204167"/>
            <a:ext cx="5580376" cy="4288377"/>
          </a:xfrm>
          <a:prstGeom prst="roundRect">
            <a:avLst>
              <a:gd name="adj" fmla="val 13895"/>
            </a:avLst>
          </a:prstGeom>
          <a:noFill/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64026" y="1881186"/>
            <a:ext cx="3227840" cy="57281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latin typeface="08서울남산체 B" panose="02020603020101020101" pitchFamily="18" charset="-127"/>
                <a:ea typeface="KoPub돋움체 Light" panose="02020603020101020101"/>
              </a:rPr>
              <a:t>아두이노</a:t>
            </a:r>
            <a:r>
              <a:rPr lang="ko-KR" altLang="en-US" sz="2000" dirty="0" smtClean="0">
                <a:latin typeface="08서울남산체 B" panose="02020603020101020101" pitchFamily="18" charset="-127"/>
                <a:ea typeface="KoPub돋움체 Light" panose="02020603020101020101"/>
              </a:rPr>
              <a:t> </a:t>
            </a:r>
            <a:r>
              <a:rPr lang="ko-KR" altLang="en-US" sz="2000" dirty="0" err="1" smtClean="0">
                <a:latin typeface="08서울남산체 B" panose="02020603020101020101" pitchFamily="18" charset="-127"/>
                <a:ea typeface="KoPub돋움체 Light" panose="02020603020101020101"/>
              </a:rPr>
              <a:t>구성품</a:t>
            </a:r>
            <a:endParaRPr lang="ko-KR" altLang="en-US" sz="2000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pic>
        <p:nvPicPr>
          <p:cNvPr id="1032" name="Picture 8" descr="아두이노 보드 - 위키백과, 우리 모두의 백과사전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7" y="2506159"/>
            <a:ext cx="1591122" cy="104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브레드보드(BreadBoard) 사용법 - 전자회로 :: BinGoon의 소소한(?) 일상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90" y="2688444"/>
            <a:ext cx="2179024" cy="70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13"/>
          <p:cNvSpPr txBox="1"/>
          <p:nvPr/>
        </p:nvSpPr>
        <p:spPr>
          <a:xfrm>
            <a:off x="-55282" y="3467909"/>
            <a:ext cx="2157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b="1" dirty="0" err="1" smtClean="0">
                <a:latin typeface="08서울남산체 B" panose="02020603020101020101" pitchFamily="18" charset="-127"/>
                <a:ea typeface="KoPub돋움체 Light" panose="02020603020101020101"/>
              </a:rPr>
              <a:t>아두이노</a:t>
            </a:r>
            <a:r>
              <a:rPr lang="ko-KR" altLang="en-US" sz="14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 </a:t>
            </a:r>
            <a:r>
              <a:rPr lang="ko-KR" altLang="en-US" sz="1400" b="1" dirty="0" err="1" smtClean="0">
                <a:latin typeface="08서울남산체 B" panose="02020603020101020101" pitchFamily="18" charset="-127"/>
                <a:ea typeface="KoPub돋움체 Light" panose="02020603020101020101"/>
              </a:rPr>
              <a:t>우노</a:t>
            </a:r>
            <a:endParaRPr lang="ko-KR" altLang="en-US" sz="1400" b="1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sp>
        <p:nvSpPr>
          <p:cNvPr id="50" name="TextBox 13"/>
          <p:cNvSpPr txBox="1"/>
          <p:nvPr/>
        </p:nvSpPr>
        <p:spPr>
          <a:xfrm>
            <a:off x="1782532" y="3467909"/>
            <a:ext cx="2157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b="1" dirty="0" err="1" smtClean="0">
                <a:latin typeface="08서울남산체 B" panose="02020603020101020101" pitchFamily="18" charset="-127"/>
                <a:ea typeface="KoPub돋움체 Light" panose="02020603020101020101"/>
              </a:rPr>
              <a:t>브레드보드</a:t>
            </a:r>
            <a:endParaRPr lang="ko-KR" altLang="en-US" sz="1400" b="1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242" y="2626052"/>
            <a:ext cx="808150" cy="808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13" y="5218197"/>
            <a:ext cx="1108148" cy="727517"/>
          </a:xfrm>
          <a:prstGeom prst="rect">
            <a:avLst/>
          </a:prstGeom>
        </p:spPr>
      </p:pic>
      <p:sp>
        <p:nvSpPr>
          <p:cNvPr id="47" name="TextBox 13"/>
          <p:cNvSpPr txBox="1"/>
          <p:nvPr/>
        </p:nvSpPr>
        <p:spPr>
          <a:xfrm>
            <a:off x="-55282" y="5983708"/>
            <a:ext cx="2157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LCD(1EA)</a:t>
            </a:r>
            <a:endParaRPr lang="ko-KR" altLang="en-US" sz="1600" b="1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25" y="3920681"/>
            <a:ext cx="778742" cy="778742"/>
          </a:xfrm>
          <a:prstGeom prst="rect">
            <a:avLst/>
          </a:prstGeom>
        </p:spPr>
      </p:pic>
      <p:sp>
        <p:nvSpPr>
          <p:cNvPr id="48" name="TextBox 13"/>
          <p:cNvSpPr txBox="1"/>
          <p:nvPr/>
        </p:nvSpPr>
        <p:spPr>
          <a:xfrm>
            <a:off x="2141226" y="4668222"/>
            <a:ext cx="2157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 err="1" smtClean="0">
                <a:latin typeface="08서울남산체 B" panose="02020603020101020101" pitchFamily="18" charset="-127"/>
                <a:ea typeface="KoPub돋움체 Light" panose="02020603020101020101"/>
              </a:rPr>
              <a:t>부저</a:t>
            </a:r>
            <a:r>
              <a:rPr lang="en-US" altLang="ko-KR" sz="16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(1EA)</a:t>
            </a:r>
            <a:endParaRPr lang="ko-KR" altLang="en-US" sz="1600" b="1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6421246" y="2609261"/>
            <a:ext cx="989802" cy="754519"/>
            <a:chOff x="3478400" y="2864870"/>
            <a:chExt cx="1544278" cy="1177192"/>
          </a:xfrm>
        </p:grpSpPr>
        <p:pic>
          <p:nvPicPr>
            <p:cNvPr id="61" name="Picture 4" descr="지식발전소 - [아두이노 강좌] 06. 푸쉬버튼을 이용한 디지털 입력하기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400" y="2864870"/>
              <a:ext cx="892879" cy="89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4" descr="지식발전소 - [아두이노 강좌] 06. 푸쉬버튼을 이용한 디지털 입력하기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799" y="3149183"/>
              <a:ext cx="892879" cy="89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TextBox 13"/>
          <p:cNvSpPr txBox="1"/>
          <p:nvPr/>
        </p:nvSpPr>
        <p:spPr>
          <a:xfrm>
            <a:off x="6332379" y="3392551"/>
            <a:ext cx="2157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 err="1" smtClean="0">
                <a:latin typeface="08서울남산체 B" panose="02020603020101020101" pitchFamily="18" charset="-127"/>
                <a:ea typeface="KoPub돋움체 Light" panose="02020603020101020101"/>
              </a:rPr>
              <a:t>푸시버튼</a:t>
            </a:r>
            <a:r>
              <a:rPr lang="en-US" altLang="ko-KR" sz="16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(4EA)</a:t>
            </a:r>
            <a:endParaRPr lang="ko-KR" altLang="en-US" sz="1600" b="1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7335646" y="2609261"/>
            <a:ext cx="989802" cy="754519"/>
            <a:chOff x="3478400" y="2864870"/>
            <a:chExt cx="1544278" cy="1177192"/>
          </a:xfrm>
        </p:grpSpPr>
        <p:pic>
          <p:nvPicPr>
            <p:cNvPr id="65" name="Picture 4" descr="지식발전소 - [아두이노 강좌] 06. 푸쉬버튼을 이용한 디지털 입력하기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400" y="2864870"/>
              <a:ext cx="892879" cy="89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4" descr="지식발전소 - [아두이노 강좌] 06. 푸쉬버튼을 이용한 디지털 입력하기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799" y="3149183"/>
              <a:ext cx="892879" cy="89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그룹 66"/>
          <p:cNvGrpSpPr/>
          <p:nvPr/>
        </p:nvGrpSpPr>
        <p:grpSpPr>
          <a:xfrm>
            <a:off x="1425897" y="3894087"/>
            <a:ext cx="989802" cy="754519"/>
            <a:chOff x="3478400" y="2864870"/>
            <a:chExt cx="1544278" cy="1177192"/>
          </a:xfrm>
        </p:grpSpPr>
        <p:pic>
          <p:nvPicPr>
            <p:cNvPr id="68" name="Picture 4" descr="지식발전소 - [아두이노 강좌] 06. 푸쉬버튼을 이용한 디지털 입력하기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400" y="2864870"/>
              <a:ext cx="892879" cy="89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4" descr="지식발전소 - [아두이노 강좌] 06. 푸쉬버튼을 이용한 디지털 입력하기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799" y="3149183"/>
              <a:ext cx="892879" cy="89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0" name="그림 6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8186" y="5268881"/>
            <a:ext cx="638266" cy="626147"/>
          </a:xfrm>
          <a:prstGeom prst="rect">
            <a:avLst/>
          </a:prstGeom>
        </p:spPr>
      </p:pic>
      <p:sp>
        <p:nvSpPr>
          <p:cNvPr id="71" name="TextBox 13"/>
          <p:cNvSpPr txBox="1"/>
          <p:nvPr/>
        </p:nvSpPr>
        <p:spPr>
          <a:xfrm>
            <a:off x="1210171" y="5988045"/>
            <a:ext cx="2157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1K </a:t>
            </a:r>
            <a:r>
              <a:rPr lang="ko-KR" altLang="en-US" sz="16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저항</a:t>
            </a:r>
            <a:r>
              <a:rPr lang="en-US" altLang="ko-KR" sz="16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(5EA)</a:t>
            </a:r>
            <a:endParaRPr lang="ko-KR" altLang="en-US" sz="1600" b="1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pic>
        <p:nvPicPr>
          <p:cNvPr id="72" name="Picture 10" descr="여러 가지 색상의 케이블 로트, 점프 와이어 점퍼 Arduino 브레드 보드, 와이어, 기타, 전자 제품, 전기 전선 케이블 png |  PNGWi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052" b="89870" l="10000" r="90000">
                        <a14:foregroundMark x1="31848" y1="4052" x2="31848" y2="40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61" y="5265433"/>
            <a:ext cx="1034769" cy="77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13"/>
          <p:cNvSpPr txBox="1"/>
          <p:nvPr/>
        </p:nvSpPr>
        <p:spPr>
          <a:xfrm>
            <a:off x="2485975" y="5981762"/>
            <a:ext cx="2157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 err="1" smtClean="0">
                <a:latin typeface="08서울남산체 B" panose="02020603020101020101" pitchFamily="18" charset="-127"/>
                <a:ea typeface="KoPub돋움체 Light" panose="02020603020101020101"/>
              </a:rPr>
              <a:t>점퍼선</a:t>
            </a:r>
            <a:endParaRPr lang="ko-KR" altLang="en-US" sz="1600" b="1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pic>
        <p:nvPicPr>
          <p:cNvPr id="74" name="Picture 14" descr="아두이노 케이블 연결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125" y="5102900"/>
            <a:ext cx="916844" cy="91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13"/>
          <p:cNvSpPr txBox="1"/>
          <p:nvPr/>
        </p:nvSpPr>
        <p:spPr>
          <a:xfrm>
            <a:off x="3690158" y="5997027"/>
            <a:ext cx="2157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케이블</a:t>
            </a:r>
            <a:endParaRPr lang="ko-KR" altLang="en-US" sz="1600" b="1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1025" y="3781168"/>
            <a:ext cx="703766" cy="690403"/>
          </a:xfrm>
          <a:prstGeom prst="rect">
            <a:avLst/>
          </a:prstGeom>
        </p:spPr>
      </p:pic>
      <p:sp>
        <p:nvSpPr>
          <p:cNvPr id="77" name="TextBox 13"/>
          <p:cNvSpPr txBox="1"/>
          <p:nvPr/>
        </p:nvSpPr>
        <p:spPr>
          <a:xfrm>
            <a:off x="6270008" y="4524288"/>
            <a:ext cx="2157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1K </a:t>
            </a:r>
            <a:r>
              <a:rPr lang="ko-KR" altLang="en-US" sz="16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저항</a:t>
            </a:r>
            <a:r>
              <a:rPr lang="en-US" altLang="ko-KR" sz="16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(3EA)</a:t>
            </a:r>
            <a:endParaRPr lang="ko-KR" altLang="en-US" sz="1600" b="1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  <p:pic>
        <p:nvPicPr>
          <p:cNvPr id="10" name="Picture 2" descr="3D Printing Solutions | element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822" y="4955859"/>
            <a:ext cx="1108451" cy="88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13"/>
          <p:cNvSpPr txBox="1"/>
          <p:nvPr/>
        </p:nvSpPr>
        <p:spPr>
          <a:xfrm>
            <a:off x="6416500" y="5840157"/>
            <a:ext cx="21573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3D</a:t>
            </a:r>
            <a:r>
              <a:rPr lang="ko-KR" altLang="en-US" sz="1600" b="1" dirty="0" smtClean="0">
                <a:latin typeface="08서울남산체 B" panose="02020603020101020101" pitchFamily="18" charset="-127"/>
                <a:ea typeface="KoPub돋움체 Light" panose="02020603020101020101"/>
              </a:rPr>
              <a:t>프린팅 출력물</a:t>
            </a:r>
            <a:endParaRPr lang="ko-KR" altLang="en-US" sz="1600" b="1" dirty="0">
              <a:latin typeface="08서울남산체 B" panose="02020603020101020101" pitchFamily="18" charset="-127"/>
              <a:ea typeface="KoPub돋움체 Light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54135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4412343"/>
          </a:xfrm>
          <a:prstGeom prst="rect">
            <a:avLst/>
          </a:prstGeom>
          <a:gradFill>
            <a:gsLst>
              <a:gs pos="55000">
                <a:srgbClr val="F64136"/>
              </a:gs>
              <a:gs pos="100000">
                <a:srgbClr val="DD3C3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>
            <a:off x="0" y="0"/>
            <a:ext cx="9144000" cy="6858000"/>
          </a:xfrm>
          <a:prstGeom prst="rtTriangle">
            <a:avLst/>
          </a:prstGeom>
          <a:gradFill>
            <a:gsLst>
              <a:gs pos="55000">
                <a:srgbClr val="FFC928"/>
              </a:gs>
              <a:gs pos="100000">
                <a:srgbClr val="E9B000"/>
              </a:gs>
            </a:gsLst>
            <a:lin ang="5400000" scaled="1"/>
          </a:gradFill>
          <a:ln>
            <a:noFill/>
          </a:ln>
          <a:effectLst>
            <a:outerShdw blurRad="1270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flipH="1">
            <a:off x="0" y="0"/>
            <a:ext cx="9144000" cy="6858000"/>
          </a:xfrm>
          <a:prstGeom prst="rtTriangle">
            <a:avLst/>
          </a:prstGeom>
          <a:gradFill>
            <a:gsLst>
              <a:gs pos="100000">
                <a:srgbClr val="295BB3"/>
              </a:gs>
              <a:gs pos="55000">
                <a:srgbClr val="396DCB"/>
              </a:gs>
            </a:gsLst>
            <a:lin ang="5400000" scaled="1"/>
          </a:gradFill>
          <a:ln>
            <a:noFill/>
          </a:ln>
          <a:effectLst>
            <a:outerShdw blurRad="1270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3"/>
          <p:cNvGrpSpPr/>
          <p:nvPr/>
        </p:nvGrpSpPr>
        <p:grpSpPr>
          <a:xfrm flipH="1">
            <a:off x="2498165" y="1852960"/>
            <a:ext cx="4175771" cy="3143328"/>
            <a:chOff x="1232455" y="893443"/>
            <a:chExt cx="6725121" cy="5062362"/>
          </a:xfrm>
        </p:grpSpPr>
        <p:sp>
          <p:nvSpPr>
            <p:cNvPr id="12" name="직각 삼각형 11"/>
            <p:cNvSpPr/>
            <p:nvPr/>
          </p:nvSpPr>
          <p:spPr>
            <a:xfrm>
              <a:off x="1241420" y="893443"/>
              <a:ext cx="6716156" cy="5053611"/>
            </a:xfrm>
            <a:prstGeom prst="rtTriangle">
              <a:avLst/>
            </a:prstGeom>
            <a:gradFill>
              <a:gsLst>
                <a:gs pos="0">
                  <a:srgbClr val="3566C1"/>
                </a:gs>
                <a:gs pos="100000">
                  <a:srgbClr val="224B96"/>
                </a:gs>
              </a:gsLst>
              <a:lin ang="5400000" scaled="1"/>
            </a:gradFill>
            <a:ln>
              <a:noFill/>
            </a:ln>
            <a:effectLst>
              <a:outerShdw blurRad="1270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/>
            <p:cNvSpPr/>
            <p:nvPr/>
          </p:nvSpPr>
          <p:spPr>
            <a:xfrm flipH="1" flipV="1">
              <a:off x="1232455" y="902194"/>
              <a:ext cx="6716156" cy="5053611"/>
            </a:xfrm>
            <a:prstGeom prst="rtTriangle">
              <a:avLst/>
            </a:prstGeom>
            <a:solidFill>
              <a:schemeClr val="tx1">
                <a:alpha val="68000"/>
              </a:schemeClr>
            </a:solidFill>
            <a:ln>
              <a:noFill/>
            </a:ln>
            <a:effectLst>
              <a:outerShdw blurRad="127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190760" y="3154372"/>
            <a:ext cx="2762479" cy="535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800" b="1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KoPub돋움체 Light" panose="02020603020101020101" pitchFamily="18" charset="-127"/>
              </a:rPr>
              <a:t>감사합니다</a:t>
            </a:r>
            <a:r>
              <a:rPr lang="en-US" altLang="ko-KR" sz="2800" b="1" spc="-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  <a:ea typeface="KoPub돋움체 Light" panose="02020603020101020101" pitchFamily="18" charset="-127"/>
              </a:rPr>
              <a:t>.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254" y1="60593" x2="40254" y2="60593"/>
                        <a14:foregroundMark x1="40466" y1="57627" x2="40466" y2="57627"/>
                        <a14:foregroundMark x1="44492" y1="62288" x2="44492" y2="62288"/>
                        <a14:foregroundMark x1="52754" y1="61229" x2="52754" y2="61229"/>
                        <a14:foregroundMark x1="52331" y1="56144" x2="52331" y2="56144"/>
                        <a14:foregroundMark x1="59322" y1="57839" x2="59322" y2="57839"/>
                        <a14:backgroundMark x1="27119" y1="15042" x2="27119" y2="15042"/>
                        <a14:backgroundMark x1="32203" y1="12288" x2="32203" y2="12288"/>
                        <a14:backgroundMark x1="16737" y1="25424" x2="16737" y2="25424"/>
                        <a14:backgroundMark x1="78390" y1="14831" x2="78390" y2="14831"/>
                        <a14:backgroundMark x1="85593" y1="21398" x2="85593" y2="21398"/>
                        <a14:backgroundMark x1="83475" y1="15042" x2="83475" y2="15042"/>
                        <a14:backgroundMark x1="86653" y1="11017" x2="86653" y2="11017"/>
                        <a14:backgroundMark x1="86653" y1="27542" x2="86653" y2="27542"/>
                        <a14:backgroundMark x1="86653" y1="29661" x2="86653" y2="29661"/>
                        <a14:backgroundMark x1="81144" y1="22669" x2="81144" y2="22669"/>
                        <a14:backgroundMark x1="79025" y1="19703" x2="79025" y2="19703"/>
                        <a14:backgroundMark x1="76059" y1="16737" x2="75636" y2="16102"/>
                        <a14:backgroundMark x1="74788" y1="14831" x2="73941" y2="14195"/>
                        <a14:backgroundMark x1="73093" y1="13559" x2="71398" y2="12500"/>
                        <a14:backgroundMark x1="71186" y1="12076" x2="71186" y2="12076"/>
                        <a14:backgroundMark x1="85593" y1="71186" x2="85593" y2="71186"/>
                        <a14:backgroundMark x1="83263" y1="73305" x2="83263" y2="73305"/>
                        <a14:backgroundMark x1="83051" y1="74153" x2="83051" y2="74153"/>
                        <a14:backgroundMark x1="81568" y1="75847" x2="81568" y2="75847"/>
                        <a14:backgroundMark x1="80508" y1="76907" x2="80085" y2="77331"/>
                        <a14:backgroundMark x1="71610" y1="84534" x2="71610" y2="84534"/>
                        <a14:backgroundMark x1="67585" y1="86441" x2="67585" y2="86441"/>
                        <a14:backgroundMark x1="64831" y1="87924" x2="64831" y2="87924"/>
                        <a14:backgroundMark x1="63983" y1="88347" x2="63983" y2="88347"/>
                        <a14:backgroundMark x1="62500" y1="87712" x2="62500" y2="87712"/>
                        <a14:backgroundMark x1="35593" y1="88559" x2="35593" y2="88559"/>
                        <a14:backgroundMark x1="30720" y1="86229" x2="30720" y2="86229"/>
                        <a14:backgroundMark x1="28178" y1="84110" x2="28178" y2="84110"/>
                        <a14:backgroundMark x1="12288" y1="67373" x2="12288" y2="67373"/>
                        <a14:backgroundMark x1="16314" y1="72246" x2="16314" y2="72246"/>
                        <a14:backgroundMark x1="11441" y1="63559" x2="11441" y2="63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842" y="5790344"/>
            <a:ext cx="929156" cy="9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4953</TotalTime>
  <Words>200</Words>
  <Application>Microsoft Office PowerPoint</Application>
  <PresentationFormat>화면 슬라이드 쇼(4:3)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08서울남산체 B</vt:lpstr>
      <vt:lpstr>08서울남산체 M</vt:lpstr>
      <vt:lpstr>KoPub돋움체 Light</vt:lpstr>
      <vt:lpstr>맑은 고딕</vt:lpstr>
      <vt:lpstr>휴먼둥근헤드라인</vt:lpstr>
      <vt:lpstr>Arial</vt:lpstr>
      <vt:lpstr>Calibri</vt:lpstr>
      <vt:lpstr>Calibri Light</vt:lpstr>
      <vt:lpstr>Century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피티위즈(주)</dc:creator>
  <cp:lastModifiedBy>김 진민</cp:lastModifiedBy>
  <cp:revision>267</cp:revision>
  <dcterms:created xsi:type="dcterms:W3CDTF">2016-02-24T04:27:43Z</dcterms:created>
  <dcterms:modified xsi:type="dcterms:W3CDTF">2020-11-06T07:43:33Z</dcterms:modified>
</cp:coreProperties>
</file>