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HK Grotesk Bold" panose="020B0604020202020204" charset="0"/>
      <p:regular r:id="rId16"/>
    </p:embeddedFont>
    <p:embeddedFont>
      <p:font typeface="HK Grotesk Bold Italics" panose="020B0604020202020204" charset="0"/>
      <p:regular r:id="rId17"/>
    </p:embeddedFont>
    <p:embeddedFont>
      <p:font typeface="HK Grotesk Medium" panose="020B0604020202020204" charset="0"/>
      <p:regular r:id="rId18"/>
    </p:embeddedFont>
    <p:embeddedFont>
      <p:font typeface="Lemon Tuesday" panose="020B0604020202020204" charset="0"/>
      <p:regular r:id="rId19"/>
    </p:embeddedFont>
    <p:embeddedFont>
      <p:font typeface="Open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50137" y="975846"/>
            <a:ext cx="2009163" cy="2250590"/>
          </a:xfrm>
          <a:custGeom>
            <a:avLst/>
            <a:gdLst/>
            <a:ahLst/>
            <a:cxnLst/>
            <a:rect l="l" t="t" r="r" b="b"/>
            <a:pathLst>
              <a:path w="2009163" h="2250590">
                <a:moveTo>
                  <a:pt x="0" y="0"/>
                </a:moveTo>
                <a:lnTo>
                  <a:pt x="2009163" y="0"/>
                </a:lnTo>
                <a:lnTo>
                  <a:pt x="2009163" y="2250590"/>
                </a:lnTo>
                <a:lnTo>
                  <a:pt x="0" y="225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52525"/>
            <a:ext cx="11911032" cy="539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34"/>
              </a:lnSpc>
            </a:pPr>
            <a:r>
              <a:rPr lang="en-US" sz="1296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Banco de dados</a:t>
            </a:r>
          </a:p>
          <a:p>
            <a:pPr algn="l">
              <a:lnSpc>
                <a:spcPts val="14134"/>
              </a:lnSpc>
            </a:pPr>
            <a:r>
              <a:rPr lang="en-US" sz="1296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Loja de Artesanatos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499664"/>
            <a:ext cx="7750066" cy="313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</a:pPr>
            <a:r>
              <a:rPr lang="en-US" sz="3212" b="1" spc="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Caique Vasconcelos Naimi</a:t>
            </a:r>
          </a:p>
          <a:p>
            <a:pPr algn="l">
              <a:lnSpc>
                <a:spcPts val="4175"/>
              </a:lnSpc>
            </a:pPr>
            <a:r>
              <a:rPr lang="en-US" sz="3212" b="1" spc="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Cézar Augusto Fernandez Rull</a:t>
            </a:r>
          </a:p>
          <a:p>
            <a:pPr algn="l">
              <a:lnSpc>
                <a:spcPts val="4175"/>
              </a:lnSpc>
            </a:pPr>
            <a:r>
              <a:rPr lang="en-US" sz="3212" b="1" spc="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Davi José Bertuolo Vitoreti</a:t>
            </a:r>
          </a:p>
          <a:p>
            <a:pPr algn="l">
              <a:lnSpc>
                <a:spcPts val="4175"/>
              </a:lnSpc>
            </a:pPr>
            <a:r>
              <a:rPr lang="en-US" sz="3212" b="1" spc="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Juan Desideiro de Souza</a:t>
            </a:r>
          </a:p>
          <a:p>
            <a:pPr algn="l">
              <a:lnSpc>
                <a:spcPts val="4175"/>
              </a:lnSpc>
            </a:pPr>
            <a:r>
              <a:rPr lang="en-US" sz="3212" b="1" spc="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Miguel Fernandes Monteiro</a:t>
            </a:r>
          </a:p>
          <a:p>
            <a:pPr marL="0" lvl="0" indent="0" algn="l">
              <a:lnSpc>
                <a:spcPts val="4175"/>
              </a:lnSpc>
              <a:spcBef>
                <a:spcPct val="0"/>
              </a:spcBef>
            </a:pPr>
            <a:r>
              <a:rPr lang="en-US" sz="3212" b="1" spc="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Rafael Almeida Morerira</a:t>
            </a:r>
          </a:p>
        </p:txBody>
      </p:sp>
      <p:sp>
        <p:nvSpPr>
          <p:cNvPr id="5" name="Freeform 5"/>
          <p:cNvSpPr/>
          <p:nvPr/>
        </p:nvSpPr>
        <p:spPr>
          <a:xfrm rot="378818">
            <a:off x="8628722" y="2625344"/>
            <a:ext cx="3435759" cy="721509"/>
          </a:xfrm>
          <a:custGeom>
            <a:avLst/>
            <a:gdLst/>
            <a:ahLst/>
            <a:cxnLst/>
            <a:rect l="l" t="t" r="r" b="b"/>
            <a:pathLst>
              <a:path w="3435759" h="721509">
                <a:moveTo>
                  <a:pt x="0" y="0"/>
                </a:moveTo>
                <a:lnTo>
                  <a:pt x="3435759" y="0"/>
                </a:lnTo>
                <a:lnTo>
                  <a:pt x="3435759" y="721510"/>
                </a:lnTo>
                <a:lnTo>
                  <a:pt x="0" y="721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1957" y="5262093"/>
            <a:ext cx="11301259" cy="4675896"/>
          </a:xfrm>
          <a:custGeom>
            <a:avLst/>
            <a:gdLst/>
            <a:ahLst/>
            <a:cxnLst/>
            <a:rect l="l" t="t" r="r" b="b"/>
            <a:pathLst>
              <a:path w="11301259" h="4675896">
                <a:moveTo>
                  <a:pt x="0" y="0"/>
                </a:moveTo>
                <a:lnTo>
                  <a:pt x="11301259" y="0"/>
                </a:lnTo>
                <a:lnTo>
                  <a:pt x="11301259" y="4675895"/>
                </a:lnTo>
                <a:lnTo>
                  <a:pt x="0" y="467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51957" y="349012"/>
            <a:ext cx="8370692" cy="4659159"/>
          </a:xfrm>
          <a:custGeom>
            <a:avLst/>
            <a:gdLst/>
            <a:ahLst/>
            <a:cxnLst/>
            <a:rect l="l" t="t" r="r" b="b"/>
            <a:pathLst>
              <a:path w="8370692" h="4659159">
                <a:moveTo>
                  <a:pt x="0" y="0"/>
                </a:moveTo>
                <a:lnTo>
                  <a:pt x="8370693" y="0"/>
                </a:lnTo>
                <a:lnTo>
                  <a:pt x="8370693" y="4659159"/>
                </a:lnTo>
                <a:lnTo>
                  <a:pt x="0" y="4659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3379066"/>
            <a:ext cx="4423257" cy="3528868"/>
            <a:chOff x="0" y="0"/>
            <a:chExt cx="5897676" cy="4705157"/>
          </a:xfrm>
        </p:grpSpPr>
        <p:sp>
          <p:nvSpPr>
            <p:cNvPr id="5" name="TextBox 5"/>
            <p:cNvSpPr txBox="1"/>
            <p:nvPr/>
          </p:nvSpPr>
          <p:spPr>
            <a:xfrm>
              <a:off x="0" y="85725"/>
              <a:ext cx="5897676" cy="136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848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010101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SELECT 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61328"/>
              <a:ext cx="5897676" cy="2943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101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Este SELECT mostra o nome do cliente, o nome do produto e informações adicionais.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430881"/>
            <a:ext cx="7683834" cy="3827419"/>
          </a:xfrm>
          <a:custGeom>
            <a:avLst/>
            <a:gdLst/>
            <a:ahLst/>
            <a:cxnLst/>
            <a:rect l="l" t="t" r="r" b="b"/>
            <a:pathLst>
              <a:path w="7683834" h="3827419">
                <a:moveTo>
                  <a:pt x="0" y="0"/>
                </a:moveTo>
                <a:lnTo>
                  <a:pt x="7683834" y="0"/>
                </a:lnTo>
                <a:lnTo>
                  <a:pt x="7683834" y="3827419"/>
                </a:lnTo>
                <a:lnTo>
                  <a:pt x="0" y="3827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791736" y="1028700"/>
            <a:ext cx="8467564" cy="8229600"/>
          </a:xfrm>
          <a:custGeom>
            <a:avLst/>
            <a:gdLst/>
            <a:ahLst/>
            <a:cxnLst/>
            <a:rect l="l" t="t" r="r" b="b"/>
            <a:pathLst>
              <a:path w="8467564" h="8229600">
                <a:moveTo>
                  <a:pt x="0" y="0"/>
                </a:moveTo>
                <a:lnTo>
                  <a:pt x="8467564" y="0"/>
                </a:lnTo>
                <a:lnTo>
                  <a:pt x="84675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247900" y="1114425"/>
            <a:ext cx="5064379" cy="3528868"/>
            <a:chOff x="0" y="0"/>
            <a:chExt cx="6752506" cy="4705157"/>
          </a:xfrm>
        </p:grpSpPr>
        <p:sp>
          <p:nvSpPr>
            <p:cNvPr id="5" name="TextBox 5"/>
            <p:cNvSpPr txBox="1"/>
            <p:nvPr/>
          </p:nvSpPr>
          <p:spPr>
            <a:xfrm>
              <a:off x="0" y="85725"/>
              <a:ext cx="6752506" cy="136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848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010101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SELECT II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61328"/>
              <a:ext cx="6752506" cy="2943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101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Este SELECT apresenta a funcionalidade de mostrar o nome dos clientes e nome do produto que compraram.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94080" y="1028700"/>
            <a:ext cx="7065220" cy="8229600"/>
          </a:xfrm>
          <a:custGeom>
            <a:avLst/>
            <a:gdLst/>
            <a:ahLst/>
            <a:cxnLst/>
            <a:rect l="l" t="t" r="r" b="b"/>
            <a:pathLst>
              <a:path w="7065220" h="8229600">
                <a:moveTo>
                  <a:pt x="0" y="0"/>
                </a:moveTo>
                <a:lnTo>
                  <a:pt x="7065220" y="0"/>
                </a:lnTo>
                <a:lnTo>
                  <a:pt x="70652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4735318"/>
            <a:ext cx="8808647" cy="4522982"/>
          </a:xfrm>
          <a:custGeom>
            <a:avLst/>
            <a:gdLst/>
            <a:ahLst/>
            <a:cxnLst/>
            <a:rect l="l" t="t" r="r" b="b"/>
            <a:pathLst>
              <a:path w="8808647" h="4522982">
                <a:moveTo>
                  <a:pt x="0" y="0"/>
                </a:moveTo>
                <a:lnTo>
                  <a:pt x="8808647" y="0"/>
                </a:lnTo>
                <a:lnTo>
                  <a:pt x="8808647" y="4522982"/>
                </a:lnTo>
                <a:lnTo>
                  <a:pt x="0" y="4522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066925" y="923925"/>
            <a:ext cx="5064379" cy="3528868"/>
            <a:chOff x="0" y="0"/>
            <a:chExt cx="6752506" cy="4705157"/>
          </a:xfrm>
        </p:grpSpPr>
        <p:sp>
          <p:nvSpPr>
            <p:cNvPr id="5" name="TextBox 5"/>
            <p:cNvSpPr txBox="1"/>
            <p:nvPr/>
          </p:nvSpPr>
          <p:spPr>
            <a:xfrm>
              <a:off x="0" y="85725"/>
              <a:ext cx="6752506" cy="136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848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010101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SELECT III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61328"/>
              <a:ext cx="6752506" cy="2943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101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Este SELECT serve para a quantidade de produtos vendidos, categorizando por nome do produto.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747154"/>
            <a:ext cx="8753852" cy="3443861"/>
          </a:xfrm>
          <a:custGeom>
            <a:avLst/>
            <a:gdLst/>
            <a:ahLst/>
            <a:cxnLst/>
            <a:rect l="l" t="t" r="r" b="b"/>
            <a:pathLst>
              <a:path w="8753852" h="3443861">
                <a:moveTo>
                  <a:pt x="0" y="0"/>
                </a:moveTo>
                <a:lnTo>
                  <a:pt x="8753852" y="0"/>
                </a:lnTo>
                <a:lnTo>
                  <a:pt x="8753852" y="3443861"/>
                </a:lnTo>
                <a:lnTo>
                  <a:pt x="0" y="3443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728496" y="923925"/>
            <a:ext cx="6530804" cy="8267090"/>
          </a:xfrm>
          <a:custGeom>
            <a:avLst/>
            <a:gdLst/>
            <a:ahLst/>
            <a:cxnLst/>
            <a:rect l="l" t="t" r="r" b="b"/>
            <a:pathLst>
              <a:path w="6530804" h="8267090">
                <a:moveTo>
                  <a:pt x="0" y="0"/>
                </a:moveTo>
                <a:lnTo>
                  <a:pt x="6530804" y="0"/>
                </a:lnTo>
                <a:lnTo>
                  <a:pt x="6530804" y="8267090"/>
                </a:lnTo>
                <a:lnTo>
                  <a:pt x="0" y="8267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019425" y="1489568"/>
            <a:ext cx="5064379" cy="2969081"/>
            <a:chOff x="0" y="0"/>
            <a:chExt cx="6752506" cy="3958775"/>
          </a:xfrm>
        </p:grpSpPr>
        <p:sp>
          <p:nvSpPr>
            <p:cNvPr id="5" name="TextBox 5"/>
            <p:cNvSpPr txBox="1"/>
            <p:nvPr/>
          </p:nvSpPr>
          <p:spPr>
            <a:xfrm>
              <a:off x="0" y="85725"/>
              <a:ext cx="6752506" cy="136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848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010101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SELECT IV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61328"/>
              <a:ext cx="6752506" cy="2197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101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Este SELECT apresenta o nome do Artesão e o produto que fez.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2384" y="3216131"/>
            <a:ext cx="13263231" cy="2957815"/>
            <a:chOff x="0" y="0"/>
            <a:chExt cx="17684309" cy="3943753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17684309" cy="2694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76"/>
                </a:lnSpc>
              </a:pPr>
              <a:r>
                <a:rPr lang="en-US" sz="7200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Trabalho Final - Banco de Dados</a:t>
              </a:r>
            </a:p>
            <a:p>
              <a:pPr algn="l">
                <a:lnSpc>
                  <a:spcPts val="7775"/>
                </a:lnSpc>
              </a:pPr>
              <a:r>
                <a:rPr lang="en-US" sz="7199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Loja de Artesanatos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3262193"/>
              <a:ext cx="13482128" cy="681561"/>
            </a:xfrm>
            <a:custGeom>
              <a:avLst/>
              <a:gdLst/>
              <a:ahLst/>
              <a:cxnLst/>
              <a:rect l="l" t="t" r="r" b="b"/>
              <a:pathLst>
                <a:path w="13482128" h="681561">
                  <a:moveTo>
                    <a:pt x="0" y="0"/>
                  </a:moveTo>
                  <a:lnTo>
                    <a:pt x="13482128" y="0"/>
                  </a:lnTo>
                  <a:lnTo>
                    <a:pt x="13482128" y="681560"/>
                  </a:lnTo>
                  <a:lnTo>
                    <a:pt x="0" y="681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6852" r="-548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57525" y="1028700"/>
            <a:ext cx="3778816" cy="39444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457770" y="1452177"/>
            <a:ext cx="2978325" cy="3024130"/>
            <a:chOff x="0" y="0"/>
            <a:chExt cx="3971101" cy="4032174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3971101" cy="543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08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2B5AD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Artesões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86994"/>
              <a:ext cx="3971101" cy="334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19"/>
                </a:lnSpc>
              </a:pPr>
              <a:r>
                <a:rPr lang="en-US" sz="1999" b="1" i="1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Tabela para registrar os profissionais.</a:t>
              </a:r>
            </a:p>
            <a:p>
              <a:pPr algn="ctr">
                <a:lnSpc>
                  <a:spcPts val="2219"/>
                </a:lnSpc>
              </a:pPr>
              <a:endParaRPr lang="en-US" sz="1999" b="1" i="1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endParaRP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ID_Artesão;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Nome;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Contato;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Endereço;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Tipo_Artesanato;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Data_Cadastro.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57770" y="5776527"/>
            <a:ext cx="2978325" cy="40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08"/>
              </a:lnSpc>
              <a:spcBef>
                <a:spcPct val="0"/>
              </a:spcBef>
            </a:pPr>
            <a:r>
              <a:rPr lang="en-US" sz="2800" b="1">
                <a:solidFill>
                  <a:srgbClr val="2B5A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Produtos</a:t>
            </a:r>
          </a:p>
        </p:txBody>
      </p:sp>
      <p:sp>
        <p:nvSpPr>
          <p:cNvPr id="7" name="AutoShape 7"/>
          <p:cNvSpPr/>
          <p:nvPr/>
        </p:nvSpPr>
        <p:spPr>
          <a:xfrm>
            <a:off x="7254592" y="3171256"/>
            <a:ext cx="3778816" cy="409828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654837" y="3633971"/>
            <a:ext cx="2978325" cy="40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2B5A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Clientes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54837" y="4139691"/>
            <a:ext cx="2978325" cy="224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0"/>
              </a:lnSpc>
              <a:spcBef>
                <a:spcPct val="0"/>
              </a:spcBef>
            </a:pPr>
            <a:r>
              <a:rPr lang="en-US" sz="2000">
                <a:solidFill>
                  <a:srgbClr val="01010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Tabela para registrar os clientes.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ID_Cliente;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Nome;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Email;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Telefone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Endereço;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Data_Cadastro.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1452508" y="5313812"/>
            <a:ext cx="3778816" cy="39444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1852753" y="5757477"/>
            <a:ext cx="2978325" cy="3024130"/>
            <a:chOff x="0" y="0"/>
            <a:chExt cx="3971101" cy="403217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9050"/>
              <a:ext cx="3971101" cy="543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08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2B5AD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Itens Venda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86994"/>
              <a:ext cx="3971101" cy="334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19"/>
                </a:lnSpc>
              </a:pPr>
              <a:r>
                <a:rPr lang="en-US" sz="1999" b="1" i="1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Tabela para registrar os itens vendidos.</a:t>
              </a:r>
            </a:p>
            <a:p>
              <a:pPr algn="ctr">
                <a:lnSpc>
                  <a:spcPts val="2219"/>
                </a:lnSpc>
              </a:pPr>
              <a:endParaRPr lang="en-US" sz="1999" b="1" i="1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endParaRP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ID_Item;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 u="none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Venda_ID;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 u="none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Produto_ID;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 u="none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Quantidade;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 u="none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Preço_Unitario;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 u="none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Subtotal.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057525" y="5313812"/>
            <a:ext cx="3778816" cy="3944488"/>
            <a:chOff x="0" y="0"/>
            <a:chExt cx="5038421" cy="5259318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5038421" cy="5259318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33660" y="583686"/>
              <a:ext cx="3971101" cy="543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08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2B5AD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Produtos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33660" y="1251630"/>
              <a:ext cx="3971101" cy="334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19"/>
                </a:lnSpc>
              </a:pPr>
              <a:r>
                <a:rPr lang="en-US" sz="1999" b="1" i="1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Tabela para registrar os produtos a venda.</a:t>
              </a:r>
            </a:p>
            <a:p>
              <a:pPr algn="ctr">
                <a:lnSpc>
                  <a:spcPts val="2219"/>
                </a:lnSpc>
              </a:pPr>
              <a:endParaRPr lang="en-US" sz="1999" b="1" i="1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endParaRP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i="1">
                  <a:solidFill>
                    <a:srgbClr val="010101"/>
                  </a:solidFill>
                  <a:latin typeface="HK Grotesk Bold Italics"/>
                  <a:ea typeface="HK Grotesk Bold Italics"/>
                  <a:cs typeface="HK Grotesk Bold Italics"/>
                  <a:sym typeface="HK Grotesk Bold Italics"/>
                </a:rPr>
                <a:t>ID_Protduto;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Nome;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Descrição;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Preco;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Quantidade_Estoque;</a:t>
              </a:r>
            </a:p>
            <a:p>
              <a:pPr marL="431801" lvl="1" indent="-215900" algn="l">
                <a:lnSpc>
                  <a:spcPts val="2220"/>
                </a:lnSpc>
                <a:buFont typeface="Arial"/>
                <a:buChar char="•"/>
              </a:pPr>
              <a:r>
                <a:rPr lang="en-US" sz="2000" b="1" u="none">
                  <a:solidFill>
                    <a:srgbClr val="01010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Artesão_ID.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>
            <a:off x="11452508" y="1028700"/>
            <a:ext cx="3778816" cy="39444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852753" y="1491415"/>
            <a:ext cx="2978325" cy="40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08"/>
              </a:lnSpc>
              <a:spcBef>
                <a:spcPct val="0"/>
              </a:spcBef>
            </a:pPr>
            <a:r>
              <a:rPr lang="en-US" sz="2800" b="1">
                <a:solidFill>
                  <a:srgbClr val="2B5A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Venda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52753" y="1987610"/>
            <a:ext cx="2978325" cy="250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9"/>
              </a:lnSpc>
            </a:pPr>
            <a:r>
              <a:rPr lang="en-US" sz="1999">
                <a:solidFill>
                  <a:srgbClr val="01010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Tabela para registrar as vendas feitas.</a:t>
            </a:r>
          </a:p>
          <a:p>
            <a:pPr algn="ctr">
              <a:lnSpc>
                <a:spcPts val="2219"/>
              </a:lnSpc>
            </a:pPr>
            <a:endParaRPr lang="en-US" sz="1999">
              <a:solidFill>
                <a:srgbClr val="01010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ID_Venda;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Cliente_ID;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Produto_ID;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Data_Venda;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Valor_Total;</a:t>
            </a:r>
          </a:p>
          <a:p>
            <a:pPr marL="431799" lvl="1" indent="-215899" algn="l">
              <a:lnSpc>
                <a:spcPts val="2219"/>
              </a:lnSpc>
              <a:buFont typeface="Arial"/>
              <a:buChar char="•"/>
            </a:pPr>
            <a:r>
              <a:rPr lang="en-US" sz="1999" b="1" i="1" u="none">
                <a:solidFill>
                  <a:srgbClr val="010101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Forma_Pagamento.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137" y="1426958"/>
            <a:ext cx="12525127" cy="6242864"/>
            <a:chOff x="0" y="0"/>
            <a:chExt cx="16700169" cy="8323818"/>
          </a:xfrm>
        </p:grpSpPr>
        <p:sp>
          <p:nvSpPr>
            <p:cNvPr id="3" name="TextBox 3"/>
            <p:cNvSpPr txBox="1"/>
            <p:nvPr/>
          </p:nvSpPr>
          <p:spPr>
            <a:xfrm>
              <a:off x="0" y="2011843"/>
              <a:ext cx="16700169" cy="1766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en-US" sz="9166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Artesões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13519975" cy="1786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339"/>
                </a:lnSpc>
              </a:pPr>
              <a:r>
                <a:rPr lang="en-US" sz="8099">
                  <a:solidFill>
                    <a:srgbClr val="2B5ADC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Tabela 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89732"/>
              <a:ext cx="16044417" cy="3234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Essa tabela foi criada com o intuito de manter os cadastros dos diversos artesões que trabalham na loja, contendo informações como os seus nomes, contato, endereço, tipo de artesanato e a data de seu cadastro.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Essas informações se tornam relevantes para distinguir posteriormente os seus artesanatos.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3905362"/>
              <a:ext cx="13482128" cy="681561"/>
            </a:xfrm>
            <a:custGeom>
              <a:avLst/>
              <a:gdLst/>
              <a:ahLst/>
              <a:cxnLst/>
              <a:rect l="l" t="t" r="r" b="b"/>
              <a:pathLst>
                <a:path w="13482128" h="681561">
                  <a:moveTo>
                    <a:pt x="0" y="0"/>
                  </a:moveTo>
                  <a:lnTo>
                    <a:pt x="13482128" y="0"/>
                  </a:lnTo>
                  <a:lnTo>
                    <a:pt x="13482128" y="681561"/>
                  </a:lnTo>
                  <a:lnTo>
                    <a:pt x="0" y="681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6852" r="-548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067" y="2462116"/>
            <a:ext cx="14787231" cy="5394628"/>
            <a:chOff x="0" y="0"/>
            <a:chExt cx="19716309" cy="7192838"/>
          </a:xfrm>
        </p:grpSpPr>
        <p:sp>
          <p:nvSpPr>
            <p:cNvPr id="3" name="TextBox 3"/>
            <p:cNvSpPr txBox="1"/>
            <p:nvPr/>
          </p:nvSpPr>
          <p:spPr>
            <a:xfrm>
              <a:off x="0" y="1914221"/>
              <a:ext cx="19716309" cy="1528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8000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Produtos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3519975" cy="1688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694"/>
                </a:lnSpc>
              </a:pPr>
              <a:r>
                <a:rPr lang="en-US" sz="7638">
                  <a:solidFill>
                    <a:srgbClr val="FFFFFF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Tabela II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267457"/>
              <a:ext cx="16044417" cy="1925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Essa tabela existe para armazenar o catálogo da loja, contendo todos os artesanatos atualmente a venda, contendo informações como o nome, descrição, preço, quantidade no estoque e o ID do artesão que o fez.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3934404"/>
              <a:ext cx="13482128" cy="681561"/>
            </a:xfrm>
            <a:custGeom>
              <a:avLst/>
              <a:gdLst/>
              <a:ahLst/>
              <a:cxnLst/>
              <a:rect l="l" t="t" r="r" b="b"/>
              <a:pathLst>
                <a:path w="13482128" h="681561">
                  <a:moveTo>
                    <a:pt x="0" y="0"/>
                  </a:moveTo>
                  <a:lnTo>
                    <a:pt x="13482128" y="0"/>
                  </a:lnTo>
                  <a:lnTo>
                    <a:pt x="13482128" y="681561"/>
                  </a:lnTo>
                  <a:lnTo>
                    <a:pt x="0" y="681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6852" r="-548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0384" y="3441093"/>
            <a:ext cx="14787231" cy="1124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>
                <a:solidFill>
                  <a:srgbClr val="01010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Clientes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0384" y="1783971"/>
            <a:ext cx="10139981" cy="130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94"/>
              </a:lnSpc>
            </a:pPr>
            <a:r>
              <a:rPr lang="en-US" sz="7638">
                <a:solidFill>
                  <a:srgbClr val="2B5ADC"/>
                </a:solidFill>
                <a:latin typeface="Lemon Tuesday"/>
                <a:ea typeface="Lemon Tuesday"/>
                <a:cs typeface="Lemon Tuesday"/>
                <a:sym typeface="Lemon Tuesday"/>
              </a:rPr>
              <a:t>Tabela III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0384" y="5920301"/>
            <a:ext cx="12033313" cy="2439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1010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Assim como a tabela de artesões, essa tabela tem a finalidade de armazenar o cadastro dos clientes, como os seus nomes, email, telefone, endereço de entrega e a data do cadastro.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1010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Essa tabela é fundamental posteriormente para relacionar os clientes com os produtos que compraram.</a:t>
            </a:r>
          </a:p>
        </p:txBody>
      </p:sp>
      <p:sp>
        <p:nvSpPr>
          <p:cNvPr id="5" name="Freeform 5"/>
          <p:cNvSpPr/>
          <p:nvPr/>
        </p:nvSpPr>
        <p:spPr>
          <a:xfrm>
            <a:off x="1750384" y="4934799"/>
            <a:ext cx="10111596" cy="511170"/>
          </a:xfrm>
          <a:custGeom>
            <a:avLst/>
            <a:gdLst/>
            <a:ahLst/>
            <a:cxnLst/>
            <a:rect l="l" t="t" r="r" b="b"/>
            <a:pathLst>
              <a:path w="10111596" h="511170">
                <a:moveTo>
                  <a:pt x="0" y="0"/>
                </a:moveTo>
                <a:lnTo>
                  <a:pt x="10111596" y="0"/>
                </a:lnTo>
                <a:lnTo>
                  <a:pt x="10111596" y="511171"/>
                </a:lnTo>
                <a:lnTo>
                  <a:pt x="0" y="511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852" r="-548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30774" y="5143500"/>
            <a:ext cx="9826451" cy="4828723"/>
          </a:xfrm>
          <a:custGeom>
            <a:avLst/>
            <a:gdLst/>
            <a:ahLst/>
            <a:cxnLst/>
            <a:rect l="l" t="t" r="r" b="b"/>
            <a:pathLst>
              <a:path w="9826451" h="4828723">
                <a:moveTo>
                  <a:pt x="0" y="0"/>
                </a:moveTo>
                <a:lnTo>
                  <a:pt x="9826452" y="0"/>
                </a:lnTo>
                <a:lnTo>
                  <a:pt x="9826452" y="4828723"/>
                </a:lnTo>
                <a:lnTo>
                  <a:pt x="0" y="4828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62000" y="2669516"/>
            <a:ext cx="5905500" cy="1205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94"/>
              </a:lnSpc>
            </a:pPr>
            <a:r>
              <a:rPr lang="en-US" sz="7067" b="1" dirty="0" err="1">
                <a:solidFill>
                  <a:srgbClr val="0101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</a:t>
            </a:r>
            <a:endParaRPr lang="en-US" sz="7067" b="1" dirty="0">
              <a:solidFill>
                <a:srgbClr val="01010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34196"/>
            <a:ext cx="10139981" cy="130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94"/>
              </a:lnSpc>
            </a:pPr>
            <a:r>
              <a:rPr lang="en-US" sz="7638">
                <a:solidFill>
                  <a:srgbClr val="2B5ADC"/>
                </a:solidFill>
                <a:latin typeface="Lemon Tuesday"/>
                <a:ea typeface="Lemon Tuesday"/>
                <a:cs typeface="Lemon Tuesday"/>
                <a:sym typeface="Lemon Tuesday"/>
              </a:rPr>
              <a:t>Tabela III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717308"/>
            <a:ext cx="3202074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101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Clientes</a:t>
            </a:r>
            <a:endParaRPr lang="en-US" sz="5199" b="1" dirty="0">
              <a:solidFill>
                <a:srgbClr val="01010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57085" y="4154247"/>
            <a:ext cx="10111596" cy="511170"/>
          </a:xfrm>
          <a:custGeom>
            <a:avLst/>
            <a:gdLst/>
            <a:ahLst/>
            <a:cxnLst/>
            <a:rect l="l" t="t" r="r" b="b"/>
            <a:pathLst>
              <a:path w="10111596" h="511170">
                <a:moveTo>
                  <a:pt x="0" y="0"/>
                </a:moveTo>
                <a:lnTo>
                  <a:pt x="10111596" y="0"/>
                </a:lnTo>
                <a:lnTo>
                  <a:pt x="10111596" y="511170"/>
                </a:lnTo>
                <a:lnTo>
                  <a:pt x="0" y="51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852" r="-548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8067" y="3673831"/>
            <a:ext cx="14787231" cy="1124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 b="1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Vendas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8067" y="2073859"/>
            <a:ext cx="10139981" cy="130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94"/>
              </a:lnSpc>
            </a:pPr>
            <a:r>
              <a:rPr lang="en-US" sz="7638">
                <a:solidFill>
                  <a:srgbClr val="FFFFFF"/>
                </a:solidFill>
                <a:latin typeface="Lemon Tuesday"/>
                <a:ea typeface="Lemon Tuesday"/>
                <a:cs typeface="Lemon Tuesday"/>
                <a:sym typeface="Lemon Tuesday"/>
              </a:rPr>
              <a:t>Tabela IV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8067" y="6153039"/>
            <a:ext cx="12033313" cy="1949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Essa tabela serve a função de registrar as vendas realizadas na plataforma, relacionando o ID do produto com o ID do cliente que a comprou. Outras informações registradas nessa tabela são a data da venda, o valor total e a forma de pagamento realizado pelo cliente.</a:t>
            </a:r>
          </a:p>
        </p:txBody>
      </p:sp>
      <p:sp>
        <p:nvSpPr>
          <p:cNvPr id="5" name="Freeform 5"/>
          <p:cNvSpPr/>
          <p:nvPr/>
        </p:nvSpPr>
        <p:spPr>
          <a:xfrm>
            <a:off x="1328067" y="5167537"/>
            <a:ext cx="10111596" cy="511170"/>
          </a:xfrm>
          <a:custGeom>
            <a:avLst/>
            <a:gdLst/>
            <a:ahLst/>
            <a:cxnLst/>
            <a:rect l="l" t="t" r="r" b="b"/>
            <a:pathLst>
              <a:path w="10111596" h="511170">
                <a:moveTo>
                  <a:pt x="0" y="0"/>
                </a:moveTo>
                <a:lnTo>
                  <a:pt x="10111596" y="0"/>
                </a:lnTo>
                <a:lnTo>
                  <a:pt x="10111596" y="511170"/>
                </a:lnTo>
                <a:lnTo>
                  <a:pt x="0" y="511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852" r="-548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137" y="1917722"/>
            <a:ext cx="12525127" cy="5752099"/>
            <a:chOff x="0" y="0"/>
            <a:chExt cx="16700169" cy="7669465"/>
          </a:xfrm>
        </p:grpSpPr>
        <p:sp>
          <p:nvSpPr>
            <p:cNvPr id="3" name="TextBox 3"/>
            <p:cNvSpPr txBox="1"/>
            <p:nvPr/>
          </p:nvSpPr>
          <p:spPr>
            <a:xfrm>
              <a:off x="0" y="2011843"/>
              <a:ext cx="16700169" cy="1766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en-US" sz="9166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Itens_Venda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13519975" cy="1786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339"/>
                </a:lnSpc>
              </a:pPr>
              <a:r>
                <a:rPr lang="en-US" sz="8099">
                  <a:solidFill>
                    <a:srgbClr val="2B5ADC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Tabela V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89732"/>
              <a:ext cx="16044417" cy="2579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Diferentemente da tabelas “Vendas”, essa tabela serve para registrar os itens vendidos no estoque, relacionando informações como o ID da venda e o ID do produto. Também é gravado a quantidade de produtos vendidos em uma compra, o preço unitário daquele produto e o subtotal.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3905362"/>
              <a:ext cx="13482128" cy="681561"/>
            </a:xfrm>
            <a:custGeom>
              <a:avLst/>
              <a:gdLst/>
              <a:ahLst/>
              <a:cxnLst/>
              <a:rect l="l" t="t" r="r" b="b"/>
              <a:pathLst>
                <a:path w="13482128" h="681561">
                  <a:moveTo>
                    <a:pt x="0" y="0"/>
                  </a:moveTo>
                  <a:lnTo>
                    <a:pt x="13482128" y="0"/>
                  </a:lnTo>
                  <a:lnTo>
                    <a:pt x="13482128" y="681561"/>
                  </a:lnTo>
                  <a:lnTo>
                    <a:pt x="0" y="681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6852" r="-548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9111" y="5449394"/>
            <a:ext cx="7610089" cy="4017362"/>
          </a:xfrm>
          <a:prstGeom prst="rect">
            <a:avLst/>
          </a:prstGeom>
          <a:solidFill>
            <a:srgbClr val="2B5AD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04900" y="5449394"/>
            <a:ext cx="313741" cy="4017362"/>
          </a:xfrm>
          <a:prstGeom prst="rect">
            <a:avLst/>
          </a:prstGeom>
          <a:solidFill>
            <a:srgbClr val="010101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789768" y="5654357"/>
            <a:ext cx="3505200" cy="3588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SELECT</a:t>
            </a: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p.Nome AS Nome_Produto,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COALESCE(SUM(iv.Quantidade), 0) AS Quantidade_Vendida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FROM 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Produtos p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LEFT JOIN 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Itens_Venda iv ON p.ID_Produto = iv.Produto_ID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GROUP BY 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p.Nome</a:t>
            </a:r>
          </a:p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b="1" u="none" spc="1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ORDER BY </a:t>
            </a:r>
          </a:p>
          <a:p>
            <a:pPr marL="0" lvl="0" indent="0" algn="l">
              <a:lnSpc>
                <a:spcPts val="2209"/>
              </a:lnSpc>
              <a:spcBef>
                <a:spcPct val="0"/>
              </a:spcBef>
            </a:pPr>
            <a:r>
              <a:rPr lang="en-US" sz="1699" b="1" u="none" spc="16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Quantidade_Vendida DESC;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868593" y="5759132"/>
            <a:ext cx="2648352" cy="3862183"/>
            <a:chOff x="0" y="0"/>
            <a:chExt cx="3531136" cy="5149577"/>
          </a:xfrm>
        </p:grpSpPr>
        <p:sp>
          <p:nvSpPr>
            <p:cNvPr id="6" name="TextBox 6"/>
            <p:cNvSpPr txBox="1"/>
            <p:nvPr/>
          </p:nvSpPr>
          <p:spPr>
            <a:xfrm>
              <a:off x="0" y="4646534"/>
              <a:ext cx="3531136" cy="50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3531136" cy="4490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40"/>
                </a:lnSpc>
              </a:pPr>
              <a:r>
                <a:rPr lang="en-US" sz="4000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Mostrar nome e quantidade de produtos vendidos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9573011" y="5449394"/>
            <a:ext cx="7610089" cy="4017362"/>
          </a:xfrm>
          <a:prstGeom prst="rect">
            <a:avLst/>
          </a:prstGeom>
          <a:solidFill>
            <a:srgbClr val="2B5ADC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9448800" y="5449394"/>
            <a:ext cx="313741" cy="4017362"/>
          </a:xfrm>
          <a:prstGeom prst="rect">
            <a:avLst/>
          </a:prstGeom>
          <a:solidFill>
            <a:srgbClr val="010101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0212493" y="5959298"/>
            <a:ext cx="2444925" cy="3729271"/>
            <a:chOff x="0" y="0"/>
            <a:chExt cx="3259901" cy="497236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4469317"/>
              <a:ext cx="3259901" cy="50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3259901" cy="4303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61"/>
                </a:lnSpc>
                <a:spcBef>
                  <a:spcPct val="0"/>
                </a:spcBef>
              </a:pPr>
              <a:r>
                <a:rPr lang="en-US" sz="4560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Mostrar nome do artesão e o seus produtos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229111" y="820244"/>
            <a:ext cx="7610089" cy="4017362"/>
          </a:xfrm>
          <a:prstGeom prst="rect">
            <a:avLst/>
          </a:prstGeom>
          <a:solidFill>
            <a:srgbClr val="2B5ADC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104900" y="820244"/>
            <a:ext cx="313741" cy="4017362"/>
          </a:xfrm>
          <a:prstGeom prst="rect">
            <a:avLst/>
          </a:prstGeom>
          <a:solidFill>
            <a:srgbClr val="01010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789768" y="1159404"/>
            <a:ext cx="3505200" cy="344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SELECT 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v.ID_Venda,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c.Nome AS Nome_Cliente,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p.Nome AS Nome_Produto,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iv.Quantidade,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iv.Preco_Unitario,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iv.Subtotal,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v.Data_Venda,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v.Valor_Total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FROM 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Vendas v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 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Clientes c ON v.Cliente_ID = c.ID_Cliente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 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Itens_Venda iv ON v.ID_Venda = iv.Venda_ID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 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Produtos p ON iv.Produto_ID = p.ID_Produto</a:t>
            </a:r>
          </a:p>
          <a:p>
            <a:pPr algn="l">
              <a:lnSpc>
                <a:spcPts val="1430"/>
              </a:lnSpc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ORDER BY </a:t>
            </a:r>
          </a:p>
          <a:p>
            <a:pPr marL="0" lvl="0" indent="0" algn="l">
              <a:lnSpc>
                <a:spcPts val="1430"/>
              </a:lnSpc>
              <a:spcBef>
                <a:spcPct val="0"/>
              </a:spcBef>
            </a:pPr>
            <a:r>
              <a:rPr lang="en-US" sz="1100" spc="1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v.ID_Venda, p.Nome;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868593" y="1330148"/>
            <a:ext cx="2444925" cy="3304928"/>
            <a:chOff x="0" y="0"/>
            <a:chExt cx="3259901" cy="440657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3903527"/>
              <a:ext cx="3259901" cy="50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8575"/>
              <a:ext cx="3259901" cy="3747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40"/>
                </a:lnSpc>
              </a:pPr>
              <a:r>
                <a:rPr lang="en-US" sz="4000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Mostrar clientes e informações da compra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9573011" y="820244"/>
            <a:ext cx="7610089" cy="4017362"/>
          </a:xfrm>
          <a:prstGeom prst="rect">
            <a:avLst/>
          </a:prstGeom>
          <a:solidFill>
            <a:srgbClr val="2B5ADC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9448800" y="820244"/>
            <a:ext cx="313741" cy="4017362"/>
          </a:xfrm>
          <a:prstGeom prst="rect">
            <a:avLst/>
          </a:prstGeom>
          <a:solidFill>
            <a:srgbClr val="010101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0212493" y="1330148"/>
            <a:ext cx="2736344" cy="3729271"/>
            <a:chOff x="0" y="0"/>
            <a:chExt cx="3648459" cy="4972361"/>
          </a:xfrm>
        </p:grpSpPr>
        <p:sp>
          <p:nvSpPr>
            <p:cNvPr id="22" name="TextBox 22"/>
            <p:cNvSpPr txBox="1"/>
            <p:nvPr/>
          </p:nvSpPr>
          <p:spPr>
            <a:xfrm>
              <a:off x="0" y="4469317"/>
              <a:ext cx="3648459" cy="50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38100"/>
              <a:ext cx="3648459" cy="4303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61"/>
                </a:lnSpc>
                <a:spcBef>
                  <a:spcPct val="0"/>
                </a:spcBef>
              </a:pPr>
              <a:r>
                <a:rPr lang="en-US" sz="4560" b="1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Mostrar nome do cliente e produto comprado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209868" y="5930723"/>
            <a:ext cx="3505200" cy="3088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SELECT</a:t>
            </a:r>
          </a:p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100" b="1" u="none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a.Nome AS Nome_Artesao,</a:t>
            </a:r>
          </a:p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b="1" u="none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p.Nome AS Nome_Produto</a:t>
            </a:r>
          </a:p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b="1" u="none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FROM</a:t>
            </a:r>
          </a:p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b="1" u="none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Artesoes a</a:t>
            </a:r>
          </a:p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b="1" u="none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</a:t>
            </a:r>
          </a:p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b="1" u="none" spc="2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Produtos p ON a.ID_Artesao = p.Artesao_ID;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09868" y="1203536"/>
            <a:ext cx="3505200" cy="335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0"/>
              </a:lnSpc>
            </a:pPr>
            <a:r>
              <a:rPr lang="en-US" sz="1300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SELECT 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v.ID_V</a:t>
            </a: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enda,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c.Nome AS Nome_Cliente,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p.Nome AS Nome_Produto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FROM 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Vendas v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 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Clientes c ON v.Cliente_ID = c.ID_Cliente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 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Itens_Venda iv ON v.ID_Venda = iv.Venda_ID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JOIN 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Produtos p ON iv.Produto_ID = p.ID_Produto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ORDER BY </a:t>
            </a:r>
          </a:p>
          <a:p>
            <a:pPr marL="0" lvl="0" indent="0" algn="l">
              <a:lnSpc>
                <a:spcPts val="1690"/>
              </a:lnSpc>
              <a:spcBef>
                <a:spcPct val="0"/>
              </a:spcBef>
            </a:pPr>
            <a:r>
              <a:rPr lang="en-US" sz="1300" b="1" u="none" spc="13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v.ID_Venda, p.Nome;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Custom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Open Sans Bold</vt:lpstr>
      <vt:lpstr>Calibri</vt:lpstr>
      <vt:lpstr>Lemon Tuesday</vt:lpstr>
      <vt:lpstr>HK Grotesk Medium</vt:lpstr>
      <vt:lpstr>Arial</vt:lpstr>
      <vt:lpstr>HK Grotesk Bold</vt:lpstr>
      <vt:lpstr>HK Grotesk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Rafael Moreira</cp:lastModifiedBy>
  <cp:revision>2</cp:revision>
  <dcterms:created xsi:type="dcterms:W3CDTF">2006-08-16T00:00:00Z</dcterms:created>
  <dcterms:modified xsi:type="dcterms:W3CDTF">2025-05-29T02:20:54Z</dcterms:modified>
  <dc:identifier>DAGop_xeszk</dc:identifier>
</cp:coreProperties>
</file>