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7010400" cy="9296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35" autoAdjust="0"/>
  </p:normalViewPr>
  <p:slideViewPr>
    <p:cSldViewPr snapToGrid="0">
      <p:cViewPr varScale="1">
        <p:scale>
          <a:sx n="56" d="100"/>
          <a:sy n="56" d="100"/>
        </p:scale>
        <p:origin x="1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706320"/>
            <a:ext cx="4647240" cy="348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00920" y="4415400"/>
            <a:ext cx="5607720" cy="418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17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042000" cy="46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176" name="PlaceHolder 4"/>
          <p:cNvSpPr>
            <a:spLocks noGrp="1"/>
          </p:cNvSpPr>
          <p:nvPr>
            <p:ph type="dt" idx="13"/>
          </p:nvPr>
        </p:nvSpPr>
        <p:spPr>
          <a:xfrm>
            <a:off x="3967920" y="0"/>
            <a:ext cx="3042000" cy="46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177" name="PlaceHolder 5"/>
          <p:cNvSpPr>
            <a:spLocks noGrp="1"/>
          </p:cNvSpPr>
          <p:nvPr>
            <p:ph type="ftr" idx="14"/>
          </p:nvPr>
        </p:nvSpPr>
        <p:spPr>
          <a:xfrm>
            <a:off x="0" y="8831520"/>
            <a:ext cx="3042000" cy="46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178" name="PlaceHolder 6"/>
          <p:cNvSpPr>
            <a:spLocks noGrp="1"/>
          </p:cNvSpPr>
          <p:nvPr>
            <p:ph type="sldNum" idx="15"/>
          </p:nvPr>
        </p:nvSpPr>
        <p:spPr>
          <a:xfrm>
            <a:off x="3967920" y="8831520"/>
            <a:ext cx="3042000" cy="46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19253B6-573C-4A50-A4F9-C5D7265A273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5800" cy="34837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280" cy="418140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t">
            <a:norm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16"/>
          </p:nvPr>
        </p:nvSpPr>
        <p:spPr>
          <a:xfrm>
            <a:off x="3970800" y="8830080"/>
            <a:ext cx="3035520" cy="46260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129F65E-67D4-4ACB-8FC4-2888A99AC2BE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43437" cy="3482975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640" cy="418176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t">
            <a:norm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17"/>
          </p:nvPr>
        </p:nvSpPr>
        <p:spPr>
          <a:xfrm>
            <a:off x="3970800" y="8830080"/>
            <a:ext cx="3035880" cy="46296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D0DAA25-C9D4-4F4B-8916-17FA1125AAC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5800" cy="348372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280" cy="418140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t">
            <a:norm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18"/>
          </p:nvPr>
        </p:nvSpPr>
        <p:spPr>
          <a:xfrm>
            <a:off x="3970800" y="8830080"/>
            <a:ext cx="3035520" cy="46260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6F13BEF-2527-435D-9E01-E7DF4C08AEEF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5800" cy="348372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280" cy="418140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t">
            <a:norm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19"/>
          </p:nvPr>
        </p:nvSpPr>
        <p:spPr>
          <a:xfrm>
            <a:off x="3970800" y="8830080"/>
            <a:ext cx="3035520" cy="46260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D5245DD-CC0B-4AED-8D0B-39AF938EFCAD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43437" cy="3482975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280" cy="418140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t">
            <a:norm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20"/>
          </p:nvPr>
        </p:nvSpPr>
        <p:spPr>
          <a:xfrm>
            <a:off x="3970800" y="8830080"/>
            <a:ext cx="3035520" cy="46260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71D1D0-AB25-4B8C-9BF4-D4406ECAF4D9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60" y="696960"/>
            <a:ext cx="4645800" cy="348372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640" cy="418176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t">
            <a:norm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21"/>
          </p:nvPr>
        </p:nvSpPr>
        <p:spPr>
          <a:xfrm>
            <a:off x="3970800" y="8830080"/>
            <a:ext cx="3035880" cy="46296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FE7C709-E561-4B96-A65F-AA1A752D29F3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1100" y="706438"/>
            <a:ext cx="4646613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https://www.youtube.com/watch?v=QPiR8jTMLdI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 indent="0" algn="r">
              <a:buNone/>
            </a:pPr>
            <a:fld id="{A19253B6-573C-4A50-A4F9-C5D7265A2734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508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43437" cy="3482975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640" cy="418176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t">
            <a:norm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22"/>
          </p:nvPr>
        </p:nvSpPr>
        <p:spPr>
          <a:xfrm>
            <a:off x="3970800" y="8830080"/>
            <a:ext cx="3035880" cy="462960"/>
          </a:xfrm>
          <a:prstGeom prst="rect">
            <a:avLst/>
          </a:prstGeom>
          <a:noFill/>
          <a:ln w="0">
            <a:noFill/>
          </a:ln>
        </p:spPr>
        <p:txBody>
          <a:bodyPr lIns="93240" tIns="46440" rIns="932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9FD31F7-57C9-4FD6-B269-7DB4F4C2535A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81100" y="706438"/>
            <a:ext cx="4646613" cy="348615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101-començar com o paradigma </a:t>
            </a:r>
            <a:r>
              <a:rPr lang="pt-BR" dirty="0" err="1"/>
              <a:t>classIco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 indent="0" algn="r">
              <a:buNone/>
            </a:pPr>
            <a:fld id="{A19253B6-573C-4A50-A4F9-C5D7265A2734}" type="slidenum">
              <a:rPr lang="pt-BR" sz="1400" b="0" strike="noStrike" spc="-1" smtClean="0">
                <a:solidFill>
                  <a:srgbClr val="000000"/>
                </a:solidFill>
                <a:latin typeface="Times New Roman"/>
              </a:rPr>
              <a:t>31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37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F0235A-7B77-4B03-BCDD-26110024434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51F433-5BF9-4CCA-81F1-EB991E9EC83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4C3CAC-5490-4B21-80BB-4E6C60F7426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ED9535-DCCA-4B3C-927B-12659027EF9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5F88E03-A41B-424B-AC6B-087320A0E36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6F93C6-CD60-4422-9B1C-414A4A60ECC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0FB882-9299-4EF4-A87F-9A331D2BE80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FB612F-3A03-45C2-8C47-C96CEE13C4A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08BC8F-9451-4866-8037-9D1FCF5084A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BD8AF2-2AAD-4A51-B54D-5C2CD40757F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FBB59DE-3EF0-4F54-ADC1-3F2C082EE00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217D6D-FDC5-4CA6-838C-82B0FE6FC3D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C757AC-20FC-4391-84DA-9B8477B3AD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F3705A-B7E6-46DE-B59A-59098E4B9C6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99AD315-09F9-49B7-A791-2F0B5EFF3B3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BB38363-23A3-4959-8B87-B89AED64061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EAD37F-913A-472B-90A1-02CFDC125A3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465E149-79FF-4D1F-A359-1168372DE99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88DEFEB-47F6-4F93-9827-47FDCB04DC7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FD3B445-69D1-4122-9F88-CCECBB7DFD7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C0382F1-0659-429D-8CB9-9848D4E914E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940D149-8B4E-4D5A-B795-28BF318391C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F0F82-FF7A-4FDB-A2C0-D1C682941CF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00D5691-BFDE-42C4-BDDD-02E1608608D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8A7C982-A69E-4613-AD7F-8B2F0AD2A90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6407B8D-D1FA-47C6-B0E1-10A77701264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F5EE327-8DF2-41A2-A25E-814C77103E5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BBAFDC0-BD56-4393-B36C-AE99EF9C975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27D3125-EF56-4F55-8250-71AE82B7919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126A88-3882-4591-9E16-F143F621E78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2A326E7-3515-4637-A88E-D6C8741EC50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558C348-F8EA-4BE5-98D4-FF332224DA4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6ACFBC4-0A3C-4333-B302-3AD17481DD5F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0A3CA5-17A9-4E8E-A3F0-7013F9722B7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C8830DF-E623-4AAE-97BA-A52ECF94D15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FB3F283-124F-495B-B328-5A06AF929CC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201CE71-C982-4331-943E-BF1A570C65B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E2CDC76-A872-4E9C-A882-FF70C3E52F5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DF52F42-AAE7-478A-8C43-F41C800801F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ED98113-F3FD-4AC3-8BF2-33D6B4FC6C9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BDA02A-23B3-42B3-BA2C-8A08E92D00D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3189B16-444F-4339-AC16-6D39A38044F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B21579A-903C-4E15-B0F2-6A160A1DE00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528176-B482-4357-87C1-53A7D1A8B13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6264E0-2A0A-4BE0-91AC-C7F84AC1E76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A79238-C01A-438D-8DD5-2ADBBD15BF9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93D3543-0643-4C2C-BF0D-33EF0D6B092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12F805-FD03-4639-BEEB-33DB6016F06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D38E28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3F0B0BD-7269-4924-A610-30CEDD92ED89}" type="slidenum">
              <a:rPr lang="pt-BR" sz="1200" b="0" strike="noStrike" spc="-1">
                <a:solidFill>
                  <a:srgbClr val="D38E28"/>
                </a:solidFill>
                <a:latin typeface="Franklin Gothic Book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" name="Rectangle 7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D38E28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570B421-3197-4DB2-855F-596951FE35CF}" type="slidenum">
              <a:rPr lang="pt-BR" sz="1200" b="0" strike="noStrike" spc="-1">
                <a:solidFill>
                  <a:srgbClr val="D38E28"/>
                </a:solidFill>
                <a:latin typeface="Franklin Gothic Book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Rectangle 7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7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90" name="PlaceHolder 3"/>
          <p:cNvSpPr>
            <a:spLocks noGrp="1"/>
          </p:cNvSpPr>
          <p:nvPr>
            <p:ph type="sldNum" idx="8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D38E28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C52CEA-5A0F-495E-8246-CA92276F42B4}" type="slidenum">
              <a:rPr lang="pt-BR" sz="1200" b="0" strike="noStrike" spc="-1">
                <a:solidFill>
                  <a:srgbClr val="D38E28"/>
                </a:solidFill>
                <a:latin typeface="Franklin Gothic Book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9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8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Rectangle 7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28880" y="2286000"/>
            <a:ext cx="3513240" cy="358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718520" y="2286000"/>
            <a:ext cx="3513240" cy="358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000"/>
          </a:bodyPr>
          <a:lstStyle/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794880" lvl="1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192320" lvl="2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589760" lvl="3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1987200" lvl="4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384640" lvl="5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2782080" lvl="6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134" name="PlaceHolder 4"/>
          <p:cNvSpPr>
            <a:spLocks noGrp="1"/>
          </p:cNvSpPr>
          <p:nvPr>
            <p:ph type="ftr" idx="10"/>
          </p:nvPr>
        </p:nvSpPr>
        <p:spPr>
          <a:xfrm>
            <a:off x="2170080" y="6453360"/>
            <a:ext cx="470988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0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000" b="0" strike="noStrike" spc="-1">
                <a:solidFill>
                  <a:srgbClr val="191B0E"/>
                </a:solidFill>
                <a:latin typeface="Franklin Gothic Book"/>
              </a:rPr>
              <a:t>&lt;rodapé&gt;</a:t>
            </a:r>
            <a:endParaRPr lang="pt-BR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 idx="11"/>
          </p:nvPr>
        </p:nvSpPr>
        <p:spPr>
          <a:xfrm>
            <a:off x="7104600" y="6453360"/>
            <a:ext cx="119664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000" b="0" strike="noStrike" spc="-1">
                <a:solidFill>
                  <a:srgbClr val="191B0E"/>
                </a:solidFill>
                <a:latin typeface="Franklin Gothic Book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F402BCA-3D59-4900-9010-5E2E67F4908B}" type="slidenum">
              <a:rPr lang="pt-BR" sz="1000" b="0" strike="noStrike" spc="-1">
                <a:solidFill>
                  <a:srgbClr val="191B0E"/>
                </a:solidFill>
                <a:latin typeface="Franklin Gothic Book"/>
              </a:rPr>
              <a:t>‹nº›</a:t>
            </a:fld>
            <a:endParaRPr lang="pt-BR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dt" idx="12"/>
          </p:nvPr>
        </p:nvSpPr>
        <p:spPr>
          <a:xfrm>
            <a:off x="1042920" y="6453360"/>
            <a:ext cx="902880" cy="40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media" Target="https://www.youtube.com/embed/QPiR8jTMLdI?feature=oembed" TargetMode="External"/><Relationship Id="rId1" Type="http://schemas.openxmlformats.org/officeDocument/2006/relationships/video" Target="NULL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AGENDA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028880" y="2286000"/>
            <a:ext cx="7200360" cy="358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000" b="0" strike="noStrike" spc="-1">
                <a:solidFill>
                  <a:srgbClr val="191B0E"/>
                </a:solidFill>
                <a:latin typeface="Franklin Gothic Book"/>
              </a:rPr>
              <a:t>CARACTERÍSTICAS DO SOFT.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000" b="0" strike="noStrike" spc="-1">
                <a:solidFill>
                  <a:srgbClr val="191B0E"/>
                </a:solidFill>
                <a:latin typeface="Franklin Gothic Book"/>
              </a:rPr>
              <a:t>CRISE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000" b="0" strike="noStrike" spc="-1">
                <a:solidFill>
                  <a:srgbClr val="191B0E"/>
                </a:solidFill>
                <a:latin typeface="Franklin Gothic Book"/>
              </a:rPr>
              <a:t>MITOS NA ENGENHARIA DE SOFTWARE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8640" y="457200"/>
            <a:ext cx="8684640" cy="83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0" strike="noStrike" cap="all" spc="-1">
                <a:solidFill>
                  <a:srgbClr val="4E3B30"/>
                </a:solidFill>
                <a:latin typeface="Franklin Gothic Medium"/>
              </a:rPr>
              <a:t>Informações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8640" y="1554120"/>
            <a:ext cx="8684640" cy="452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7000"/>
          </a:bodyPr>
          <a:lstStyle/>
          <a:p>
            <a:pPr marL="331560" indent="-33156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Necessitamos: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719640" lvl="1" indent="-276120">
              <a:lnSpc>
                <a:spcPct val="100000"/>
              </a:lnSpc>
              <a:spcBef>
                <a:spcPts val="56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800" b="0" i="1" strike="noStrike" spc="-1">
                <a:solidFill>
                  <a:srgbClr val="4E3B30"/>
                </a:solidFill>
                <a:latin typeface="Franklin Gothic Book"/>
              </a:rPr>
              <a:t>Aumentar a produtividade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331560" indent="-33156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Temos que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719640" lvl="1" indent="-276120">
              <a:lnSpc>
                <a:spcPct val="100000"/>
              </a:lnSpc>
              <a:spcBef>
                <a:spcPts val="56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800" b="0" i="1" strike="noStrike" spc="-1">
                <a:solidFill>
                  <a:srgbClr val="4E3B30"/>
                </a:solidFill>
                <a:latin typeface="Franklin Gothic Book"/>
              </a:rPr>
              <a:t>Ter bons métodos de comunicação com os usuários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719640" lvl="1" indent="-276120">
              <a:lnSpc>
                <a:spcPct val="100000"/>
              </a:lnSpc>
              <a:spcBef>
                <a:spcPts val="56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800" b="0" i="1" strike="noStrike" spc="-1">
                <a:solidFill>
                  <a:srgbClr val="4E3B30"/>
                </a:solidFill>
                <a:latin typeface="Franklin Gothic Book"/>
              </a:rPr>
              <a:t>Utilizar metodologias de desenvolvimento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719640" lvl="1" indent="-276120">
              <a:lnSpc>
                <a:spcPct val="100000"/>
              </a:lnSpc>
              <a:spcBef>
                <a:spcPts val="56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800" b="0" i="1" strike="noStrike" spc="-1">
                <a:solidFill>
                  <a:srgbClr val="4E3B30"/>
                </a:solidFill>
                <a:latin typeface="Franklin Gothic Book"/>
              </a:rPr>
              <a:t>Pensar o projeto em relação ao futuro (diminuir o esforço de manutenção)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331560" indent="-33156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" charset="2"/>
              <a:buChar char=""/>
            </a:pPr>
            <a:r>
              <a:rPr lang="pt-BR" sz="3200" b="1" strike="noStrike" spc="-1">
                <a:solidFill>
                  <a:srgbClr val="4E3B30"/>
                </a:solidFill>
                <a:latin typeface="Franklin Gothic Book"/>
              </a:rPr>
              <a:t>Construir Software de Qualidade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8640" y="457200"/>
            <a:ext cx="8684640" cy="83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0" strike="noStrike" cap="all" spc="-1">
                <a:solidFill>
                  <a:srgbClr val="4E3B30"/>
                </a:solidFill>
                <a:latin typeface="Franklin Gothic Medium"/>
              </a:rPr>
              <a:t>Que é Fazer Software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8640" y="1554120"/>
            <a:ext cx="8684640" cy="452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Porque não é suficiente com saber programar?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7" name="Tabela 3"/>
          <p:cNvGraphicFramePr/>
          <p:nvPr>
            <p:extLst>
              <p:ext uri="{D42A27DB-BD31-4B8C-83A1-F6EECF244321}">
                <p14:modId xmlns:p14="http://schemas.microsoft.com/office/powerpoint/2010/main" val="3437157903"/>
              </p:ext>
            </p:extLst>
          </p:nvPr>
        </p:nvGraphicFramePr>
        <p:xfrm>
          <a:off x="3116160" y="2207880"/>
          <a:ext cx="6060240" cy="4597560"/>
        </p:xfrm>
        <a:graphic>
          <a:graphicData uri="http://schemas.openxmlformats.org/drawingml/2006/table">
            <a:tbl>
              <a:tblPr/>
              <a:tblGrid>
                <a:gridCol w="303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Requisitos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Definição de  Requisitos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Estudo de Factibilidade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Especificação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Projeto Preliminar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Revisão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Projeto Detalhado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Documentação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0000"/>
                          </a:solidFill>
                          <a:latin typeface="Franklin Gothic Book"/>
                        </a:rPr>
                        <a:t>Codificação</a:t>
                      </a:r>
                      <a:endParaRPr lang="pt-BR" sz="1800" b="0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Revisão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Teste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Instalação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4.1 %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7.6 %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3.1 %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9.5 %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7.1 %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5.0 %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11.0 %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8.0 %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rgbClr val="FF0000"/>
                          </a:solidFill>
                          <a:latin typeface="Franklin Gothic Book"/>
                        </a:rPr>
                        <a:t>16.O %</a:t>
                      </a:r>
                      <a:endParaRPr lang="pt-BR" sz="1800" b="0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5.0 %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15.8 %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1800" b="1" strike="noStrike" spc="-1" dirty="0">
                          <a:solidFill>
                            <a:schemeClr val="lt1"/>
                          </a:solidFill>
                          <a:latin typeface="Franklin Gothic Book"/>
                        </a:rPr>
                        <a:t>   7.2 %</a:t>
                      </a:r>
                      <a:endParaRPr lang="pt-BR" sz="18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87240" y="4853160"/>
            <a:ext cx="8456040" cy="1221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0" strike="noStrike" cap="all" spc="-1">
                <a:solidFill>
                  <a:srgbClr val="4E3B30"/>
                </a:solidFill>
                <a:latin typeface="Franklin Gothic Medium"/>
              </a:rPr>
              <a:t>Crise do Software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ubTitle"/>
          </p:nvPr>
        </p:nvSpPr>
        <p:spPr>
          <a:xfrm>
            <a:off x="723600" y="1857240"/>
            <a:ext cx="8456040" cy="308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marL="384120" indent="0">
              <a:lnSpc>
                <a:spcPct val="100000"/>
              </a:lnSpc>
              <a:spcBef>
                <a:spcPts val="51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rgbClr val="44342A"/>
                </a:solidFill>
                <a:latin typeface="Franklin Gothic Book"/>
              </a:rPr>
              <a:t>Como Resposta à Crise tem-se adotado práticas de Engenharia de Software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100000"/>
              </a:lnSpc>
              <a:spcBef>
                <a:spcPts val="51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100000"/>
              </a:lnSpc>
              <a:spcBef>
                <a:spcPts val="51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100000"/>
              </a:lnSpc>
              <a:spcBef>
                <a:spcPts val="51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100000"/>
              </a:lnSpc>
              <a:spcBef>
                <a:spcPts val="51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tângulo 12"/>
          <p:cNvSpPr/>
          <p:nvPr/>
        </p:nvSpPr>
        <p:spPr>
          <a:xfrm>
            <a:off x="1460520" y="3429000"/>
            <a:ext cx="6999120" cy="1141200"/>
          </a:xfrm>
          <a:prstGeom prst="rect">
            <a:avLst/>
          </a:prstGeom>
          <a:solidFill>
            <a:srgbClr val="F0A22E"/>
          </a:solidFill>
          <a:ln>
            <a:solidFill>
              <a:srgbClr val="B1772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42" name="CaixaDeTexto 13"/>
          <p:cNvSpPr/>
          <p:nvPr/>
        </p:nvSpPr>
        <p:spPr>
          <a:xfrm>
            <a:off x="1620000" y="3557160"/>
            <a:ext cx="602208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Software obra de arte ou engenharia?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8"/>
          <p:cNvGrpSpPr/>
          <p:nvPr/>
        </p:nvGrpSpPr>
        <p:grpSpPr>
          <a:xfrm>
            <a:off x="563400" y="743760"/>
            <a:ext cx="8006040" cy="5349600"/>
            <a:chOff x="563400" y="743760"/>
            <a:chExt cx="8006040" cy="5349600"/>
          </a:xfrm>
        </p:grpSpPr>
        <p:sp>
          <p:nvSpPr>
            <p:cNvPr id="244" name="Freeform 6"/>
            <p:cNvSpPr/>
            <p:nvPr/>
          </p:nvSpPr>
          <p:spPr>
            <a:xfrm>
              <a:off x="6113880" y="1685520"/>
              <a:ext cx="2455560" cy="4407840"/>
            </a:xfrm>
            <a:custGeom>
              <a:avLst/>
              <a:gdLst>
                <a:gd name="textAreaLeft" fmla="*/ 0 w 2455560"/>
                <a:gd name="textAreaRight" fmla="*/ 2456280 w 2455560"/>
                <a:gd name="textAreaTop" fmla="*/ 0 h 4407840"/>
                <a:gd name="textAreaBottom" fmla="*/ 4408560 h 440784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Franklin Gothic Book"/>
                <a:ea typeface="DejaVu Sans"/>
              </a:endParaRPr>
            </a:p>
          </p:txBody>
        </p:sp>
        <p:sp>
          <p:nvSpPr>
            <p:cNvPr id="245" name="Freeform 6"/>
            <p:cNvSpPr/>
            <p:nvPr/>
          </p:nvSpPr>
          <p:spPr>
            <a:xfrm flipH="1" flipV="1">
              <a:off x="563040" y="743760"/>
              <a:ext cx="2455920" cy="4407840"/>
            </a:xfrm>
            <a:custGeom>
              <a:avLst/>
              <a:gdLst>
                <a:gd name="textAreaLeft" fmla="*/ -360 w 2455920"/>
                <a:gd name="textAreaRight" fmla="*/ 2456280 w 2455920"/>
                <a:gd name="textAreaTop" fmla="*/ -360 h 4407840"/>
                <a:gd name="textAreaBottom" fmla="*/ 4408200 h 440784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Franklin Gothic Book"/>
                <a:ea typeface="DejaVu Sans"/>
              </a:endParaRPr>
            </a:p>
          </p:txBody>
        </p:sp>
      </p:grpSp>
      <p:sp>
        <p:nvSpPr>
          <p:cNvPr id="246" name="Rectangle 12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113880" y="0"/>
            <a:ext cx="2516400" cy="3732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000" b="0" strike="noStrike" cap="all" spc="-1" dirty="0">
                <a:solidFill>
                  <a:srgbClr val="191B0E"/>
                </a:solidFill>
                <a:latin typeface="Franklin Gothic Book"/>
              </a:rPr>
              <a:t>VAMOS VER COMO PODE DAR TUDO ERRADO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Freeform 6"/>
          <p:cNvSpPr/>
          <p:nvPr/>
        </p:nvSpPr>
        <p:spPr>
          <a:xfrm flipH="1" flipV="1">
            <a:off x="485280" y="633240"/>
            <a:ext cx="2455920" cy="4407840"/>
          </a:xfrm>
          <a:custGeom>
            <a:avLst/>
            <a:gdLst>
              <a:gd name="textAreaLeft" fmla="*/ -360 w 2455920"/>
              <a:gd name="textAreaRight" fmla="*/ 2456280 w 2455920"/>
              <a:gd name="textAreaTop" fmla="*/ -360 h 4407840"/>
              <a:gd name="textAreaBottom" fmla="*/ 4408200 h 4407840"/>
            </a:gdLst>
            <a:ahLst/>
            <a:cxnLst/>
            <a:rect l="textAreaLeft" t="textAreaTop" r="textAreaRight" b="textAreaBottom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sp>
        <p:nvSpPr>
          <p:cNvPr id="249" name="Freeform 6"/>
          <p:cNvSpPr/>
          <p:nvPr/>
        </p:nvSpPr>
        <p:spPr>
          <a:xfrm>
            <a:off x="3371040" y="2016720"/>
            <a:ext cx="2455560" cy="4407840"/>
          </a:xfrm>
          <a:custGeom>
            <a:avLst/>
            <a:gdLst>
              <a:gd name="textAreaLeft" fmla="*/ 0 w 2455560"/>
              <a:gd name="textAreaRight" fmla="*/ 2456280 w 2455560"/>
              <a:gd name="textAreaTop" fmla="*/ 0 h 4407840"/>
              <a:gd name="textAreaBottom" fmla="*/ 4408560 h 4407840"/>
            </a:gdLst>
            <a:ahLst/>
            <a:cxnLst/>
            <a:rect l="textAreaLeft" t="textAreaTop" r="textAreaRight" b="textAreaBottom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pic>
        <p:nvPicPr>
          <p:cNvPr id="250" name="Imagem 249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34280" y="1936800"/>
            <a:ext cx="4243680" cy="318276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17FD89A6-1823-4032-5DD9-249F96C12F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30" y="4000500"/>
            <a:ext cx="2857500" cy="2857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250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304920" y="1600200"/>
            <a:ext cx="4189320" cy="4722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2800" b="0" strike="noStrike" spc="-1">
                <a:solidFill>
                  <a:srgbClr val="4E3B30"/>
                </a:solidFill>
                <a:latin typeface="Franklin Gothic Book"/>
              </a:rPr>
              <a:t>Aos programas lhes falta: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LEGIBILIDADE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DOCUMENTAÇÃO EFICIENTE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SEGURANÇA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BOAS INTERFACES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FACIL MANUTENÇÃO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48320" y="1600200"/>
            <a:ext cx="4341600" cy="4722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56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2800" b="0" strike="noStrike" spc="-1">
                <a:solidFill>
                  <a:srgbClr val="4E3B30"/>
                </a:solidFill>
                <a:latin typeface="Franklin Gothic Book"/>
              </a:rPr>
              <a:t>Aspectos: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Planejamento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Estimativa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Qualidade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Desenvolvimento centrado no usuário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"/>
            </a:pPr>
            <a:r>
              <a:rPr lang="pt-BR" sz="2400" b="0" i="1" strike="noStrike" spc="-1">
                <a:solidFill>
                  <a:srgbClr val="4E3B30"/>
                </a:solidFill>
                <a:latin typeface="Franklin Gothic Book"/>
              </a:rPr>
              <a:t>Utilização de Modelos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title"/>
          </p:nvPr>
        </p:nvSpPr>
        <p:spPr>
          <a:xfrm>
            <a:off x="803520" y="534600"/>
            <a:ext cx="8685000" cy="83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0" strike="noStrike" cap="all" spc="-1">
                <a:solidFill>
                  <a:srgbClr val="4E3B30"/>
                </a:solidFill>
                <a:latin typeface="Franklin Gothic Medium"/>
              </a:rPr>
              <a:t>É Muito mais do que Fazer Programas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8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55" name="Rectangle 10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8C8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480" cy="148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191B0E"/>
                </a:solidFill>
                <a:latin typeface="Franklin Gothic Book"/>
              </a:rPr>
              <a:t>MITOS DE SOFTWARE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344480" cy="358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4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800" b="0" strike="noStrike" spc="-1">
                <a:solidFill>
                  <a:srgbClr val="191B0E"/>
                </a:solidFill>
                <a:latin typeface="Franklin Gothic Book"/>
              </a:rPr>
              <a:t>Propagaram desinformação e confusão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384120" lvl="2" indent="-384120">
              <a:lnSpc>
                <a:spcPct val="94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•"/>
              <a:tabLst>
                <a:tab pos="0" algn="l"/>
              </a:tabLst>
            </a:pPr>
            <a:r>
              <a:rPr lang="pt-BR" sz="2800" b="0" strike="noStrike" spc="-1">
                <a:solidFill>
                  <a:srgbClr val="191B0E"/>
                </a:solidFill>
                <a:latin typeface="Franklin Gothic Book"/>
              </a:rPr>
              <a:t>administrativos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384120" lvl="2" indent="-384120">
              <a:lnSpc>
                <a:spcPct val="94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•"/>
              <a:tabLst>
                <a:tab pos="0" algn="l"/>
              </a:tabLst>
            </a:pPr>
            <a:r>
              <a:rPr lang="pt-BR" sz="2800" b="0" strike="noStrike" spc="-1">
                <a:solidFill>
                  <a:srgbClr val="191B0E"/>
                </a:solidFill>
                <a:latin typeface="Franklin Gothic Book"/>
              </a:rPr>
              <a:t>cliente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384120" lvl="2" indent="-384120">
              <a:lnSpc>
                <a:spcPct val="94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•"/>
              <a:tabLst>
                <a:tab pos="0" algn="l"/>
              </a:tabLst>
            </a:pPr>
            <a:r>
              <a:rPr lang="pt-BR" sz="2800" b="0" strike="noStrike" spc="-1">
                <a:solidFill>
                  <a:srgbClr val="191B0E"/>
                </a:solidFill>
                <a:latin typeface="Franklin Gothic Book"/>
              </a:rPr>
              <a:t>profissional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tangle 12"/>
          <p:cNvSpPr/>
          <p:nvPr/>
        </p:nvSpPr>
        <p:spPr>
          <a:xfrm>
            <a:off x="5537880" y="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259" name="Picture 4" descr="Datos de programación en monitor de ordenador"/>
          <p:cNvPicPr/>
          <p:nvPr/>
        </p:nvPicPr>
        <p:blipFill>
          <a:blip r:embed="rId2"/>
          <a:srcRect l="38256" r="28311"/>
          <a:stretch/>
        </p:blipFill>
        <p:spPr>
          <a:xfrm>
            <a:off x="5709240" y="0"/>
            <a:ext cx="3434040" cy="685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81920" y="324000"/>
            <a:ext cx="8783640" cy="65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MITOS DO SOFTWARE </a:t>
            </a:r>
            <a:br>
              <a:rPr sz="2800"/>
            </a:b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(ADMINISTRATIVOS)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749240"/>
            <a:ext cx="8783640" cy="543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Já temos um manual repleto de padrões e procedimentos para a construção de software.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–"/>
            </a:pPr>
            <a:r>
              <a:rPr lang="pt-BR" sz="2000" b="0" i="1" strike="noStrike" spc="-1">
                <a:solidFill>
                  <a:srgbClr val="000000"/>
                </a:solidFill>
                <a:latin typeface="Calibri"/>
              </a:rPr>
              <a:t>Isso não oferecerá ao meu pessoal tudo o que eles precisam saber?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 Box 4"/>
          <p:cNvSpPr/>
          <p:nvPr/>
        </p:nvSpPr>
        <p:spPr>
          <a:xfrm>
            <a:off x="609480" y="4318200"/>
            <a:ext cx="8304480" cy="1769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rgbClr val="000000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Será que o manual é usado?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Os profissionais sabem que ele existe?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Ele reflete a prática moderna de desenvolvimento de software?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7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Ele é completo?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Effect">
                      <p:stCondLst>
                        <p:cond delay="indefinite"/>
                      </p:stCondLst>
                      <p:childTnLst>
                        <p:par>
                          <p:cTn id="2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65080" y="318240"/>
            <a:ext cx="8783640" cy="65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MITOS DO SOFTWARE </a:t>
            </a:r>
            <a:br>
              <a:rPr sz="2800"/>
            </a:b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(ADMINISTRATIVOS)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359640" y="2043000"/>
            <a:ext cx="8783640" cy="543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Meu pessoal tem ferramentas de desenvolvimento de software de última geração; afinal lhes compramos os mais novos computadores.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ctangle 4"/>
          <p:cNvSpPr/>
          <p:nvPr/>
        </p:nvSpPr>
        <p:spPr>
          <a:xfrm>
            <a:off x="685800" y="609480"/>
            <a:ext cx="845676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4000" b="0" strike="noStrike" spc="-1">
              <a:solidFill>
                <a:srgbClr val="1F497D"/>
              </a:solidFill>
              <a:latin typeface="Arial"/>
              <a:ea typeface="DejaVu Sans"/>
            </a:endParaRPr>
          </a:p>
        </p:txBody>
      </p:sp>
      <p:sp>
        <p:nvSpPr>
          <p:cNvPr id="266" name="Text Box 6"/>
          <p:cNvSpPr/>
          <p:nvPr/>
        </p:nvSpPr>
        <p:spPr>
          <a:xfrm>
            <a:off x="1371600" y="4741920"/>
            <a:ext cx="6551640" cy="114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rgbClr val="000000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</a:t>
            </a:r>
            <a:r>
              <a:rPr lang="pt-BR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É preciso muito mais do que os mais recentes computadores para se fazer um desenvolvimento de software de alta qualidade.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25680" y="502920"/>
            <a:ext cx="8783640" cy="65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MITOS DO SOFTWARE </a:t>
            </a:r>
            <a:br>
              <a:rPr sz="2800"/>
            </a:b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(ADMINISTRATIVOS)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80600" y="1659960"/>
            <a:ext cx="8783640" cy="543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Sempre que estivermos atrasados, podemos adicionar mais programadores e tirar o atraso.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Text Box 8"/>
          <p:cNvSpPr/>
          <p:nvPr/>
        </p:nvSpPr>
        <p:spPr>
          <a:xfrm>
            <a:off x="762120" y="4102920"/>
            <a:ext cx="7237440" cy="160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rgbClr val="000000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O desenvolvimento de software não é um processo mecânico igual à manufatura.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Acrescentar pessoas em um projeto torna-o ainda mais atrasado. Pessoas podem ser acrescentadas, mas somente de uma forma planejada.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26040" y="434160"/>
            <a:ext cx="8783640" cy="65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MITOS DO SOFTWARE </a:t>
            </a:r>
            <a:br>
              <a:rPr sz="2800"/>
            </a:b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(CLIENTE)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359640" y="1671120"/>
            <a:ext cx="8783640" cy="543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Uma declaração  geral dos objetivos é suficiente para se começar a escrever programas - podemos preencher os detalhes mais tarde.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 Box 8"/>
          <p:cNvSpPr/>
          <p:nvPr/>
        </p:nvSpPr>
        <p:spPr>
          <a:xfrm>
            <a:off x="762120" y="4195440"/>
            <a:ext cx="7999560" cy="1902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rgbClr val="000000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Uma definição inicial ruim é a PRINCIPAL causa de fracassos dos esforços de desenvolvimento de software.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É fundamental uma descrição formal e detalhada do domínio da informação, função, desempenho, interfaces, restrições de projeto e critérios de validação.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683" descr="Gráfico em documento com caneta"/>
          <p:cNvPicPr/>
          <p:nvPr/>
        </p:nvPicPr>
        <p:blipFill>
          <a:blip r:embed="rId3"/>
          <a:srcRect l="11001" r="-2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8640" y="457200"/>
            <a:ext cx="8684640" cy="83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0" strike="noStrike" cap="all" spc="-1">
                <a:solidFill>
                  <a:srgbClr val="4E3B30"/>
                </a:solidFill>
                <a:latin typeface="Franklin Gothic Medium"/>
              </a:rPr>
              <a:t>Características do Software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8640" y="1554120"/>
            <a:ext cx="8684640" cy="372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Lógico não físico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Manutenção mais complexa que o hardware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Leva tempo desenvolver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Dificuldade de levantar os requisitos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Custos normalmente sobem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Testes são caros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85800" y="403560"/>
            <a:ext cx="8783640" cy="65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MITOS DO SOFTWARE </a:t>
            </a:r>
            <a:br>
              <a:rPr sz="2800"/>
            </a:b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(CLIENTE)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359640" y="1896840"/>
            <a:ext cx="8783640" cy="543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Os requisitos de projeto modificam-se continuamente, mas as mudanças podem ser facilmente acomodadas, porque o software é flexível.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tangle 6"/>
          <p:cNvSpPr/>
          <p:nvPr/>
        </p:nvSpPr>
        <p:spPr>
          <a:xfrm>
            <a:off x="685800" y="609480"/>
            <a:ext cx="845676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4000" b="0" strike="noStrike" spc="-1">
              <a:solidFill>
                <a:srgbClr val="1F497D"/>
              </a:solidFill>
              <a:latin typeface="Arial"/>
              <a:ea typeface="DejaVu Sans"/>
            </a:endParaRPr>
          </a:p>
        </p:txBody>
      </p:sp>
      <p:sp>
        <p:nvSpPr>
          <p:cNvPr id="276" name="Text Box 8"/>
          <p:cNvSpPr/>
          <p:nvPr/>
        </p:nvSpPr>
        <p:spPr>
          <a:xfrm>
            <a:off x="990720" y="4392720"/>
            <a:ext cx="7694640" cy="14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rgbClr val="000000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Uma mudança, quando solicitada tardiamente num projeto, pode ser maior do que mais do que uma ordem de magnitude mais dispendiosa do que a mesma mudança solicitada nas fases iniciais.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85800" y="295560"/>
            <a:ext cx="8783640" cy="65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MITOS DO SOFTWARE </a:t>
            </a:r>
            <a:br>
              <a:rPr sz="2800"/>
            </a:b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(PROFISSIONAL)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358920" y="2065680"/>
            <a:ext cx="8783640" cy="543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Enquanto não tiver o programa "funcionando", eu não terei realmente nenhuma maneira de avaliar sua qualidade. 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tangle 6"/>
          <p:cNvSpPr/>
          <p:nvPr/>
        </p:nvSpPr>
        <p:spPr>
          <a:xfrm>
            <a:off x="685800" y="609480"/>
            <a:ext cx="845676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4000" b="0" strike="noStrike" spc="-1">
              <a:solidFill>
                <a:srgbClr val="1F497D"/>
              </a:solidFill>
              <a:latin typeface="Arial"/>
              <a:ea typeface="DejaVu Sans"/>
            </a:endParaRPr>
          </a:p>
        </p:txBody>
      </p:sp>
      <p:sp>
        <p:nvSpPr>
          <p:cNvPr id="280" name="Text Box 8"/>
          <p:cNvSpPr/>
          <p:nvPr/>
        </p:nvSpPr>
        <p:spPr>
          <a:xfrm>
            <a:off x="914400" y="4240080"/>
            <a:ext cx="7694640" cy="14486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rgbClr val="000000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Um programa funcionando é somente uma parte de uma Configuração de Software que inclui todos os itens de informação produzidos durante a construção e manutenção do software.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85800" y="295560"/>
            <a:ext cx="8783640" cy="650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MITOS DO SOFTWARE </a:t>
            </a:r>
            <a:br>
              <a:rPr sz="2800"/>
            </a:b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(PROFISSIONAL)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293760" y="2145240"/>
            <a:ext cx="8783640" cy="543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Assim que escrevermos o programa e o colocarmos em funcionamento nosso trabalho estará completo.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tangle 6"/>
          <p:cNvSpPr/>
          <p:nvPr/>
        </p:nvSpPr>
        <p:spPr>
          <a:xfrm>
            <a:off x="685800" y="609480"/>
            <a:ext cx="8456760" cy="114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4000" b="0" strike="noStrike" spc="-1">
              <a:solidFill>
                <a:srgbClr val="1F497D"/>
              </a:solidFill>
              <a:latin typeface="Arial"/>
              <a:ea typeface="DejaVu Sans"/>
            </a:endParaRPr>
          </a:p>
        </p:txBody>
      </p:sp>
      <p:sp>
        <p:nvSpPr>
          <p:cNvPr id="284" name="Text Box 8"/>
          <p:cNvSpPr/>
          <p:nvPr/>
        </p:nvSpPr>
        <p:spPr>
          <a:xfrm>
            <a:off x="838080" y="4132440"/>
            <a:ext cx="7694640" cy="1146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>
            <a:solidFill>
              <a:srgbClr val="000000"/>
            </a:solidFill>
            <a:miter/>
          </a:ln>
          <a:effectLst>
            <a:outerShdw dist="106914" dir="13500000" algn="ctr" rotWithShape="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i="1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Realidade: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901"/>
              </a:spcBef>
              <a:spcAft>
                <a:spcPts val="300"/>
              </a:spcAft>
            </a:pPr>
            <a:r>
              <a:rPr lang="pt-BR" sz="1800" b="0" strike="noStrike" spc="-1">
                <a:solidFill>
                  <a:srgbClr val="000000"/>
                </a:solidFill>
                <a:latin typeface="Arial Narrow"/>
                <a:ea typeface="DejaVu Sans"/>
              </a:rPr>
              <a:t>Os dados da indústria indicam que entre 50 e 70% de todo esforço gasto num programa serão despendidos depois que ele for entregue pela primeira vez ao cliente.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Effect">
                      <p:stCondLst>
                        <p:cond delay="indefinite"/>
                      </p:stCondLst>
                      <p:childTnLst>
                        <p:par>
                          <p:cTn id="1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Effect">
                      <p:stCondLst>
                        <p:cond delay="indefinite"/>
                      </p:stCondLst>
                      <p:childTnLst>
                        <p:par>
                          <p:cTn id="1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 367"/>
          <p:cNvGrpSpPr/>
          <p:nvPr/>
        </p:nvGrpSpPr>
        <p:grpSpPr>
          <a:xfrm>
            <a:off x="563400" y="743760"/>
            <a:ext cx="8006040" cy="5349600"/>
            <a:chOff x="563400" y="743760"/>
            <a:chExt cx="8006040" cy="5349600"/>
          </a:xfrm>
        </p:grpSpPr>
        <p:sp>
          <p:nvSpPr>
            <p:cNvPr id="286" name="Freeform 6"/>
            <p:cNvSpPr/>
            <p:nvPr/>
          </p:nvSpPr>
          <p:spPr>
            <a:xfrm>
              <a:off x="6113880" y="1685520"/>
              <a:ext cx="2455560" cy="4407840"/>
            </a:xfrm>
            <a:custGeom>
              <a:avLst/>
              <a:gdLst>
                <a:gd name="textAreaLeft" fmla="*/ 0 w 2455560"/>
                <a:gd name="textAreaRight" fmla="*/ 2456280 w 2455560"/>
                <a:gd name="textAreaTop" fmla="*/ 0 h 4407840"/>
                <a:gd name="textAreaBottom" fmla="*/ 4408560 h 4407840"/>
              </a:gdLst>
              <a:ahLst/>
              <a:cxn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Franklin Gothic Book"/>
                <a:ea typeface="DejaVu Sans"/>
              </a:endParaRPr>
            </a:p>
          </p:txBody>
        </p:sp>
        <p:sp>
          <p:nvSpPr>
            <p:cNvPr id="287" name="Freeform 6"/>
            <p:cNvSpPr/>
            <p:nvPr/>
          </p:nvSpPr>
          <p:spPr>
            <a:xfrm flipH="1" flipV="1">
              <a:off x="563040" y="743760"/>
              <a:ext cx="2455920" cy="4407840"/>
            </a:xfrm>
            <a:custGeom>
              <a:avLst/>
              <a:gdLst>
                <a:gd name="textAreaLeft" fmla="*/ -360 w 2455920"/>
                <a:gd name="textAreaRight" fmla="*/ 2456280 w 2455920"/>
                <a:gd name="textAreaTop" fmla="*/ -360 h 4407840"/>
                <a:gd name="textAreaBottom" fmla="*/ 4408200 h 4407840"/>
              </a:gdLst>
              <a:ahLst/>
              <a:cxn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Franklin Gothic Book"/>
                <a:ea typeface="DejaVu Sans"/>
              </a:endParaRPr>
            </a:p>
          </p:txBody>
        </p:sp>
      </p:grpSp>
      <p:sp>
        <p:nvSpPr>
          <p:cNvPr id="288" name="Rectangle 37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115680" y="669960"/>
            <a:ext cx="2883960" cy="38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algn="ctr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3600" b="0" strike="noStrike" cap="all" spc="-1">
                <a:solidFill>
                  <a:srgbClr val="191B0E"/>
                </a:solidFill>
                <a:latin typeface="Franklin Gothic Book"/>
              </a:rPr>
              <a:t>IMPACTO DAS MUDANÇAS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Freeform 6"/>
          <p:cNvSpPr/>
          <p:nvPr/>
        </p:nvSpPr>
        <p:spPr>
          <a:xfrm flipH="1" flipV="1">
            <a:off x="485280" y="633240"/>
            <a:ext cx="2455920" cy="4407840"/>
          </a:xfrm>
          <a:custGeom>
            <a:avLst/>
            <a:gdLst>
              <a:gd name="textAreaLeft" fmla="*/ -360 w 2455920"/>
              <a:gd name="textAreaRight" fmla="*/ 2456280 w 2455920"/>
              <a:gd name="textAreaTop" fmla="*/ -360 h 4407840"/>
              <a:gd name="textAreaBottom" fmla="*/ 4408200 h 4407840"/>
            </a:gdLst>
            <a:ahLst/>
            <a:cxnLst/>
            <a:rect l="textAreaLeft" t="textAreaTop" r="textAreaRight" b="textAreaBottom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sp>
        <p:nvSpPr>
          <p:cNvPr id="291" name="Freeform 6"/>
          <p:cNvSpPr/>
          <p:nvPr/>
        </p:nvSpPr>
        <p:spPr>
          <a:xfrm>
            <a:off x="3371040" y="2016720"/>
            <a:ext cx="2455560" cy="4407840"/>
          </a:xfrm>
          <a:custGeom>
            <a:avLst/>
            <a:gdLst>
              <a:gd name="textAreaLeft" fmla="*/ 0 w 2455560"/>
              <a:gd name="textAreaRight" fmla="*/ 2456280 w 2455560"/>
              <a:gd name="textAreaTop" fmla="*/ 0 h 4407840"/>
              <a:gd name="textAreaBottom" fmla="*/ 4408560 h 4407840"/>
            </a:gdLst>
            <a:ahLst/>
            <a:cxnLst/>
            <a:rect l="textAreaLeft" t="textAreaTop" r="textAreaRight" b="textAreaBottom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  <p:graphicFrame>
        <p:nvGraphicFramePr>
          <p:cNvPr id="292" name="Espaço Reservado para Tabela 2"/>
          <p:cNvGraphicFramePr/>
          <p:nvPr>
            <p:extLst>
              <p:ext uri="{D42A27DB-BD31-4B8C-83A1-F6EECF244321}">
                <p14:modId xmlns:p14="http://schemas.microsoft.com/office/powerpoint/2010/main" val="772434319"/>
              </p:ext>
            </p:extLst>
          </p:nvPr>
        </p:nvGraphicFramePr>
        <p:xfrm>
          <a:off x="1034280" y="2636280"/>
          <a:ext cx="4244040" cy="1813560"/>
        </p:xfrm>
        <a:graphic>
          <a:graphicData uri="http://schemas.openxmlformats.org/drawingml/2006/table">
            <a:tbl>
              <a:tblPr/>
              <a:tblGrid>
                <a:gridCol w="236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040">
                <a:tc>
                  <a:txBody>
                    <a:bodyPr/>
                    <a:lstStyle/>
                    <a:p>
                      <a:pPr marL="179280"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pos="0" algn="l"/>
                        </a:tabLst>
                      </a:pPr>
                      <a:r>
                        <a:rPr lang="pt-BR" sz="19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FASES</a:t>
                      </a:r>
                      <a:endParaRPr lang="pt-BR" sz="1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8240" marR="48240">
                    <a:lnL w="76320">
                      <a:solidFill>
                        <a:srgbClr val="EEECE1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76320">
                      <a:solidFill>
                        <a:srgbClr val="EEECE1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9280" algn="ctr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  <a:tabLst>
                          <a:tab pos="0" algn="l"/>
                        </a:tabLst>
                      </a:pPr>
                      <a:r>
                        <a:rPr lang="pt-BR" sz="19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CUSTO DE MANUTENÇÃO </a:t>
                      </a:r>
                      <a:endParaRPr lang="pt-BR" sz="1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76320">
                      <a:solidFill>
                        <a:srgbClr val="EEECE1"/>
                      </a:solidFill>
                      <a:prstDash val="solid"/>
                    </a:lnR>
                    <a:lnT w="76320">
                      <a:solidFill>
                        <a:srgbClr val="EEECE1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40">
                <a:tc>
                  <a:txBody>
                    <a:bodyPr/>
                    <a:lstStyle/>
                    <a:p>
                      <a:pPr marL="17928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0" algn="l"/>
                        </a:tabLst>
                      </a:pPr>
                      <a:r>
                        <a:rPr lang="pt-BR" sz="19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REQUISITOS</a:t>
                      </a:r>
                      <a:endParaRPr lang="pt-BR" sz="19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8240" marR="48240">
                    <a:lnL w="76320">
                      <a:solidFill>
                        <a:srgbClr val="EEECE1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928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0" algn="l"/>
                        </a:tabLst>
                      </a:pPr>
                      <a:r>
                        <a:rPr lang="pt-BR" sz="19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 1 x</a:t>
                      </a:r>
                      <a:endParaRPr lang="pt-BR" sz="1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76320">
                      <a:solidFill>
                        <a:srgbClr val="EEECE1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40">
                <a:tc>
                  <a:txBody>
                    <a:bodyPr/>
                    <a:lstStyle/>
                    <a:p>
                      <a:pPr marL="17928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0" algn="l"/>
                        </a:tabLst>
                      </a:pPr>
                      <a:r>
                        <a:rPr lang="pt-BR" sz="19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DESENVOLVIMENTO</a:t>
                      </a:r>
                      <a:endParaRPr lang="pt-BR" sz="1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8240" marR="48240">
                    <a:lnL w="76320">
                      <a:solidFill>
                        <a:srgbClr val="EEECE1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928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0" algn="l"/>
                        </a:tabLst>
                      </a:pPr>
                      <a:r>
                        <a:rPr lang="pt-BR" sz="19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1.5 - 6x</a:t>
                      </a:r>
                      <a:endParaRPr lang="pt-BR" sz="1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76320">
                      <a:solidFill>
                        <a:srgbClr val="EEECE1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40">
                <a:tc>
                  <a:txBody>
                    <a:bodyPr/>
                    <a:lstStyle/>
                    <a:p>
                      <a:pPr marL="17928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0" algn="l"/>
                        </a:tabLst>
                      </a:pPr>
                      <a:r>
                        <a:rPr lang="pt-BR" sz="19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MANUTENÇÃO</a:t>
                      </a:r>
                      <a:endParaRPr lang="pt-BR" sz="1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8240" marR="48240">
                    <a:lnL w="76320">
                      <a:solidFill>
                        <a:srgbClr val="EEECE1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76320">
                      <a:solidFill>
                        <a:srgbClr val="EEECE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928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0" algn="l"/>
                        </a:tabLst>
                      </a:pPr>
                      <a:r>
                        <a:rPr lang="pt-BR" sz="1900" b="1" strike="noStrike" spc="-1" dirty="0">
                          <a:solidFill>
                            <a:srgbClr val="FFFFFF"/>
                          </a:solidFill>
                          <a:latin typeface="Calibri"/>
                        </a:rPr>
                        <a:t>60 - 100x</a:t>
                      </a:r>
                      <a:endParaRPr lang="pt-BR" sz="19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8240" marR="48240">
                    <a:lnL w="12240">
                      <a:solidFill>
                        <a:srgbClr val="FFFFFF"/>
                      </a:solidFill>
                      <a:prstDash val="solid"/>
                    </a:lnL>
                    <a:lnR w="76320">
                      <a:solidFill>
                        <a:srgbClr val="EEECE1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76320">
                      <a:solidFill>
                        <a:srgbClr val="EEECE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ENGENHARIA DE SOFTWARE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object 6"/>
          <p:cNvPicPr/>
          <p:nvPr/>
        </p:nvPicPr>
        <p:blipFill>
          <a:blip r:embed="rId2"/>
          <a:stretch/>
        </p:blipFill>
        <p:spPr>
          <a:xfrm>
            <a:off x="624960" y="1520190"/>
            <a:ext cx="8256150" cy="533709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1" strike="noStrike" spc="-1">
                <a:solidFill>
                  <a:srgbClr val="000000"/>
                </a:solidFill>
                <a:latin typeface="Calibri"/>
              </a:rPr>
              <a:t>ENGENHARIA DE SOFTWARE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1028880" y="2286000"/>
            <a:ext cx="7200360" cy="358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400" b="1" strike="noStrike" spc="-1" dirty="0">
                <a:solidFill>
                  <a:srgbClr val="000000"/>
                </a:solidFill>
                <a:latin typeface="Calibri"/>
              </a:rPr>
              <a:t>Principais Metas: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Melhorar a qualidade de produtos de software, aumentar a produtividade do pessoal técnico e aumentar a satisfação do cliente.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400" b="1" strike="noStrike" spc="-1" dirty="0">
                <a:solidFill>
                  <a:srgbClr val="000000"/>
                </a:solidFill>
                <a:latin typeface="Calibri"/>
              </a:rPr>
              <a:t>Elementos: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Abrange um conjunto de três elementos fundamentais: 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pt-BR" b="0" i="1" strike="noStrike" spc="-1" dirty="0">
                <a:solidFill>
                  <a:srgbClr val="000000"/>
                </a:solidFill>
                <a:latin typeface="Calibri"/>
              </a:rPr>
              <a:t>Métodos, Ferramentas e Procedimentos  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DEFINIÇÕES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1028880" y="1931670"/>
            <a:ext cx="7737750" cy="41490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7000" lnSpcReduction="10000"/>
          </a:bodyPr>
          <a:lstStyle/>
          <a:p>
            <a:pPr marL="371880" indent="-37188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500" b="0" strike="noStrike" spc="-1" dirty="0">
                <a:solidFill>
                  <a:srgbClr val="191B0E"/>
                </a:solidFill>
                <a:latin typeface="Franklin Gothic Book"/>
              </a:rPr>
              <a:t>MÉTODO: </a:t>
            </a:r>
            <a:r>
              <a:rPr lang="pt-BR" sz="2500" b="0" strike="noStrike" spc="-1" dirty="0">
                <a:solidFill>
                  <a:srgbClr val="000000"/>
                </a:solidFill>
                <a:latin typeface="Calibri"/>
              </a:rPr>
              <a:t>Proporcionam </a:t>
            </a:r>
            <a:r>
              <a:rPr lang="pt-BR" sz="2500" b="0" strike="noStrike" spc="-1" dirty="0">
                <a:solidFill>
                  <a:srgbClr val="FF0000"/>
                </a:solidFill>
                <a:latin typeface="Calibri"/>
              </a:rPr>
              <a:t>os detalhes </a:t>
            </a:r>
            <a:r>
              <a:rPr lang="pt-BR" sz="2500" b="0" strike="noStrike" spc="-1" dirty="0">
                <a:solidFill>
                  <a:srgbClr val="000000"/>
                </a:solidFill>
                <a:latin typeface="Calibri"/>
              </a:rPr>
              <a:t>de como fazer para construir o software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332280" indent="-3322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500" b="1" strike="noStrike" spc="-1" dirty="0">
                <a:solidFill>
                  <a:srgbClr val="000000"/>
                </a:solidFill>
                <a:latin typeface="Calibri"/>
              </a:rPr>
              <a:t>Alguns Métodos: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846720" lvl="1" indent="-3322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500" b="0" i="1" strike="noStrike" spc="-1" dirty="0">
                <a:solidFill>
                  <a:srgbClr val="000000"/>
                </a:solidFill>
                <a:latin typeface="Calibri"/>
              </a:rPr>
              <a:t>Planejamento e estimativa de projeto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846720" lvl="1" indent="-3322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500" b="0" i="1" strike="noStrike" spc="-1" dirty="0">
                <a:solidFill>
                  <a:srgbClr val="000000"/>
                </a:solidFill>
                <a:latin typeface="Calibri"/>
              </a:rPr>
              <a:t>Análise de requisitos de sistemas e de software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846720" lvl="1" indent="-3322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500" b="0" i="1" strike="noStrike" spc="-1" dirty="0">
                <a:solidFill>
                  <a:srgbClr val="000000"/>
                </a:solidFill>
                <a:latin typeface="Calibri"/>
              </a:rPr>
              <a:t>Projeto da estrutura de dados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846720" lvl="1" indent="-3322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500" b="0" i="1" strike="noStrike" spc="-1" dirty="0">
                <a:solidFill>
                  <a:srgbClr val="000000"/>
                </a:solidFill>
                <a:latin typeface="Calibri"/>
              </a:rPr>
              <a:t>Algoritmo de processamento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846720" lvl="1" indent="-3322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500" b="0" i="1" strike="noStrike" spc="-1" dirty="0">
                <a:solidFill>
                  <a:srgbClr val="000000"/>
                </a:solidFill>
                <a:latin typeface="Calibri"/>
              </a:rPr>
              <a:t>Codificação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846720" lvl="1" indent="-3322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500" b="0" i="1" strike="noStrike" spc="-1" dirty="0">
                <a:solidFill>
                  <a:srgbClr val="000000"/>
                </a:solidFill>
                <a:latin typeface="Calibri"/>
              </a:rPr>
              <a:t>Teste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marL="846720" lvl="1" indent="-3322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500" b="0" i="1" strike="noStrike" spc="-1" dirty="0">
                <a:solidFill>
                  <a:srgbClr val="000000"/>
                </a:solidFill>
                <a:latin typeface="Calibri"/>
              </a:rPr>
              <a:t>Manutenção</a:t>
            </a:r>
            <a:endParaRPr lang="pt-BR" sz="2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8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46832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FERRAMENTAS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88600" y="2286000"/>
            <a:ext cx="4852080" cy="3886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343080" indent="-343080">
              <a:lnSpc>
                <a:spcPct val="94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191B0E"/>
                </a:solidFill>
                <a:latin typeface="Calibri"/>
              </a:rPr>
              <a:t>Dão suporte automatizado aos métodos.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4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191B0E"/>
                </a:solidFill>
                <a:latin typeface="Calibri"/>
              </a:rPr>
              <a:t>Existem atualmente ferramentas para sustentar cada um dos métodos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4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191B0E"/>
                </a:solidFill>
                <a:latin typeface="Calibri"/>
              </a:rPr>
              <a:t>Quando as ferramentas são integradas é estabelecido um sistema de suporte ao desenvolvimento de software chamado CASE - Computer </a:t>
            </a:r>
            <a:r>
              <a:rPr lang="pt-BR" sz="2400" b="0" strike="noStrike" spc="-1" dirty="0" err="1">
                <a:solidFill>
                  <a:srgbClr val="191B0E"/>
                </a:solidFill>
                <a:latin typeface="Calibri"/>
              </a:rPr>
              <a:t>Aided</a:t>
            </a:r>
            <a:r>
              <a:rPr lang="pt-BR" sz="2400" b="0" strike="noStrike" spc="-1" dirty="0">
                <a:solidFill>
                  <a:srgbClr val="191B0E"/>
                </a:solidFill>
                <a:latin typeface="Calibri"/>
              </a:rPr>
              <a:t> Software </a:t>
            </a:r>
            <a:r>
              <a:rPr lang="pt-BR" sz="2400" b="0" strike="noStrike" spc="-1" dirty="0" err="1">
                <a:solidFill>
                  <a:srgbClr val="191B0E"/>
                </a:solidFill>
                <a:latin typeface="Calibri"/>
              </a:rPr>
              <a:t>Engineering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Rectangle 10"/>
          <p:cNvSpPr/>
          <p:nvPr/>
        </p:nvSpPr>
        <p:spPr>
          <a:xfrm>
            <a:off x="5537880" y="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303" name="Imagem 3"/>
          <p:cNvPicPr/>
          <p:nvPr/>
        </p:nvPicPr>
        <p:blipFill>
          <a:blip r:embed="rId2"/>
          <a:stretch/>
        </p:blipFill>
        <p:spPr>
          <a:xfrm>
            <a:off x="6189120" y="2397600"/>
            <a:ext cx="2473920" cy="2061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PROCEDIMENTOS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028880" y="2286000"/>
            <a:ext cx="7200360" cy="358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Constituem o elo de ligação entre os métodos e ferramentas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Define a sequência em que os métodos serão aplicados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Produz </a:t>
            </a:r>
            <a:r>
              <a:rPr lang="pt-BR" sz="2400" b="0" strike="noStrike" spc="-1" dirty="0">
                <a:solidFill>
                  <a:srgbClr val="FF0000"/>
                </a:solidFill>
                <a:latin typeface="Calibri"/>
              </a:rPr>
              <a:t>artefatos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 que precisam ser entregues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Possui controles que ajudam  assegurar a qualidade e coordenar as alterações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Estabelecem marcos de referência que possibilitam administrar o progresso do software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PARADIGMAS DE E.S.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1028880" y="2286000"/>
            <a:ext cx="7737930" cy="358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000000"/>
              </a:buClr>
              <a:buFont typeface="Franklin Gothic Book"/>
              <a:buChar char="■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O conjunto de métodos, procedimentos e ferramentas definem ATIVIDADE que são componentes dos </a:t>
            </a:r>
            <a:r>
              <a:rPr lang="pt-BR" sz="2400" b="0" strike="noStrike" spc="-1" dirty="0">
                <a:solidFill>
                  <a:srgbClr val="FF0000"/>
                </a:solidFill>
                <a:latin typeface="Calibri"/>
              </a:rPr>
              <a:t>PARADIGMAS da Engenharia de Software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cap="all" spc="-1">
                <a:solidFill>
                  <a:srgbClr val="4E3B30"/>
                </a:solidFill>
                <a:latin typeface="Franklin Gothic Medium"/>
              </a:rPr>
              <a:t>Características do Software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028880" y="2286000"/>
            <a:ext cx="7200360" cy="358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914400" lvl="1" indent="-45720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Desenvolvido ou projetado por engenharia, não manufaturado no sentido clássico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Não se desgasta mas se deteriora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Calibri"/>
              <a:buAutoNum type="arabicPeriod"/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A maioria é feita sob medida em vez de ser montada a partir de componentes existentes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PARADIGMAS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1028880" y="1918080"/>
            <a:ext cx="8003160" cy="394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9000" lnSpcReduction="10000"/>
          </a:bodyPr>
          <a:lstStyle/>
          <a:p>
            <a:pPr marL="329400" indent="-32940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FF0000"/>
                </a:solidFill>
                <a:latin typeface="Calibri"/>
              </a:rPr>
              <a:t>São os modelos de processos</a:t>
            </a:r>
            <a:endParaRPr lang="pt-BR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714240" lvl="1" indent="-27432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–"/>
            </a:pPr>
            <a:r>
              <a:rPr lang="pt-BR" sz="2000" b="0" i="1" strike="noStrike" spc="-1" dirty="0">
                <a:solidFill>
                  <a:srgbClr val="000000"/>
                </a:solidFill>
                <a:latin typeface="Calibri"/>
              </a:rPr>
              <a:t>Possibilitam ao Gerente controlar o processo de desenvolvimento de sistemas de software e ao Desenvolvedor obter a base para produzir, de maneira eficiente, software que satisfaça os requisitos preestabelecidos (Pressman)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Define a ordem em que as atividades são executadas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Ajuda a reduzir problemas no processo de desenvolvimento do software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29400" indent="-329400">
              <a:lnSpc>
                <a:spcPct val="100000"/>
              </a:lnSpc>
              <a:spcBef>
                <a:spcPts val="479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Deve ser escolhido de acordo com: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14240" lvl="1" indent="-27432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–"/>
            </a:pPr>
            <a:r>
              <a:rPr lang="pt-BR" sz="2000" b="0" i="1" strike="noStrike" spc="-1" dirty="0">
                <a:solidFill>
                  <a:srgbClr val="000000"/>
                </a:solidFill>
                <a:latin typeface="Calibri"/>
              </a:rPr>
              <a:t>Natureza do projeto e do produto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14240" lvl="1" indent="-27432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–"/>
            </a:pPr>
            <a:r>
              <a:rPr lang="pt-BR" sz="2000" b="0" i="1" strike="noStrike" spc="-1" dirty="0">
                <a:solidFill>
                  <a:srgbClr val="000000"/>
                </a:solidFill>
                <a:latin typeface="Calibri"/>
              </a:rPr>
              <a:t>Métodos e ferramentas utilizados 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714240" lvl="1" indent="-27432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–"/>
            </a:pPr>
            <a:r>
              <a:rPr lang="pt-BR" sz="2000" b="0" i="1" strike="noStrike" spc="-1" dirty="0">
                <a:solidFill>
                  <a:srgbClr val="000000"/>
                </a:solidFill>
                <a:latin typeface="Calibri"/>
              </a:rPr>
              <a:t>Controles e Produtos intermediários desejados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EXERCÍCIO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1028880" y="2286000"/>
            <a:ext cx="7200360" cy="3580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000" b="0" strike="noStrike" spc="-1">
                <a:solidFill>
                  <a:srgbClr val="191B0E"/>
                </a:solidFill>
                <a:latin typeface="Franklin Gothic Book"/>
              </a:rPr>
              <a:t>Escolher um ESTUDO de CASO, discutir sobre o que conhecem dele e os pontos principais. Fazer</a:t>
            </a:r>
            <a:r>
              <a:rPr lang="pt-BR" sz="2000" b="1" strike="noStrike" spc="4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um </a:t>
            </a:r>
            <a:r>
              <a:rPr lang="pt-BR" sz="2000" b="1" strike="noStrike" spc="4">
                <a:solidFill>
                  <a:srgbClr val="000000"/>
                </a:solidFill>
                <a:latin typeface="Arial"/>
              </a:rPr>
              <a:t>sumário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das </a:t>
            </a:r>
            <a:r>
              <a:rPr lang="pt-BR" sz="2000" b="1" strike="noStrike" spc="4">
                <a:solidFill>
                  <a:srgbClr val="000000"/>
                </a:solidFill>
                <a:latin typeface="Arial"/>
              </a:rPr>
              <a:t>causas, </a:t>
            </a:r>
            <a:r>
              <a:rPr lang="pt-BR" sz="2000" b="1" strike="noStrike" spc="-710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b="1" strike="noStrike" spc="7">
                <a:solidFill>
                  <a:srgbClr val="000000"/>
                </a:solidFill>
                <a:latin typeface="Arial"/>
              </a:rPr>
              <a:t>consequências </a:t>
            </a: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e </a:t>
            </a:r>
            <a:r>
              <a:rPr lang="pt-BR" sz="2000" b="1" strike="noStrike" spc="4">
                <a:solidFill>
                  <a:srgbClr val="000000"/>
                </a:solidFill>
                <a:latin typeface="Arial"/>
              </a:rPr>
              <a:t>as </a:t>
            </a:r>
            <a:r>
              <a:rPr lang="pt-BR" sz="2000" b="1" strike="noStrike" spc="12">
                <a:solidFill>
                  <a:srgbClr val="000000"/>
                </a:solidFill>
                <a:latin typeface="Arial"/>
              </a:rPr>
              <a:t>possíveis soluções </a:t>
            </a:r>
            <a:r>
              <a:rPr lang="pt-BR" sz="2000" b="1" strike="noStrike" spc="7">
                <a:solidFill>
                  <a:srgbClr val="000000"/>
                </a:solidFill>
                <a:latin typeface="Arial"/>
              </a:rPr>
              <a:t>para preveni- </a:t>
            </a:r>
            <a:r>
              <a:rPr lang="pt-BR" sz="2000" b="1" strike="noStrike" spc="-710">
                <a:solidFill>
                  <a:srgbClr val="000000"/>
                </a:solidFill>
                <a:latin typeface="Arial"/>
              </a:rPr>
              <a:t> </a:t>
            </a:r>
            <a:r>
              <a:rPr lang="pt-BR" sz="2000" b="1" strike="noStrike" spc="-7">
                <a:solidFill>
                  <a:srgbClr val="000000"/>
                </a:solidFill>
                <a:latin typeface="Arial"/>
              </a:rPr>
              <a:t>los.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lang="pt-BR" sz="2000" b="0" strike="noStrike" spc="-1">
                <a:solidFill>
                  <a:srgbClr val="191B0E"/>
                </a:solidFill>
                <a:latin typeface="Franklin Gothic Book"/>
              </a:rPr>
              <a:t>Apresentar para a sala “moral da história”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61040" y="660960"/>
            <a:ext cx="8982720" cy="139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Curva de falhas para o Hardware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" name="Group 29"/>
          <p:cNvGrpSpPr/>
          <p:nvPr/>
        </p:nvGrpSpPr>
        <p:grpSpPr>
          <a:xfrm>
            <a:off x="1514520" y="2565360"/>
            <a:ext cx="6224760" cy="2772000"/>
            <a:chOff x="1514520" y="2565360"/>
            <a:chExt cx="6224760" cy="2772000"/>
          </a:xfrm>
        </p:grpSpPr>
        <p:sp>
          <p:nvSpPr>
            <p:cNvPr id="188" name="Text Box 16"/>
            <p:cNvSpPr/>
            <p:nvPr/>
          </p:nvSpPr>
          <p:spPr>
            <a:xfrm>
              <a:off x="6750000" y="4950000"/>
              <a:ext cx="989280" cy="387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990000"/>
                  </a:solidFill>
                  <a:latin typeface="Arial"/>
                  <a:ea typeface="DejaVu Sans"/>
                </a:rPr>
                <a:t>tempo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Text Box 17"/>
            <p:cNvSpPr/>
            <p:nvPr/>
          </p:nvSpPr>
          <p:spPr>
            <a:xfrm>
              <a:off x="6010200" y="2717640"/>
              <a:ext cx="1460520" cy="64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chemeClr val="accent1">
                      <a:lumMod val="75000"/>
                    </a:schemeClr>
                  </a:solidFill>
                  <a:latin typeface="Arial"/>
                  <a:ea typeface="DejaVu Sans"/>
                </a:rPr>
                <a:t>“desgaste”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 Box 18"/>
            <p:cNvSpPr/>
            <p:nvPr/>
          </p:nvSpPr>
          <p:spPr>
            <a:xfrm>
              <a:off x="3068640" y="2781360"/>
              <a:ext cx="1919520" cy="1190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901"/>
                </a:spcBef>
                <a:spcAft>
                  <a:spcPts val="300"/>
                </a:spcAft>
              </a:pPr>
              <a:r>
                <a:rPr lang="pt-BR" sz="1800" b="0" strike="noStrike" spc="-1">
                  <a:solidFill>
                    <a:schemeClr val="accent1">
                      <a:lumMod val="75000"/>
                    </a:schemeClr>
                  </a:solidFill>
                  <a:latin typeface="Arial"/>
                  <a:ea typeface="DejaVu Sans"/>
                </a:rPr>
                <a:t>“mortalidade</a:t>
              </a:r>
              <a:r>
                <a:rPr lang="pt-BR" sz="2000" b="0" strike="noStrike" spc="-1">
                  <a:solidFill>
                    <a:schemeClr val="accent1">
                      <a:lumMod val="75000"/>
                    </a:schemeClr>
                  </a:solidFill>
                  <a:latin typeface="Arial"/>
                  <a:ea typeface="DejaVu Sans"/>
                </a:rPr>
                <a:t> </a:t>
              </a:r>
              <a:r>
                <a:rPr lang="pt-BR" sz="1800" b="0" strike="noStrike" spc="-1">
                  <a:solidFill>
                    <a:schemeClr val="accent1">
                      <a:lumMod val="75000"/>
                    </a:schemeClr>
                  </a:solidFill>
                  <a:latin typeface="Arial"/>
                  <a:ea typeface="DejaVu Sans"/>
                </a:rPr>
                <a:t>infantil”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1" name="Line 20"/>
            <p:cNvSpPr/>
            <p:nvPr/>
          </p:nvSpPr>
          <p:spPr>
            <a:xfrm>
              <a:off x="2520720" y="2565360"/>
              <a:ext cx="360" cy="227628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0" rIns="90000" bIns="36000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2" name="Line 21"/>
            <p:cNvSpPr/>
            <p:nvPr/>
          </p:nvSpPr>
          <p:spPr>
            <a:xfrm>
              <a:off x="2520720" y="4841640"/>
              <a:ext cx="5011920" cy="36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3" name="Arc 22"/>
            <p:cNvSpPr/>
            <p:nvPr/>
          </p:nvSpPr>
          <p:spPr>
            <a:xfrm flipH="1" flipV="1">
              <a:off x="3113280" y="2741760"/>
              <a:ext cx="932040" cy="1805040"/>
            </a:xfrm>
            <a:custGeom>
              <a:avLst/>
              <a:gdLst>
                <a:gd name="textAreaLeft" fmla="*/ 720 w 932040"/>
                <a:gd name="textAreaRight" fmla="*/ 934200 w 932040"/>
                <a:gd name="textAreaTop" fmla="*/ -720 h 1805040"/>
                <a:gd name="textAreaBottom" fmla="*/ 1805760 h 1805040"/>
              </a:gdLst>
              <a:ahLst/>
              <a:cxnLst/>
              <a:rect l="textAreaLeft" t="textAreaTop" r="textAreaRight" b="textAreaBottom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4" name="Arc 23"/>
            <p:cNvSpPr/>
            <p:nvPr/>
          </p:nvSpPr>
          <p:spPr>
            <a:xfrm flipV="1">
              <a:off x="6276960" y="2627640"/>
              <a:ext cx="1179720" cy="1911600"/>
            </a:xfrm>
            <a:custGeom>
              <a:avLst/>
              <a:gdLst>
                <a:gd name="textAreaLeft" fmla="*/ 0 w 1179720"/>
                <a:gd name="textAreaRight" fmla="*/ 1181160 w 1179720"/>
                <a:gd name="textAreaTop" fmla="*/ -720 h 1911600"/>
                <a:gd name="textAreaBottom" fmla="*/ 1912320 h 1911600"/>
              </a:gdLst>
              <a:ahLst/>
              <a:cxnLst/>
              <a:rect l="textAreaLeft" t="textAreaTop" r="textAreaRight" b="textAreaBottom"/>
              <a:pathLst>
                <a:path w="21600" h="21590" fill="none">
                  <a:moveTo>
                    <a:pt x="650" y="-1"/>
                  </a:moveTo>
                  <a:cubicBezTo>
                    <a:pt x="12320" y="351"/>
                    <a:pt x="21600" y="9913"/>
                    <a:pt x="21600" y="21590"/>
                  </a:cubicBezTo>
                </a:path>
                <a:path w="21600" h="21590" stroke="0">
                  <a:moveTo>
                    <a:pt x="650" y="-1"/>
                  </a:moveTo>
                  <a:cubicBezTo>
                    <a:pt x="12320" y="351"/>
                    <a:pt x="21600" y="9913"/>
                    <a:pt x="21600" y="21590"/>
                  </a:cubicBezTo>
                  <a:lnTo>
                    <a:pt x="0" y="21590"/>
                  </a:lnTo>
                  <a:close/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5" name="Line 24"/>
            <p:cNvSpPr/>
            <p:nvPr/>
          </p:nvSpPr>
          <p:spPr>
            <a:xfrm flipV="1">
              <a:off x="4028760" y="4543200"/>
              <a:ext cx="2286000" cy="648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240" rIns="90000" bIns="324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6" name="Text Box 25"/>
            <p:cNvSpPr/>
            <p:nvPr/>
          </p:nvSpPr>
          <p:spPr>
            <a:xfrm>
              <a:off x="1514520" y="2629080"/>
              <a:ext cx="1005120" cy="412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990000"/>
                  </a:solidFill>
                  <a:latin typeface="Arial"/>
                  <a:ea typeface="DejaVu Sans"/>
                </a:rPr>
                <a:t>falhas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456200" y="502200"/>
            <a:ext cx="8783640" cy="55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000000"/>
                </a:solidFill>
                <a:latin typeface="Calibri"/>
              </a:rPr>
              <a:t>Curva de falhas do Software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8" name="Group 94"/>
          <p:cNvGrpSpPr/>
          <p:nvPr/>
        </p:nvGrpSpPr>
        <p:grpSpPr>
          <a:xfrm>
            <a:off x="971640" y="2437200"/>
            <a:ext cx="7111800" cy="3259080"/>
            <a:chOff x="971640" y="2437200"/>
            <a:chExt cx="7111800" cy="3259080"/>
          </a:xfrm>
        </p:grpSpPr>
        <p:sp>
          <p:nvSpPr>
            <p:cNvPr id="199" name="Text Box 72"/>
            <p:cNvSpPr/>
            <p:nvPr/>
          </p:nvSpPr>
          <p:spPr>
            <a:xfrm>
              <a:off x="971640" y="2556000"/>
              <a:ext cx="1106640" cy="465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990000"/>
                  </a:solidFill>
                  <a:latin typeface="Arial"/>
                  <a:ea typeface="DejaVu Sans"/>
                </a:rPr>
                <a:t>falhas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Text Box 73"/>
            <p:cNvSpPr/>
            <p:nvPr/>
          </p:nvSpPr>
          <p:spPr>
            <a:xfrm>
              <a:off x="2309760" y="5248440"/>
              <a:ext cx="1327320" cy="447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FF9933"/>
                  </a:solidFill>
                  <a:latin typeface="Arial"/>
                  <a:ea typeface="DejaVu Sans"/>
                </a:rPr>
                <a:t>mudança</a:t>
              </a:r>
              <a:endParaRPr lang="pt-BR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Text Box 74"/>
            <p:cNvSpPr/>
            <p:nvPr/>
          </p:nvSpPr>
          <p:spPr>
            <a:xfrm>
              <a:off x="5848200" y="2895480"/>
              <a:ext cx="2032200" cy="70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FF9933"/>
                  </a:solidFill>
                  <a:latin typeface="Arial"/>
                  <a:ea typeface="DejaVu Sans"/>
                </a:rPr>
                <a:t>curva real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Text Box 75"/>
            <p:cNvSpPr/>
            <p:nvPr/>
          </p:nvSpPr>
          <p:spPr>
            <a:xfrm>
              <a:off x="6053040" y="4373640"/>
              <a:ext cx="2030400" cy="34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chemeClr val="accent1">
                      <a:lumMod val="75000"/>
                    </a:schemeClr>
                  </a:solidFill>
                  <a:latin typeface="Arial"/>
                  <a:ea typeface="DejaVu Sans"/>
                </a:rPr>
                <a:t>curva idealizada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Line 77"/>
            <p:cNvSpPr/>
            <p:nvPr/>
          </p:nvSpPr>
          <p:spPr>
            <a:xfrm>
              <a:off x="2079360" y="2489040"/>
              <a:ext cx="360" cy="24559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0" rIns="90000" bIns="36000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4" name="Line 78"/>
            <p:cNvSpPr/>
            <p:nvPr/>
          </p:nvSpPr>
          <p:spPr>
            <a:xfrm flipV="1">
              <a:off x="2079360" y="4937040"/>
              <a:ext cx="5173920" cy="79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960" rIns="90000" bIns="396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5" name="Arc 79"/>
            <p:cNvSpPr/>
            <p:nvPr/>
          </p:nvSpPr>
          <p:spPr>
            <a:xfrm flipH="1" flipV="1">
              <a:off x="2417760" y="2665440"/>
              <a:ext cx="830520" cy="2105280"/>
            </a:xfrm>
            <a:custGeom>
              <a:avLst/>
              <a:gdLst>
                <a:gd name="textAreaLeft" fmla="*/ 720 w 830520"/>
                <a:gd name="textAreaRight" fmla="*/ 832680 w 830520"/>
                <a:gd name="textAreaTop" fmla="*/ -720 h 2105280"/>
                <a:gd name="textAreaBottom" fmla="*/ 2106000 h 2105280"/>
              </a:gdLst>
              <a:ahLst/>
              <a:cxnLst/>
              <a:rect l="textAreaLeft" t="textAreaTop" r="textAreaRight" b="textAreaBottom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3333C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Line 80"/>
            <p:cNvSpPr/>
            <p:nvPr/>
          </p:nvSpPr>
          <p:spPr>
            <a:xfrm>
              <a:off x="3249360" y="4762440"/>
              <a:ext cx="3233880" cy="360"/>
            </a:xfrm>
            <a:prstGeom prst="line">
              <a:avLst/>
            </a:prstGeom>
            <a:ln w="38100">
              <a:solidFill>
                <a:srgbClr val="3333C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Arc 81"/>
            <p:cNvSpPr/>
            <p:nvPr/>
          </p:nvSpPr>
          <p:spPr>
            <a:xfrm flipH="1" flipV="1">
              <a:off x="2540160" y="2436840"/>
              <a:ext cx="1016280" cy="1987560"/>
            </a:xfrm>
            <a:custGeom>
              <a:avLst/>
              <a:gdLst>
                <a:gd name="textAreaLeft" fmla="*/ 720 w 1016280"/>
                <a:gd name="textAreaRight" fmla="*/ 1018440 w 1016280"/>
                <a:gd name="textAreaTop" fmla="*/ 720 h 1987560"/>
                <a:gd name="textAreaBottom" fmla="*/ 1989720 h 1987560"/>
              </a:gdLst>
              <a:ahLst/>
              <a:cxnLst/>
              <a:rect l="textAreaLeft" t="textAreaTop" r="textAreaRight" b="textAreaBottom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Arc 82"/>
            <p:cNvSpPr/>
            <p:nvPr/>
          </p:nvSpPr>
          <p:spPr>
            <a:xfrm flipV="1">
              <a:off x="3557520" y="3138480"/>
              <a:ext cx="3510000" cy="1285920"/>
            </a:xfrm>
            <a:custGeom>
              <a:avLst/>
              <a:gdLst>
                <a:gd name="textAreaLeft" fmla="*/ 0 w 3510000"/>
                <a:gd name="textAreaRight" fmla="*/ 3511440 w 3510000"/>
                <a:gd name="textAreaTop" fmla="*/ -720 h 1285920"/>
                <a:gd name="textAreaBottom" fmla="*/ 1286640 h 1285920"/>
              </a:gdLst>
              <a:ahLst/>
              <a:cxnLst/>
              <a:rect l="textAreaLeft" t="textAreaTop" r="textAreaRight" b="textAreaBottom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66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" name="Line 83"/>
            <p:cNvSpPr/>
            <p:nvPr/>
          </p:nvSpPr>
          <p:spPr>
            <a:xfrm flipV="1">
              <a:off x="3465360" y="2671560"/>
              <a:ext cx="360" cy="17557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0" rIns="90000" bIns="36000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" name="Line 84"/>
            <p:cNvSpPr/>
            <p:nvPr/>
          </p:nvSpPr>
          <p:spPr>
            <a:xfrm flipV="1">
              <a:off x="4481280" y="2671560"/>
              <a:ext cx="1800" cy="16779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0" rIns="90000" bIns="36000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" name="Line 85"/>
            <p:cNvSpPr/>
            <p:nvPr/>
          </p:nvSpPr>
          <p:spPr>
            <a:xfrm flipV="1">
              <a:off x="5497200" y="2555640"/>
              <a:ext cx="1800" cy="16383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0000" rIns="90000" bIns="36000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" name="Arc 86"/>
            <p:cNvSpPr/>
            <p:nvPr/>
          </p:nvSpPr>
          <p:spPr>
            <a:xfrm flipH="1" flipV="1">
              <a:off x="3463920" y="2670480"/>
              <a:ext cx="1016280" cy="1702080"/>
            </a:xfrm>
            <a:custGeom>
              <a:avLst/>
              <a:gdLst>
                <a:gd name="textAreaLeft" fmla="*/ 720 w 1016280"/>
                <a:gd name="textAreaRight" fmla="*/ 1018440 w 1016280"/>
                <a:gd name="textAreaTop" fmla="*/ -720 h 1702080"/>
                <a:gd name="textAreaBottom" fmla="*/ 1702800 h 1702080"/>
              </a:gdLst>
              <a:ahLst/>
              <a:cxnLst/>
              <a:rect l="textAreaLeft" t="textAreaTop" r="textAreaRight" b="textAreaBottom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" name="Arc 87"/>
            <p:cNvSpPr/>
            <p:nvPr/>
          </p:nvSpPr>
          <p:spPr>
            <a:xfrm flipH="1" flipV="1">
              <a:off x="4480200" y="2670480"/>
              <a:ext cx="1016280" cy="1521000"/>
            </a:xfrm>
            <a:custGeom>
              <a:avLst/>
              <a:gdLst>
                <a:gd name="textAreaLeft" fmla="*/ 720 w 1016280"/>
                <a:gd name="textAreaRight" fmla="*/ 1018440 w 1016280"/>
                <a:gd name="textAreaTop" fmla="*/ 720 h 1521000"/>
                <a:gd name="textAreaBottom" fmla="*/ 1523160 h 1521000"/>
              </a:gdLst>
              <a:ahLst/>
              <a:cxnLst/>
              <a:rect l="textAreaLeft" t="textAreaTop" r="textAreaRight" b="textAreaBottom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Line 88"/>
            <p:cNvSpPr/>
            <p:nvPr/>
          </p:nvSpPr>
          <p:spPr>
            <a:xfrm>
              <a:off x="2911320" y="3257280"/>
              <a:ext cx="554040" cy="109404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5" name="Arc 89"/>
            <p:cNvSpPr/>
            <p:nvPr/>
          </p:nvSpPr>
          <p:spPr>
            <a:xfrm flipH="1" flipV="1">
              <a:off x="5496120" y="2670480"/>
              <a:ext cx="830520" cy="1285920"/>
            </a:xfrm>
            <a:custGeom>
              <a:avLst/>
              <a:gdLst>
                <a:gd name="textAreaLeft" fmla="*/ 720 w 830520"/>
                <a:gd name="textAreaRight" fmla="*/ 832680 w 830520"/>
                <a:gd name="textAreaTop" fmla="*/ -720 h 1285920"/>
                <a:gd name="textAreaBottom" fmla="*/ 1286640 h 1285920"/>
              </a:gdLst>
              <a:ahLst/>
              <a:cxnLst/>
              <a:rect l="textAreaLeft" t="textAreaTop" r="textAreaRight" b="textAreaBottom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6" name="Rectangle 90"/>
            <p:cNvSpPr/>
            <p:nvPr/>
          </p:nvSpPr>
          <p:spPr>
            <a:xfrm>
              <a:off x="6699240" y="3022560"/>
              <a:ext cx="552600" cy="702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7" name="Oval 91"/>
            <p:cNvSpPr/>
            <p:nvPr/>
          </p:nvSpPr>
          <p:spPr>
            <a:xfrm>
              <a:off x="3414600" y="4348080"/>
              <a:ext cx="101880" cy="10332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36360" rIns="90000" bIns="3636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8" name="Text Box 92"/>
            <p:cNvSpPr/>
            <p:nvPr/>
          </p:nvSpPr>
          <p:spPr>
            <a:xfrm>
              <a:off x="6329520" y="5054760"/>
              <a:ext cx="922320" cy="46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990000"/>
                  </a:solidFill>
                  <a:latin typeface="Arial"/>
                  <a:ea typeface="DejaVu Sans"/>
                </a:rPr>
                <a:t>tempo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9" name="Forma livre 1"/>
          <p:cNvSpPr/>
          <p:nvPr/>
        </p:nvSpPr>
        <p:spPr>
          <a:xfrm>
            <a:off x="3502080" y="4449600"/>
            <a:ext cx="333360" cy="1019160"/>
          </a:xfrm>
          <a:custGeom>
            <a:avLst/>
            <a:gdLst>
              <a:gd name="textAreaLeft" fmla="*/ 0 w 333360"/>
              <a:gd name="textAreaRight" fmla="*/ 334800 w 333360"/>
              <a:gd name="textAreaTop" fmla="*/ 0 h 1019160"/>
              <a:gd name="textAreaBottom" fmla="*/ 1020600 h 1019160"/>
            </a:gdLst>
            <a:ahLst/>
            <a:cxnLst/>
            <a:rect l="textAreaLeft" t="textAreaTop" r="textAreaRight" b="textAreaBottom"/>
            <a:pathLst>
              <a:path w="335793" h="1021080">
                <a:moveTo>
                  <a:pt x="60960" y="1021080"/>
                </a:moveTo>
                <a:cubicBezTo>
                  <a:pt x="203200" y="946150"/>
                  <a:pt x="345440" y="871220"/>
                  <a:pt x="335280" y="701040"/>
                </a:cubicBezTo>
                <a:cubicBezTo>
                  <a:pt x="325120" y="530860"/>
                  <a:pt x="162560" y="265430"/>
                  <a:pt x="0" y="0"/>
                </a:cubicBezTo>
              </a:path>
            </a:pathLst>
          </a:custGeom>
          <a:noFill/>
          <a:ln w="3175">
            <a:solidFill>
              <a:srgbClr val="000000"/>
            </a:solidFill>
            <a:prstDash val="sysDot"/>
            <a:round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20" name="CaixaDeTexto 2"/>
          <p:cNvSpPr/>
          <p:nvPr/>
        </p:nvSpPr>
        <p:spPr>
          <a:xfrm>
            <a:off x="2540880" y="6079320"/>
            <a:ext cx="5117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Não se desgasta mas se deteriora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EXERCÍCIO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96DDEA12-7525-7E4A-412B-BC337D2B56F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79300" y="2852294"/>
            <a:ext cx="8229240" cy="1144800"/>
          </a:xfrm>
        </p:spPr>
        <p:txBody>
          <a:bodyPr/>
          <a:lstStyle/>
          <a:p>
            <a:endParaRPr lang="pt-BR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Foguete francês de US$ 500 mi explode: Ariane-5 foi destruído após mudar de trajeto </a:t>
            </a:r>
          </a:p>
          <a:p>
            <a:r>
              <a:rPr lang="pt-BR" sz="1800" b="1" dirty="0">
                <a:solidFill>
                  <a:srgbClr val="1F212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Falha que paralisou voos nos EUA revela sistemas de tráfego aéreo obsoletos no país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2CFA1FB-14B3-0E1E-AFB2-68DCC6A2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2280"/>
            <a:ext cx="9144000" cy="7285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C8D5CB1-C719-5366-0B66-CDE1CB11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30" y="1276200"/>
            <a:ext cx="6597570" cy="114589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262C21-56A5-1010-7EB5-87C41D67C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4608586"/>
            <a:ext cx="9144000" cy="8087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028880" y="685800"/>
            <a:ext cx="7200360" cy="1485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191B0E"/>
                </a:solidFill>
                <a:latin typeface="Franklin Gothic Book"/>
              </a:rPr>
              <a:t>SURGIMENTO DA CRISE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028880" y="2286000"/>
            <a:ext cx="7689240" cy="415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000"/>
          </a:bodyPr>
          <a:lstStyle/>
          <a:p>
            <a:pPr marL="434160" indent="0">
              <a:lnSpc>
                <a:spcPct val="100000"/>
              </a:lnSpc>
              <a:spcBef>
                <a:spcPts val="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200" b="0" i="1" strike="noStrike" spc="-1">
                <a:solidFill>
                  <a:srgbClr val="000000"/>
                </a:solidFill>
                <a:latin typeface="Calibri"/>
              </a:rPr>
              <a:t>(1965 - 1975)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1086840" lvl="2" indent="-21672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 Multiprogramação e sistemas multiusuários 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1086840" lvl="2" indent="-21672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 Técnicas interativas 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1086840" lvl="2" indent="-21672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 Sistemas de tempo real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1086840" lvl="2" indent="-21672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 1a geração de SGBD’s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1086840" lvl="2" indent="-21672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 Produto de software - software houses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1086840" lvl="2" indent="-21672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Calibri"/>
              </a:rPr>
              <a:t> Bibliotecas de Software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869040" indent="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marL="869040" indent="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Cresce os sistemas baseado em computador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869040" indent="0">
              <a:lnSpc>
                <a:spcPct val="100000"/>
              </a:lnSpc>
              <a:spcBef>
                <a:spcPts val="36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FF0000"/>
                </a:solidFill>
                <a:latin typeface="Calibri"/>
              </a:rPr>
              <a:t> Manutenção quase impossível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86904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8640" y="457200"/>
            <a:ext cx="8684640" cy="83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00" b="0" strike="noStrike" cap="all" spc="-1">
                <a:solidFill>
                  <a:srgbClr val="4E3B30"/>
                </a:solidFill>
                <a:latin typeface="Franklin Gothic Medium"/>
              </a:rPr>
              <a:t>Crise do Software</a:t>
            </a:r>
            <a:endParaRPr lang="pt-B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8640" y="1554120"/>
            <a:ext cx="8684640" cy="452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 marL="342720" indent="-34272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Desenvolvimento sem planificação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Projeto considerado um processo implícito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Metodologia e documentação ausentes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Manutenção absorvendo mais recursos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Cronogramas e Custos imprecisos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Índices de erros causam insatisfação e falta de confiança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342720" indent="-342720">
              <a:lnSpc>
                <a:spcPct val="100000"/>
              </a:lnSpc>
              <a:spcBef>
                <a:spcPts val="641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Wingdings 2" charset="2"/>
              <a:buChar char=""/>
            </a:pPr>
            <a:r>
              <a:rPr lang="pt-BR" sz="3200" b="0" strike="noStrike" spc="-1">
                <a:solidFill>
                  <a:srgbClr val="4E3B30"/>
                </a:solidFill>
                <a:latin typeface="Franklin Gothic Book"/>
              </a:rPr>
              <a:t>Qualidade suspeita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701"/>
          <p:cNvSpPr/>
          <p:nvPr/>
        </p:nvSpPr>
        <p:spPr>
          <a:xfrm>
            <a:off x="358560" y="36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27" name="Rectangle 703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8C8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88600" y="685800"/>
            <a:ext cx="4344480" cy="148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89000"/>
              </a:lnSpc>
              <a:buNone/>
              <a:tabLst>
                <a:tab pos="0" algn="l"/>
              </a:tabLst>
            </a:pPr>
            <a:r>
              <a:rPr lang="en-US" sz="3400" b="0" strike="noStrike" cap="all" spc="-1">
                <a:solidFill>
                  <a:srgbClr val="191B0E"/>
                </a:solidFill>
                <a:latin typeface="Franklin Gothic Book"/>
              </a:rPr>
              <a:t>E HOJE? Software é um problema CARO</a:t>
            </a:r>
            <a:endParaRPr lang="pt-BR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588600" y="2286000"/>
            <a:ext cx="4344480" cy="358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84120" indent="0">
              <a:lnSpc>
                <a:spcPct val="94000"/>
              </a:lnSpc>
              <a:spcBef>
                <a:spcPts val="51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Fonte ACM: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1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Franklin Gothic Book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Software sem entregar: 29% - U$ 2M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1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Franklin Gothic Book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Software abandonado: 19% - U$ 1,3M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-384120">
              <a:lnSpc>
                <a:spcPct val="94000"/>
              </a:lnSpc>
              <a:spcBef>
                <a:spcPts val="519"/>
              </a:spcBef>
              <a:spcAft>
                <a:spcPts val="201"/>
              </a:spcAft>
              <a:buClr>
                <a:srgbClr val="F0A22E"/>
              </a:buClr>
              <a:buSzPct val="70000"/>
              <a:buFont typeface="Franklin Gothic Book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191B0E"/>
                </a:solidFill>
                <a:latin typeface="Franklin Gothic Book"/>
              </a:rPr>
              <a:t>Software entregue não utilizado: 47% - U$ 3,2M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94000"/>
              </a:lnSpc>
              <a:spcBef>
                <a:spcPts val="51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94000"/>
              </a:lnSpc>
              <a:spcBef>
                <a:spcPts val="519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705"/>
          <p:cNvSpPr/>
          <p:nvPr/>
        </p:nvSpPr>
        <p:spPr>
          <a:xfrm>
            <a:off x="5537880" y="0"/>
            <a:ext cx="17064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Franklin Gothic Book"/>
              <a:ea typeface="DejaVu Sans"/>
            </a:endParaRPr>
          </a:p>
        </p:txBody>
      </p:sp>
      <p:pic>
        <p:nvPicPr>
          <p:cNvPr id="231" name="Picture 685" descr="Close de um teclado"/>
          <p:cNvPicPr/>
          <p:nvPr/>
        </p:nvPicPr>
        <p:blipFill>
          <a:blip r:embed="rId3"/>
          <a:srcRect l="23768" r="43804"/>
          <a:stretch/>
        </p:blipFill>
        <p:spPr>
          <a:xfrm>
            <a:off x="5709240" y="0"/>
            <a:ext cx="3434040" cy="6857280"/>
          </a:xfrm>
          <a:prstGeom prst="rect">
            <a:avLst/>
          </a:prstGeom>
          <a:ln w="0">
            <a:noFill/>
          </a:ln>
        </p:spPr>
      </p:pic>
      <p:sp>
        <p:nvSpPr>
          <p:cNvPr id="232" name="Explosão 2 3"/>
          <p:cNvSpPr/>
          <p:nvPr/>
        </p:nvSpPr>
        <p:spPr>
          <a:xfrm>
            <a:off x="1547640" y="4653000"/>
            <a:ext cx="7270920" cy="1992600"/>
          </a:xfrm>
          <a:prstGeom prst="irregularSeal2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chemeClr val="lt1"/>
                </a:solidFill>
                <a:latin typeface="Calibri"/>
                <a:ea typeface="DejaVu Sans"/>
              </a:rPr>
              <a:t>CRISE DE SOFTWARE  (aflição crônica???)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3292</TotalTime>
  <Words>1223</Words>
  <Application>Microsoft Office PowerPoint</Application>
  <PresentationFormat>Apresentação na tela (4:3)</PresentationFormat>
  <Paragraphs>211</Paragraphs>
  <Slides>31</Slides>
  <Notes>9</Notes>
  <HiddenSlides>1</HiddenSlides>
  <MMClips>1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31</vt:i4>
      </vt:variant>
    </vt:vector>
  </HeadingPairs>
  <TitlesOfParts>
    <vt:vector size="44" baseType="lpstr">
      <vt:lpstr>Arial</vt:lpstr>
      <vt:lpstr>Arial Narrow</vt:lpstr>
      <vt:lpstr>Calibri</vt:lpstr>
      <vt:lpstr>Franklin Gothic Book</vt:lpstr>
      <vt:lpstr>Franklin Gothic Medium</vt:lpstr>
      <vt:lpstr>Symbol</vt:lpstr>
      <vt:lpstr>Times New Roman</vt:lpstr>
      <vt:lpstr>Wingdings</vt:lpstr>
      <vt:lpstr>Wingdings 2</vt:lpstr>
      <vt:lpstr>Cortar</vt:lpstr>
      <vt:lpstr>Cortar</vt:lpstr>
      <vt:lpstr>Cortar</vt:lpstr>
      <vt:lpstr>Cortar</vt:lpstr>
      <vt:lpstr>AGENDA</vt:lpstr>
      <vt:lpstr>Características do Software</vt:lpstr>
      <vt:lpstr>Características do Software</vt:lpstr>
      <vt:lpstr>Curva de falhas para o Hardware</vt:lpstr>
      <vt:lpstr>Curva de falhas do Software</vt:lpstr>
      <vt:lpstr>EXERCÍCIO</vt:lpstr>
      <vt:lpstr>SURGIMENTO DA CRISE</vt:lpstr>
      <vt:lpstr>Crise do Software</vt:lpstr>
      <vt:lpstr>E HOJE? Software é um problema CARO</vt:lpstr>
      <vt:lpstr>Informações</vt:lpstr>
      <vt:lpstr>Que é Fazer Software</vt:lpstr>
      <vt:lpstr>Crise do Software</vt:lpstr>
      <vt:lpstr>VAMOS VER COMO PODE DAR TUDO ERRADO</vt:lpstr>
      <vt:lpstr>É Muito mais do que Fazer Programas</vt:lpstr>
      <vt:lpstr>MITOS DE SOFTWARE</vt:lpstr>
      <vt:lpstr>MITOS DO SOFTWARE  (ADMINISTRATIVOS)</vt:lpstr>
      <vt:lpstr>MITOS DO SOFTWARE  (ADMINISTRATIVOS)</vt:lpstr>
      <vt:lpstr>MITOS DO SOFTWARE  (ADMINISTRATIVOS)</vt:lpstr>
      <vt:lpstr>MITOS DO SOFTWARE  (CLIENTE)</vt:lpstr>
      <vt:lpstr>MITOS DO SOFTWARE  (CLIENTE)</vt:lpstr>
      <vt:lpstr>MITOS DO SOFTWARE  (PROFISSIONAL)</vt:lpstr>
      <vt:lpstr>MITOS DO SOFTWARE  (PROFISSIONAL)</vt:lpstr>
      <vt:lpstr>IMPACTO DAS MUDANÇAS</vt:lpstr>
      <vt:lpstr>ENGENHARIA DE SOFTWARE</vt:lpstr>
      <vt:lpstr>ENGENHARIA DE SOFTWARE</vt:lpstr>
      <vt:lpstr>DEFINIÇÕES</vt:lpstr>
      <vt:lpstr>FERRAMENTAS</vt:lpstr>
      <vt:lpstr>PROCEDIMENTOS</vt:lpstr>
      <vt:lpstr>PARADIGMAS DE E.S.</vt:lpstr>
      <vt:lpstr>PARADIGMAS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subject/>
  <dc:creator>hermano</dc:creator>
  <dc:description/>
  <cp:lastModifiedBy>Cecilia Sosa</cp:lastModifiedBy>
  <cp:revision>243</cp:revision>
  <cp:lastPrinted>2013-05-08T18:14:06Z</cp:lastPrinted>
  <dcterms:created xsi:type="dcterms:W3CDTF">2009-08-01T18:38:09Z</dcterms:created>
  <dcterms:modified xsi:type="dcterms:W3CDTF">2025-02-11T18:50:32Z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MMClips">
    <vt:i4>1</vt:i4>
  </property>
  <property fmtid="{D5CDD505-2E9C-101B-9397-08002B2CF9AE}" pid="4" name="Notes">
    <vt:i4>8</vt:i4>
  </property>
  <property fmtid="{D5CDD505-2E9C-101B-9397-08002B2CF9AE}" pid="5" name="PresentationFormat">
    <vt:lpwstr>Apresentação na tela (4:3)</vt:lpwstr>
  </property>
  <property fmtid="{D5CDD505-2E9C-101B-9397-08002B2CF9AE}" pid="6" name="Slides">
    <vt:i4>32</vt:i4>
  </property>
</Properties>
</file>