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7010400" cy="92964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Arial Narr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c5rimaDfI2udC2rc22nEqZyuw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5.xml"/><Relationship Id="rId33" Type="http://schemas.openxmlformats.org/officeDocument/2006/relationships/font" Target="fonts/ArialNarrow-bold.fntdata"/><Relationship Id="rId10" Type="http://schemas.openxmlformats.org/officeDocument/2006/relationships/slide" Target="slides/slide4.xml"/><Relationship Id="rId32" Type="http://schemas.openxmlformats.org/officeDocument/2006/relationships/font" Target="fonts/ArialNarrow-regular.fntdata"/><Relationship Id="rId13" Type="http://schemas.openxmlformats.org/officeDocument/2006/relationships/slide" Target="slides/slide7.xml"/><Relationship Id="rId35" Type="http://schemas.openxmlformats.org/officeDocument/2006/relationships/font" Target="fonts/ArialNarrow-boldItalic.fntdata"/><Relationship Id="rId12" Type="http://schemas.openxmlformats.org/officeDocument/2006/relationships/slide" Target="slides/slide6.xml"/><Relationship Id="rId34" Type="http://schemas.openxmlformats.org/officeDocument/2006/relationships/font" Target="fonts/ArialNarrow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:notes"/>
          <p:cNvSpPr/>
          <p:nvPr>
            <p:ph idx="2" type="sldImg"/>
          </p:nvPr>
        </p:nvSpPr>
        <p:spPr>
          <a:xfrm>
            <a:off x="1181100" y="696913"/>
            <a:ext cx="4646613" cy="3484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1:notes"/>
          <p:cNvSpPr txBox="1"/>
          <p:nvPr>
            <p:ph idx="1" type="body"/>
          </p:nvPr>
        </p:nvSpPr>
        <p:spPr>
          <a:xfrm>
            <a:off x="700920" y="4415760"/>
            <a:ext cx="5607000" cy="41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rm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:notes"/>
          <p:cNvSpPr txBox="1"/>
          <p:nvPr>
            <p:ph idx="12" type="sldNum"/>
          </p:nvPr>
        </p:nvSpPr>
        <p:spPr>
          <a:xfrm>
            <a:off x="3970800" y="8830080"/>
            <a:ext cx="3036240" cy="46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pt-B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933e71d57_0_3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33933e71d57_0_3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7" name="Google Shape;587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6:notes"/>
          <p:cNvSpPr/>
          <p:nvPr>
            <p:ph idx="2" type="sldImg"/>
          </p:nvPr>
        </p:nvSpPr>
        <p:spPr>
          <a:xfrm>
            <a:off x="1181160" y="696960"/>
            <a:ext cx="4646160" cy="34840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16:notes"/>
          <p:cNvSpPr txBox="1"/>
          <p:nvPr>
            <p:ph idx="1" type="body"/>
          </p:nvPr>
        </p:nvSpPr>
        <p:spPr>
          <a:xfrm>
            <a:off x="700920" y="4415760"/>
            <a:ext cx="5607000" cy="418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pt-BR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é a antiga Analise de Sistemas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6:notes"/>
          <p:cNvSpPr txBox="1"/>
          <p:nvPr>
            <p:ph idx="12" type="sldNum"/>
          </p:nvPr>
        </p:nvSpPr>
        <p:spPr>
          <a:xfrm>
            <a:off x="3970800" y="8830080"/>
            <a:ext cx="3036240" cy="46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pt-B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0:notes"/>
          <p:cNvSpPr/>
          <p:nvPr>
            <p:ph idx="2" type="sldImg"/>
          </p:nvPr>
        </p:nvSpPr>
        <p:spPr>
          <a:xfrm>
            <a:off x="1108075" y="812800"/>
            <a:ext cx="5343525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One –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p20:notes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lang="pt-BR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:notes"/>
          <p:cNvSpPr/>
          <p:nvPr>
            <p:ph idx="2" type="sldImg"/>
          </p:nvPr>
        </p:nvSpPr>
        <p:spPr>
          <a:xfrm>
            <a:off x="1181160" y="696960"/>
            <a:ext cx="4645800" cy="3483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5:notes"/>
          <p:cNvSpPr txBox="1"/>
          <p:nvPr>
            <p:ph idx="1" type="body"/>
          </p:nvPr>
        </p:nvSpPr>
        <p:spPr>
          <a:xfrm>
            <a:off x="700920" y="4415760"/>
            <a:ext cx="560628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rm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:notes"/>
          <p:cNvSpPr txBox="1"/>
          <p:nvPr>
            <p:ph idx="12" type="sldNum"/>
          </p:nvPr>
        </p:nvSpPr>
        <p:spPr>
          <a:xfrm>
            <a:off x="3970800" y="8830080"/>
            <a:ext cx="303552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pt-B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933e71d57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g33933e71d5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33933e71d57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933e71d57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33933e71d57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g33933e71d57_0_1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933e71d57_0_25:notes"/>
          <p:cNvSpPr/>
          <p:nvPr>
            <p:ph idx="2" type="sldImg"/>
          </p:nvPr>
        </p:nvSpPr>
        <p:spPr>
          <a:xfrm>
            <a:off x="1181160" y="696960"/>
            <a:ext cx="4645800" cy="348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33933e71d57_0_25:notes"/>
          <p:cNvSpPr txBox="1"/>
          <p:nvPr>
            <p:ph idx="1" type="body"/>
          </p:nvPr>
        </p:nvSpPr>
        <p:spPr>
          <a:xfrm>
            <a:off x="700920" y="4415760"/>
            <a:ext cx="5606400" cy="4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33933e71d57_0_25:notes"/>
          <p:cNvSpPr txBox="1"/>
          <p:nvPr>
            <p:ph idx="12" type="sldNum"/>
          </p:nvPr>
        </p:nvSpPr>
        <p:spPr>
          <a:xfrm>
            <a:off x="3970800" y="8830080"/>
            <a:ext cx="3035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lang="pt-BR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35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36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37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7" name="Google Shape;117;p38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39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9" name="Google Shape;129;p40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1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41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2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42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4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9" name="Google Shape;149;p43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44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4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5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5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45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6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46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4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7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7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7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47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48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48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48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48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49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8" name="Google Shape;228;p52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53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54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54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5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55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5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56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6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56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57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p57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5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58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8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58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8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58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5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5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59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9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59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9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4" name="Google Shape;284;p59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" name="Google Shape;49;p31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32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0" type="dt"/>
          </p:nvPr>
        </p:nvSpPr>
        <p:spPr>
          <a:xfrm>
            <a:off x="1042920" y="6453360"/>
            <a:ext cx="903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1" type="ftr"/>
          </p:nvPr>
        </p:nvSpPr>
        <p:spPr>
          <a:xfrm>
            <a:off x="2170080" y="6453360"/>
            <a:ext cx="471024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7104600" y="6453360"/>
            <a:ext cx="1197000" cy="404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>
            <p:ph idx="11" type="ftr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8E28"/>
              </a:buClr>
              <a:buSzPts val="1200"/>
              <a:buFont typeface="Libre Franklin"/>
              <a:buNone/>
              <a:defRPr b="0" i="0" sz="1200" u="none" cap="none" strike="noStrike">
                <a:solidFill>
                  <a:srgbClr val="D38E2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5"/>
          <p:cNvSpPr txBox="1"/>
          <p:nvPr>
            <p:ph idx="10" type="dt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://innovanza.co/hospital-management-syst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/>
          <p:nvPr/>
        </p:nvSpPr>
        <p:spPr>
          <a:xfrm>
            <a:off x="358560" y="36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2" name="Google Shape;292;p1"/>
          <p:cNvSpPr txBox="1"/>
          <p:nvPr>
            <p:ph idx="4294967295" type="title"/>
          </p:nvPr>
        </p:nvSpPr>
        <p:spPr>
          <a:xfrm>
            <a:off x="588600" y="685800"/>
            <a:ext cx="4468680" cy="14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ct val="100000"/>
              <a:buFont typeface="Libre Franklin"/>
              <a:buNone/>
            </a:pPr>
            <a:r>
              <a:rPr b="0" i="0" lang="pt-BR" sz="3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PROCESSOS DE DESENVOLVIMENTO MODELOS - PARADIGMAS</a:t>
            </a:r>
            <a:endParaRPr b="0" i="0" sz="3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3" name="Google Shape;293;p1"/>
          <p:cNvSpPr txBox="1"/>
          <p:nvPr>
            <p:ph idx="4294967295" type="subTitle"/>
          </p:nvPr>
        </p:nvSpPr>
        <p:spPr>
          <a:xfrm>
            <a:off x="588950" y="3038975"/>
            <a:ext cx="44688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8412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 em Cascata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120" marR="0" rtl="0" algn="l">
              <a:lnSpc>
                <a:spcPct val="94000"/>
              </a:lnSpc>
              <a:spcBef>
                <a:spcPts val="72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Evolucionários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120" marR="0" rtl="0" algn="l">
              <a:lnSpc>
                <a:spcPct val="94000"/>
              </a:lnSpc>
              <a:spcBef>
                <a:spcPts val="72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Especializados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120" marR="0" rtl="0" algn="l">
              <a:lnSpc>
                <a:spcPct val="94000"/>
              </a:lnSpc>
              <a:spcBef>
                <a:spcPts val="720"/>
              </a:spcBef>
              <a:spcAft>
                <a:spcPts val="0"/>
              </a:spcAft>
              <a:buClr>
                <a:srgbClr val="191B0E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Modelos Ágeis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4120" marR="0" rtl="0" algn="l">
              <a:lnSpc>
                <a:spcPct val="94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"/>
          <p:cNvSpPr/>
          <p:nvPr/>
        </p:nvSpPr>
        <p:spPr>
          <a:xfrm>
            <a:off x="5537880" y="0"/>
            <a:ext cx="171000" cy="68576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Marca de seleção" id="295" name="Google Shape;2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9120" y="2191320"/>
            <a:ext cx="2474280" cy="247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" y="720000"/>
            <a:ext cx="8819640" cy="47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"/>
          <p:cNvSpPr/>
          <p:nvPr/>
        </p:nvSpPr>
        <p:spPr>
          <a:xfrm>
            <a:off x="900000" y="5940000"/>
            <a:ext cx="7920000" cy="29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700">
            <a:spAutoFit/>
          </a:bodyPr>
          <a:lstStyle/>
          <a:p>
            <a:pPr indent="1491120" lvl="0" marL="12600" marR="0" rtl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http://innovanza.co/hospital-management-system/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00" y="180000"/>
            <a:ext cx="9109440" cy="68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933e71d57_0_33"/>
          <p:cNvSpPr txBox="1"/>
          <p:nvPr>
            <p:ph idx="4294967295" type="title"/>
          </p:nvPr>
        </p:nvSpPr>
        <p:spPr>
          <a:xfrm>
            <a:off x="1004760" y="401400"/>
            <a:ext cx="8784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6" name="Google Shape;416;g33933e71d57_0_33"/>
          <p:cNvSpPr txBox="1"/>
          <p:nvPr>
            <p:ph idx="4294967295" type="body"/>
          </p:nvPr>
        </p:nvSpPr>
        <p:spPr>
          <a:xfrm>
            <a:off x="1164499" y="1372512"/>
            <a:ext cx="62481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 engenharia de sistemas e tendo como exemplo o sistema HMS (figura), cite quais módulos tem o sistema de uma universidade.</a:t>
            </a:r>
            <a:endParaRPr/>
          </a:p>
        </p:txBody>
      </p:sp>
      <p:pic>
        <p:nvPicPr>
          <p:cNvPr id="417" name="Google Shape;417;g33933e71d5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341" y="2852062"/>
            <a:ext cx="6436440" cy="3479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"/>
          <p:cNvSpPr txBox="1"/>
          <p:nvPr>
            <p:ph idx="4294967295" type="title"/>
          </p:nvPr>
        </p:nvSpPr>
        <p:spPr>
          <a:xfrm>
            <a:off x="692640" y="41040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3" name="Google Shape;423;p9"/>
          <p:cNvSpPr txBox="1"/>
          <p:nvPr>
            <p:ph idx="4294967295" type="body"/>
          </p:nvPr>
        </p:nvSpPr>
        <p:spPr>
          <a:xfrm>
            <a:off x="179640" y="1124640"/>
            <a:ext cx="8784000" cy="543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REQUISITOS DE SOFTWARE</a:t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coleta de requisitos é intensificada e focada no software</a:t>
            </a:r>
            <a:endParaRPr b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Concentra-se em entender o domínio da informação, a função, desempenho e interfaces exigidos</a:t>
            </a:r>
            <a:endParaRPr b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requisitos de sistema e de software são documentados e revistos com o cliente</a:t>
            </a:r>
            <a:endParaRPr b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 de uma casa: </a:t>
            </a: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O arquiteto conversa com o cliente para entender o que ele quer.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rgbClr val="191B0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4419720" y="1676520"/>
            <a:ext cx="4723200" cy="51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5" name="Google Shape;425;p9"/>
          <p:cNvGrpSpPr/>
          <p:nvPr/>
        </p:nvGrpSpPr>
        <p:grpSpPr>
          <a:xfrm>
            <a:off x="2668680" y="4322880"/>
            <a:ext cx="4246920" cy="2278080"/>
            <a:chOff x="2668680" y="4322880"/>
            <a:chExt cx="4246920" cy="2278080"/>
          </a:xfrm>
        </p:grpSpPr>
        <p:sp>
          <p:nvSpPr>
            <p:cNvPr id="426" name="Google Shape;426;p9"/>
            <p:cNvSpPr/>
            <p:nvPr/>
          </p:nvSpPr>
          <p:spPr>
            <a:xfrm>
              <a:off x="4197240" y="4379760"/>
              <a:ext cx="680040" cy="67824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7" name="Google Shape;427;p9"/>
            <p:cNvGrpSpPr/>
            <p:nvPr/>
          </p:nvGrpSpPr>
          <p:grpSpPr>
            <a:xfrm>
              <a:off x="2668680" y="4322880"/>
              <a:ext cx="4246920" cy="2278080"/>
              <a:chOff x="2668680" y="4322880"/>
              <a:chExt cx="4246920" cy="2278080"/>
            </a:xfrm>
          </p:grpSpPr>
          <p:sp>
            <p:nvSpPr>
              <p:cNvPr id="428" name="Google Shape;428;p9"/>
              <p:cNvSpPr/>
              <p:nvPr/>
            </p:nvSpPr>
            <p:spPr>
              <a:xfrm>
                <a:off x="2668680" y="43228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3480840" y="46393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4230360" y="49554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4667760" y="527184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5167440" y="55882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5729760" y="58942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4" name="Google Shape;434;p9"/>
              <p:cNvCxnSpPr/>
              <p:nvPr/>
            </p:nvCxnSpPr>
            <p:spPr>
              <a:xfrm>
                <a:off x="3855960" y="4513320"/>
                <a:ext cx="3110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9"/>
              <p:cNvCxnSpPr/>
              <p:nvPr/>
            </p:nvCxnSpPr>
            <p:spPr>
              <a:xfrm>
                <a:off x="4667040" y="476568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9"/>
              <p:cNvCxnSpPr/>
              <p:nvPr/>
            </p:nvCxnSpPr>
            <p:spPr>
              <a:xfrm>
                <a:off x="5418000" y="508140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9"/>
              <p:cNvCxnSpPr/>
              <p:nvPr/>
            </p:nvCxnSpPr>
            <p:spPr>
              <a:xfrm>
                <a:off x="5854680" y="539892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9"/>
              <p:cNvCxnSpPr/>
              <p:nvPr/>
            </p:nvCxnSpPr>
            <p:spPr>
              <a:xfrm>
                <a:off x="6354720" y="5714640"/>
                <a:ext cx="24912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9"/>
              <p:cNvCxnSpPr/>
              <p:nvPr/>
            </p:nvCxnSpPr>
            <p:spPr>
              <a:xfrm>
                <a:off x="4167000" y="4513320"/>
                <a:ext cx="360" cy="125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40" name="Google Shape;440;p9"/>
              <p:cNvCxnSpPr/>
              <p:nvPr/>
            </p:nvCxnSpPr>
            <p:spPr>
              <a:xfrm>
                <a:off x="4854600" y="4765680"/>
                <a:ext cx="360" cy="190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41" name="Google Shape;441;p9"/>
              <p:cNvCxnSpPr/>
              <p:nvPr/>
            </p:nvCxnSpPr>
            <p:spPr>
              <a:xfrm>
                <a:off x="5605560" y="508140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42" name="Google Shape;442;p9"/>
              <p:cNvCxnSpPr/>
              <p:nvPr/>
            </p:nvCxnSpPr>
            <p:spPr>
              <a:xfrm>
                <a:off x="6041880" y="5398920"/>
                <a:ext cx="360" cy="1886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43" name="Google Shape;443;p9"/>
              <p:cNvCxnSpPr/>
              <p:nvPr/>
            </p:nvCxnSpPr>
            <p:spPr>
              <a:xfrm>
                <a:off x="6603840" y="5714640"/>
                <a:ext cx="360" cy="18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44" name="Google Shape;444;p9"/>
              <p:cNvCxnSpPr/>
              <p:nvPr/>
            </p:nvCxnSpPr>
            <p:spPr>
              <a:xfrm>
                <a:off x="6275520" y="6463800"/>
                <a:ext cx="360" cy="13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9"/>
              <p:cNvCxnSpPr/>
              <p:nvPr/>
            </p:nvCxnSpPr>
            <p:spPr>
              <a:xfrm>
                <a:off x="3105000" y="6600600"/>
                <a:ext cx="31860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9"/>
              <p:cNvCxnSpPr/>
              <p:nvPr/>
            </p:nvCxnSpPr>
            <p:spPr>
              <a:xfrm>
                <a:off x="3105000" y="4892400"/>
                <a:ext cx="360" cy="170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47" name="Google Shape;447;p9"/>
              <p:cNvCxnSpPr/>
              <p:nvPr/>
            </p:nvCxnSpPr>
            <p:spPr>
              <a:xfrm>
                <a:off x="3917880" y="5208480"/>
                <a:ext cx="360" cy="13921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48" name="Google Shape;448;p9"/>
              <p:cNvCxnSpPr/>
              <p:nvPr/>
            </p:nvCxnSpPr>
            <p:spPr>
              <a:xfrm>
                <a:off x="4543560" y="5524560"/>
                <a:ext cx="360" cy="10760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49" name="Google Shape;449;p9"/>
              <p:cNvCxnSpPr/>
              <p:nvPr/>
            </p:nvCxnSpPr>
            <p:spPr>
              <a:xfrm>
                <a:off x="4979880" y="5841720"/>
                <a:ext cx="360" cy="7588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50" name="Google Shape;450;p9"/>
              <p:cNvCxnSpPr/>
              <p:nvPr/>
            </p:nvCxnSpPr>
            <p:spPr>
              <a:xfrm>
                <a:off x="5479560" y="6157800"/>
                <a:ext cx="360" cy="442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0"/>
          <p:cNvSpPr txBox="1"/>
          <p:nvPr>
            <p:ph idx="4294967295" type="title"/>
          </p:nvPr>
        </p:nvSpPr>
        <p:spPr>
          <a:xfrm>
            <a:off x="536400" y="41040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6" name="Google Shape;456;p10"/>
          <p:cNvSpPr txBox="1"/>
          <p:nvPr>
            <p:ph idx="4294967295" type="body"/>
          </p:nvPr>
        </p:nvSpPr>
        <p:spPr>
          <a:xfrm>
            <a:off x="640080" y="1266840"/>
            <a:ext cx="8323560" cy="529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7800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Tradução dos requisitos do software para um conjunto de representações que podem ser avaliadas quanto à qualidade, antes que a codificação se inicie</a:t>
            </a:r>
            <a:endParaRPr b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Exemplo de uma casa: </a:t>
            </a: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O arquiteto desenha a planta.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286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Concentra-se nos 4 atributos do programa:</a:t>
            </a:r>
            <a:endParaRPr b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0" lvl="1" marL="6858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Estrutura de Dados, </a:t>
            </a:r>
            <a:endParaRPr b="0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0" lvl="1" marL="6858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Arquitetura de Software, </a:t>
            </a:r>
            <a:endParaRPr b="0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0" lvl="1" marL="6858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Detalhes Procedimentais e </a:t>
            </a:r>
            <a:endParaRPr b="0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90500" lvl="1" marL="6858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Caracterização de Interfaces</a:t>
            </a:r>
            <a:endParaRPr b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457" name="Google Shape;457;p10"/>
          <p:cNvGrpSpPr/>
          <p:nvPr/>
        </p:nvGrpSpPr>
        <p:grpSpPr>
          <a:xfrm>
            <a:off x="4675320" y="4389480"/>
            <a:ext cx="4246920" cy="2278080"/>
            <a:chOff x="4675320" y="4389480"/>
            <a:chExt cx="4246920" cy="2278080"/>
          </a:xfrm>
        </p:grpSpPr>
        <p:sp>
          <p:nvSpPr>
            <p:cNvPr id="458" name="Google Shape;458;p10"/>
            <p:cNvSpPr/>
            <p:nvPr/>
          </p:nvSpPr>
          <p:spPr>
            <a:xfrm>
              <a:off x="6940440" y="4786200"/>
              <a:ext cx="678240" cy="67824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9" name="Google Shape;459;p10"/>
            <p:cNvGrpSpPr/>
            <p:nvPr/>
          </p:nvGrpSpPr>
          <p:grpSpPr>
            <a:xfrm>
              <a:off x="4675320" y="4389480"/>
              <a:ext cx="4246920" cy="2278080"/>
              <a:chOff x="4675320" y="4389480"/>
              <a:chExt cx="4246920" cy="2278080"/>
            </a:xfrm>
          </p:grpSpPr>
          <p:sp>
            <p:nvSpPr>
              <p:cNvPr id="460" name="Google Shape;460;p10"/>
              <p:cNvSpPr/>
              <p:nvPr/>
            </p:nvSpPr>
            <p:spPr>
              <a:xfrm>
                <a:off x="4675320" y="43894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5487480" y="47059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6237000" y="502236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6674400" y="53388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7174080" y="56548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7736400" y="59608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66" name="Google Shape;466;p10"/>
              <p:cNvCxnSpPr/>
              <p:nvPr/>
            </p:nvCxnSpPr>
            <p:spPr>
              <a:xfrm>
                <a:off x="5862600" y="4579920"/>
                <a:ext cx="3110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0"/>
              <p:cNvCxnSpPr/>
              <p:nvPr/>
            </p:nvCxnSpPr>
            <p:spPr>
              <a:xfrm>
                <a:off x="6673680" y="483228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0"/>
              <p:cNvCxnSpPr/>
              <p:nvPr/>
            </p:nvCxnSpPr>
            <p:spPr>
              <a:xfrm>
                <a:off x="7424640" y="514800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10"/>
              <p:cNvCxnSpPr/>
              <p:nvPr/>
            </p:nvCxnSpPr>
            <p:spPr>
              <a:xfrm>
                <a:off x="7860960" y="546552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10"/>
              <p:cNvCxnSpPr/>
              <p:nvPr/>
            </p:nvCxnSpPr>
            <p:spPr>
              <a:xfrm>
                <a:off x="8361360" y="5781240"/>
                <a:ext cx="24912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10"/>
              <p:cNvCxnSpPr/>
              <p:nvPr/>
            </p:nvCxnSpPr>
            <p:spPr>
              <a:xfrm>
                <a:off x="6173640" y="4579920"/>
                <a:ext cx="360" cy="125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2" name="Google Shape;472;p10"/>
              <p:cNvCxnSpPr/>
              <p:nvPr/>
            </p:nvCxnSpPr>
            <p:spPr>
              <a:xfrm>
                <a:off x="6861240" y="483228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3" name="Google Shape;473;p10"/>
              <p:cNvCxnSpPr/>
              <p:nvPr/>
            </p:nvCxnSpPr>
            <p:spPr>
              <a:xfrm>
                <a:off x="7612200" y="514800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4" name="Google Shape;474;p10"/>
              <p:cNvCxnSpPr/>
              <p:nvPr/>
            </p:nvCxnSpPr>
            <p:spPr>
              <a:xfrm>
                <a:off x="8048520" y="5465520"/>
                <a:ext cx="360" cy="18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5" name="Google Shape;475;p10"/>
              <p:cNvCxnSpPr/>
              <p:nvPr/>
            </p:nvCxnSpPr>
            <p:spPr>
              <a:xfrm>
                <a:off x="8610480" y="5781240"/>
                <a:ext cx="360" cy="18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76" name="Google Shape;476;p10"/>
              <p:cNvCxnSpPr/>
              <p:nvPr/>
            </p:nvCxnSpPr>
            <p:spPr>
              <a:xfrm>
                <a:off x="8281800" y="6530760"/>
                <a:ext cx="360" cy="136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7" name="Google Shape;477;p10"/>
              <p:cNvCxnSpPr/>
              <p:nvPr/>
            </p:nvCxnSpPr>
            <p:spPr>
              <a:xfrm>
                <a:off x="5111280" y="6667200"/>
                <a:ext cx="31863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8" name="Google Shape;478;p10"/>
              <p:cNvCxnSpPr/>
              <p:nvPr/>
            </p:nvCxnSpPr>
            <p:spPr>
              <a:xfrm>
                <a:off x="5111280" y="4959360"/>
                <a:ext cx="360" cy="17078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79" name="Google Shape;479;p10"/>
              <p:cNvCxnSpPr/>
              <p:nvPr/>
            </p:nvCxnSpPr>
            <p:spPr>
              <a:xfrm>
                <a:off x="5924520" y="5275080"/>
                <a:ext cx="360" cy="13921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80" name="Google Shape;480;p10"/>
              <p:cNvCxnSpPr/>
              <p:nvPr/>
            </p:nvCxnSpPr>
            <p:spPr>
              <a:xfrm>
                <a:off x="6550200" y="5591160"/>
                <a:ext cx="360" cy="10760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81" name="Google Shape;481;p10"/>
              <p:cNvCxnSpPr/>
              <p:nvPr/>
            </p:nvCxnSpPr>
            <p:spPr>
              <a:xfrm>
                <a:off x="6986520" y="5908320"/>
                <a:ext cx="360" cy="7588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482" name="Google Shape;482;p10"/>
              <p:cNvCxnSpPr/>
              <p:nvPr/>
            </p:nvCxnSpPr>
            <p:spPr>
              <a:xfrm>
                <a:off x="7486200" y="6224400"/>
                <a:ext cx="360" cy="442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 txBox="1"/>
          <p:nvPr>
            <p:ph idx="4294967295" type="title"/>
          </p:nvPr>
        </p:nvSpPr>
        <p:spPr>
          <a:xfrm>
            <a:off x="543600" y="33624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8" name="Google Shape;488;p11"/>
          <p:cNvSpPr txBox="1"/>
          <p:nvPr>
            <p:ph idx="4294967295" type="body"/>
          </p:nvPr>
        </p:nvSpPr>
        <p:spPr>
          <a:xfrm>
            <a:off x="716400" y="1361160"/>
            <a:ext cx="8247240" cy="520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CODIFICAÇÃO</a:t>
            </a:r>
            <a:endParaRPr b="0" i="0" sz="3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239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1" lang="pt-BR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Tradução das representações do projeto para uma linguagem “artificial” resultando em instruções executáveis pelo computador</a:t>
            </a:r>
            <a:endParaRPr b="0" i="1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Char char="–"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Exemplo de uma casa: </a:t>
            </a:r>
            <a:r>
              <a:rPr b="1" lang="pt-BR" sz="2000">
                <a:latin typeface="Calibri"/>
                <a:ea typeface="Calibri"/>
                <a:cs typeface="Calibri"/>
                <a:sym typeface="Calibri"/>
              </a:rPr>
              <a:t>Codificação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: Os pedreiros constroem seguindo o projeto.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489" name="Google Shape;489;p11"/>
          <p:cNvGrpSpPr/>
          <p:nvPr/>
        </p:nvGrpSpPr>
        <p:grpSpPr>
          <a:xfrm>
            <a:off x="2624040" y="4081320"/>
            <a:ext cx="4247280" cy="2278440"/>
            <a:chOff x="2624040" y="4081320"/>
            <a:chExt cx="4247280" cy="2278440"/>
          </a:xfrm>
        </p:grpSpPr>
        <p:sp>
          <p:nvSpPr>
            <p:cNvPr id="490" name="Google Shape;490;p11"/>
            <p:cNvSpPr/>
            <p:nvPr/>
          </p:nvSpPr>
          <p:spPr>
            <a:xfrm>
              <a:off x="5343480" y="4818240"/>
              <a:ext cx="678240" cy="67824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1" name="Google Shape;491;p11"/>
            <p:cNvGrpSpPr/>
            <p:nvPr/>
          </p:nvGrpSpPr>
          <p:grpSpPr>
            <a:xfrm>
              <a:off x="2624040" y="4081320"/>
              <a:ext cx="4247280" cy="2278440"/>
              <a:chOff x="2624040" y="4081320"/>
              <a:chExt cx="4247280" cy="2278440"/>
            </a:xfrm>
          </p:grpSpPr>
          <p:sp>
            <p:nvSpPr>
              <p:cNvPr id="492" name="Google Shape;492;p11"/>
              <p:cNvSpPr/>
              <p:nvPr/>
            </p:nvSpPr>
            <p:spPr>
              <a:xfrm>
                <a:off x="2624040" y="40813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3436200" y="439776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4186080" y="47142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>
                <a:off x="4623120" y="503064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>
                <a:off x="5123160" y="53470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685480" y="56530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8" name="Google Shape;498;p11"/>
              <p:cNvCxnSpPr/>
              <p:nvPr/>
            </p:nvCxnSpPr>
            <p:spPr>
              <a:xfrm>
                <a:off x="3811320" y="4272120"/>
                <a:ext cx="3110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11"/>
              <p:cNvCxnSpPr/>
              <p:nvPr/>
            </p:nvCxnSpPr>
            <p:spPr>
              <a:xfrm>
                <a:off x="4622760" y="452412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11"/>
              <p:cNvCxnSpPr/>
              <p:nvPr/>
            </p:nvCxnSpPr>
            <p:spPr>
              <a:xfrm>
                <a:off x="5373720" y="484020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11"/>
              <p:cNvCxnSpPr/>
              <p:nvPr/>
            </p:nvCxnSpPr>
            <p:spPr>
              <a:xfrm>
                <a:off x="5810040" y="515736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1"/>
              <p:cNvCxnSpPr/>
              <p:nvPr/>
            </p:nvCxnSpPr>
            <p:spPr>
              <a:xfrm>
                <a:off x="6310440" y="5473440"/>
                <a:ext cx="2487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1"/>
              <p:cNvCxnSpPr/>
              <p:nvPr/>
            </p:nvCxnSpPr>
            <p:spPr>
              <a:xfrm>
                <a:off x="4122360" y="4272120"/>
                <a:ext cx="360" cy="125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04" name="Google Shape;504;p11"/>
              <p:cNvCxnSpPr/>
              <p:nvPr/>
            </p:nvCxnSpPr>
            <p:spPr>
              <a:xfrm>
                <a:off x="4809960" y="452412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05" name="Google Shape;505;p11"/>
              <p:cNvCxnSpPr/>
              <p:nvPr/>
            </p:nvCxnSpPr>
            <p:spPr>
              <a:xfrm>
                <a:off x="5560920" y="484020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06" name="Google Shape;506;p11"/>
              <p:cNvCxnSpPr/>
              <p:nvPr/>
            </p:nvCxnSpPr>
            <p:spPr>
              <a:xfrm>
                <a:off x="5997600" y="5157360"/>
                <a:ext cx="360" cy="18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07" name="Google Shape;507;p11"/>
              <p:cNvCxnSpPr/>
              <p:nvPr/>
            </p:nvCxnSpPr>
            <p:spPr>
              <a:xfrm>
                <a:off x="6559200" y="5473440"/>
                <a:ext cx="360" cy="18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08" name="Google Shape;508;p11"/>
              <p:cNvCxnSpPr/>
              <p:nvPr/>
            </p:nvCxnSpPr>
            <p:spPr>
              <a:xfrm>
                <a:off x="6230880" y="6222600"/>
                <a:ext cx="360" cy="13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9" name="Google Shape;509;p11"/>
              <p:cNvCxnSpPr/>
              <p:nvPr/>
            </p:nvCxnSpPr>
            <p:spPr>
              <a:xfrm>
                <a:off x="3060360" y="6359400"/>
                <a:ext cx="31860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11"/>
              <p:cNvCxnSpPr/>
              <p:nvPr/>
            </p:nvCxnSpPr>
            <p:spPr>
              <a:xfrm>
                <a:off x="3060360" y="4651200"/>
                <a:ext cx="360" cy="170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11" name="Google Shape;511;p11"/>
              <p:cNvCxnSpPr/>
              <p:nvPr/>
            </p:nvCxnSpPr>
            <p:spPr>
              <a:xfrm>
                <a:off x="3873240" y="4967280"/>
                <a:ext cx="360" cy="13921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12" name="Google Shape;512;p11"/>
              <p:cNvCxnSpPr/>
              <p:nvPr/>
            </p:nvCxnSpPr>
            <p:spPr>
              <a:xfrm>
                <a:off x="4498920" y="5283000"/>
                <a:ext cx="360" cy="1076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13" name="Google Shape;513;p11"/>
              <p:cNvCxnSpPr/>
              <p:nvPr/>
            </p:nvCxnSpPr>
            <p:spPr>
              <a:xfrm>
                <a:off x="4935600" y="5600520"/>
                <a:ext cx="360" cy="7588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14" name="Google Shape;514;p11"/>
              <p:cNvCxnSpPr/>
              <p:nvPr/>
            </p:nvCxnSpPr>
            <p:spPr>
              <a:xfrm>
                <a:off x="5435280" y="5916240"/>
                <a:ext cx="360" cy="4431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"/>
          <p:cNvSpPr txBox="1"/>
          <p:nvPr>
            <p:ph idx="4294967295" type="title"/>
          </p:nvPr>
        </p:nvSpPr>
        <p:spPr>
          <a:xfrm>
            <a:off x="511560" y="31428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0" name="Google Shape;520;p12"/>
          <p:cNvSpPr txBox="1"/>
          <p:nvPr>
            <p:ph idx="4294967295" type="body"/>
          </p:nvPr>
        </p:nvSpPr>
        <p:spPr>
          <a:xfrm>
            <a:off x="929520" y="1542960"/>
            <a:ext cx="8034120" cy="50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Concentram-se: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 aspectos lógicos internos do software, garantindo que todas as instruções tenham sido testadas   </a:t>
            </a:r>
            <a:endParaRPr b="0" i="1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Nos aspectos funcionais externos, para descobrir erros e garantir que a entrada definida produza resultados que concordem com os esperados.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1430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Exemplo de uma casa: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: Inspeção da obra para verificar se está tudo certo.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8412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21" name="Google Shape;521;p12"/>
          <p:cNvGrpSpPr/>
          <p:nvPr/>
        </p:nvGrpSpPr>
        <p:grpSpPr>
          <a:xfrm>
            <a:off x="2717640" y="4365720"/>
            <a:ext cx="4247280" cy="2278080"/>
            <a:chOff x="2717640" y="4365720"/>
            <a:chExt cx="4247280" cy="2278080"/>
          </a:xfrm>
        </p:grpSpPr>
        <p:sp>
          <p:nvSpPr>
            <p:cNvPr id="522" name="Google Shape;522;p12"/>
            <p:cNvSpPr/>
            <p:nvPr/>
          </p:nvSpPr>
          <p:spPr>
            <a:xfrm>
              <a:off x="5946840" y="5384880"/>
              <a:ext cx="678240" cy="68004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12"/>
            <p:cNvGrpSpPr/>
            <p:nvPr/>
          </p:nvGrpSpPr>
          <p:grpSpPr>
            <a:xfrm>
              <a:off x="2717640" y="4365720"/>
              <a:ext cx="4247280" cy="2278080"/>
              <a:chOff x="2717640" y="4365720"/>
              <a:chExt cx="4247280" cy="2278080"/>
            </a:xfrm>
          </p:grpSpPr>
          <p:sp>
            <p:nvSpPr>
              <p:cNvPr id="524" name="Google Shape;524;p12"/>
              <p:cNvSpPr/>
              <p:nvPr/>
            </p:nvSpPr>
            <p:spPr>
              <a:xfrm>
                <a:off x="2717640" y="43657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2"/>
              <p:cNvSpPr/>
              <p:nvPr/>
            </p:nvSpPr>
            <p:spPr>
              <a:xfrm>
                <a:off x="3529800" y="468216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2"/>
              <p:cNvSpPr/>
              <p:nvPr/>
            </p:nvSpPr>
            <p:spPr>
              <a:xfrm>
                <a:off x="4279680" y="49986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2"/>
              <p:cNvSpPr/>
              <p:nvPr/>
            </p:nvSpPr>
            <p:spPr>
              <a:xfrm>
                <a:off x="4717080" y="53146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2"/>
              <p:cNvSpPr/>
              <p:nvPr/>
            </p:nvSpPr>
            <p:spPr>
              <a:xfrm>
                <a:off x="5216760" y="56311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2"/>
              <p:cNvSpPr/>
              <p:nvPr/>
            </p:nvSpPr>
            <p:spPr>
              <a:xfrm>
                <a:off x="5779080" y="59371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0" name="Google Shape;530;p12"/>
              <p:cNvCxnSpPr/>
              <p:nvPr/>
            </p:nvCxnSpPr>
            <p:spPr>
              <a:xfrm>
                <a:off x="3904920" y="4556160"/>
                <a:ext cx="3110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12"/>
              <p:cNvCxnSpPr/>
              <p:nvPr/>
            </p:nvCxnSpPr>
            <p:spPr>
              <a:xfrm>
                <a:off x="4716360" y="480852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12"/>
              <p:cNvCxnSpPr/>
              <p:nvPr/>
            </p:nvCxnSpPr>
            <p:spPr>
              <a:xfrm>
                <a:off x="5467320" y="512424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12"/>
              <p:cNvCxnSpPr/>
              <p:nvPr/>
            </p:nvCxnSpPr>
            <p:spPr>
              <a:xfrm>
                <a:off x="5903640" y="544176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12"/>
              <p:cNvCxnSpPr/>
              <p:nvPr/>
            </p:nvCxnSpPr>
            <p:spPr>
              <a:xfrm>
                <a:off x="6404040" y="5757480"/>
                <a:ext cx="2487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12"/>
              <p:cNvCxnSpPr/>
              <p:nvPr/>
            </p:nvCxnSpPr>
            <p:spPr>
              <a:xfrm>
                <a:off x="4215960" y="4556160"/>
                <a:ext cx="360" cy="125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6" name="Google Shape;536;p12"/>
              <p:cNvCxnSpPr/>
              <p:nvPr/>
            </p:nvCxnSpPr>
            <p:spPr>
              <a:xfrm>
                <a:off x="4903560" y="4808520"/>
                <a:ext cx="360" cy="190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7" name="Google Shape;537;p12"/>
              <p:cNvCxnSpPr/>
              <p:nvPr/>
            </p:nvCxnSpPr>
            <p:spPr>
              <a:xfrm>
                <a:off x="5654880" y="5124240"/>
                <a:ext cx="360" cy="190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8" name="Google Shape;538;p12"/>
              <p:cNvCxnSpPr/>
              <p:nvPr/>
            </p:nvCxnSpPr>
            <p:spPr>
              <a:xfrm>
                <a:off x="6091200" y="5441760"/>
                <a:ext cx="360" cy="18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39" name="Google Shape;539;p12"/>
              <p:cNvCxnSpPr/>
              <p:nvPr/>
            </p:nvCxnSpPr>
            <p:spPr>
              <a:xfrm>
                <a:off x="6652800" y="5757480"/>
                <a:ext cx="360" cy="187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40" name="Google Shape;540;p12"/>
              <p:cNvCxnSpPr/>
              <p:nvPr/>
            </p:nvCxnSpPr>
            <p:spPr>
              <a:xfrm>
                <a:off x="6324480" y="6507000"/>
                <a:ext cx="360" cy="136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12"/>
              <p:cNvCxnSpPr/>
              <p:nvPr/>
            </p:nvCxnSpPr>
            <p:spPr>
              <a:xfrm>
                <a:off x="3153960" y="6643440"/>
                <a:ext cx="31863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12"/>
              <p:cNvCxnSpPr/>
              <p:nvPr/>
            </p:nvCxnSpPr>
            <p:spPr>
              <a:xfrm>
                <a:off x="3153960" y="4935240"/>
                <a:ext cx="360" cy="170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43" name="Google Shape;543;p12"/>
              <p:cNvCxnSpPr/>
              <p:nvPr/>
            </p:nvCxnSpPr>
            <p:spPr>
              <a:xfrm>
                <a:off x="3967200" y="5251320"/>
                <a:ext cx="360" cy="13921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44" name="Google Shape;544;p12"/>
              <p:cNvCxnSpPr/>
              <p:nvPr/>
            </p:nvCxnSpPr>
            <p:spPr>
              <a:xfrm>
                <a:off x="4592520" y="5567400"/>
                <a:ext cx="360" cy="10760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45" name="Google Shape;545;p12"/>
              <p:cNvCxnSpPr/>
              <p:nvPr/>
            </p:nvCxnSpPr>
            <p:spPr>
              <a:xfrm>
                <a:off x="5029200" y="5884560"/>
                <a:ext cx="360" cy="7588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46" name="Google Shape;546;p12"/>
              <p:cNvCxnSpPr/>
              <p:nvPr/>
            </p:nvCxnSpPr>
            <p:spPr>
              <a:xfrm>
                <a:off x="5528880" y="6200640"/>
                <a:ext cx="360" cy="442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3"/>
          <p:cNvSpPr txBox="1"/>
          <p:nvPr>
            <p:ph idx="4294967295" type="title"/>
          </p:nvPr>
        </p:nvSpPr>
        <p:spPr>
          <a:xfrm>
            <a:off x="710640" y="11808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2" name="Google Shape;552;p13"/>
          <p:cNvSpPr txBox="1"/>
          <p:nvPr>
            <p:ph idx="4294967295" type="body"/>
          </p:nvPr>
        </p:nvSpPr>
        <p:spPr>
          <a:xfrm>
            <a:off x="1040360" y="1359445"/>
            <a:ext cx="8124600" cy="5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software deverá sofrer mudanças depois que for entregue ao cliente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Causas das mudanças: 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Erros</a:t>
            </a:r>
            <a:endParaRPr b="0" i="1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Mudanças no ambiente</a:t>
            </a:r>
            <a:endParaRPr b="0" i="1" sz="18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Exigência do cliente para acréscimos funcionais e de desempenho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2" marL="11430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Exemplo de uma casa: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: O dono da casa pode precisar de ajustes ao longo do tempo.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13"/>
          <p:cNvGrpSpPr/>
          <p:nvPr/>
        </p:nvGrpSpPr>
        <p:grpSpPr>
          <a:xfrm>
            <a:off x="2641680" y="4506840"/>
            <a:ext cx="4246920" cy="2162520"/>
            <a:chOff x="2641680" y="4506840"/>
            <a:chExt cx="4246920" cy="2162520"/>
          </a:xfrm>
        </p:grpSpPr>
        <p:sp>
          <p:nvSpPr>
            <p:cNvPr id="554" name="Google Shape;554;p13"/>
            <p:cNvSpPr/>
            <p:nvPr/>
          </p:nvSpPr>
          <p:spPr>
            <a:xfrm>
              <a:off x="6245280" y="5797440"/>
              <a:ext cx="643320" cy="64332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5" name="Google Shape;555;p13"/>
            <p:cNvGrpSpPr/>
            <p:nvPr/>
          </p:nvGrpSpPr>
          <p:grpSpPr>
            <a:xfrm>
              <a:off x="2641680" y="4506840"/>
              <a:ext cx="4031640" cy="2162520"/>
              <a:chOff x="2641680" y="4506840"/>
              <a:chExt cx="4031640" cy="2162520"/>
            </a:xfrm>
          </p:grpSpPr>
          <p:sp>
            <p:nvSpPr>
              <p:cNvPr id="556" name="Google Shape;556;p13"/>
              <p:cNvSpPr/>
              <p:nvPr/>
            </p:nvSpPr>
            <p:spPr>
              <a:xfrm>
                <a:off x="2641680" y="450684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3412800" y="480708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4124520" y="510768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4539600" y="540792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080" y="570816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547600" y="5998320"/>
                <a:ext cx="1125720" cy="5396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2" name="Google Shape;562;p13"/>
              <p:cNvCxnSpPr/>
              <p:nvPr/>
            </p:nvCxnSpPr>
            <p:spPr>
              <a:xfrm>
                <a:off x="3768840" y="4687920"/>
                <a:ext cx="2970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13"/>
              <p:cNvCxnSpPr/>
              <p:nvPr/>
            </p:nvCxnSpPr>
            <p:spPr>
              <a:xfrm>
                <a:off x="4540320" y="4927680"/>
                <a:ext cx="1778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13"/>
              <p:cNvCxnSpPr/>
              <p:nvPr/>
            </p:nvCxnSpPr>
            <p:spPr>
              <a:xfrm>
                <a:off x="5251320" y="5227560"/>
                <a:ext cx="178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13"/>
              <p:cNvCxnSpPr/>
              <p:nvPr/>
            </p:nvCxnSpPr>
            <p:spPr>
              <a:xfrm>
                <a:off x="5667120" y="5527440"/>
                <a:ext cx="1778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13"/>
              <p:cNvCxnSpPr/>
              <p:nvPr/>
            </p:nvCxnSpPr>
            <p:spPr>
              <a:xfrm>
                <a:off x="6141960" y="5827680"/>
                <a:ext cx="23652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13"/>
              <p:cNvCxnSpPr/>
              <p:nvPr/>
            </p:nvCxnSpPr>
            <p:spPr>
              <a:xfrm>
                <a:off x="4065120" y="4687920"/>
                <a:ext cx="360" cy="11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68" name="Google Shape;568;p13"/>
              <p:cNvCxnSpPr/>
              <p:nvPr/>
            </p:nvCxnSpPr>
            <p:spPr>
              <a:xfrm>
                <a:off x="4717800" y="4927680"/>
                <a:ext cx="360" cy="179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69" name="Google Shape;569;p13"/>
              <p:cNvCxnSpPr/>
              <p:nvPr/>
            </p:nvCxnSpPr>
            <p:spPr>
              <a:xfrm>
                <a:off x="5428800" y="5227560"/>
                <a:ext cx="360" cy="1810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0" name="Google Shape;570;p13"/>
              <p:cNvCxnSpPr/>
              <p:nvPr/>
            </p:nvCxnSpPr>
            <p:spPr>
              <a:xfrm>
                <a:off x="5844960" y="5527440"/>
                <a:ext cx="360" cy="1810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1" name="Google Shape;571;p13"/>
              <p:cNvCxnSpPr/>
              <p:nvPr/>
            </p:nvCxnSpPr>
            <p:spPr>
              <a:xfrm>
                <a:off x="6378480" y="5827680"/>
                <a:ext cx="360" cy="179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72" name="Google Shape;572;p13"/>
              <p:cNvCxnSpPr/>
              <p:nvPr/>
            </p:nvCxnSpPr>
            <p:spPr>
              <a:xfrm>
                <a:off x="6065640" y="6538680"/>
                <a:ext cx="360" cy="1303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13"/>
              <p:cNvCxnSpPr/>
              <p:nvPr/>
            </p:nvCxnSpPr>
            <p:spPr>
              <a:xfrm>
                <a:off x="3057480" y="6669000"/>
                <a:ext cx="30243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13"/>
              <p:cNvCxnSpPr/>
              <p:nvPr/>
            </p:nvCxnSpPr>
            <p:spPr>
              <a:xfrm>
                <a:off x="3057480" y="5048280"/>
                <a:ext cx="360" cy="16207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75" name="Google Shape;575;p13"/>
              <p:cNvCxnSpPr/>
              <p:nvPr/>
            </p:nvCxnSpPr>
            <p:spPr>
              <a:xfrm>
                <a:off x="3827160" y="5348160"/>
                <a:ext cx="360" cy="13208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76" name="Google Shape;576;p13"/>
              <p:cNvCxnSpPr/>
              <p:nvPr/>
            </p:nvCxnSpPr>
            <p:spPr>
              <a:xfrm>
                <a:off x="4421160" y="5648400"/>
                <a:ext cx="360" cy="1020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77" name="Google Shape;577;p13"/>
              <p:cNvCxnSpPr/>
              <p:nvPr/>
            </p:nvCxnSpPr>
            <p:spPr>
              <a:xfrm>
                <a:off x="4836960" y="5948280"/>
                <a:ext cx="360" cy="72072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5311440" y="6248160"/>
                <a:ext cx="360" cy="4208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4"/>
          <p:cNvSpPr txBox="1"/>
          <p:nvPr>
            <p:ph idx="4294967295" type="title"/>
          </p:nvPr>
        </p:nvSpPr>
        <p:spPr>
          <a:xfrm>
            <a:off x="1004760" y="40140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PROBLEMAS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84" name="Google Shape;584;p14"/>
          <p:cNvSpPr txBox="1"/>
          <p:nvPr>
            <p:ph idx="4294967295" type="body"/>
          </p:nvPr>
        </p:nvSpPr>
        <p:spPr>
          <a:xfrm>
            <a:off x="1004751" y="1432422"/>
            <a:ext cx="7358100" cy="4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Projetos reais raramente seguem o fluxo sequencial</a:t>
            </a:r>
            <a:endParaRPr b="0" i="0" sz="29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início do processo é difícil estabelecer explicitamente todos os requisitos. </a:t>
            </a:r>
            <a:endParaRPr b="0" i="0" sz="29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9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1" lang="pt-BR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começo dos projetos sempre existe uma incerteza natural</a:t>
            </a:r>
            <a:endParaRPr b="0" i="0" sz="25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cliente deve ter paciência. </a:t>
            </a:r>
            <a:endParaRPr b="0" i="0" sz="29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9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1" lang="pt-BR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versão executável do software só fica disponível numa etapa avançada do desenvolvimento</a:t>
            </a:r>
            <a:endParaRPr b="0" i="0" sz="25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5"/>
          <p:cNvSpPr txBox="1"/>
          <p:nvPr>
            <p:ph idx="4294967295" type="title"/>
          </p:nvPr>
        </p:nvSpPr>
        <p:spPr>
          <a:xfrm>
            <a:off x="592200" y="47376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RESUMINDO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0" name="Google Shape;590;p15"/>
          <p:cNvSpPr txBox="1"/>
          <p:nvPr>
            <p:ph idx="4294967295" type="body"/>
          </p:nvPr>
        </p:nvSpPr>
        <p:spPr>
          <a:xfrm>
            <a:off x="982260" y="1736550"/>
            <a:ext cx="7179600" cy="4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pt-BR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Embora o Ciclo de Vida Clássico tenha fragilidades, ele é significativamente melhor do que uma abordagem casual de desenvolvimento de software</a:t>
            </a:r>
            <a:endParaRPr b="0" i="0" sz="35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"/>
          <p:cNvSpPr txBox="1"/>
          <p:nvPr>
            <p:ph idx="4294967295" type="title"/>
          </p:nvPr>
        </p:nvSpPr>
        <p:spPr>
          <a:xfrm>
            <a:off x="759600" y="29556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 CLÁSSICO</a:t>
            </a:r>
            <a:b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(CASCATA)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01" name="Google Shape;301;p2"/>
          <p:cNvSpPr txBox="1"/>
          <p:nvPr>
            <p:ph idx="4294967295" type="body"/>
          </p:nvPr>
        </p:nvSpPr>
        <p:spPr>
          <a:xfrm>
            <a:off x="359640" y="1514880"/>
            <a:ext cx="8784000" cy="543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938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mais antigo e o mais amplamente usado da engenharia de software </a:t>
            </a:r>
            <a:endParaRPr b="0" i="0" sz="32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3880" lvl="0" marL="34308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Modelado em função do ciclo da engenharia convencional</a:t>
            </a:r>
            <a:endParaRPr b="0" i="0" sz="32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93880" lvl="0" marL="34308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Requer uma abordagem sistemática, </a:t>
            </a:r>
            <a:r>
              <a:rPr lang="pt-BR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sequencial</a:t>
            </a:r>
            <a:r>
              <a:rPr b="0" i="0" lang="pt-BR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ao desenvolvimento de software</a:t>
            </a:r>
            <a:endParaRPr b="0" i="0" sz="32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6"/>
          <p:cNvGrpSpPr/>
          <p:nvPr/>
        </p:nvGrpSpPr>
        <p:grpSpPr>
          <a:xfrm>
            <a:off x="563400" y="743760"/>
            <a:ext cx="8006400" cy="5349960"/>
            <a:chOff x="563400" y="743760"/>
            <a:chExt cx="8006400" cy="5349960"/>
          </a:xfrm>
        </p:grpSpPr>
        <p:sp>
          <p:nvSpPr>
            <p:cNvPr id="597" name="Google Shape;597;p16"/>
            <p:cNvSpPr/>
            <p:nvPr/>
          </p:nvSpPr>
          <p:spPr>
            <a:xfrm>
              <a:off x="6113880" y="1685520"/>
              <a:ext cx="2455920" cy="440820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8" name="Google Shape;598;p16"/>
            <p:cNvSpPr/>
            <p:nvPr/>
          </p:nvSpPr>
          <p:spPr>
            <a:xfrm rot="10800000">
              <a:off x="563400" y="743760"/>
              <a:ext cx="2456280" cy="440820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99" name="Google Shape;599;p16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0" name="Google Shape;600;p16"/>
          <p:cNvSpPr txBox="1"/>
          <p:nvPr>
            <p:ph idx="4294967295" type="title"/>
          </p:nvPr>
        </p:nvSpPr>
        <p:spPr>
          <a:xfrm>
            <a:off x="494280" y="4484880"/>
            <a:ext cx="8151840" cy="1236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7200"/>
              <a:buFont typeface="Libre Franklin"/>
              <a:buNone/>
            </a:pPr>
            <a:r>
              <a:rPr b="0" i="0" lang="pt-BR" sz="72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LOCALIZAÇÃO DA ER</a:t>
            </a:r>
            <a:endParaRPr b="0" i="0" sz="72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1" name="Google Shape;601;p16"/>
          <p:cNvSpPr/>
          <p:nvPr/>
        </p:nvSpPr>
        <p:spPr>
          <a:xfrm flipH="1" rot="5400000">
            <a:off x="374400" y="417960"/>
            <a:ext cx="3275280" cy="3305880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2" name="Google Shape;602;p16"/>
          <p:cNvSpPr/>
          <p:nvPr/>
        </p:nvSpPr>
        <p:spPr>
          <a:xfrm flipH="1" rot="-5400000">
            <a:off x="5853423" y="3241043"/>
            <a:ext cx="3274550" cy="3305875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03" name="Google Shape;603;p16"/>
          <p:cNvPicPr preferRelativeResize="0"/>
          <p:nvPr/>
        </p:nvPicPr>
        <p:blipFill rotWithShape="1">
          <a:blip r:embed="rId3">
            <a:alphaModFix/>
          </a:blip>
          <a:srcRect b="0" l="-10209" r="-10209" t="0"/>
          <a:stretch/>
        </p:blipFill>
        <p:spPr>
          <a:xfrm>
            <a:off x="2075760" y="1150200"/>
            <a:ext cx="4970520" cy="25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0"/>
          <p:cNvSpPr txBox="1"/>
          <p:nvPr>
            <p:ph idx="4294967295" type="title"/>
          </p:nvPr>
        </p:nvSpPr>
        <p:spPr>
          <a:xfrm>
            <a:off x="1004760" y="401400"/>
            <a:ext cx="87840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0" name="Google Shape;610;p20"/>
          <p:cNvSpPr txBox="1"/>
          <p:nvPr>
            <p:ph idx="4294967295" type="body"/>
          </p:nvPr>
        </p:nvSpPr>
        <p:spPr>
          <a:xfrm>
            <a:off x="1164499" y="1372512"/>
            <a:ext cx="6248160" cy="321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80" lvl="0" marL="34308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Aplicativo do uber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3"/>
          <p:cNvGrpSpPr/>
          <p:nvPr/>
        </p:nvGrpSpPr>
        <p:grpSpPr>
          <a:xfrm>
            <a:off x="1447920" y="2057400"/>
            <a:ext cx="6628320" cy="3962520"/>
            <a:chOff x="1447920" y="2057400"/>
            <a:chExt cx="6628320" cy="3962520"/>
          </a:xfrm>
        </p:grpSpPr>
        <p:sp>
          <p:nvSpPr>
            <p:cNvPr id="307" name="Google Shape;307;p3"/>
            <p:cNvSpPr/>
            <p:nvPr/>
          </p:nvSpPr>
          <p:spPr>
            <a:xfrm>
              <a:off x="1447920" y="205740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Engenharia de Sistemas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714760" y="260820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Análise  de Requisitos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884760" y="315756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Projeto 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567320" y="370836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Codificação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46720" y="425916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Testes 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6224760" y="4699080"/>
              <a:ext cx="1851480" cy="98964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8100000" dist="106914">
                <a:srgbClr val="808080"/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Manutenção</a:t>
              </a:r>
              <a:r>
                <a:rPr b="0" i="0" lang="pt-BR" sz="1800" u="none" cap="none" strike="noStrike">
                  <a:solidFill>
                    <a:srgbClr val="8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3"/>
            <p:cNvCxnSpPr/>
            <p:nvPr/>
          </p:nvCxnSpPr>
          <p:spPr>
            <a:xfrm>
              <a:off x="3300120" y="2387520"/>
              <a:ext cx="48744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3"/>
            <p:cNvCxnSpPr/>
            <p:nvPr/>
          </p:nvCxnSpPr>
          <p:spPr>
            <a:xfrm>
              <a:off x="4566960" y="2827080"/>
              <a:ext cx="29232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3"/>
            <p:cNvCxnSpPr/>
            <p:nvPr/>
          </p:nvCxnSpPr>
          <p:spPr>
            <a:xfrm>
              <a:off x="5736960" y="3377880"/>
              <a:ext cx="29232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3"/>
            <p:cNvCxnSpPr/>
            <p:nvPr/>
          </p:nvCxnSpPr>
          <p:spPr>
            <a:xfrm>
              <a:off x="6419520" y="3929040"/>
              <a:ext cx="29232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3"/>
            <p:cNvCxnSpPr/>
            <p:nvPr/>
          </p:nvCxnSpPr>
          <p:spPr>
            <a:xfrm>
              <a:off x="7199280" y="4478040"/>
              <a:ext cx="39024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3"/>
            <p:cNvCxnSpPr/>
            <p:nvPr/>
          </p:nvCxnSpPr>
          <p:spPr>
            <a:xfrm>
              <a:off x="3787560" y="2387520"/>
              <a:ext cx="360" cy="22068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9" name="Google Shape;319;p3"/>
            <p:cNvCxnSpPr/>
            <p:nvPr/>
          </p:nvCxnSpPr>
          <p:spPr>
            <a:xfrm>
              <a:off x="4859280" y="2827080"/>
              <a:ext cx="360" cy="33012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0" name="Google Shape;320;p3"/>
            <p:cNvCxnSpPr/>
            <p:nvPr/>
          </p:nvCxnSpPr>
          <p:spPr>
            <a:xfrm>
              <a:off x="6029280" y="3377880"/>
              <a:ext cx="360" cy="33048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1" name="Google Shape;321;p3"/>
            <p:cNvCxnSpPr/>
            <p:nvPr/>
          </p:nvCxnSpPr>
          <p:spPr>
            <a:xfrm>
              <a:off x="6711840" y="3929040"/>
              <a:ext cx="360" cy="33012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2" name="Google Shape;322;p3"/>
            <p:cNvCxnSpPr/>
            <p:nvPr/>
          </p:nvCxnSpPr>
          <p:spPr>
            <a:xfrm>
              <a:off x="7589520" y="4478040"/>
              <a:ext cx="360" cy="22068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3" name="Google Shape;323;p3"/>
            <p:cNvCxnSpPr/>
            <p:nvPr/>
          </p:nvCxnSpPr>
          <p:spPr>
            <a:xfrm>
              <a:off x="7102440" y="5689440"/>
              <a:ext cx="360" cy="33012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"/>
            <p:cNvCxnSpPr/>
            <p:nvPr/>
          </p:nvCxnSpPr>
          <p:spPr>
            <a:xfrm>
              <a:off x="2130120" y="6019560"/>
              <a:ext cx="4972320" cy="36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"/>
            <p:cNvCxnSpPr/>
            <p:nvPr/>
          </p:nvCxnSpPr>
          <p:spPr>
            <a:xfrm>
              <a:off x="2130120" y="3047760"/>
              <a:ext cx="360" cy="2971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26" name="Google Shape;326;p3"/>
            <p:cNvCxnSpPr/>
            <p:nvPr/>
          </p:nvCxnSpPr>
          <p:spPr>
            <a:xfrm>
              <a:off x="3396960" y="3598560"/>
              <a:ext cx="360" cy="2421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27" name="Google Shape;327;p3"/>
            <p:cNvCxnSpPr/>
            <p:nvPr/>
          </p:nvCxnSpPr>
          <p:spPr>
            <a:xfrm>
              <a:off x="4371840" y="4147920"/>
              <a:ext cx="360" cy="187164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5054400" y="4698720"/>
              <a:ext cx="360" cy="132084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29" name="Google Shape;329;p3"/>
            <p:cNvCxnSpPr/>
            <p:nvPr/>
          </p:nvCxnSpPr>
          <p:spPr>
            <a:xfrm>
              <a:off x="5835600" y="5249520"/>
              <a:ext cx="360" cy="77004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330" name="Google Shape;330;p3"/>
          <p:cNvSpPr txBox="1"/>
          <p:nvPr>
            <p:ph type="title"/>
          </p:nvPr>
        </p:nvSpPr>
        <p:spPr>
          <a:xfrm>
            <a:off x="1028880" y="685800"/>
            <a:ext cx="7200720" cy="14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pt-BR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 CLÁSSICO</a:t>
            </a:r>
            <a:br>
              <a:rPr lang="pt-BR" sz="4400"/>
            </a:br>
            <a:r>
              <a:rPr b="1" lang="pt-BR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(CASCATA)</a:t>
            </a:r>
            <a:endParaRPr b="0" sz="4400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/>
          <p:nvPr/>
        </p:nvSpPr>
        <p:spPr>
          <a:xfrm>
            <a:off x="4343400" y="6021360"/>
            <a:ext cx="8457120" cy="114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4343400" y="1600200"/>
            <a:ext cx="479952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308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337" name="Google Shape;337;p4"/>
          <p:cNvGrpSpPr/>
          <p:nvPr/>
        </p:nvGrpSpPr>
        <p:grpSpPr>
          <a:xfrm>
            <a:off x="2495520" y="4062240"/>
            <a:ext cx="4246920" cy="2505600"/>
            <a:chOff x="2495520" y="4062240"/>
            <a:chExt cx="4246920" cy="2505600"/>
          </a:xfrm>
        </p:grpSpPr>
        <p:sp>
          <p:nvSpPr>
            <p:cNvPr id="338" name="Google Shape;338;p4"/>
            <p:cNvSpPr/>
            <p:nvPr/>
          </p:nvSpPr>
          <p:spPr>
            <a:xfrm>
              <a:off x="3289320" y="4062240"/>
              <a:ext cx="678240" cy="678240"/>
            </a:xfrm>
            <a:prstGeom prst="irregularSeal2">
              <a:avLst/>
            </a:prstGeom>
            <a:noFill/>
            <a:ln cap="sq" cmpd="sng" w="127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9" name="Google Shape;339;p4"/>
            <p:cNvGrpSpPr/>
            <p:nvPr/>
          </p:nvGrpSpPr>
          <p:grpSpPr>
            <a:xfrm>
              <a:off x="2495520" y="4289040"/>
              <a:ext cx="4246920" cy="2278800"/>
              <a:chOff x="2495520" y="4289040"/>
              <a:chExt cx="4246920" cy="2278800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2495520" y="428904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Engenharia de Sistemas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307680" y="460548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Análise  de Requisitos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4057200" y="492192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Projeto 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4494600" y="523836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Codificação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4994640" y="55548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Testes 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5556600" y="5860800"/>
                <a:ext cx="1185840" cy="56844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pt-BR" sz="1200" u="none" cap="none" strike="noStrike">
                    <a:solidFill>
                      <a:srgbClr val="8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Manutenção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6" name="Google Shape;346;p4"/>
              <p:cNvCxnSpPr/>
              <p:nvPr/>
            </p:nvCxnSpPr>
            <p:spPr>
              <a:xfrm>
                <a:off x="3682800" y="4479480"/>
                <a:ext cx="31104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4"/>
              <p:cNvCxnSpPr/>
              <p:nvPr/>
            </p:nvCxnSpPr>
            <p:spPr>
              <a:xfrm>
                <a:off x="4494240" y="473220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4"/>
              <p:cNvCxnSpPr/>
              <p:nvPr/>
            </p:nvCxnSpPr>
            <p:spPr>
              <a:xfrm>
                <a:off x="5245200" y="5047920"/>
                <a:ext cx="1872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4"/>
              <p:cNvCxnSpPr/>
              <p:nvPr/>
            </p:nvCxnSpPr>
            <p:spPr>
              <a:xfrm>
                <a:off x="5681520" y="5365800"/>
                <a:ext cx="18756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4"/>
              <p:cNvCxnSpPr/>
              <p:nvPr/>
            </p:nvCxnSpPr>
            <p:spPr>
              <a:xfrm>
                <a:off x="6181560" y="5681520"/>
                <a:ext cx="24912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4"/>
              <p:cNvCxnSpPr/>
              <p:nvPr/>
            </p:nvCxnSpPr>
            <p:spPr>
              <a:xfrm>
                <a:off x="3993840" y="4479480"/>
                <a:ext cx="360" cy="1252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2" name="Google Shape;352;p4"/>
              <p:cNvCxnSpPr/>
              <p:nvPr/>
            </p:nvCxnSpPr>
            <p:spPr>
              <a:xfrm>
                <a:off x="4681440" y="4732200"/>
                <a:ext cx="360" cy="190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3" name="Google Shape;353;p4"/>
              <p:cNvCxnSpPr/>
              <p:nvPr/>
            </p:nvCxnSpPr>
            <p:spPr>
              <a:xfrm>
                <a:off x="5432400" y="5047920"/>
                <a:ext cx="360" cy="1904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4" name="Google Shape;354;p4"/>
              <p:cNvCxnSpPr/>
              <p:nvPr/>
            </p:nvCxnSpPr>
            <p:spPr>
              <a:xfrm>
                <a:off x="5869080" y="5365800"/>
                <a:ext cx="360" cy="1890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5" name="Google Shape;355;p4"/>
              <p:cNvCxnSpPr/>
              <p:nvPr/>
            </p:nvCxnSpPr>
            <p:spPr>
              <a:xfrm>
                <a:off x="6430680" y="5681520"/>
                <a:ext cx="360" cy="1875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6" name="Google Shape;356;p4"/>
              <p:cNvCxnSpPr/>
              <p:nvPr/>
            </p:nvCxnSpPr>
            <p:spPr>
              <a:xfrm>
                <a:off x="6102360" y="6430680"/>
                <a:ext cx="360" cy="136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4"/>
              <p:cNvCxnSpPr/>
              <p:nvPr/>
            </p:nvCxnSpPr>
            <p:spPr>
              <a:xfrm>
                <a:off x="2931840" y="6567480"/>
                <a:ext cx="3186000" cy="3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4"/>
              <p:cNvCxnSpPr/>
              <p:nvPr/>
            </p:nvCxnSpPr>
            <p:spPr>
              <a:xfrm>
                <a:off x="2931840" y="4859280"/>
                <a:ext cx="360" cy="170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59" name="Google Shape;359;p4"/>
              <p:cNvCxnSpPr/>
              <p:nvPr/>
            </p:nvCxnSpPr>
            <p:spPr>
              <a:xfrm>
                <a:off x="3744720" y="5175000"/>
                <a:ext cx="360" cy="139248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60" name="Google Shape;360;p4"/>
              <p:cNvCxnSpPr/>
              <p:nvPr/>
            </p:nvCxnSpPr>
            <p:spPr>
              <a:xfrm>
                <a:off x="4370400" y="5491080"/>
                <a:ext cx="360" cy="1076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61" name="Google Shape;361;p4"/>
              <p:cNvCxnSpPr/>
              <p:nvPr/>
            </p:nvCxnSpPr>
            <p:spPr>
              <a:xfrm>
                <a:off x="4806720" y="5808240"/>
                <a:ext cx="360" cy="75924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362" name="Google Shape;362;p4"/>
              <p:cNvCxnSpPr/>
              <p:nvPr/>
            </p:nvCxnSpPr>
            <p:spPr>
              <a:xfrm>
                <a:off x="5306760" y="6124320"/>
                <a:ext cx="360" cy="44316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</p:grpSp>
      <p:sp>
        <p:nvSpPr>
          <p:cNvPr id="363" name="Google Shape;363;p4"/>
          <p:cNvSpPr txBox="1"/>
          <p:nvPr>
            <p:ph idx="4294967295" type="title"/>
          </p:nvPr>
        </p:nvSpPr>
        <p:spPr>
          <a:xfrm>
            <a:off x="856440" y="347400"/>
            <a:ext cx="8107200" cy="6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ATIVIDADES DO CICLO DE VIDA CLÁSSICO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4" name="Google Shape;364;p4"/>
          <p:cNvSpPr txBox="1"/>
          <p:nvPr>
            <p:ph idx="4294967295" type="body"/>
          </p:nvPr>
        </p:nvSpPr>
        <p:spPr>
          <a:xfrm>
            <a:off x="518040" y="1725881"/>
            <a:ext cx="8784000" cy="543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E ENGENHARIA DE SISTEMAS</a:t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Envolve a coleta de requisitos em nível do sistema, pouca quantidade de projeto e a análise é de alto nível</a:t>
            </a:r>
            <a:endParaRPr b="0" i="1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</a:pPr>
            <a:r>
              <a:rPr i="1"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Engloba hardware, software, processos, gestão de requisitos e operação.</a:t>
            </a:r>
            <a:endParaRPr i="1"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840" lvl="1" marL="74304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1" lang="pt-BR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essencial quando o software deve fazer interface com outros elementos (hardware, pessoas e banco de dados)</a:t>
            </a:r>
            <a:endParaRPr b="0" i="0" sz="2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8412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"/>
          <p:cNvSpPr txBox="1"/>
          <p:nvPr>
            <p:ph idx="4294967295" type="title"/>
          </p:nvPr>
        </p:nvSpPr>
        <p:spPr>
          <a:xfrm>
            <a:off x="458640" y="457200"/>
            <a:ext cx="8684640" cy="83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b="0" i="0" lang="pt-BR" sz="3200" u="none" cap="none" strike="noStrik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ENGENHARIA DE SOFTWARE E ENGENHARIA DE SISTEMAS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"/>
          <p:cNvSpPr txBox="1"/>
          <p:nvPr>
            <p:ph idx="4294967295" type="body"/>
          </p:nvPr>
        </p:nvSpPr>
        <p:spPr>
          <a:xfrm>
            <a:off x="458640" y="1554120"/>
            <a:ext cx="8684640" cy="45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3427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Sistemas de sistemas. São sistemas compostos de uma série de outros sistemas de software.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719" marR="0" rtl="0" algn="l">
              <a:lnSpc>
                <a:spcPct val="100000"/>
              </a:lnSpc>
              <a:spcBef>
                <a:spcPts val="84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Comente a seguinte frase e descreva a sua diferença em relação a definição de Engenharia de Software.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719" marR="0" rtl="0" algn="l">
              <a:lnSpc>
                <a:spcPct val="100000"/>
              </a:lnSpc>
              <a:spcBef>
                <a:spcPts val="84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“A Engenharia de Sistemas trata de todos os aspectos do desenvolvimento e da evolução de sistemas complexos. Relacionada ao desenvolvimento de hardware, políticas e processos de implantação, desenvolvimento de software e implantação do mesmo.”</a:t>
            </a:r>
            <a:endParaRPr b="0" i="0" sz="24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42719" marR="0" rtl="0" algn="l">
              <a:lnSpc>
                <a:spcPct val="100000"/>
              </a:lnSpc>
              <a:spcBef>
                <a:spcPts val="84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933e71d57_0_0"/>
          <p:cNvSpPr txBox="1"/>
          <p:nvPr/>
        </p:nvSpPr>
        <p:spPr>
          <a:xfrm>
            <a:off x="691950" y="1221000"/>
            <a:ext cx="5452200" cy="58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de um Avião Comercial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envolve: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Hardware: Estrutura da aeronave, motores, sensores.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Software: Sistemas de navegação, controle de voo, automação de cabine.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Processos: Regulamentações de segurança, testes rigorosos, certificação.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Implantação: Fábricas, fornecedores e integração dos sistemas.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33933e71d57_0_0"/>
          <p:cNvSpPr txBox="1"/>
          <p:nvPr/>
        </p:nvSpPr>
        <p:spPr>
          <a:xfrm>
            <a:off x="630850" y="275150"/>
            <a:ext cx="863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ENGENHARIA DE SISTEMAS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33933e71d5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000" y="1059700"/>
            <a:ext cx="3824000" cy="25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933e71d57_0_14"/>
          <p:cNvSpPr txBox="1"/>
          <p:nvPr/>
        </p:nvSpPr>
        <p:spPr>
          <a:xfrm>
            <a:off x="691950" y="1221000"/>
            <a:ext cx="545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33933e71d57_0_14"/>
          <p:cNvSpPr txBox="1"/>
          <p:nvPr/>
        </p:nvSpPr>
        <p:spPr>
          <a:xfrm>
            <a:off x="630850" y="275150"/>
            <a:ext cx="863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ENGENHARIA DE SISTEMAS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g33933e71d57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50" y="952250"/>
            <a:ext cx="8513151" cy="5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874800"/>
            <a:ext cx="8556120" cy="5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933e71d57_0_25"/>
          <p:cNvSpPr txBox="1"/>
          <p:nvPr>
            <p:ph idx="4294967295" type="title"/>
          </p:nvPr>
        </p:nvSpPr>
        <p:spPr>
          <a:xfrm>
            <a:off x="458640" y="457200"/>
            <a:ext cx="86847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3B30"/>
              </a:buClr>
              <a:buSzPts val="3200"/>
              <a:buFont typeface="Libre Franklin"/>
              <a:buNone/>
            </a:pPr>
            <a:r>
              <a:rPr b="0" i="0" lang="pt-BR" sz="3200" u="none" cap="none" strike="noStrike">
                <a:solidFill>
                  <a:srgbClr val="4E3B3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ENGENHARIA DE SISTEMAS: dividir para conquistar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33933e71d57_0_25"/>
          <p:cNvSpPr txBox="1"/>
          <p:nvPr>
            <p:ph idx="4294967295" type="body"/>
          </p:nvPr>
        </p:nvSpPr>
        <p:spPr>
          <a:xfrm>
            <a:off x="458640" y="1554120"/>
            <a:ext cx="8684700" cy="4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342719" marR="0" rtl="0" algn="l">
              <a:lnSpc>
                <a:spcPct val="100000"/>
              </a:lnSpc>
              <a:spcBef>
                <a:spcPts val="84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Quebrar um problema grande e complexo em partes menores e mais gerenciáveis, resolvendo cada uma separadamente e depois combinando as soluções para obter o resultado final.</a:t>
            </a:r>
            <a:endParaRPr sz="24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42719" marR="0" rtl="0" algn="l">
              <a:lnSpc>
                <a:spcPct val="100000"/>
              </a:lnSpc>
              <a:spcBef>
                <a:spcPts val="842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 Engenharia de Sistemas, esse princípio é essencial para lidar com a complexidade de sistemas grandes e interdependentes. Ele permite que diferentes equipes trabalhem simultaneamente em partes do sistema, promovendo modularidade e eficiência.</a:t>
            </a:r>
            <a:endParaRPr sz="24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2009-08-01T18:38:09Z</dcterms:created>
  <dc:creator>hermano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12</vt:i4>
  </property>
</Properties>
</file>