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4209" y="1166571"/>
            <a:ext cx="10463580" cy="122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0217" y="1614373"/>
            <a:ext cx="5052059" cy="1983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0008" y="6342989"/>
            <a:ext cx="6391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Projeto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1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Graduação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Universidade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Federal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Santa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Catarina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1390" y="4123435"/>
            <a:ext cx="23056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275" dirty="0">
                <a:solidFill>
                  <a:srgbClr val="FFFFFF"/>
                </a:solidFill>
                <a:latin typeface="Tahoma"/>
                <a:cs typeface="Tahoma"/>
              </a:rPr>
              <a:t>Personas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4711" y="1719072"/>
            <a:ext cx="2340864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6438" y="3399282"/>
            <a:ext cx="4275455" cy="184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-</a:t>
            </a:r>
            <a:r>
              <a:rPr sz="2000" spc="-20" dirty="0">
                <a:latin typeface="Tahoma"/>
                <a:cs typeface="Tahoma"/>
              </a:rPr>
              <a:t>se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comp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te</a:t>
            </a:r>
            <a:r>
              <a:rPr sz="2000" spc="15" dirty="0">
                <a:latin typeface="Tahoma"/>
                <a:cs typeface="Tahoma"/>
              </a:rPr>
              <a:t>nte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-145" dirty="0">
                <a:latin typeface="Tahoma"/>
                <a:cs typeface="Tahoma"/>
              </a:rPr>
              <a:t>/</a:t>
            </a:r>
            <a:r>
              <a:rPr sz="2000" spc="5" dirty="0">
                <a:latin typeface="Tahoma"/>
                <a:cs typeface="Tahoma"/>
              </a:rPr>
              <a:t>ou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no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cont</a:t>
            </a:r>
            <a:r>
              <a:rPr sz="2000" spc="10" dirty="0">
                <a:latin typeface="Tahoma"/>
                <a:cs typeface="Tahoma"/>
              </a:rPr>
              <a:t>r</a:t>
            </a:r>
            <a:r>
              <a:rPr sz="2000" spc="50" dirty="0">
                <a:latin typeface="Tahoma"/>
                <a:cs typeface="Tahoma"/>
              </a:rPr>
              <a:t>o</a:t>
            </a:r>
            <a:r>
              <a:rPr sz="2000" spc="10" dirty="0">
                <a:latin typeface="Tahoma"/>
                <a:cs typeface="Tahoma"/>
              </a:rPr>
              <a:t>l</a:t>
            </a:r>
            <a:r>
              <a:rPr sz="2000" spc="-10" dirty="0">
                <a:latin typeface="Tahoma"/>
                <a:cs typeface="Tahoma"/>
              </a:rPr>
              <a:t>e  </a:t>
            </a: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-</a:t>
            </a:r>
            <a:r>
              <a:rPr sz="2000" spc="-20" dirty="0">
                <a:latin typeface="Tahoma"/>
                <a:cs typeface="Tahoma"/>
              </a:rPr>
              <a:t>se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</a:t>
            </a:r>
            <a:r>
              <a:rPr sz="2000" spc="-35" dirty="0">
                <a:latin typeface="Tahoma"/>
                <a:cs typeface="Tahoma"/>
              </a:rPr>
              <a:t>e</a:t>
            </a:r>
            <a:r>
              <a:rPr sz="2000" spc="-100" dirty="0">
                <a:latin typeface="Tahoma"/>
                <a:cs typeface="Tahoma"/>
              </a:rPr>
              <a:t>g</a:t>
            </a:r>
            <a:r>
              <a:rPr sz="2000" spc="45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r</a:t>
            </a:r>
            <a:r>
              <a:rPr sz="2000" spc="20" dirty="0"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latin typeface="Tahoma"/>
                <a:cs typeface="Tahoma"/>
              </a:rPr>
              <a:t>Se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65" dirty="0">
                <a:latin typeface="Tahoma"/>
                <a:cs typeface="Tahoma"/>
              </a:rPr>
              <a:t>tir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-35" dirty="0">
                <a:latin typeface="Tahoma"/>
                <a:cs typeface="Tahoma"/>
              </a:rPr>
              <a:t>-</a:t>
            </a:r>
            <a:r>
              <a:rPr sz="2000" spc="-20" dirty="0">
                <a:latin typeface="Tahoma"/>
                <a:cs typeface="Tahoma"/>
              </a:rPr>
              <a:t>se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40" dirty="0">
                <a:latin typeface="Tahoma"/>
                <a:cs typeface="Tahoma"/>
              </a:rPr>
              <a:t>l</a:t>
            </a:r>
            <a:r>
              <a:rPr sz="2000" spc="-15" dirty="0">
                <a:latin typeface="Tahoma"/>
                <a:cs typeface="Tahoma"/>
              </a:rPr>
              <a:t>axa</a:t>
            </a:r>
            <a:r>
              <a:rPr sz="2000" spc="-30" dirty="0">
                <a:latin typeface="Tahoma"/>
                <a:cs typeface="Tahoma"/>
              </a:rPr>
              <a:t>d</a:t>
            </a:r>
            <a:r>
              <a:rPr sz="2000" spc="-95" dirty="0">
                <a:latin typeface="Tahoma"/>
                <a:cs typeface="Tahoma"/>
              </a:rPr>
              <a:t>o;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65"/>
              </a:lnSpc>
            </a:pPr>
            <a:r>
              <a:rPr sz="2000" spc="65" dirty="0">
                <a:latin typeface="Tahoma"/>
                <a:cs typeface="Tahoma"/>
              </a:rPr>
              <a:t>Cont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spc="-20" dirty="0">
                <a:latin typeface="Tahoma"/>
                <a:cs typeface="Tahoma"/>
              </a:rPr>
              <a:t>u</a:t>
            </a:r>
            <a:r>
              <a:rPr sz="2000" spc="20" dirty="0">
                <a:latin typeface="Tahoma"/>
                <a:cs typeface="Tahoma"/>
              </a:rPr>
              <a:t>ar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foca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15" dirty="0">
                <a:latin typeface="Tahoma"/>
                <a:cs typeface="Tahoma"/>
              </a:rPr>
              <a:t>ta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65"/>
              </a:lnSpc>
            </a:pPr>
            <a:r>
              <a:rPr sz="2000" spc="-35" dirty="0">
                <a:latin typeface="Tahoma"/>
                <a:cs typeface="Tahoma"/>
              </a:rPr>
              <a:t>S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-35" dirty="0">
                <a:latin typeface="Tahoma"/>
                <a:cs typeface="Tahoma"/>
              </a:rPr>
              <a:t>-</a:t>
            </a:r>
            <a:r>
              <a:rPr sz="2000" spc="-20" dirty="0">
                <a:latin typeface="Tahoma"/>
                <a:cs typeface="Tahoma"/>
              </a:rPr>
              <a:t>se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cta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75" dirty="0">
                <a:latin typeface="Tahoma"/>
                <a:cs typeface="Tahoma"/>
              </a:rPr>
              <a:t>t</a:t>
            </a:r>
            <a:r>
              <a:rPr sz="2000" spc="6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os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54" y="1299210"/>
            <a:ext cx="29146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Q</a:t>
            </a:r>
            <a:r>
              <a:rPr spc="-195" dirty="0"/>
              <a:t>u</a:t>
            </a:r>
            <a:r>
              <a:rPr spc="-170" dirty="0"/>
              <a:t>ais</a:t>
            </a:r>
            <a:r>
              <a:rPr spc="-320" dirty="0"/>
              <a:t> </a:t>
            </a:r>
            <a:r>
              <a:rPr spc="-130" dirty="0"/>
              <a:t>o</a:t>
            </a:r>
            <a:r>
              <a:rPr spc="-215" dirty="0"/>
              <a:t>s</a:t>
            </a:r>
            <a:r>
              <a:rPr spc="-325" dirty="0"/>
              <a:t> </a:t>
            </a:r>
            <a:r>
              <a:rPr spc="-130" dirty="0"/>
              <a:t>o</a:t>
            </a:r>
            <a:r>
              <a:rPr spc="-140" dirty="0"/>
              <a:t>bjeti</a:t>
            </a:r>
            <a:r>
              <a:rPr spc="-235" dirty="0"/>
              <a:t>v</a:t>
            </a:r>
            <a:r>
              <a:rPr spc="-130" dirty="0"/>
              <a:t>o</a:t>
            </a:r>
            <a:r>
              <a:rPr spc="-155" dirty="0"/>
              <a:t>s  </a:t>
            </a:r>
            <a:r>
              <a:rPr spc="-165" dirty="0"/>
              <a:t>de</a:t>
            </a:r>
            <a:r>
              <a:rPr spc="250" dirty="0"/>
              <a:t> </a:t>
            </a:r>
            <a:r>
              <a:rPr spc="-180" dirty="0"/>
              <a:t>experiência?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1979421"/>
            <a:ext cx="5403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25" dirty="0">
                <a:latin typeface="Tahoma"/>
                <a:cs typeface="Tahoma"/>
              </a:rPr>
              <a:t>tão</a:t>
            </a:r>
            <a:r>
              <a:rPr sz="2400" spc="-270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re</a:t>
            </a:r>
            <a:r>
              <a:rPr sz="2400" spc="70" dirty="0">
                <a:latin typeface="Tahoma"/>
                <a:cs typeface="Tahoma"/>
              </a:rPr>
              <a:t>l</a:t>
            </a:r>
            <a:r>
              <a:rPr sz="2400" spc="-2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70" dirty="0">
                <a:latin typeface="Tahoma"/>
                <a:cs typeface="Tahoma"/>
              </a:rPr>
              <a:t>i</a:t>
            </a:r>
            <a:r>
              <a:rPr sz="2400" spc="3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35" dirty="0">
                <a:latin typeface="Tahoma"/>
                <a:cs typeface="Tahoma"/>
              </a:rPr>
              <a:t>o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355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a</a:t>
            </a:r>
            <a:r>
              <a:rPr sz="2400" spc="-285" dirty="0"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400" b="1" spc="-12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400" b="1" spc="-195" dirty="0">
                <a:solidFill>
                  <a:srgbClr val="006FC0"/>
                </a:solidFill>
                <a:latin typeface="Tahoma"/>
                <a:cs typeface="Tahoma"/>
              </a:rPr>
              <a:t>mo</a:t>
            </a:r>
            <a:r>
              <a:rPr sz="2400" b="1" spc="-2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as</a:t>
            </a:r>
            <a:r>
              <a:rPr sz="2400" spc="-3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40" dirty="0">
                <a:latin typeface="Tahoma"/>
                <a:cs typeface="Tahoma"/>
              </a:rPr>
              <a:t>ss</a:t>
            </a:r>
            <a:r>
              <a:rPr sz="2400" spc="35" dirty="0">
                <a:latin typeface="Tahoma"/>
                <a:cs typeface="Tahoma"/>
              </a:rPr>
              <a:t>o</a:t>
            </a:r>
            <a:r>
              <a:rPr sz="2400" spc="-4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160" dirty="0">
                <a:solidFill>
                  <a:srgbClr val="006FC0"/>
                </a:solidFill>
                <a:latin typeface="Tahoma"/>
                <a:cs typeface="Tahoma"/>
              </a:rPr>
              <a:t>que</a:t>
            </a:r>
            <a:r>
              <a:rPr sz="2400" b="1" spc="-9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400" b="1" spc="-13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400" b="1" spc="-27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400" b="1" spc="-2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2400" b="1" spc="-2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006FC0"/>
                </a:solidFill>
                <a:latin typeface="Tahoma"/>
                <a:cs typeface="Tahoma"/>
              </a:rPr>
              <a:t>sentir</a:t>
            </a:r>
            <a:r>
              <a:rPr sz="2400" b="1" spc="-25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ao</a:t>
            </a:r>
            <a:r>
              <a:rPr sz="2400" spc="-2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</a:t>
            </a:r>
            <a:r>
              <a:rPr sz="2400" spc="75" dirty="0">
                <a:latin typeface="Tahoma"/>
                <a:cs typeface="Tahoma"/>
              </a:rPr>
              <a:t>ti</a:t>
            </a:r>
            <a:r>
              <a:rPr sz="2400" spc="65" dirty="0">
                <a:latin typeface="Tahoma"/>
                <a:cs typeface="Tahoma"/>
              </a:rPr>
              <a:t>l</a:t>
            </a:r>
            <a:r>
              <a:rPr sz="2400" spc="70" dirty="0">
                <a:latin typeface="Tahoma"/>
                <a:cs typeface="Tahoma"/>
              </a:rPr>
              <a:t>i</a:t>
            </a:r>
            <a:r>
              <a:rPr sz="2400" spc="30" dirty="0">
                <a:latin typeface="Tahoma"/>
                <a:cs typeface="Tahoma"/>
              </a:rPr>
              <a:t>zar</a:t>
            </a:r>
            <a:r>
              <a:rPr sz="2400" spc="-32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u</a:t>
            </a:r>
            <a:r>
              <a:rPr sz="2400" spc="-27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p</a:t>
            </a:r>
            <a:r>
              <a:rPr sz="2400" spc="20" dirty="0">
                <a:latin typeface="Tahoma"/>
                <a:cs typeface="Tahoma"/>
              </a:rPr>
              <a:t>r</a:t>
            </a:r>
            <a:r>
              <a:rPr sz="2400" spc="35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spc="10" dirty="0">
                <a:latin typeface="Tahoma"/>
                <a:cs typeface="Tahoma"/>
              </a:rPr>
              <a:t>u</a:t>
            </a:r>
            <a:r>
              <a:rPr sz="2400" spc="-40" dirty="0">
                <a:latin typeface="Tahoma"/>
                <a:cs typeface="Tahoma"/>
              </a:rPr>
              <a:t>to: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0330" y="3044697"/>
            <a:ext cx="59753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0" spc="-2710" dirty="0">
                <a:solidFill>
                  <a:srgbClr val="7E7E7E"/>
                </a:solidFill>
                <a:latin typeface="Tahoma"/>
                <a:cs typeface="Tahoma"/>
              </a:rPr>
              <a:t>{</a:t>
            </a:r>
            <a:endParaRPr sz="1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95" y="1012317"/>
            <a:ext cx="3496945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sz="2000" b="0" spc="50" dirty="0">
                <a:latin typeface="Tahoma"/>
                <a:cs typeface="Tahoma"/>
              </a:rPr>
              <a:t>Const</a:t>
            </a:r>
            <a:r>
              <a:rPr sz="2000" b="0" spc="20" dirty="0">
                <a:latin typeface="Tahoma"/>
                <a:cs typeface="Tahoma"/>
              </a:rPr>
              <a:t>r</a:t>
            </a:r>
            <a:r>
              <a:rPr sz="2000" b="0" spc="30" dirty="0">
                <a:latin typeface="Tahoma"/>
                <a:cs typeface="Tahoma"/>
              </a:rPr>
              <a:t>u</a:t>
            </a:r>
            <a:r>
              <a:rPr sz="2000" b="0" dirty="0">
                <a:latin typeface="Tahoma"/>
                <a:cs typeface="Tahoma"/>
              </a:rPr>
              <a:t>i</a:t>
            </a:r>
            <a:r>
              <a:rPr sz="2000" b="0" spc="80" dirty="0">
                <a:latin typeface="Tahoma"/>
                <a:cs typeface="Tahoma"/>
              </a:rPr>
              <a:t>r</a:t>
            </a:r>
            <a:r>
              <a:rPr sz="2000" b="0" spc="-180" dirty="0">
                <a:latin typeface="Tahoma"/>
                <a:cs typeface="Tahoma"/>
              </a:rPr>
              <a:t> </a:t>
            </a:r>
            <a:r>
              <a:rPr sz="2000" spc="-155" dirty="0"/>
              <a:t>a</a:t>
            </a:r>
            <a:r>
              <a:rPr sz="2000" spc="-195" dirty="0"/>
              <a:t> </a:t>
            </a:r>
            <a:r>
              <a:rPr sz="2000" spc="-160" dirty="0"/>
              <a:t>n</a:t>
            </a:r>
            <a:r>
              <a:rPr sz="2000" spc="-170" dirty="0"/>
              <a:t>a</a:t>
            </a:r>
            <a:r>
              <a:rPr sz="2000" spc="-55" dirty="0"/>
              <a:t>r</a:t>
            </a:r>
            <a:r>
              <a:rPr sz="2000" spc="-80" dirty="0"/>
              <a:t>r</a:t>
            </a:r>
            <a:r>
              <a:rPr sz="2000" spc="-170" dirty="0"/>
              <a:t>a</a:t>
            </a:r>
            <a:r>
              <a:rPr sz="2000" spc="-75" dirty="0"/>
              <a:t>t</a:t>
            </a:r>
            <a:r>
              <a:rPr sz="2000" spc="-50" dirty="0"/>
              <a:t>i</a:t>
            </a:r>
            <a:r>
              <a:rPr sz="2000" spc="-105" dirty="0"/>
              <a:t>v</a:t>
            </a:r>
            <a:r>
              <a:rPr sz="2000" spc="-155" dirty="0"/>
              <a:t>a</a:t>
            </a:r>
            <a:r>
              <a:rPr sz="2000" spc="-170" dirty="0"/>
              <a:t> </a:t>
            </a:r>
            <a:r>
              <a:rPr sz="2000" spc="-100" dirty="0"/>
              <a:t>c</a:t>
            </a:r>
            <a:r>
              <a:rPr sz="2000" spc="-125" dirty="0"/>
              <a:t>o</a:t>
            </a:r>
            <a:r>
              <a:rPr sz="2000" spc="-140" dirty="0"/>
              <a:t>n</a:t>
            </a:r>
            <a:r>
              <a:rPr sz="2000" spc="-170" dirty="0"/>
              <a:t>s</a:t>
            </a:r>
            <a:r>
              <a:rPr sz="2000" spc="-55" dirty="0"/>
              <a:t>i</a:t>
            </a:r>
            <a:r>
              <a:rPr sz="2000" spc="-170" dirty="0"/>
              <a:t>s</a:t>
            </a:r>
            <a:r>
              <a:rPr sz="2000" spc="-75" dirty="0"/>
              <a:t>te  </a:t>
            </a:r>
            <a:r>
              <a:rPr sz="2000" spc="-135" dirty="0"/>
              <a:t>e</a:t>
            </a:r>
            <a:r>
              <a:rPr sz="2000" spc="-229" dirty="0"/>
              <a:t>m</a:t>
            </a:r>
            <a:r>
              <a:rPr sz="2000" spc="-180" dirty="0"/>
              <a:t> </a:t>
            </a:r>
            <a:r>
              <a:rPr sz="2000" spc="-75" dirty="0"/>
              <a:t>r</a:t>
            </a:r>
            <a:r>
              <a:rPr sz="2000" spc="-114" dirty="0"/>
              <a:t>e</a:t>
            </a:r>
            <a:r>
              <a:rPr sz="2000" spc="-55" dirty="0"/>
              <a:t>l</a:t>
            </a:r>
            <a:r>
              <a:rPr sz="2000" spc="-170" dirty="0"/>
              <a:t>a</a:t>
            </a:r>
            <a:r>
              <a:rPr sz="2000" spc="-90" dirty="0"/>
              <a:t>t</a:t>
            </a:r>
            <a:r>
              <a:rPr sz="2000" spc="-145" dirty="0"/>
              <a:t>a</a:t>
            </a:r>
            <a:r>
              <a:rPr sz="2000" spc="-200" dirty="0"/>
              <a:t>r</a:t>
            </a:r>
            <a:r>
              <a:rPr sz="2000" spc="-180" dirty="0"/>
              <a:t>,</a:t>
            </a:r>
            <a:r>
              <a:rPr sz="2000" spc="-150" dirty="0"/>
              <a:t> p</a:t>
            </a:r>
            <a:r>
              <a:rPr sz="2000" spc="-155" dirty="0"/>
              <a:t>a</a:t>
            </a:r>
            <a:r>
              <a:rPr sz="2000" spc="-80" dirty="0"/>
              <a:t>rte</a:t>
            </a:r>
            <a:r>
              <a:rPr sz="2000" spc="-170" dirty="0"/>
              <a:t> </a:t>
            </a:r>
            <a:r>
              <a:rPr sz="2000" spc="-135" dirty="0"/>
              <a:t>d</a:t>
            </a:r>
            <a:r>
              <a:rPr sz="2000" spc="-105" dirty="0"/>
              <a:t>o</a:t>
            </a:r>
            <a:r>
              <a:rPr sz="2000" spc="-185" dirty="0"/>
              <a:t> </a:t>
            </a:r>
            <a:r>
              <a:rPr sz="2000" spc="-135" dirty="0"/>
              <a:t>d</a:t>
            </a:r>
            <a:r>
              <a:rPr sz="2000" spc="-55" dirty="0"/>
              <a:t>i</a:t>
            </a:r>
            <a:r>
              <a:rPr sz="2000" spc="-155" dirty="0"/>
              <a:t>a</a:t>
            </a:r>
            <a:r>
              <a:rPr sz="2000" spc="-195" dirty="0"/>
              <a:t> </a:t>
            </a:r>
            <a:r>
              <a:rPr sz="2000" spc="-155" dirty="0"/>
              <a:t>a</a:t>
            </a:r>
            <a:r>
              <a:rPr sz="2000" spc="-215" dirty="0"/>
              <a:t> </a:t>
            </a:r>
            <a:r>
              <a:rPr sz="2000" spc="-135" dirty="0"/>
              <a:t>d</a:t>
            </a:r>
            <a:r>
              <a:rPr sz="2000" spc="-55" dirty="0"/>
              <a:t>i</a:t>
            </a:r>
            <a:r>
              <a:rPr sz="2000" spc="-105" dirty="0"/>
              <a:t>a  </a:t>
            </a:r>
            <a:r>
              <a:rPr sz="2000" spc="-135" dirty="0"/>
              <a:t>d</a:t>
            </a:r>
            <a:r>
              <a:rPr sz="2000" spc="-155" dirty="0"/>
              <a:t>a</a:t>
            </a:r>
            <a:r>
              <a:rPr sz="2000" spc="-195" dirty="0"/>
              <a:t> </a:t>
            </a:r>
            <a:r>
              <a:rPr sz="2000" spc="-135" dirty="0"/>
              <a:t>pe</a:t>
            </a:r>
            <a:r>
              <a:rPr sz="2000" spc="-100" dirty="0"/>
              <a:t>rs</a:t>
            </a:r>
            <a:r>
              <a:rPr sz="2000" spc="-135" dirty="0"/>
              <a:t>o</a:t>
            </a:r>
            <a:r>
              <a:rPr sz="2000" spc="-160" dirty="0"/>
              <a:t>n</a:t>
            </a:r>
            <a:r>
              <a:rPr sz="2000" spc="-170" dirty="0"/>
              <a:t>a</a:t>
            </a:r>
            <a:r>
              <a:rPr sz="2000" spc="-180" dirty="0"/>
              <a:t>,</a:t>
            </a:r>
            <a:r>
              <a:rPr sz="2000" spc="-120" dirty="0"/>
              <a:t> </a:t>
            </a:r>
            <a:r>
              <a:rPr sz="2000" b="0" spc="5" dirty="0">
                <a:latin typeface="Tahoma"/>
                <a:cs typeface="Tahoma"/>
              </a:rPr>
              <a:t>no</a:t>
            </a:r>
            <a:r>
              <a:rPr sz="2000" b="0" spc="-229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q</a:t>
            </a:r>
            <a:r>
              <a:rPr sz="2000" b="0" spc="-10" dirty="0">
                <a:latin typeface="Tahoma"/>
                <a:cs typeface="Tahoma"/>
              </a:rPr>
              <a:t>ue</a:t>
            </a:r>
            <a:r>
              <a:rPr sz="2000" b="0" spc="-235" dirty="0">
                <a:latin typeface="Tahoma"/>
                <a:cs typeface="Tahoma"/>
              </a:rPr>
              <a:t> </a:t>
            </a:r>
            <a:r>
              <a:rPr sz="2000" b="0" spc="-20" dirty="0">
                <a:latin typeface="Tahoma"/>
                <a:cs typeface="Tahoma"/>
              </a:rPr>
              <a:t>se</a:t>
            </a:r>
            <a:r>
              <a:rPr sz="2000" b="0" spc="-235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</a:t>
            </a:r>
            <a:r>
              <a:rPr sz="2000" b="0" spc="40" dirty="0">
                <a:latin typeface="Tahoma"/>
                <a:cs typeface="Tahoma"/>
              </a:rPr>
              <a:t>iz  </a:t>
            </a:r>
            <a:r>
              <a:rPr sz="2000" b="0" spc="70" dirty="0">
                <a:latin typeface="Tahoma"/>
                <a:cs typeface="Tahoma"/>
              </a:rPr>
              <a:t>r</a:t>
            </a:r>
            <a:r>
              <a:rPr sz="2000" b="0" spc="-25" dirty="0">
                <a:latin typeface="Tahoma"/>
                <a:cs typeface="Tahoma"/>
              </a:rPr>
              <a:t>e</a:t>
            </a:r>
            <a:r>
              <a:rPr sz="2000" b="0" spc="-15" dirty="0">
                <a:latin typeface="Tahoma"/>
                <a:cs typeface="Tahoma"/>
              </a:rPr>
              <a:t>sp</a:t>
            </a:r>
            <a:r>
              <a:rPr sz="2000" b="0" spc="-25" dirty="0">
                <a:latin typeface="Tahoma"/>
                <a:cs typeface="Tahoma"/>
              </a:rPr>
              <a:t>e</a:t>
            </a:r>
            <a:r>
              <a:rPr sz="2000" b="0" spc="45" dirty="0">
                <a:latin typeface="Tahoma"/>
                <a:cs typeface="Tahoma"/>
              </a:rPr>
              <a:t>ito</a:t>
            </a:r>
            <a:r>
              <a:rPr sz="2000" b="0" spc="-180" dirty="0">
                <a:latin typeface="Tahoma"/>
                <a:cs typeface="Tahoma"/>
              </a:rPr>
              <a:t> </a:t>
            </a:r>
            <a:r>
              <a:rPr sz="2000" b="0" spc="-10" dirty="0">
                <a:latin typeface="Tahoma"/>
                <a:cs typeface="Tahoma"/>
              </a:rPr>
              <a:t>ao</a:t>
            </a:r>
            <a:r>
              <a:rPr sz="2000" b="0" spc="-245" dirty="0">
                <a:latin typeface="Tahoma"/>
                <a:cs typeface="Tahoma"/>
              </a:rPr>
              <a:t> </a:t>
            </a:r>
            <a:r>
              <a:rPr sz="2000" b="0" spc="-30" dirty="0">
                <a:latin typeface="Tahoma"/>
                <a:cs typeface="Tahoma"/>
              </a:rPr>
              <a:t>e</a:t>
            </a:r>
            <a:r>
              <a:rPr sz="2000" b="0" spc="-5" dirty="0">
                <a:latin typeface="Tahoma"/>
                <a:cs typeface="Tahoma"/>
              </a:rPr>
              <a:t>scop</a:t>
            </a:r>
            <a:r>
              <a:rPr sz="2000" b="0" spc="20" dirty="0">
                <a:latin typeface="Tahoma"/>
                <a:cs typeface="Tahoma"/>
              </a:rPr>
              <a:t>o</a:t>
            </a:r>
            <a:r>
              <a:rPr sz="2000" b="0" spc="-200" dirty="0">
                <a:latin typeface="Tahoma"/>
                <a:cs typeface="Tahoma"/>
              </a:rPr>
              <a:t> </a:t>
            </a:r>
            <a:r>
              <a:rPr sz="2000" b="0" spc="-5" dirty="0">
                <a:latin typeface="Tahoma"/>
                <a:cs typeface="Tahoma"/>
              </a:rPr>
              <a:t>d</a:t>
            </a:r>
            <a:r>
              <a:rPr sz="2000" b="0" spc="-40" dirty="0">
                <a:latin typeface="Tahoma"/>
                <a:cs typeface="Tahoma"/>
              </a:rPr>
              <a:t>a</a:t>
            </a:r>
            <a:r>
              <a:rPr sz="2000" b="0" spc="-225" dirty="0">
                <a:latin typeface="Tahoma"/>
                <a:cs typeface="Tahoma"/>
              </a:rPr>
              <a:t> </a:t>
            </a:r>
            <a:r>
              <a:rPr sz="2000" b="0" spc="15" dirty="0">
                <a:latin typeface="Tahoma"/>
                <a:cs typeface="Tahoma"/>
              </a:rPr>
              <a:t>apl</a:t>
            </a:r>
            <a:r>
              <a:rPr sz="2000" b="0" spc="-5" dirty="0">
                <a:latin typeface="Tahoma"/>
                <a:cs typeface="Tahoma"/>
              </a:rPr>
              <a:t>i</a:t>
            </a:r>
            <a:r>
              <a:rPr sz="2000" b="0" spc="-10" dirty="0">
                <a:latin typeface="Tahoma"/>
                <a:cs typeface="Tahoma"/>
              </a:rPr>
              <a:t>ca</a:t>
            </a:r>
            <a:r>
              <a:rPr sz="2000" b="0" spc="-5" dirty="0">
                <a:latin typeface="Tahoma"/>
                <a:cs typeface="Tahoma"/>
              </a:rPr>
              <a:t>ç</a:t>
            </a:r>
            <a:r>
              <a:rPr sz="2000" b="0" spc="-10" dirty="0">
                <a:latin typeface="Tahoma"/>
                <a:cs typeface="Tahoma"/>
              </a:rPr>
              <a:t>ão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520" y="1127760"/>
            <a:ext cx="7144511" cy="5343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830" y="778586"/>
            <a:ext cx="6311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/>
              <a:t>Elaborar</a:t>
            </a:r>
            <a:r>
              <a:rPr sz="2400" spc="-240" dirty="0"/>
              <a:t> </a:t>
            </a:r>
            <a:r>
              <a:rPr sz="2400" spc="-180" dirty="0"/>
              <a:t>a</a:t>
            </a:r>
            <a:r>
              <a:rPr sz="2400" spc="-245" dirty="0"/>
              <a:t> </a:t>
            </a:r>
            <a:r>
              <a:rPr sz="2400" spc="-130" dirty="0"/>
              <a:t>narrativa</a:t>
            </a:r>
            <a:r>
              <a:rPr sz="2400" spc="-254" dirty="0"/>
              <a:t> </a:t>
            </a:r>
            <a:r>
              <a:rPr sz="2400" spc="-145" dirty="0"/>
              <a:t>e</a:t>
            </a:r>
            <a:r>
              <a:rPr sz="2400" spc="-240" dirty="0"/>
              <a:t> </a:t>
            </a:r>
            <a:r>
              <a:rPr sz="2400" spc="-120" dirty="0"/>
              <a:t>o</a:t>
            </a:r>
            <a:r>
              <a:rPr sz="2400" spc="-235" dirty="0"/>
              <a:t> </a:t>
            </a:r>
            <a:r>
              <a:rPr sz="2400" spc="-130" dirty="0"/>
              <a:t>cenário</a:t>
            </a:r>
            <a:r>
              <a:rPr sz="2400" spc="-225" dirty="0"/>
              <a:t> </a:t>
            </a:r>
            <a:r>
              <a:rPr sz="2400" spc="-155" dirty="0"/>
              <a:t>para</a:t>
            </a:r>
            <a:r>
              <a:rPr sz="2400" spc="-235" dirty="0"/>
              <a:t> </a:t>
            </a:r>
            <a:r>
              <a:rPr sz="2400" spc="-180" dirty="0"/>
              <a:t>a</a:t>
            </a:r>
            <a:r>
              <a:rPr sz="2400" spc="-260" dirty="0"/>
              <a:t> </a:t>
            </a:r>
            <a:r>
              <a:rPr sz="2400" spc="-145" dirty="0"/>
              <a:t>persona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632" y="1414272"/>
            <a:ext cx="8933688" cy="50048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52394" y="6450279"/>
            <a:ext cx="52457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Exemplo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persona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desenvolvida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no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contexto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um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projeto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para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voluntariado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541" y="968451"/>
            <a:ext cx="2840355" cy="16065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5"/>
              </a:spcBef>
            </a:pPr>
            <a:r>
              <a:rPr b="0" spc="260" dirty="0">
                <a:latin typeface="Tahoma"/>
                <a:cs typeface="Tahoma"/>
              </a:rPr>
              <a:t>O</a:t>
            </a:r>
            <a:r>
              <a:rPr b="0" spc="-335" dirty="0">
                <a:latin typeface="Tahoma"/>
                <a:cs typeface="Tahoma"/>
              </a:rPr>
              <a:t> </a:t>
            </a:r>
            <a:r>
              <a:rPr spc="-140" dirty="0"/>
              <a:t>c</a:t>
            </a:r>
            <a:r>
              <a:rPr spc="-155" dirty="0"/>
              <a:t>e</a:t>
            </a:r>
            <a:r>
              <a:rPr spc="-190" dirty="0"/>
              <a:t>n</a:t>
            </a:r>
            <a:r>
              <a:rPr spc="-215" dirty="0"/>
              <a:t>á</a:t>
            </a:r>
            <a:r>
              <a:rPr spc="-90" dirty="0"/>
              <a:t>r</a:t>
            </a:r>
            <a:r>
              <a:rPr spc="-60" dirty="0"/>
              <a:t>i</a:t>
            </a:r>
            <a:r>
              <a:rPr spc="-130" dirty="0"/>
              <a:t>o</a:t>
            </a:r>
            <a:r>
              <a:rPr spc="-215" dirty="0"/>
              <a:t>s</a:t>
            </a:r>
            <a:r>
              <a:rPr spc="-370" dirty="0"/>
              <a:t> </a:t>
            </a:r>
            <a:r>
              <a:rPr spc="-120" dirty="0"/>
              <a:t>de  </a:t>
            </a:r>
            <a:r>
              <a:rPr spc="-125" dirty="0"/>
              <a:t>c</a:t>
            </a:r>
            <a:r>
              <a:rPr spc="-135" dirty="0"/>
              <a:t>o</a:t>
            </a:r>
            <a:r>
              <a:rPr spc="-195" dirty="0"/>
              <a:t>n</a:t>
            </a:r>
            <a:r>
              <a:rPr spc="-100" dirty="0"/>
              <a:t>t</a:t>
            </a:r>
            <a:r>
              <a:rPr spc="-240" dirty="0"/>
              <a:t>e</a:t>
            </a:r>
            <a:r>
              <a:rPr spc="-150" dirty="0"/>
              <a:t>x</a:t>
            </a:r>
            <a:r>
              <a:rPr spc="-120" dirty="0"/>
              <a:t>t</a:t>
            </a:r>
            <a:r>
              <a:rPr spc="-135" dirty="0"/>
              <a:t>o</a:t>
            </a:r>
            <a:r>
              <a:rPr spc="229" dirty="0"/>
              <a:t> </a:t>
            </a:r>
            <a:r>
              <a:rPr b="0" spc="5" dirty="0">
                <a:latin typeface="Tahoma"/>
                <a:cs typeface="Tahoma"/>
              </a:rPr>
              <a:t>simula</a:t>
            </a:r>
            <a:r>
              <a:rPr b="0" spc="-375" dirty="0">
                <a:latin typeface="Tahoma"/>
                <a:cs typeface="Tahoma"/>
              </a:rPr>
              <a:t> </a:t>
            </a:r>
            <a:r>
              <a:rPr b="0" spc="-35" dirty="0">
                <a:latin typeface="Tahoma"/>
                <a:cs typeface="Tahoma"/>
              </a:rPr>
              <a:t>a  </a:t>
            </a:r>
            <a:r>
              <a:rPr b="0" spc="5" dirty="0">
                <a:latin typeface="Tahoma"/>
                <a:cs typeface="Tahoma"/>
              </a:rPr>
              <a:t>p</a:t>
            </a:r>
            <a:r>
              <a:rPr b="0" spc="-15" dirty="0">
                <a:latin typeface="Tahoma"/>
                <a:cs typeface="Tahoma"/>
              </a:rPr>
              <a:t>e</a:t>
            </a:r>
            <a:r>
              <a:rPr b="0" spc="15" dirty="0">
                <a:latin typeface="Tahoma"/>
                <a:cs typeface="Tahoma"/>
              </a:rPr>
              <a:t>rsona</a:t>
            </a:r>
            <a:r>
              <a:rPr b="0" spc="-365" dirty="0">
                <a:latin typeface="Tahoma"/>
                <a:cs typeface="Tahoma"/>
              </a:rPr>
              <a:t> </a:t>
            </a:r>
            <a:r>
              <a:rPr b="0" spc="-20" dirty="0">
                <a:latin typeface="Tahoma"/>
                <a:cs typeface="Tahoma"/>
              </a:rPr>
              <a:t>usa</a:t>
            </a:r>
            <a:r>
              <a:rPr b="0" spc="-30" dirty="0">
                <a:latin typeface="Tahoma"/>
                <a:cs typeface="Tahoma"/>
              </a:rPr>
              <a:t>n</a:t>
            </a:r>
            <a:r>
              <a:rPr b="0" spc="5" dirty="0">
                <a:latin typeface="Tahoma"/>
                <a:cs typeface="Tahoma"/>
              </a:rPr>
              <a:t>d</a:t>
            </a:r>
            <a:r>
              <a:rPr b="0" spc="40" dirty="0">
                <a:latin typeface="Tahoma"/>
                <a:cs typeface="Tahoma"/>
              </a:rPr>
              <a:t>o</a:t>
            </a:r>
            <a:r>
              <a:rPr b="0" spc="-335" dirty="0">
                <a:latin typeface="Tahoma"/>
                <a:cs typeface="Tahoma"/>
              </a:rPr>
              <a:t> </a:t>
            </a:r>
            <a:r>
              <a:rPr b="0" spc="30" dirty="0">
                <a:latin typeface="Tahoma"/>
                <a:cs typeface="Tahoma"/>
              </a:rPr>
              <a:t>o  </a:t>
            </a:r>
            <a:r>
              <a:rPr b="0" spc="45" dirty="0">
                <a:latin typeface="Tahoma"/>
                <a:cs typeface="Tahoma"/>
              </a:rPr>
              <a:t>produto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9396" y="1033399"/>
            <a:ext cx="7087234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95" dirty="0">
                <a:solidFill>
                  <a:srgbClr val="888888"/>
                </a:solidFill>
                <a:latin typeface="Tahoma"/>
                <a:cs typeface="Tahoma"/>
              </a:rPr>
              <a:t>Exemplo*</a:t>
            </a:r>
            <a:r>
              <a:rPr sz="2000" spc="-195" dirty="0">
                <a:solidFill>
                  <a:srgbClr val="888888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12700" marR="563245">
              <a:lnSpc>
                <a:spcPct val="100000"/>
              </a:lnSpc>
            </a:pPr>
            <a:r>
              <a:rPr sz="2000" spc="10" dirty="0">
                <a:solidFill>
                  <a:srgbClr val="888888"/>
                </a:solidFill>
                <a:latin typeface="Tahoma"/>
                <a:cs typeface="Tahoma"/>
              </a:rPr>
              <a:t>Evandro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está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na 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sala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informatizada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e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precisa 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realizar </a:t>
            </a:r>
            <a:r>
              <a:rPr sz="2000" spc="-35" dirty="0">
                <a:solidFill>
                  <a:srgbClr val="888888"/>
                </a:solidFill>
                <a:latin typeface="Tahoma"/>
                <a:cs typeface="Tahoma"/>
              </a:rPr>
              <a:t>uma </a:t>
            </a:r>
            <a:r>
              <a:rPr sz="2000" spc="-6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888888"/>
                </a:solidFill>
                <a:latin typeface="Tahoma"/>
                <a:cs typeface="Tahoma"/>
              </a:rPr>
              <a:t>pesquisa</a:t>
            </a:r>
            <a:r>
              <a:rPr sz="2000" spc="-204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junto</a:t>
            </a:r>
            <a:r>
              <a:rPr sz="2000" spc="-204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com</a:t>
            </a:r>
            <a:r>
              <a:rPr sz="2000" spc="-25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seu</a:t>
            </a:r>
            <a:r>
              <a:rPr sz="2000" spc="-204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888888"/>
                </a:solidFill>
                <a:latin typeface="Tahoma"/>
                <a:cs typeface="Tahoma"/>
              </a:rPr>
              <a:t>colega</a:t>
            </a:r>
            <a:r>
              <a:rPr sz="2000" spc="-19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que</a:t>
            </a:r>
            <a:r>
              <a:rPr sz="2000" spc="-21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888888"/>
                </a:solidFill>
                <a:latin typeface="Tahoma"/>
                <a:cs typeface="Tahoma"/>
              </a:rPr>
              <a:t>divide</a:t>
            </a:r>
            <a:r>
              <a:rPr sz="2000" spc="-2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o</a:t>
            </a:r>
            <a:r>
              <a:rPr sz="2000" spc="-24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computador.</a:t>
            </a:r>
            <a:r>
              <a:rPr sz="2000" spc="-16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888888"/>
                </a:solidFill>
                <a:latin typeface="Tahoma"/>
                <a:cs typeface="Tahoma"/>
              </a:rPr>
              <a:t>Ao </a:t>
            </a:r>
            <a:r>
              <a:rPr sz="2000" spc="-6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acessar</a:t>
            </a:r>
            <a:r>
              <a:rPr sz="2000" spc="-2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888888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Biblioteca,</a:t>
            </a:r>
            <a:r>
              <a:rPr sz="2000" spc="-16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percebe</a:t>
            </a:r>
            <a:r>
              <a:rPr sz="2000" spc="-18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que</a:t>
            </a:r>
            <a:r>
              <a:rPr sz="2000" spc="-21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há</a:t>
            </a:r>
            <a:r>
              <a:rPr sz="2000" spc="-24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materiais</a:t>
            </a:r>
            <a:r>
              <a:rPr sz="2000" spc="-17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sugeridos.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solidFill>
                  <a:srgbClr val="888888"/>
                </a:solidFill>
                <a:latin typeface="Tahoma"/>
                <a:cs typeface="Tahoma"/>
              </a:rPr>
              <a:t>Um</a:t>
            </a:r>
            <a:r>
              <a:rPr sz="2000" spc="-25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dos</a:t>
            </a:r>
            <a:r>
              <a:rPr sz="2000" spc="-22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vídeos</a:t>
            </a:r>
            <a:r>
              <a:rPr sz="2000" spc="-204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lhe</a:t>
            </a:r>
            <a:r>
              <a:rPr sz="2000" spc="-2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888888"/>
                </a:solidFill>
                <a:latin typeface="Tahoma"/>
                <a:cs typeface="Tahoma"/>
              </a:rPr>
              <a:t>chama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atenção</a:t>
            </a:r>
            <a:r>
              <a:rPr sz="2000" spc="-17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888888"/>
                </a:solidFill>
                <a:latin typeface="Tahoma"/>
                <a:cs typeface="Tahoma"/>
              </a:rPr>
              <a:t>mas,</a:t>
            </a:r>
            <a:r>
              <a:rPr sz="2000" spc="-229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como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têm</a:t>
            </a:r>
            <a:r>
              <a:rPr sz="2000" spc="-20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apenas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888888"/>
                </a:solidFill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in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u</a:t>
            </a:r>
            <a:r>
              <a:rPr sz="2000" spc="-30" dirty="0">
                <a:solidFill>
                  <a:srgbClr val="888888"/>
                </a:solidFill>
                <a:latin typeface="Tahoma"/>
                <a:cs typeface="Tahoma"/>
              </a:rPr>
              <a:t>tos,</a:t>
            </a:r>
            <a:r>
              <a:rPr sz="2000" spc="-19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ma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r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ca</a:t>
            </a:r>
            <a:r>
              <a:rPr sz="2000" spc="-21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888888"/>
                </a:solidFill>
                <a:latin typeface="Tahoma"/>
                <a:cs typeface="Tahoma"/>
              </a:rPr>
              <a:t>pa</a:t>
            </a:r>
            <a:r>
              <a:rPr sz="2000" spc="-55" dirty="0">
                <a:solidFill>
                  <a:srgbClr val="888888"/>
                </a:solidFill>
                <a:latin typeface="Tahoma"/>
                <a:cs typeface="Tahoma"/>
              </a:rPr>
              <a:t>r</a:t>
            </a:r>
            <a:r>
              <a:rPr sz="2000" spc="-40" dirty="0">
                <a:solidFill>
                  <a:srgbClr val="888888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888888"/>
                </a:solidFill>
                <a:latin typeface="Tahoma"/>
                <a:cs typeface="Tahoma"/>
              </a:rPr>
              <a:t>ass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i</a:t>
            </a:r>
            <a:r>
              <a:rPr sz="2000" spc="45" dirty="0">
                <a:solidFill>
                  <a:srgbClr val="888888"/>
                </a:solidFill>
                <a:latin typeface="Tahoma"/>
                <a:cs typeface="Tahoma"/>
              </a:rPr>
              <a:t>stir</a:t>
            </a:r>
            <a:r>
              <a:rPr sz="2000" spc="-2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888888"/>
                </a:solidFill>
                <a:latin typeface="Tahoma"/>
                <a:cs typeface="Tahoma"/>
              </a:rPr>
              <a:t>v</a:t>
            </a:r>
            <a:r>
              <a:rPr sz="2000" spc="15" dirty="0">
                <a:solidFill>
                  <a:srgbClr val="888888"/>
                </a:solidFill>
                <a:latin typeface="Tahoma"/>
                <a:cs typeface="Tahoma"/>
              </a:rPr>
              <a:t>í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o</a:t>
            </a:r>
            <a:r>
              <a:rPr sz="2000" spc="-20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888888"/>
                </a:solidFill>
                <a:latin typeface="Tahoma"/>
                <a:cs typeface="Tahoma"/>
              </a:rPr>
              <a:t>pois.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spc="10" dirty="0">
                <a:solidFill>
                  <a:srgbClr val="888888"/>
                </a:solidFill>
                <a:latin typeface="Tahoma"/>
                <a:cs typeface="Tahoma"/>
              </a:rPr>
              <a:t>Evandro</a:t>
            </a:r>
            <a:r>
              <a:rPr sz="2000" spc="-204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faz</a:t>
            </a:r>
            <a:r>
              <a:rPr sz="2000" spc="-229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888888"/>
                </a:solidFill>
                <a:latin typeface="Tahoma"/>
                <a:cs typeface="Tahoma"/>
              </a:rPr>
              <a:t>uma</a:t>
            </a:r>
            <a:r>
              <a:rPr sz="2000" spc="-22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888888"/>
                </a:solidFill>
                <a:latin typeface="Tahoma"/>
                <a:cs typeface="Tahoma"/>
              </a:rPr>
              <a:t>busca</a:t>
            </a:r>
            <a:r>
              <a:rPr sz="2000" spc="-21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888888"/>
                </a:solidFill>
                <a:latin typeface="Tahoma"/>
                <a:cs typeface="Tahoma"/>
              </a:rPr>
              <a:t>por</a:t>
            </a:r>
            <a:r>
              <a:rPr sz="2000" spc="-2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888888"/>
                </a:solidFill>
                <a:latin typeface="Tahoma"/>
                <a:cs typeface="Tahoma"/>
              </a:rPr>
              <a:t>animais</a:t>
            </a:r>
            <a:r>
              <a:rPr sz="2000" spc="-22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invertebrados.</a:t>
            </a:r>
            <a:r>
              <a:rPr sz="2000" spc="-1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888888"/>
                </a:solidFill>
                <a:latin typeface="Tahoma"/>
                <a:cs typeface="Tahoma"/>
              </a:rPr>
              <a:t>Visualiza</a:t>
            </a:r>
            <a:r>
              <a:rPr sz="2000" spc="-17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888888"/>
                </a:solidFill>
                <a:latin typeface="Tahoma"/>
                <a:cs typeface="Tahoma"/>
              </a:rPr>
              <a:t>lista </a:t>
            </a:r>
            <a:r>
              <a:rPr sz="2000" spc="-6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com</a:t>
            </a:r>
            <a:r>
              <a:rPr sz="2000" spc="-22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muitos</a:t>
            </a:r>
            <a:r>
              <a:rPr sz="2000" spc="-21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888888"/>
                </a:solidFill>
                <a:latin typeface="Tahoma"/>
                <a:cs typeface="Tahoma"/>
              </a:rPr>
              <a:t>resultados</a:t>
            </a:r>
            <a:r>
              <a:rPr sz="2000" spc="-16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que</a:t>
            </a:r>
            <a:r>
              <a:rPr sz="2000" spc="-21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estão</a:t>
            </a:r>
            <a:r>
              <a:rPr sz="2000" spc="-19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ordenados</a:t>
            </a:r>
            <a:r>
              <a:rPr sz="2000" spc="-17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de</a:t>
            </a:r>
            <a:r>
              <a:rPr sz="2000" spc="-229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888888"/>
                </a:solidFill>
                <a:latin typeface="Tahoma"/>
                <a:cs typeface="Tahoma"/>
              </a:rPr>
              <a:t>acordo</a:t>
            </a:r>
            <a:r>
              <a:rPr sz="2000" spc="-19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com</a:t>
            </a:r>
            <a:r>
              <a:rPr sz="2000" spc="-22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888888"/>
                </a:solidFill>
                <a:latin typeface="Tahoma"/>
                <a:cs typeface="Tahoma"/>
              </a:rPr>
              <a:t>sua </a:t>
            </a:r>
            <a:r>
              <a:rPr sz="2000" spc="-25" dirty="0">
                <a:solidFill>
                  <a:srgbClr val="888888"/>
                </a:solidFill>
                <a:latin typeface="Tahoma"/>
                <a:cs typeface="Tahoma"/>
              </a:rPr>
              <a:t> série,</a:t>
            </a:r>
            <a:r>
              <a:rPr sz="2000" spc="-19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número</a:t>
            </a:r>
            <a:r>
              <a:rPr sz="2000" spc="-17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de</a:t>
            </a:r>
            <a:r>
              <a:rPr sz="2000" spc="-2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888888"/>
                </a:solidFill>
                <a:latin typeface="Tahoma"/>
                <a:cs typeface="Tahoma"/>
              </a:rPr>
              <a:t>visualizações</a:t>
            </a:r>
            <a:r>
              <a:rPr sz="2000" spc="-17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Tahoma"/>
                <a:cs typeface="Tahoma"/>
              </a:rPr>
              <a:t>e</a:t>
            </a:r>
            <a:r>
              <a:rPr sz="2000" spc="-23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888888"/>
                </a:solidFill>
                <a:latin typeface="Tahoma"/>
                <a:cs typeface="Tahoma"/>
              </a:rPr>
              <a:t>opinião</a:t>
            </a:r>
            <a:r>
              <a:rPr sz="2000" spc="-20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ahoma"/>
                <a:cs typeface="Tahoma"/>
              </a:rPr>
              <a:t>dos</a:t>
            </a:r>
            <a:r>
              <a:rPr sz="2000" spc="-22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888888"/>
                </a:solidFill>
                <a:latin typeface="Tahoma"/>
                <a:cs typeface="Tahoma"/>
              </a:rPr>
              <a:t>usuários.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7784" y="4154423"/>
            <a:ext cx="3593591" cy="2276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2963" y="6515506"/>
            <a:ext cx="29838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latin typeface="Calibri"/>
                <a:cs typeface="Calibri"/>
              </a:rPr>
              <a:t>*</a:t>
            </a:r>
            <a:r>
              <a:rPr sz="1000" spc="10" dirty="0">
                <a:latin typeface="Tahoma"/>
                <a:cs typeface="Tahoma"/>
              </a:rPr>
              <a:t>projeto</a:t>
            </a:r>
            <a:r>
              <a:rPr sz="1000" spc="-18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de</a:t>
            </a:r>
            <a:r>
              <a:rPr sz="1000" spc="-114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biblioteca</a:t>
            </a:r>
            <a:r>
              <a:rPr sz="1000" spc="-17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digital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para</a:t>
            </a:r>
            <a:r>
              <a:rPr sz="1000" spc="-1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ensino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fundamental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41" y="2642996"/>
            <a:ext cx="2143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18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q</a:t>
            </a:r>
            <a:r>
              <a:rPr sz="1800" spc="5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-23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1800" spc="-2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3A3838"/>
                </a:solidFill>
                <a:latin typeface="Tahoma"/>
                <a:cs typeface="Tahoma"/>
              </a:rPr>
              <a:t>á</a:t>
            </a:r>
            <a:r>
              <a:rPr sz="1800" spc="5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3A3838"/>
                </a:solidFill>
                <a:latin typeface="Tahoma"/>
                <a:cs typeface="Tahoma"/>
              </a:rPr>
              <a:t>ios  </a:t>
            </a: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q</a:t>
            </a:r>
            <a:r>
              <a:rPr sz="1800" spc="5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3A3838"/>
                </a:solidFill>
                <a:latin typeface="Tahoma"/>
                <a:cs typeface="Tahoma"/>
              </a:rPr>
              <a:t>re</a:t>
            </a:r>
            <a:r>
              <a:rPr sz="1800" spc="-35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1800" spc="-2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A3838"/>
                </a:solidFill>
                <a:latin typeface="Tahoma"/>
                <a:cs typeface="Tahoma"/>
              </a:rPr>
              <a:t>f</a:t>
            </a:r>
            <a:r>
              <a:rPr sz="1800" spc="-5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z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3A3838"/>
                </a:solidFill>
                <a:latin typeface="Tahoma"/>
                <a:cs typeface="Tahoma"/>
              </a:rPr>
              <a:t>r?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35" dirty="0">
                <a:solidFill>
                  <a:srgbClr val="3A3838"/>
                </a:solidFill>
                <a:latin typeface="Tahoma"/>
                <a:cs typeface="Tahoma"/>
              </a:rPr>
              <a:t>C</a:t>
            </a:r>
            <a:r>
              <a:rPr sz="1800" spc="20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1800" spc="-30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1800" spc="20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18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40" dirty="0">
                <a:solidFill>
                  <a:srgbClr val="3A3838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1800" spc="-2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3A3838"/>
                </a:solidFill>
                <a:latin typeface="Tahoma"/>
                <a:cs typeface="Tahoma"/>
              </a:rPr>
              <a:t>q</a:t>
            </a:r>
            <a:r>
              <a:rPr sz="1800" spc="10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65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1800" spc="-2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A3838"/>
                </a:solidFill>
                <a:latin typeface="Tahoma"/>
                <a:cs typeface="Tahoma"/>
              </a:rPr>
              <a:t>sentir?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527" y="1663445"/>
            <a:ext cx="639572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ã</a:t>
            </a:r>
            <a:r>
              <a:rPr sz="2000" b="1" spc="-10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8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471C4"/>
                </a:solidFill>
                <a:latin typeface="Tahoma"/>
                <a:cs typeface="Tahoma"/>
              </a:rPr>
              <a:t>f</a:t>
            </a:r>
            <a:r>
              <a:rPr sz="2000" b="1" spc="-15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14" dirty="0">
                <a:solidFill>
                  <a:srgbClr val="4471C4"/>
                </a:solidFill>
                <a:latin typeface="Tahoma"/>
                <a:cs typeface="Tahoma"/>
              </a:rPr>
              <a:t>z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 a</a:t>
            </a:r>
            <a:r>
              <a:rPr sz="2000" b="1" spc="-19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pe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q</a:t>
            </a:r>
            <a:r>
              <a:rPr sz="2000" b="1" spc="-145" dirty="0">
                <a:solidFill>
                  <a:srgbClr val="4471C4"/>
                </a:solidFill>
                <a:latin typeface="Tahoma"/>
                <a:cs typeface="Tahoma"/>
              </a:rPr>
              <a:t>u</a:t>
            </a:r>
            <a:r>
              <a:rPr sz="2000" b="1" spc="-65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4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14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70" dirty="0">
                <a:solidFill>
                  <a:srgbClr val="4471C4"/>
                </a:solidFill>
                <a:latin typeface="Tahoma"/>
                <a:cs typeface="Tahoma"/>
              </a:rPr>
              <a:t>t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200" dirty="0">
                <a:solidFill>
                  <a:srgbClr val="4471C4"/>
                </a:solidFill>
                <a:latin typeface="Tahoma"/>
                <a:cs typeface="Tahoma"/>
              </a:rPr>
              <a:t>:</a:t>
            </a:r>
            <a:r>
              <a:rPr sz="2000" b="1" spc="-18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ú</a:t>
            </a:r>
            <a:r>
              <a:rPr sz="2000" spc="-20" dirty="0">
                <a:latin typeface="Tahoma"/>
                <a:cs typeface="Tahoma"/>
              </a:rPr>
              <a:t>n</a:t>
            </a:r>
            <a:r>
              <a:rPr sz="2000" spc="5" dirty="0">
                <a:latin typeface="Tahoma"/>
                <a:cs typeface="Tahoma"/>
              </a:rPr>
              <a:t>ica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fo</a:t>
            </a:r>
            <a:r>
              <a:rPr sz="2000" spc="25" dirty="0">
                <a:latin typeface="Tahoma"/>
                <a:cs typeface="Tahoma"/>
              </a:rPr>
              <a:t>r</a:t>
            </a:r>
            <a:r>
              <a:rPr sz="2000" spc="-45" dirty="0">
                <a:latin typeface="Tahoma"/>
                <a:cs typeface="Tahoma"/>
              </a:rPr>
              <a:t>ma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fi</a:t>
            </a:r>
            <a:r>
              <a:rPr sz="2000" spc="30" dirty="0">
                <a:latin typeface="Tahoma"/>
                <a:cs typeface="Tahoma"/>
              </a:rPr>
              <a:t>n</a:t>
            </a:r>
            <a:r>
              <a:rPr sz="2000" spc="65" dirty="0">
                <a:latin typeface="Tahoma"/>
                <a:cs typeface="Tahoma"/>
              </a:rPr>
              <a:t>ir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30" dirty="0">
                <a:latin typeface="Tahoma"/>
                <a:cs typeface="Tahoma"/>
              </a:rPr>
              <a:t>a  </a:t>
            </a:r>
            <a:r>
              <a:rPr sz="2000" spc="-10" dirty="0">
                <a:latin typeface="Tahoma"/>
                <a:cs typeface="Tahoma"/>
              </a:rPr>
              <a:t>boa </a:t>
            </a:r>
            <a:r>
              <a:rPr sz="2000" spc="-5" dirty="0">
                <a:latin typeface="Tahoma"/>
                <a:cs typeface="Tahoma"/>
              </a:rPr>
              <a:t>persona </a:t>
            </a:r>
            <a:r>
              <a:rPr sz="2000" spc="-10" dirty="0">
                <a:latin typeface="Tahoma"/>
                <a:cs typeface="Tahoma"/>
              </a:rPr>
              <a:t>é </a:t>
            </a:r>
            <a:r>
              <a:rPr sz="2000" spc="30" dirty="0">
                <a:latin typeface="Tahoma"/>
                <a:cs typeface="Tahoma"/>
              </a:rPr>
              <a:t>por </a:t>
            </a:r>
            <a:r>
              <a:rPr sz="2000" dirty="0">
                <a:latin typeface="Tahoma"/>
                <a:cs typeface="Tahoma"/>
              </a:rPr>
              <a:t>meio </a:t>
            </a:r>
            <a:r>
              <a:rPr sz="2000" spc="-10" dirty="0">
                <a:latin typeface="Tahoma"/>
                <a:cs typeface="Tahoma"/>
              </a:rPr>
              <a:t>de </a:t>
            </a:r>
            <a:r>
              <a:rPr sz="2000" spc="-35" dirty="0">
                <a:latin typeface="Tahoma"/>
                <a:cs typeface="Tahoma"/>
              </a:rPr>
              <a:t>uma </a:t>
            </a:r>
            <a:r>
              <a:rPr sz="2000" spc="-10" dirty="0">
                <a:latin typeface="Tahoma"/>
                <a:cs typeface="Tahoma"/>
              </a:rPr>
              <a:t>boa </a:t>
            </a:r>
            <a:r>
              <a:rPr sz="2000" spc="-35" dirty="0">
                <a:latin typeface="Tahoma"/>
                <a:cs typeface="Tahoma"/>
              </a:rPr>
              <a:t>pesquisa, </a:t>
            </a:r>
            <a:r>
              <a:rPr sz="2000" spc="-10" dirty="0">
                <a:latin typeface="Tahoma"/>
                <a:cs typeface="Tahoma"/>
              </a:rPr>
              <a:t>não </a:t>
            </a:r>
            <a:r>
              <a:rPr sz="2000" dirty="0">
                <a:latin typeface="Tahoma"/>
                <a:cs typeface="Tahoma"/>
              </a:rPr>
              <a:t>tem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outro </a:t>
            </a:r>
            <a:r>
              <a:rPr sz="2000" spc="-25" dirty="0">
                <a:latin typeface="Tahoma"/>
                <a:cs typeface="Tahoma"/>
              </a:rPr>
              <a:t>jeito. </a:t>
            </a:r>
            <a:r>
              <a:rPr sz="2000" spc="65" dirty="0">
                <a:latin typeface="Tahoma"/>
                <a:cs typeface="Tahoma"/>
              </a:rPr>
              <a:t>Por </a:t>
            </a:r>
            <a:r>
              <a:rPr sz="2000" spc="-40" dirty="0">
                <a:latin typeface="Tahoma"/>
                <a:cs typeface="Tahoma"/>
              </a:rPr>
              <a:t>isso, </a:t>
            </a:r>
            <a:r>
              <a:rPr sz="2000" spc="-15" dirty="0">
                <a:latin typeface="Tahoma"/>
                <a:cs typeface="Tahoma"/>
              </a:rPr>
              <a:t>não </a:t>
            </a:r>
            <a:r>
              <a:rPr sz="2000" dirty="0">
                <a:latin typeface="Tahoma"/>
                <a:cs typeface="Tahoma"/>
              </a:rPr>
              <a:t>economize </a:t>
            </a:r>
            <a:r>
              <a:rPr sz="2000" spc="5" dirty="0">
                <a:latin typeface="Tahoma"/>
                <a:cs typeface="Tahoma"/>
              </a:rPr>
              <a:t>tempo ou recursos 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para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pesquisar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entender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quem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é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sua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audiência..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527" y="3187954"/>
            <a:ext cx="642302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65" dirty="0">
                <a:solidFill>
                  <a:srgbClr val="4471C4"/>
                </a:solidFill>
                <a:latin typeface="Tahoma"/>
                <a:cs typeface="Tahoma"/>
              </a:rPr>
              <a:t>Criar</a:t>
            </a:r>
            <a:r>
              <a:rPr sz="2000" b="1" spc="-20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muitas</a:t>
            </a:r>
            <a:r>
              <a:rPr sz="2000" b="1" spc="-18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471C4"/>
                </a:solidFill>
                <a:latin typeface="Tahoma"/>
                <a:cs typeface="Tahoma"/>
              </a:rPr>
              <a:t>personas</a:t>
            </a:r>
            <a:r>
              <a:rPr sz="2000" spc="-145" dirty="0">
                <a:latin typeface="Tahoma"/>
                <a:cs typeface="Tahoma"/>
              </a:rPr>
              <a:t>: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não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existe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uma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quantidade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mínima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ou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máxima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personas.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Essa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definição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ocorre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no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contexto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 </a:t>
            </a:r>
            <a:r>
              <a:rPr sz="2000" spc="-20" dirty="0">
                <a:latin typeface="Tahoma"/>
                <a:cs typeface="Tahoma"/>
              </a:rPr>
              <a:t>cada </a:t>
            </a:r>
            <a:r>
              <a:rPr sz="2000" spc="-15" dirty="0">
                <a:latin typeface="Tahoma"/>
                <a:cs typeface="Tahoma"/>
              </a:rPr>
              <a:t>projeto. </a:t>
            </a:r>
            <a:r>
              <a:rPr sz="2000" spc="170" dirty="0">
                <a:latin typeface="Tahoma"/>
                <a:cs typeface="Tahoma"/>
              </a:rPr>
              <a:t>O </a:t>
            </a:r>
            <a:r>
              <a:rPr sz="2000" spc="-30" dirty="0">
                <a:latin typeface="Tahoma"/>
                <a:cs typeface="Tahoma"/>
              </a:rPr>
              <a:t>excesso </a:t>
            </a:r>
            <a:r>
              <a:rPr sz="2000" spc="-10" dirty="0">
                <a:latin typeface="Tahoma"/>
                <a:cs typeface="Tahoma"/>
              </a:rPr>
              <a:t>de personas </a:t>
            </a:r>
            <a:r>
              <a:rPr sz="2000" spc="25" dirty="0">
                <a:latin typeface="Tahoma"/>
                <a:cs typeface="Tahoma"/>
              </a:rPr>
              <a:t>tira </a:t>
            </a:r>
            <a:r>
              <a:rPr sz="2000" spc="20" dirty="0">
                <a:latin typeface="Tahoma"/>
                <a:cs typeface="Tahoma"/>
              </a:rPr>
              <a:t>o </a:t>
            </a:r>
            <a:r>
              <a:rPr sz="2000" spc="15" dirty="0">
                <a:latin typeface="Tahoma"/>
                <a:cs typeface="Tahoma"/>
              </a:rPr>
              <a:t>foco </a:t>
            </a:r>
            <a:r>
              <a:rPr sz="2000" spc="5" dirty="0">
                <a:latin typeface="Tahoma"/>
                <a:cs typeface="Tahoma"/>
              </a:rPr>
              <a:t>do </a:t>
            </a:r>
            <a:r>
              <a:rPr sz="2000" spc="10" dirty="0">
                <a:latin typeface="Tahoma"/>
                <a:cs typeface="Tahoma"/>
              </a:rPr>
              <a:t> projeto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144" y="1101674"/>
            <a:ext cx="2540000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90" dirty="0">
                <a:solidFill>
                  <a:srgbClr val="4471C4"/>
                </a:solidFill>
              </a:rPr>
              <a:t>Pr</a:t>
            </a:r>
            <a:r>
              <a:rPr spc="-95" dirty="0">
                <a:solidFill>
                  <a:srgbClr val="4471C4"/>
                </a:solidFill>
              </a:rPr>
              <a:t>o</a:t>
            </a:r>
            <a:r>
              <a:rPr spc="-165" dirty="0">
                <a:solidFill>
                  <a:srgbClr val="4471C4"/>
                </a:solidFill>
              </a:rPr>
              <a:t>b</a:t>
            </a:r>
            <a:r>
              <a:rPr spc="-80" dirty="0">
                <a:solidFill>
                  <a:srgbClr val="4471C4"/>
                </a:solidFill>
              </a:rPr>
              <a:t>l</a:t>
            </a:r>
            <a:r>
              <a:rPr spc="-160" dirty="0">
                <a:solidFill>
                  <a:srgbClr val="4471C4"/>
                </a:solidFill>
              </a:rPr>
              <a:t>e</a:t>
            </a:r>
            <a:r>
              <a:rPr spc="-300" dirty="0">
                <a:solidFill>
                  <a:srgbClr val="4471C4"/>
                </a:solidFill>
              </a:rPr>
              <a:t>m</a:t>
            </a:r>
            <a:r>
              <a:rPr spc="-210" dirty="0">
                <a:solidFill>
                  <a:srgbClr val="4471C4"/>
                </a:solidFill>
              </a:rPr>
              <a:t>as</a:t>
            </a:r>
            <a:r>
              <a:rPr spc="-350" dirty="0">
                <a:solidFill>
                  <a:srgbClr val="4471C4"/>
                </a:solidFill>
              </a:rPr>
              <a:t> </a:t>
            </a:r>
            <a:r>
              <a:rPr spc="-300" dirty="0">
                <a:solidFill>
                  <a:srgbClr val="4471C4"/>
                </a:solidFill>
              </a:rPr>
              <a:t>m</a:t>
            </a:r>
            <a:r>
              <a:rPr spc="-145" dirty="0">
                <a:solidFill>
                  <a:srgbClr val="4471C4"/>
                </a:solidFill>
              </a:rPr>
              <a:t>ais  </a:t>
            </a:r>
            <a:r>
              <a:rPr spc="-195" dirty="0">
                <a:solidFill>
                  <a:srgbClr val="4471C4"/>
                </a:solidFill>
              </a:rPr>
              <a:t>comuns </a:t>
            </a:r>
            <a:r>
              <a:rPr spc="-190" dirty="0">
                <a:solidFill>
                  <a:srgbClr val="4471C4"/>
                </a:solidFill>
              </a:rPr>
              <a:t> </a:t>
            </a:r>
            <a:r>
              <a:rPr spc="-155" dirty="0">
                <a:solidFill>
                  <a:srgbClr val="4471C4"/>
                </a:solidFill>
              </a:rPr>
              <a:t>encontrados </a:t>
            </a:r>
            <a:r>
              <a:rPr spc="-150" dirty="0">
                <a:solidFill>
                  <a:srgbClr val="4471C4"/>
                </a:solidFill>
              </a:rPr>
              <a:t> </a:t>
            </a:r>
            <a:r>
              <a:rPr spc="-190" dirty="0">
                <a:solidFill>
                  <a:srgbClr val="4471C4"/>
                </a:solidFill>
              </a:rPr>
              <a:t>n</a:t>
            </a:r>
            <a:r>
              <a:rPr spc="-210" dirty="0">
                <a:solidFill>
                  <a:srgbClr val="4471C4"/>
                </a:solidFill>
              </a:rPr>
              <a:t>as</a:t>
            </a:r>
            <a:r>
              <a:rPr spc="-300" dirty="0">
                <a:solidFill>
                  <a:srgbClr val="4471C4"/>
                </a:solidFill>
              </a:rPr>
              <a:t> </a:t>
            </a:r>
            <a:r>
              <a:rPr spc="-150" dirty="0">
                <a:solidFill>
                  <a:srgbClr val="4471C4"/>
                </a:solidFill>
              </a:rPr>
              <a:t>pe</a:t>
            </a:r>
            <a:r>
              <a:rPr spc="-100" dirty="0">
                <a:solidFill>
                  <a:srgbClr val="4471C4"/>
                </a:solidFill>
              </a:rPr>
              <a:t>r</a:t>
            </a:r>
            <a:r>
              <a:rPr spc="-160" dirty="0">
                <a:solidFill>
                  <a:srgbClr val="4471C4"/>
                </a:solidFill>
              </a:rPr>
              <a:t>s</a:t>
            </a:r>
            <a:r>
              <a:rPr spc="-185" dirty="0">
                <a:solidFill>
                  <a:srgbClr val="4471C4"/>
                </a:solidFill>
              </a:rPr>
              <a:t>o</a:t>
            </a:r>
            <a:r>
              <a:rPr spc="-190" dirty="0">
                <a:solidFill>
                  <a:srgbClr val="4471C4"/>
                </a:solidFill>
              </a:rPr>
              <a:t>n</a:t>
            </a:r>
            <a:r>
              <a:rPr spc="-210" dirty="0">
                <a:solidFill>
                  <a:srgbClr val="4471C4"/>
                </a:solidFill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1994" y="5142738"/>
            <a:ext cx="5322570" cy="10013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sz="2000" b="1" spc="4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c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tr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u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ç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ã</a:t>
            </a:r>
            <a:r>
              <a:rPr sz="2000" b="1" spc="-10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9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uma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pe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rs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na</a:t>
            </a:r>
            <a:r>
              <a:rPr sz="2000" b="1" spc="-17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30" dirty="0">
                <a:solidFill>
                  <a:srgbClr val="4471C4"/>
                </a:solidFill>
                <a:latin typeface="Tahoma"/>
                <a:cs typeface="Tahoma"/>
              </a:rPr>
              <a:t>v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6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b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as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105" dirty="0">
                <a:solidFill>
                  <a:srgbClr val="4471C4"/>
                </a:solidFill>
                <a:latin typeface="Tahoma"/>
                <a:cs typeface="Tahoma"/>
              </a:rPr>
              <a:t>a 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229" dirty="0">
                <a:solidFill>
                  <a:srgbClr val="4471C4"/>
                </a:solidFill>
                <a:latin typeface="Tahoma"/>
                <a:cs typeface="Tahoma"/>
              </a:rPr>
              <a:t>m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471C4"/>
                </a:solidFill>
                <a:latin typeface="Tahoma"/>
                <a:cs typeface="Tahoma"/>
              </a:rPr>
              <a:t>f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65" dirty="0">
                <a:solidFill>
                  <a:srgbClr val="4471C4"/>
                </a:solidFill>
                <a:latin typeface="Tahoma"/>
                <a:cs typeface="Tahoma"/>
              </a:rPr>
              <a:t>t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6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9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14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,</a:t>
            </a:r>
            <a:r>
              <a:rPr sz="2000" b="1" spc="-17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ã</a:t>
            </a:r>
            <a:r>
              <a:rPr sz="2000" b="1" spc="-10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6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229" dirty="0">
                <a:solidFill>
                  <a:srgbClr val="4471C4"/>
                </a:solidFill>
                <a:latin typeface="Tahoma"/>
                <a:cs typeface="Tahoma"/>
              </a:rPr>
              <a:t>m</a:t>
            </a:r>
            <a:r>
              <a:rPr sz="2000" b="1" spc="-18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4471C4"/>
                </a:solidFill>
                <a:latin typeface="Tahoma"/>
                <a:cs typeface="Tahoma"/>
              </a:rPr>
              <a:t>p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l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p</a:t>
            </a:r>
            <a:r>
              <a:rPr sz="2000" b="1" spc="-60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t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9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95" dirty="0">
                <a:solidFill>
                  <a:srgbClr val="4471C4"/>
                </a:solidFill>
                <a:latin typeface="Tahoma"/>
                <a:cs typeface="Tahoma"/>
              </a:rPr>
              <a:t>u  </a:t>
            </a:r>
            <a:r>
              <a:rPr sz="2000" b="1" spc="-150" dirty="0">
                <a:solidFill>
                  <a:srgbClr val="4471C4"/>
                </a:solidFill>
                <a:latin typeface="Tahoma"/>
                <a:cs typeface="Tahoma"/>
              </a:rPr>
              <a:t>achismos</a:t>
            </a:r>
            <a:r>
              <a:rPr sz="2400" b="1" spc="-150" dirty="0">
                <a:solidFill>
                  <a:srgbClr val="4471C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544" y="4801006"/>
            <a:ext cx="3917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1735" dirty="0">
                <a:latin typeface="Tahoma"/>
                <a:cs typeface="Tahoma"/>
              </a:rPr>
              <a:t>{</a:t>
            </a:r>
            <a:endParaRPr sz="9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209" y="1166571"/>
            <a:ext cx="3011170" cy="1222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10"/>
              </a:spcBef>
            </a:pPr>
            <a:r>
              <a:rPr spc="-210" dirty="0"/>
              <a:t>Em</a:t>
            </a:r>
            <a:r>
              <a:rPr spc="-280" dirty="0"/>
              <a:t> </a:t>
            </a:r>
            <a:r>
              <a:rPr spc="-229" dirty="0"/>
              <a:t>s</a:t>
            </a:r>
            <a:r>
              <a:rPr spc="-90" dirty="0"/>
              <a:t>í</a:t>
            </a:r>
            <a:r>
              <a:rPr spc="-180" dirty="0"/>
              <a:t>n</a:t>
            </a:r>
            <a:r>
              <a:rPr spc="-175" dirty="0"/>
              <a:t>tese,</a:t>
            </a: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pc="-130" dirty="0"/>
              <a:t>o</a:t>
            </a:r>
            <a:r>
              <a:rPr spc="-215" dirty="0"/>
              <a:t>s</a:t>
            </a:r>
            <a:r>
              <a:rPr spc="-300" dirty="0"/>
              <a:t> </a:t>
            </a:r>
            <a:r>
              <a:rPr spc="-155" dirty="0"/>
              <a:t>9</a:t>
            </a:r>
            <a:r>
              <a:rPr spc="-290" dirty="0"/>
              <a:t> </a:t>
            </a:r>
            <a:r>
              <a:rPr spc="-200" dirty="0"/>
              <a:t>p</a:t>
            </a:r>
            <a:r>
              <a:rPr spc="-204" dirty="0"/>
              <a:t>a</a:t>
            </a:r>
            <a:r>
              <a:rPr spc="-195" dirty="0"/>
              <a:t>ssos</a:t>
            </a:r>
            <a:r>
              <a:rPr spc="-315" dirty="0"/>
              <a:t> </a:t>
            </a:r>
            <a:r>
              <a:rPr spc="-200" dirty="0"/>
              <a:t>p</a:t>
            </a:r>
            <a:r>
              <a:rPr spc="-204" dirty="0"/>
              <a:t>a</a:t>
            </a:r>
            <a:r>
              <a:rPr spc="-114" dirty="0"/>
              <a:t>r</a:t>
            </a:r>
            <a:r>
              <a:rPr spc="-140" dirty="0"/>
              <a:t>a  </a:t>
            </a:r>
            <a:r>
              <a:rPr spc="-110" dirty="0"/>
              <a:t>cr</a:t>
            </a:r>
            <a:r>
              <a:rPr spc="-65" dirty="0"/>
              <a:t>i</a:t>
            </a:r>
            <a:r>
              <a:rPr spc="-215" dirty="0"/>
              <a:t>a</a:t>
            </a:r>
            <a:r>
              <a:rPr spc="-70" dirty="0"/>
              <a:t>r</a:t>
            </a:r>
            <a:r>
              <a:rPr spc="-290" dirty="0"/>
              <a:t> </a:t>
            </a:r>
            <a:r>
              <a:rPr spc="-190" dirty="0"/>
              <a:t>u</a:t>
            </a:r>
            <a:r>
              <a:rPr spc="-300" dirty="0"/>
              <a:t>m</a:t>
            </a:r>
            <a:r>
              <a:rPr spc="-204" dirty="0"/>
              <a:t>a</a:t>
            </a:r>
            <a:r>
              <a:rPr spc="-325" dirty="0"/>
              <a:t> </a:t>
            </a:r>
            <a:r>
              <a:rPr spc="-145" dirty="0"/>
              <a:t>pers</a:t>
            </a:r>
            <a:r>
              <a:rPr spc="-160" dirty="0"/>
              <a:t>o</a:t>
            </a:r>
            <a:r>
              <a:rPr spc="-190" dirty="0"/>
              <a:t>n</a:t>
            </a:r>
            <a:r>
              <a:rPr spc="-215" dirty="0"/>
              <a:t>a</a:t>
            </a:r>
            <a:r>
              <a:rPr spc="50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9053" y="2101342"/>
            <a:ext cx="6470650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685" marR="208915" indent="-51562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Identificar</a:t>
            </a:r>
            <a:r>
              <a:rPr sz="2000" spc="-15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006FC0"/>
                </a:solidFill>
                <a:latin typeface="Tahoma"/>
                <a:cs typeface="Tahoma"/>
              </a:rPr>
              <a:t>variáveis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20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comportamento</a:t>
            </a:r>
            <a:r>
              <a:rPr sz="2000" b="1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3A3838"/>
                </a:solidFill>
                <a:latin typeface="Tahoma"/>
                <a:cs typeface="Tahoma"/>
              </a:rPr>
              <a:t>partir</a:t>
            </a:r>
            <a:r>
              <a:rPr sz="2000" spc="-21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das </a:t>
            </a:r>
            <a:r>
              <a:rPr sz="2000" spc="-6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entrevistas;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95" dirty="0">
                <a:solidFill>
                  <a:srgbClr val="3A3838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2000" spc="-15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3A3838"/>
                </a:solidFill>
                <a:latin typeface="Tahoma"/>
                <a:cs typeface="Tahoma"/>
              </a:rPr>
              <a:t>ci</a:t>
            </a:r>
            <a:r>
              <a:rPr sz="2000" spc="25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sz="2000" spc="-35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8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os</a:t>
            </a:r>
            <a:r>
              <a:rPr sz="20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22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204" dirty="0">
                <a:solidFill>
                  <a:srgbClr val="3A3838"/>
                </a:solidFill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Identificar</a:t>
            </a:r>
            <a:r>
              <a:rPr sz="2000" spc="-14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padrões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006FC0"/>
                </a:solidFill>
                <a:latin typeface="Tahoma"/>
                <a:cs typeface="Tahoma"/>
              </a:rPr>
              <a:t>significativos</a:t>
            </a:r>
            <a:r>
              <a:rPr sz="20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20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comportamento</a:t>
            </a:r>
            <a:r>
              <a:rPr sz="2000" spc="-135" dirty="0">
                <a:solidFill>
                  <a:srgbClr val="3A3838"/>
                </a:solidFill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25" dirty="0">
                <a:solidFill>
                  <a:srgbClr val="3A3838"/>
                </a:solidFill>
                <a:latin typeface="Tahoma"/>
                <a:cs typeface="Tahoma"/>
              </a:rPr>
              <a:t>Verificar</a:t>
            </a:r>
            <a:r>
              <a:rPr sz="2000" spc="-16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redundância</a:t>
            </a:r>
            <a:r>
              <a:rPr sz="2000" spc="-18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de</a:t>
            </a:r>
            <a:r>
              <a:rPr sz="2000" spc="-2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padrões</a:t>
            </a:r>
            <a:r>
              <a:rPr sz="2000" spc="-19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-254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completude</a:t>
            </a:r>
            <a:r>
              <a:rPr sz="2000" spc="-16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dos</a:t>
            </a:r>
            <a:endParaRPr sz="2000">
              <a:latin typeface="Tahoma"/>
              <a:cs typeface="Tahoma"/>
            </a:endParaRPr>
          </a:p>
          <a:p>
            <a:pPr marL="527685">
              <a:lnSpc>
                <a:spcPct val="100000"/>
              </a:lnSpc>
            </a:pPr>
            <a:r>
              <a:rPr sz="2000" spc="-45" dirty="0">
                <a:solidFill>
                  <a:srgbClr val="3A3838"/>
                </a:solidFill>
                <a:latin typeface="Tahoma"/>
                <a:cs typeface="Tahoma"/>
              </a:rPr>
              <a:t>dados;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 startAt="5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2000" spc="-15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15" dirty="0">
                <a:solidFill>
                  <a:srgbClr val="3A3838"/>
                </a:solidFill>
                <a:latin typeface="Tahoma"/>
                <a:cs typeface="Tahoma"/>
              </a:rPr>
              <a:t>nt</a:t>
            </a:r>
            <a:r>
              <a:rPr sz="200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75" dirty="0">
                <a:solidFill>
                  <a:srgbClr val="3A3838"/>
                </a:solidFill>
                <a:latin typeface="Tahoma"/>
                <a:cs typeface="Tahoma"/>
              </a:rPr>
              <a:t>t</a:t>
            </a:r>
            <a:r>
              <a:rPr sz="2000" spc="40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3A3838"/>
                </a:solidFill>
                <a:latin typeface="Tahoma"/>
                <a:cs typeface="Tahoma"/>
              </a:rPr>
              <a:t>zar</a:t>
            </a:r>
            <a:r>
              <a:rPr sz="2000" spc="-16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8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1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í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-254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os</a:t>
            </a:r>
            <a:r>
              <a:rPr sz="20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2000" b="1" spc="-2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2000" spc="-50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2000" spc="-45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40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3A3838"/>
                </a:solidFill>
                <a:latin typeface="Tahoma"/>
                <a:cs typeface="Tahoma"/>
              </a:rPr>
              <a:t>relevantes;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 startAt="6"/>
              <a:tabLst>
                <a:tab pos="527685" algn="l"/>
                <a:tab pos="528320" algn="l"/>
              </a:tabLst>
            </a:pPr>
            <a:r>
              <a:rPr sz="2000" spc="25" dirty="0">
                <a:solidFill>
                  <a:srgbClr val="3A3838"/>
                </a:solidFill>
                <a:latin typeface="Tahoma"/>
                <a:cs typeface="Tahoma"/>
              </a:rPr>
              <a:t>Esc</a:t>
            </a: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v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8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204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-2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8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0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204" dirty="0">
                <a:solidFill>
                  <a:srgbClr val="3A3838"/>
                </a:solidFill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 startAt="6"/>
              <a:tabLst>
                <a:tab pos="527685" algn="l"/>
                <a:tab pos="528320" algn="l"/>
              </a:tabLst>
            </a:pPr>
            <a:r>
              <a:rPr sz="2000" spc="3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sz="2000" spc="-15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-45" dirty="0">
                <a:solidFill>
                  <a:srgbClr val="3A3838"/>
                </a:solidFill>
                <a:latin typeface="Tahoma"/>
                <a:cs typeface="Tahoma"/>
              </a:rPr>
              <a:t>g</a:t>
            </a:r>
            <a:r>
              <a:rPr sz="2000" spc="65" dirty="0">
                <a:solidFill>
                  <a:srgbClr val="3A3838"/>
                </a:solidFill>
                <a:latin typeface="Tahoma"/>
                <a:cs typeface="Tahoma"/>
              </a:rPr>
              <a:t>ir</a:t>
            </a:r>
            <a:r>
              <a:rPr sz="2000" spc="-16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2000" spc="-24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0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3A3838"/>
                </a:solidFill>
                <a:latin typeface="Tahoma"/>
                <a:cs typeface="Tahoma"/>
              </a:rPr>
              <a:t>cont</a:t>
            </a:r>
            <a:r>
              <a:rPr sz="2000" spc="-7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35" dirty="0">
                <a:solidFill>
                  <a:srgbClr val="3A3838"/>
                </a:solidFill>
                <a:latin typeface="Tahoma"/>
                <a:cs typeface="Tahoma"/>
              </a:rPr>
              <a:t>xto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buAutoNum type="arabicPeriod" startAt="6"/>
              <a:tabLst>
                <a:tab pos="527685" algn="l"/>
                <a:tab pos="528320" algn="l"/>
              </a:tabLst>
            </a:pPr>
            <a:r>
              <a:rPr sz="2000" spc="150" dirty="0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3A3838"/>
                </a:solidFill>
                <a:latin typeface="Tahoma"/>
                <a:cs typeface="Tahoma"/>
              </a:rPr>
              <a:t>fi</a:t>
            </a:r>
            <a:r>
              <a:rPr sz="2000" spc="30" dirty="0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sz="2000" spc="65" dirty="0">
                <a:solidFill>
                  <a:srgbClr val="3A3838"/>
                </a:solidFill>
                <a:latin typeface="Tahoma"/>
                <a:cs typeface="Tahoma"/>
              </a:rPr>
              <a:t>ir</a:t>
            </a:r>
            <a:r>
              <a:rPr sz="2000" spc="-21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os</a:t>
            </a:r>
            <a:r>
              <a:rPr sz="2000" spc="-24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2000" b="1" spc="-2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os</a:t>
            </a:r>
            <a:r>
              <a:rPr sz="2000" b="1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pr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24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4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185" dirty="0">
                <a:solidFill>
                  <a:srgbClr val="3A3838"/>
                </a:solidFill>
                <a:latin typeface="Tahoma"/>
                <a:cs typeface="Tahoma"/>
              </a:rPr>
              <a:t>,</a:t>
            </a:r>
            <a:r>
              <a:rPr sz="2000" spc="-23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2000" spc="-35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3A3838"/>
                </a:solidFill>
                <a:latin typeface="Tahoma"/>
                <a:cs typeface="Tahoma"/>
              </a:rPr>
              <a:t>cun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3A3838"/>
                </a:solidFill>
                <a:latin typeface="Tahoma"/>
                <a:cs typeface="Tahoma"/>
              </a:rPr>
              <a:t>á</a:t>
            </a:r>
            <a:r>
              <a:rPr sz="200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20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40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2000" spc="-17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-23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527685">
              <a:lnSpc>
                <a:spcPct val="100000"/>
              </a:lnSpc>
            </a:pPr>
            <a:r>
              <a:rPr sz="2000" spc="-20" dirty="0">
                <a:solidFill>
                  <a:srgbClr val="3A3838"/>
                </a:solidFill>
                <a:latin typeface="Tahoma"/>
                <a:cs typeface="Tahoma"/>
              </a:rPr>
              <a:t>experiência;</a:t>
            </a:r>
            <a:endParaRPr sz="20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sz="2000" spc="20" dirty="0">
                <a:solidFill>
                  <a:srgbClr val="3A3838"/>
                </a:solidFill>
                <a:latin typeface="Tahoma"/>
                <a:cs typeface="Tahoma"/>
              </a:rPr>
              <a:t>Esco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l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h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sz="2000" spc="8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18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2000" spc="-40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3A3838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ase</a:t>
            </a:r>
            <a:r>
              <a:rPr sz="2000" spc="-2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3A3838"/>
                </a:solidFill>
                <a:latin typeface="Tahoma"/>
                <a:cs typeface="Tahoma"/>
              </a:rPr>
              <a:t>g</a:t>
            </a:r>
            <a:r>
              <a:rPr sz="2000" spc="30" dirty="0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30" dirty="0">
                <a:solidFill>
                  <a:srgbClr val="3A3838"/>
                </a:solidFill>
                <a:latin typeface="Tahoma"/>
                <a:cs typeface="Tahoma"/>
              </a:rPr>
              <a:t>ficat</a:t>
            </a: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i</a:t>
            </a:r>
            <a:r>
              <a:rPr sz="2000" spc="30" dirty="0">
                <a:solidFill>
                  <a:srgbClr val="3A3838"/>
                </a:solidFill>
                <a:latin typeface="Tahoma"/>
                <a:cs typeface="Tahoma"/>
              </a:rPr>
              <a:t>v</a:t>
            </a:r>
            <a:r>
              <a:rPr sz="2000" spc="-114" dirty="0">
                <a:solidFill>
                  <a:srgbClr val="3A3838"/>
                </a:solidFill>
                <a:latin typeface="Tahoma"/>
                <a:cs typeface="Tahoma"/>
              </a:rPr>
              <a:t>a,</a:t>
            </a:r>
            <a:r>
              <a:rPr sz="2000" spc="-19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sz="2000" spc="-40" dirty="0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foto,</a:t>
            </a:r>
            <a:r>
              <a:rPr sz="2000" spc="-21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um</a:t>
            </a:r>
            <a:r>
              <a:rPr sz="2000" spc="-229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3A3838"/>
                </a:solidFill>
                <a:latin typeface="Tahoma"/>
                <a:cs typeface="Tahoma"/>
              </a:rPr>
              <a:t>me</a:t>
            </a:r>
            <a:r>
              <a:rPr sz="2000" spc="-21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A3838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527685">
              <a:lnSpc>
                <a:spcPct val="100000"/>
              </a:lnSpc>
            </a:pPr>
            <a:r>
              <a:rPr sz="2000" b="1" spc="-2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9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15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90" dirty="0">
                <a:solidFill>
                  <a:srgbClr val="006FC0"/>
                </a:solidFill>
                <a:latin typeface="Tahoma"/>
                <a:cs typeface="Tahoma"/>
              </a:rPr>
              <a:t>rd</a:t>
            </a:r>
            <a:r>
              <a:rPr sz="2000" b="1" spc="-2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8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7C6D1A3-C09D-0BC6-AC1B-FDC990BFF75D}"/>
              </a:ext>
            </a:extLst>
          </p:cNvPr>
          <p:cNvSpPr txBox="1"/>
          <p:nvPr/>
        </p:nvSpPr>
        <p:spPr>
          <a:xfrm>
            <a:off x="1447800" y="16002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https://www.geradordepersonas.com.br/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907" y="1210818"/>
            <a:ext cx="164528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590" marR="5080" indent="-9525">
              <a:lnSpc>
                <a:spcPts val="3020"/>
              </a:lnSpc>
              <a:spcBef>
                <a:spcPts val="490"/>
              </a:spcBef>
            </a:pP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800" b="1" spc="-2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2800" b="1" spc="-19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2800" b="1" spc="-16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800" b="1" spc="-3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006FC0"/>
                </a:solidFill>
                <a:latin typeface="Tahoma"/>
                <a:cs typeface="Tahoma"/>
              </a:rPr>
              <a:t>são  </a:t>
            </a:r>
            <a:r>
              <a:rPr sz="2800" b="1" spc="-14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800" b="1" spc="-16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800" b="1" spc="-125" dirty="0">
                <a:solidFill>
                  <a:srgbClr val="006FC0"/>
                </a:solidFill>
                <a:latin typeface="Tahoma"/>
                <a:cs typeface="Tahoma"/>
              </a:rPr>
              <a:t>rs</a:t>
            </a:r>
            <a:r>
              <a:rPr sz="2800" b="1" spc="-16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800" b="1" spc="-19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800" b="1" spc="-22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800" b="1" spc="-204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800" b="1" spc="-405" dirty="0">
                <a:solidFill>
                  <a:srgbClr val="006FC0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953" y="1850212"/>
            <a:ext cx="6849745" cy="12357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14"/>
              </a:spcBef>
            </a:pPr>
            <a:r>
              <a:rPr sz="2000" spc="95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Design 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Centrado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2000" spc="30" dirty="0">
                <a:solidFill>
                  <a:srgbClr val="252525"/>
                </a:solidFill>
                <a:latin typeface="Tahoma"/>
                <a:cs typeface="Tahoma"/>
              </a:rPr>
              <a:t>Usuário 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(DCU)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Personas 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são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 p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sona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ens</a:t>
            </a:r>
            <a:r>
              <a:rPr sz="2000" spc="-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fic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ícios</a:t>
            </a:r>
            <a:r>
              <a:rPr sz="2000" spc="-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la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os</a:t>
            </a:r>
            <a:r>
              <a:rPr sz="2000" spc="-1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65" dirty="0">
                <a:solidFill>
                  <a:srgbClr val="252525"/>
                </a:solidFill>
                <a:latin typeface="Tahoma"/>
                <a:cs typeface="Tahoma"/>
              </a:rPr>
              <a:t>tir</a:t>
            </a:r>
            <a:r>
              <a:rPr sz="200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-20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os</a:t>
            </a:r>
            <a:r>
              <a:rPr sz="2000" spc="-2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ais</a:t>
            </a:r>
            <a:r>
              <a:rPr sz="2000" spc="-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a  </a:t>
            </a:r>
            <a:r>
              <a:rPr sz="2000" spc="15" dirty="0">
                <a:solidFill>
                  <a:srgbClr val="252525"/>
                </a:solidFill>
                <a:latin typeface="Tahoma"/>
                <a:cs typeface="Tahoma"/>
              </a:rPr>
              <a:t>representar</a:t>
            </a:r>
            <a:r>
              <a:rPr sz="2000" spc="-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os</a:t>
            </a: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diferentes</a:t>
            </a:r>
            <a:r>
              <a:rPr sz="20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Tahoma"/>
                <a:cs typeface="Tahoma"/>
              </a:rPr>
              <a:t>tipos</a:t>
            </a:r>
            <a:r>
              <a:rPr sz="2000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000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usuários</a:t>
            </a:r>
            <a:r>
              <a:rPr sz="2000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2000" spc="-2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252525"/>
                </a:solidFill>
                <a:latin typeface="Tahoma"/>
                <a:cs typeface="Tahoma"/>
              </a:rPr>
              <a:t>contexto</a:t>
            </a:r>
            <a:r>
              <a:rPr sz="2000" spc="-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um </a:t>
            </a:r>
            <a:r>
              <a:rPr sz="2000" spc="-6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projeto</a:t>
            </a:r>
            <a:r>
              <a:rPr sz="2000" spc="1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315" y="3250133"/>
            <a:ext cx="2028189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8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spc="6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as</a:t>
            </a:r>
            <a:r>
              <a:rPr sz="1800" spc="-2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spc="-229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Tahoma"/>
                <a:cs typeface="Tahoma"/>
              </a:rPr>
              <a:t>ba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spc="-2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Tahoma"/>
                <a:cs typeface="Tahoma"/>
              </a:rPr>
              <a:t>do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spc="114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8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spc="-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800" spc="-2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Tahoma"/>
                <a:cs typeface="Tahoma"/>
              </a:rPr>
              <a:t>inte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ação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1593" y="3258388"/>
            <a:ext cx="123253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8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spc="6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as</a:t>
            </a:r>
            <a:r>
              <a:rPr sz="1800" spc="-2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marketing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7518" y="2910027"/>
            <a:ext cx="461645" cy="1002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5159" baseline="-2170" dirty="0">
                <a:solidFill>
                  <a:srgbClr val="252525"/>
                </a:solidFill>
                <a:latin typeface="Cambria Math"/>
                <a:cs typeface="Cambria Math"/>
              </a:rPr>
              <a:t>=</a:t>
            </a:r>
            <a:r>
              <a:rPr sz="5400" dirty="0">
                <a:solidFill>
                  <a:srgbClr val="252525"/>
                </a:solidFill>
                <a:latin typeface="Calibri"/>
                <a:cs typeface="Calibri"/>
              </a:rPr>
              <a:t>/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553" y="3590620"/>
            <a:ext cx="6923405" cy="190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760"/>
              </a:lnSpc>
              <a:spcBef>
                <a:spcPts val="100"/>
              </a:spcBef>
            </a:pPr>
            <a:r>
              <a:rPr sz="14400" b="1" spc="-3412" baseline="-32407" dirty="0">
                <a:latin typeface="Tahoma"/>
                <a:cs typeface="Tahoma"/>
              </a:rPr>
              <a:t>*</a:t>
            </a:r>
            <a:r>
              <a:rPr sz="14400" b="1" spc="-1987" baseline="-32407" dirty="0"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4471C4"/>
                </a:solidFill>
                <a:latin typeface="Tahoma"/>
                <a:cs typeface="Tahoma"/>
              </a:rPr>
              <a:t>Q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u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65" dirty="0">
                <a:solidFill>
                  <a:srgbClr val="4471C4"/>
                </a:solidFill>
                <a:latin typeface="Tahoma"/>
                <a:cs typeface="Tahoma"/>
              </a:rPr>
              <a:t>l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9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471C4"/>
                </a:solidFill>
                <a:latin typeface="Tahoma"/>
                <a:cs typeface="Tahoma"/>
              </a:rPr>
              <a:t>d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i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f</a:t>
            </a:r>
            <a:r>
              <a:rPr sz="2000" b="1" spc="-13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75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14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ç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45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80" dirty="0">
                <a:solidFill>
                  <a:srgbClr val="4471C4"/>
                </a:solidFill>
                <a:latin typeface="Tahoma"/>
                <a:cs typeface="Tahoma"/>
              </a:rPr>
              <a:t>tre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471C4"/>
                </a:solidFill>
                <a:latin typeface="Tahoma"/>
                <a:cs typeface="Tahoma"/>
              </a:rPr>
              <a:t>p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r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4471C4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4471C4"/>
                </a:solidFill>
                <a:latin typeface="Tahoma"/>
                <a:cs typeface="Tahoma"/>
              </a:rPr>
              <a:t>s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471C4"/>
                </a:solidFill>
                <a:latin typeface="Tahoma"/>
                <a:cs typeface="Tahoma"/>
              </a:rPr>
              <a:t>e</a:t>
            </a:r>
            <a:r>
              <a:rPr sz="2000" b="1" spc="-190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p</a:t>
            </a:r>
            <a:r>
              <a:rPr sz="2000" b="1" spc="-150" dirty="0">
                <a:solidFill>
                  <a:srgbClr val="4471C4"/>
                </a:solidFill>
                <a:latin typeface="Tahoma"/>
                <a:cs typeface="Tahoma"/>
              </a:rPr>
              <a:t>ú</a:t>
            </a:r>
            <a:r>
              <a:rPr sz="2000" b="1" spc="-140" dirty="0">
                <a:solidFill>
                  <a:srgbClr val="4471C4"/>
                </a:solidFill>
                <a:latin typeface="Tahoma"/>
                <a:cs typeface="Tahoma"/>
              </a:rPr>
              <a:t>b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li</a:t>
            </a:r>
            <a:r>
              <a:rPr sz="2000" b="1" spc="-100" dirty="0">
                <a:solidFill>
                  <a:srgbClr val="4471C4"/>
                </a:solidFill>
                <a:latin typeface="Tahoma"/>
                <a:cs typeface="Tahoma"/>
              </a:rPr>
              <a:t>c</a:t>
            </a:r>
            <a:r>
              <a:rPr sz="2000" b="1" spc="-105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229" dirty="0">
                <a:solidFill>
                  <a:srgbClr val="4471C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4471C4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4471C4"/>
                </a:solidFill>
                <a:latin typeface="Tahoma"/>
                <a:cs typeface="Tahoma"/>
              </a:rPr>
              <a:t>l</a:t>
            </a:r>
            <a:r>
              <a:rPr sz="2000" b="1" spc="-130" dirty="0">
                <a:solidFill>
                  <a:srgbClr val="4471C4"/>
                </a:solidFill>
                <a:latin typeface="Tahoma"/>
                <a:cs typeface="Tahoma"/>
              </a:rPr>
              <a:t>v</a:t>
            </a:r>
            <a:r>
              <a:rPr sz="2000" b="1" spc="-110" dirty="0">
                <a:solidFill>
                  <a:srgbClr val="4471C4"/>
                </a:solidFill>
                <a:latin typeface="Tahoma"/>
                <a:cs typeface="Tahoma"/>
              </a:rPr>
              <a:t>o</a:t>
            </a:r>
            <a:r>
              <a:rPr sz="2000" b="1" spc="-295" dirty="0">
                <a:solidFill>
                  <a:srgbClr val="4471C4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715010">
              <a:lnSpc>
                <a:spcPts val="1639"/>
              </a:lnSpc>
            </a:pPr>
            <a:r>
              <a:rPr sz="2000" spc="15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caracterização</a:t>
            </a:r>
            <a:r>
              <a:rPr sz="2000" spc="-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2000" spc="-2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público-alvo</a:t>
            </a:r>
            <a:r>
              <a:rPr sz="2000" spc="-1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é</a:t>
            </a:r>
            <a:r>
              <a:rPr sz="2000" spc="-2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mais</a:t>
            </a:r>
            <a:r>
              <a:rPr sz="2000" spc="-2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ahoma"/>
                <a:cs typeface="Tahoma"/>
              </a:rPr>
              <a:t>ampla,</a:t>
            </a:r>
            <a:r>
              <a:rPr sz="2000" spc="-2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dando</a:t>
            </a:r>
            <a:endParaRPr sz="2000">
              <a:latin typeface="Tahoma"/>
              <a:cs typeface="Tahoma"/>
            </a:endParaRPr>
          </a:p>
          <a:p>
            <a:pPr marL="715010">
              <a:lnSpc>
                <a:spcPct val="100000"/>
              </a:lnSpc>
            </a:pPr>
            <a:r>
              <a:rPr sz="2000" spc="-35" dirty="0">
                <a:solidFill>
                  <a:srgbClr val="252525"/>
                </a:solidFill>
                <a:latin typeface="Tahoma"/>
                <a:cs typeface="Tahoma"/>
              </a:rPr>
              <a:t>uma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visão</a:t>
            </a:r>
            <a:r>
              <a:rPr sz="200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geral</a:t>
            </a:r>
            <a:r>
              <a:rPr sz="2000" spc="-1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das</a:t>
            </a: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pessoas</a:t>
            </a:r>
            <a:r>
              <a:rPr sz="2000" spc="-2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que</a:t>
            </a:r>
            <a:r>
              <a:rPr sz="2000" spc="-2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são</a:t>
            </a:r>
            <a:r>
              <a:rPr sz="2000" spc="-2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potenciais</a:t>
            </a:r>
            <a:r>
              <a:rPr sz="2000" spc="-1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usuários.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9197" y="1806905"/>
            <a:ext cx="6460490" cy="3808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Comunicar</a:t>
            </a:r>
            <a:r>
              <a:rPr sz="20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spc="-229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trazer</a:t>
            </a:r>
            <a:r>
              <a:rPr sz="20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consenso</a:t>
            </a:r>
            <a:r>
              <a:rPr sz="20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para</a:t>
            </a:r>
            <a:r>
              <a:rPr sz="2000" spc="-2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todos</a:t>
            </a:r>
            <a:r>
              <a:rPr sz="2000" spc="-2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os</a:t>
            </a:r>
            <a:r>
              <a:rPr sz="2000" spc="-2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envolvidos</a:t>
            </a:r>
            <a:r>
              <a:rPr sz="20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no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projeto.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lang="pt-BR" sz="2000" spc="25" dirty="0">
                <a:solidFill>
                  <a:srgbClr val="585858"/>
                </a:solidFill>
                <a:latin typeface="Tahoma"/>
                <a:cs typeface="Tahoma"/>
              </a:rPr>
              <a:t>Determinar</a:t>
            </a:r>
            <a:r>
              <a:rPr sz="20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000" spc="-2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que</a:t>
            </a:r>
            <a:r>
              <a:rPr sz="2000" spc="-229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produto</a:t>
            </a:r>
            <a:r>
              <a:rPr sz="20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deve</a:t>
            </a:r>
            <a:r>
              <a:rPr sz="2000" spc="-229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ahoma"/>
                <a:cs typeface="Tahoma"/>
              </a:rPr>
              <a:t>fazer</a:t>
            </a:r>
            <a:r>
              <a:rPr sz="20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spc="-229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como</a:t>
            </a:r>
            <a:r>
              <a:rPr sz="2000" spc="-2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ele</a:t>
            </a:r>
            <a:r>
              <a:rPr sz="2000" spc="-2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deve</a:t>
            </a:r>
            <a:r>
              <a:rPr sz="2000" spc="-2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se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comp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000" spc="6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35" dirty="0">
                <a:solidFill>
                  <a:srgbClr val="585858"/>
                </a:solidFill>
                <a:latin typeface="Tahoma"/>
                <a:cs typeface="Tahoma"/>
              </a:rPr>
              <a:t>tar</a:t>
            </a:r>
            <a:r>
              <a:rPr sz="2000" spc="-2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ahoma"/>
                <a:cs typeface="Tahoma"/>
              </a:rPr>
              <a:t>pa</a:t>
            </a:r>
            <a:r>
              <a:rPr sz="2000" spc="-5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at</a:t>
            </a:r>
            <a:r>
              <a:rPr sz="2000" spc="-1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spc="8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su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á</a:t>
            </a:r>
            <a:r>
              <a:rPr sz="2000" spc="6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ts val="2039"/>
              </a:lnSpc>
            </a:pPr>
            <a:r>
              <a:rPr lang="pt-BR" sz="2000" spc="280" dirty="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lang="pt-BR" sz="2000" spc="-2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lang="pt-BR" sz="2000" spc="65" dirty="0">
                <a:solidFill>
                  <a:srgbClr val="585858"/>
                </a:solidFill>
                <a:latin typeface="Tahoma"/>
                <a:cs typeface="Tahoma"/>
              </a:rPr>
              <a:t>ir</a:t>
            </a:r>
            <a:r>
              <a:rPr lang="pt-BR" sz="20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pt-BR" sz="2000" spc="-4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lang="pt-BR" sz="2000" spc="-2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pt-BR" sz="2000" spc="-2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lang="pt-BR" sz="2000" spc="10" dirty="0">
                <a:solidFill>
                  <a:srgbClr val="585858"/>
                </a:solidFill>
                <a:latin typeface="Tahoma"/>
                <a:cs typeface="Tahoma"/>
              </a:rPr>
              <a:t>ficácia</a:t>
            </a:r>
            <a:r>
              <a:rPr sz="20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585858"/>
                </a:solidFill>
                <a:latin typeface="Tahoma"/>
                <a:cs typeface="Tahoma"/>
              </a:rPr>
              <a:t>gn.</a:t>
            </a:r>
            <a:endParaRPr sz="2000" dirty="0">
              <a:latin typeface="Tahoma"/>
              <a:cs typeface="Tahoma"/>
            </a:endParaRPr>
          </a:p>
          <a:p>
            <a:pPr marL="38100">
              <a:lnSpc>
                <a:spcPts val="10495"/>
              </a:lnSpc>
            </a:pPr>
            <a:r>
              <a:rPr sz="14400" b="1" spc="-3412" baseline="-27199" dirty="0">
                <a:latin typeface="Tahoma"/>
                <a:cs typeface="Tahoma"/>
              </a:rPr>
              <a:t>*</a:t>
            </a:r>
            <a:r>
              <a:rPr sz="14400" b="1" spc="-1320" baseline="-27199" dirty="0"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20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ahoma"/>
                <a:cs typeface="Tahoma"/>
              </a:rPr>
              <a:t>aj</a:t>
            </a:r>
            <a:r>
              <a:rPr sz="2000" spc="-55" dirty="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2000" spc="-45" dirty="0">
                <a:solidFill>
                  <a:srgbClr val="585858"/>
                </a:solidFill>
                <a:latin typeface="Tahoma"/>
                <a:cs typeface="Tahoma"/>
              </a:rPr>
              <a:t>am</a:t>
            </a:r>
            <a:r>
              <a:rPr sz="20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2000" b="1" spc="-105" dirty="0">
                <a:solidFill>
                  <a:srgbClr val="585858"/>
                </a:solidFill>
                <a:latin typeface="Tahoma"/>
                <a:cs typeface="Tahoma"/>
              </a:rPr>
              <a:t>v</a:t>
            </a:r>
            <a:r>
              <a:rPr sz="2000" b="1" spc="-55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2000" b="1" spc="-90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sz="2000" b="1" spc="-14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2000" b="1" spc="-5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-204" dirty="0">
                <a:solidFill>
                  <a:srgbClr val="585858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771525">
              <a:lnSpc>
                <a:spcPts val="1735"/>
              </a:lnSpc>
            </a:pP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su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spc="6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ást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co;</a:t>
            </a:r>
            <a:endParaRPr sz="2000" dirty="0">
              <a:latin typeface="Tahoma"/>
              <a:cs typeface="Tahoma"/>
            </a:endParaRPr>
          </a:p>
          <a:p>
            <a:pPr marL="771525">
              <a:lnSpc>
                <a:spcPct val="100000"/>
              </a:lnSpc>
              <a:spcBef>
                <a:spcPts val="484"/>
              </a:spcBef>
            </a:pP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spc="-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Tahoma"/>
                <a:cs typeface="Tahoma"/>
              </a:rPr>
              <a:t>aut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70" dirty="0">
                <a:solidFill>
                  <a:srgbClr val="006FC0"/>
                </a:solidFill>
                <a:latin typeface="Tahoma"/>
                <a:cs typeface="Tahoma"/>
              </a:rPr>
              <a:t>rr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spc="3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endParaRPr sz="2000" dirty="0">
              <a:latin typeface="Tahoma"/>
              <a:cs typeface="Tahoma"/>
            </a:endParaRPr>
          </a:p>
          <a:p>
            <a:pPr marL="771525">
              <a:lnSpc>
                <a:spcPct val="100000"/>
              </a:lnSpc>
              <a:spcBef>
                <a:spcPts val="480"/>
              </a:spcBef>
            </a:pP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na</a:t>
            </a:r>
            <a:r>
              <a:rPr sz="2000" spc="-229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2000" spc="3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pe</a:t>
            </a:r>
            <a:r>
              <a:rPr sz="2000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-25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2000" spc="-229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Tahoma"/>
                <a:cs typeface="Tahoma"/>
              </a:rPr>
              <a:t>cl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nte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3452" y="1090625"/>
            <a:ext cx="278003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spc="-140" dirty="0"/>
              <a:t>P</a:t>
            </a:r>
            <a:r>
              <a:rPr spc="-130" dirty="0"/>
              <a:t>o</a:t>
            </a:r>
            <a:r>
              <a:rPr spc="-190" dirty="0"/>
              <a:t>n</a:t>
            </a:r>
            <a:r>
              <a:rPr spc="-140" dirty="0"/>
              <a:t>tos</a:t>
            </a:r>
            <a:r>
              <a:rPr spc="-345" dirty="0"/>
              <a:t> </a:t>
            </a:r>
            <a:r>
              <a:rPr spc="-100" dirty="0"/>
              <a:t>fo</a:t>
            </a:r>
            <a:r>
              <a:rPr spc="-85" dirty="0"/>
              <a:t>r</a:t>
            </a:r>
            <a:r>
              <a:rPr spc="-150" dirty="0"/>
              <a:t>tes</a:t>
            </a:r>
            <a:r>
              <a:rPr spc="-295" dirty="0"/>
              <a:t> </a:t>
            </a:r>
            <a:r>
              <a:rPr spc="-155" dirty="0"/>
              <a:t>das  </a:t>
            </a:r>
            <a:r>
              <a:rPr spc="-165" dirty="0"/>
              <a:t>Personas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2867" y="2584780"/>
            <a:ext cx="60229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9545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na</a:t>
            </a:r>
            <a:r>
              <a:rPr sz="2000" b="1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un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stá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spc="-3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2000" spc="-2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252525"/>
                </a:solidFill>
                <a:latin typeface="Tahoma"/>
                <a:cs typeface="Tahoma"/>
              </a:rPr>
              <a:t>sat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sf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2000" spc="-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com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a  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face</a:t>
            </a:r>
            <a:r>
              <a:rPr sz="2000" spc="-1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pa</a:t>
            </a:r>
            <a:r>
              <a:rPr sz="2000" spc="-5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á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ri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18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2000" spc="-2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Cont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85" dirty="0">
                <a:solidFill>
                  <a:srgbClr val="252525"/>
                </a:solidFill>
                <a:latin typeface="Tahoma"/>
                <a:cs typeface="Tahoma"/>
              </a:rPr>
              <a:t>o,</a:t>
            </a:r>
            <a:r>
              <a:rPr sz="2000" spc="-1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2000" spc="-4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2000" spc="-1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252525"/>
                </a:solidFill>
                <a:latin typeface="Tahoma"/>
                <a:cs typeface="Tahoma"/>
              </a:rPr>
              <a:t>es 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adicionais;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solidFill>
                  <a:srgbClr val="7E7E7E"/>
                </a:solidFill>
                <a:latin typeface="Tahoma"/>
                <a:cs typeface="Tahoma"/>
              </a:rPr>
              <a:t>[*nem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Tahoma"/>
                <a:cs typeface="Tahoma"/>
              </a:rPr>
              <a:t>sempre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Tahoma"/>
                <a:cs typeface="Tahoma"/>
              </a:rPr>
              <a:t>há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Tahoma"/>
                <a:cs typeface="Tahoma"/>
              </a:rPr>
              <a:t>personas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Tahoma"/>
                <a:cs typeface="Tahoma"/>
              </a:rPr>
              <a:t>secundárias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7E7E7E"/>
                </a:solidFill>
                <a:latin typeface="Tahoma"/>
                <a:cs typeface="Tahoma"/>
              </a:rPr>
              <a:t>em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7E7E7E"/>
                </a:solidFill>
                <a:latin typeface="Tahoma"/>
                <a:cs typeface="Tahoma"/>
              </a:rPr>
              <a:t>um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7E7E7E"/>
                </a:solidFill>
                <a:latin typeface="Tahoma"/>
                <a:cs typeface="Tahoma"/>
              </a:rPr>
              <a:t>projeto]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894715" algn="l"/>
              </a:tabLst>
            </a:pPr>
            <a:r>
              <a:rPr sz="8100" spc="-457" baseline="-25720" dirty="0">
                <a:solidFill>
                  <a:srgbClr val="7E7E7E"/>
                </a:solidFill>
              </a:rPr>
              <a:t>1	</a:t>
            </a:r>
            <a:r>
              <a:rPr sz="2000" b="0" spc="14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2000" b="0" spc="-45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2000" b="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30" dirty="0"/>
              <a:t>p</a:t>
            </a:r>
            <a:r>
              <a:rPr sz="2000" spc="-140" dirty="0"/>
              <a:t>e</a:t>
            </a:r>
            <a:r>
              <a:rPr sz="2000" spc="-100" dirty="0"/>
              <a:t>r</a:t>
            </a:r>
            <a:r>
              <a:rPr sz="2000" spc="-125" dirty="0"/>
              <a:t>s</a:t>
            </a:r>
            <a:r>
              <a:rPr sz="2000" spc="-110" dirty="0"/>
              <a:t>o</a:t>
            </a:r>
            <a:r>
              <a:rPr sz="2000" spc="-155" dirty="0"/>
              <a:t>na</a:t>
            </a:r>
            <a:r>
              <a:rPr sz="2000" spc="-170" dirty="0"/>
              <a:t> </a:t>
            </a:r>
            <a:r>
              <a:rPr sz="2000" spc="-100" dirty="0"/>
              <a:t>pr</a:t>
            </a:r>
            <a:r>
              <a:rPr sz="2000" spc="-45" dirty="0"/>
              <a:t>i</a:t>
            </a:r>
            <a:r>
              <a:rPr sz="2000" spc="-235" dirty="0"/>
              <a:t>m</a:t>
            </a:r>
            <a:r>
              <a:rPr sz="2000" spc="-165" dirty="0"/>
              <a:t>á</a:t>
            </a:r>
            <a:r>
              <a:rPr sz="2000" spc="-70" dirty="0"/>
              <a:t>r</a:t>
            </a:r>
            <a:r>
              <a:rPr sz="2000" spc="-40" dirty="0"/>
              <a:t>i</a:t>
            </a:r>
            <a:r>
              <a:rPr sz="2000" spc="-155" dirty="0"/>
              <a:t>a</a:t>
            </a:r>
            <a:r>
              <a:rPr sz="2000" spc="-185" dirty="0"/>
              <a:t> </a:t>
            </a:r>
            <a:r>
              <a:rPr sz="2000" b="0" spc="-2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b="0" spc="-35" dirty="0">
                <a:solidFill>
                  <a:srgbClr val="252525"/>
                </a:solidFill>
                <a:latin typeface="Tahoma"/>
                <a:cs typeface="Tahoma"/>
              </a:rPr>
              <a:t>ã</a:t>
            </a:r>
            <a:r>
              <a:rPr sz="2000" b="0" spc="2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2000" b="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b="0" spc="5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2000" b="0" spc="2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b="0" spc="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2000" b="0" spc="-5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b="0" spc="-40" dirty="0">
                <a:solidFill>
                  <a:srgbClr val="252525"/>
                </a:solidFill>
                <a:latin typeface="Tahoma"/>
                <a:cs typeface="Tahoma"/>
              </a:rPr>
              <a:t>á</a:t>
            </a:r>
            <a:endParaRPr sz="2000">
              <a:latin typeface="Tahoma"/>
              <a:cs typeface="Tahoma"/>
            </a:endParaRPr>
          </a:p>
          <a:p>
            <a:pPr marL="895350">
              <a:lnSpc>
                <a:spcPts val="2060"/>
              </a:lnSpc>
            </a:pPr>
            <a:r>
              <a:rPr b="0" spc="15" dirty="0">
                <a:solidFill>
                  <a:srgbClr val="252525"/>
                </a:solidFill>
                <a:latin typeface="Tahoma"/>
                <a:cs typeface="Tahoma"/>
              </a:rPr>
              <a:t>sat</a:t>
            </a:r>
            <a:r>
              <a:rPr b="0" spc="-5" dirty="0">
                <a:solidFill>
                  <a:srgbClr val="252525"/>
                </a:solidFill>
                <a:latin typeface="Tahoma"/>
                <a:cs typeface="Tahoma"/>
              </a:rPr>
              <a:t>isf</a:t>
            </a:r>
            <a:r>
              <a:rPr b="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b="0" spc="25" dirty="0">
                <a:solidFill>
                  <a:srgbClr val="252525"/>
                </a:solidFill>
                <a:latin typeface="Tahoma"/>
                <a:cs typeface="Tahoma"/>
              </a:rPr>
              <a:t>ita</a:t>
            </a:r>
            <a:r>
              <a:rPr b="0" spc="-20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-20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b="0" spc="-2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5" dirty="0">
                <a:solidFill>
                  <a:srgbClr val="252525"/>
                </a:solidFill>
                <a:latin typeface="Tahoma"/>
                <a:cs typeface="Tahoma"/>
              </a:rPr>
              <a:t>você</a:t>
            </a:r>
            <a:r>
              <a:rPr b="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252525"/>
                </a:solidFill>
                <a:latin typeface="Tahoma"/>
                <a:cs typeface="Tahoma"/>
              </a:rPr>
              <a:t>não</a:t>
            </a:r>
            <a:r>
              <a:rPr b="0" spc="-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b="0" spc="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b="0" spc="-15" dirty="0">
                <a:solidFill>
                  <a:srgbClr val="252525"/>
                </a:solidFill>
                <a:latin typeface="Tahoma"/>
                <a:cs typeface="Tahoma"/>
              </a:rPr>
              <a:t>oj</a:t>
            </a:r>
            <a:r>
              <a:rPr b="0" spc="-4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b="0" spc="35" dirty="0">
                <a:solidFill>
                  <a:srgbClr val="252525"/>
                </a:solidFill>
                <a:latin typeface="Tahoma"/>
                <a:cs typeface="Tahoma"/>
              </a:rPr>
              <a:t>tar</a:t>
            </a:r>
            <a:r>
              <a:rPr b="0" spc="-1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b="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b="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b="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b="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b="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b="0" spc="-204" dirty="0">
                <a:solidFill>
                  <a:srgbClr val="252525"/>
                </a:solidFill>
                <a:latin typeface="Tahoma"/>
                <a:cs typeface="Tahoma"/>
              </a:rPr>
              <a:t>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400" spc="-305" dirty="0">
                <a:solidFill>
                  <a:srgbClr val="7E7E7E"/>
                </a:solidFill>
              </a:rPr>
              <a:t>2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1447" y="964514"/>
            <a:ext cx="16649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Ti</a:t>
            </a:r>
            <a:r>
              <a:rPr sz="3200" spc="-170" dirty="0"/>
              <a:t>p</a:t>
            </a:r>
            <a:r>
              <a:rPr sz="3200" spc="-204" dirty="0"/>
              <a:t>os</a:t>
            </a:r>
            <a:r>
              <a:rPr sz="3200" spc="-290" dirty="0"/>
              <a:t> </a:t>
            </a:r>
            <a:r>
              <a:rPr sz="3200" spc="-145" dirty="0"/>
              <a:t>de  </a:t>
            </a:r>
            <a:r>
              <a:rPr sz="3200" spc="-210" dirty="0"/>
              <a:t>pe</a:t>
            </a:r>
            <a:r>
              <a:rPr sz="3200" spc="-155" dirty="0"/>
              <a:t>r</a:t>
            </a:r>
            <a:r>
              <a:rPr sz="3200" spc="-200" dirty="0"/>
              <a:t>s</a:t>
            </a:r>
            <a:r>
              <a:rPr sz="3200" spc="-195" dirty="0"/>
              <a:t>on</a:t>
            </a:r>
            <a:r>
              <a:rPr sz="3200" spc="-250" dirty="0"/>
              <a:t>as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311900" y="5712180"/>
            <a:ext cx="337820" cy="674370"/>
          </a:xfrm>
          <a:custGeom>
            <a:avLst/>
            <a:gdLst/>
            <a:ahLst/>
            <a:cxnLst/>
            <a:rect l="l" t="t" r="r" b="b"/>
            <a:pathLst>
              <a:path w="337820" h="674370">
                <a:moveTo>
                  <a:pt x="103759" y="0"/>
                </a:moveTo>
                <a:lnTo>
                  <a:pt x="65851" y="8630"/>
                </a:lnTo>
                <a:lnTo>
                  <a:pt x="26288" y="24002"/>
                </a:lnTo>
                <a:lnTo>
                  <a:pt x="0" y="50368"/>
                </a:lnTo>
                <a:lnTo>
                  <a:pt x="380" y="54279"/>
                </a:lnTo>
                <a:lnTo>
                  <a:pt x="163067" y="478612"/>
                </a:lnTo>
                <a:lnTo>
                  <a:pt x="183769" y="489826"/>
                </a:lnTo>
                <a:lnTo>
                  <a:pt x="189484" y="489318"/>
                </a:lnTo>
                <a:lnTo>
                  <a:pt x="228544" y="478110"/>
                </a:lnTo>
                <a:lnTo>
                  <a:pt x="263525" y="457974"/>
                </a:lnTo>
                <a:lnTo>
                  <a:pt x="266826" y="448830"/>
                </a:lnTo>
                <a:lnTo>
                  <a:pt x="266826" y="445693"/>
                </a:lnTo>
                <a:lnTo>
                  <a:pt x="129032" y="13639"/>
                </a:lnTo>
                <a:lnTo>
                  <a:pt x="122174" y="4190"/>
                </a:lnTo>
                <a:lnTo>
                  <a:pt x="119125" y="1943"/>
                </a:lnTo>
                <a:lnTo>
                  <a:pt x="114808" y="647"/>
                </a:lnTo>
                <a:lnTo>
                  <a:pt x="103759" y="0"/>
                </a:lnTo>
                <a:close/>
              </a:path>
              <a:path w="337820" h="674370">
                <a:moveTo>
                  <a:pt x="280416" y="519595"/>
                </a:moveTo>
                <a:lnTo>
                  <a:pt x="238158" y="527910"/>
                </a:lnTo>
                <a:lnTo>
                  <a:pt x="199644" y="547979"/>
                </a:lnTo>
                <a:lnTo>
                  <a:pt x="187759" y="579701"/>
                </a:lnTo>
                <a:lnTo>
                  <a:pt x="188213" y="586676"/>
                </a:lnTo>
                <a:lnTo>
                  <a:pt x="200181" y="629849"/>
                </a:lnTo>
                <a:lnTo>
                  <a:pt x="222250" y="665695"/>
                </a:lnTo>
                <a:lnTo>
                  <a:pt x="243967" y="674230"/>
                </a:lnTo>
                <a:lnTo>
                  <a:pt x="253365" y="673557"/>
                </a:lnTo>
                <a:lnTo>
                  <a:pt x="295761" y="662364"/>
                </a:lnTo>
                <a:lnTo>
                  <a:pt x="330326" y="639635"/>
                </a:lnTo>
                <a:lnTo>
                  <a:pt x="337288" y="614567"/>
                </a:lnTo>
                <a:lnTo>
                  <a:pt x="336930" y="607707"/>
                </a:lnTo>
                <a:lnTo>
                  <a:pt x="325123" y="565024"/>
                </a:lnTo>
                <a:lnTo>
                  <a:pt x="305562" y="531920"/>
                </a:lnTo>
                <a:lnTo>
                  <a:pt x="280416" y="519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12867" y="4196918"/>
            <a:ext cx="5340350" cy="2078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9245">
              <a:lnSpc>
                <a:spcPct val="100000"/>
              </a:lnSpc>
              <a:spcBef>
                <a:spcPts val="95"/>
              </a:spcBef>
            </a:pPr>
            <a:r>
              <a:rPr sz="2000" b="1" spc="5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ú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6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1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6FC0"/>
                </a:solidFill>
                <a:latin typeface="Tahoma"/>
                <a:cs typeface="Tahoma"/>
              </a:rPr>
              <a:t>pr</a:t>
            </a:r>
            <a:r>
              <a:rPr sz="2000" b="1" spc="-4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23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b="1" spc="-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480" dirty="0">
                <a:solidFill>
                  <a:srgbClr val="006FC0"/>
                </a:solidFill>
                <a:latin typeface="Tahoma"/>
                <a:cs typeface="Tahoma"/>
              </a:rPr>
              <a:t>=</a:t>
            </a:r>
            <a:r>
              <a:rPr sz="2000" b="1" spc="-1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22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b="1" spc="-165" dirty="0">
                <a:solidFill>
                  <a:srgbClr val="006FC0"/>
                </a:solidFill>
                <a:latin typeface="Tahoma"/>
                <a:cs typeface="Tahoma"/>
              </a:rPr>
              <a:t>ú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6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14" dirty="0">
                <a:solidFill>
                  <a:srgbClr val="006FC0"/>
                </a:solidFill>
                <a:latin typeface="Tahoma"/>
                <a:cs typeface="Tahoma"/>
              </a:rPr>
              <a:t>s  </a:t>
            </a:r>
            <a:r>
              <a:rPr sz="2000" b="1" spc="-15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135" dirty="0">
                <a:solidFill>
                  <a:srgbClr val="006FC0"/>
                </a:solidFill>
                <a:latin typeface="Tahoma"/>
                <a:cs typeface="Tahoma"/>
              </a:rPr>
              <a:t>pé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: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ui</a:t>
            </a:r>
            <a:r>
              <a:rPr sz="2000" spc="-20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cada</a:t>
            </a:r>
            <a:r>
              <a:rPr sz="2000" spc="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so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á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252525"/>
                </a:solidFill>
                <a:latin typeface="Tahoma"/>
                <a:cs typeface="Tahoma"/>
              </a:rPr>
              <a:t>ia</a:t>
            </a:r>
            <a:r>
              <a:rPr sz="2000" spc="-20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2000" spc="-4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ua  </a:t>
            </a:r>
            <a:r>
              <a:rPr sz="2000" spc="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35" dirty="0">
                <a:solidFill>
                  <a:srgbClr val="252525"/>
                </a:solidFill>
                <a:latin typeface="Tahoma"/>
                <a:cs typeface="Tahoma"/>
              </a:rPr>
              <a:t>óp</a:t>
            </a:r>
            <a:r>
              <a:rPr sz="2000" spc="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1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2000" spc="6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Tahoma"/>
                <a:cs typeface="Tahoma"/>
              </a:rPr>
              <a:t>face</a:t>
            </a:r>
            <a:r>
              <a:rPr sz="2000" spc="-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ahoma"/>
                <a:cs typeface="Tahoma"/>
              </a:rPr>
              <a:t>po</a:t>
            </a:r>
            <a:r>
              <a:rPr sz="20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2000" spc="-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ap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m 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ss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0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mu</a:t>
            </a:r>
            <a:r>
              <a:rPr sz="2000" spc="45" dirty="0">
                <a:solidFill>
                  <a:srgbClr val="FF0000"/>
                </a:solidFill>
                <a:latin typeface="Tahoma"/>
                <a:cs typeface="Tahoma"/>
              </a:rPr>
              <a:t>ito</a:t>
            </a:r>
            <a:r>
              <a:rPr sz="2000" spc="-20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20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sz="2000" spc="1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7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15" dirty="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sz="2000" spc="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944370" marR="5080">
              <a:lnSpc>
                <a:spcPts val="2330"/>
              </a:lnSpc>
              <a:spcBef>
                <a:spcPts val="1975"/>
              </a:spcBef>
            </a:pPr>
            <a:r>
              <a:rPr sz="2000" spc="1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spc="7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oj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006FC0"/>
                </a:solidFill>
                <a:latin typeface="Tahoma"/>
                <a:cs typeface="Tahoma"/>
              </a:rPr>
              <a:t>te</a:t>
            </a:r>
            <a:r>
              <a:rPr sz="2000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Tahoma"/>
                <a:cs typeface="Tahoma"/>
              </a:rPr>
              <a:t>pa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2000" spc="2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ri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006FC0"/>
                </a:solidFill>
                <a:latin typeface="Tahoma"/>
                <a:cs typeface="Tahoma"/>
              </a:rPr>
              <a:t>!  </a:t>
            </a:r>
            <a:r>
              <a:rPr sz="2000" spc="14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como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spc="-2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apo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ie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spc="-2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cun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000" spc="2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006FC0"/>
                </a:solidFill>
                <a:latin typeface="Tahoma"/>
                <a:cs typeface="Tahoma"/>
              </a:rPr>
              <a:t>ia</a:t>
            </a:r>
            <a:r>
              <a:rPr sz="2000" b="1" spc="-180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1135761"/>
            <a:ext cx="253936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</a:t>
            </a:r>
            <a:r>
              <a:rPr spc="-130" dirty="0"/>
              <a:t>o</a:t>
            </a:r>
            <a:r>
              <a:rPr spc="-305" dirty="0"/>
              <a:t>m</a:t>
            </a:r>
            <a:r>
              <a:rPr spc="-135" dirty="0"/>
              <a:t>o</a:t>
            </a:r>
            <a:r>
              <a:rPr spc="-335" dirty="0"/>
              <a:t> </a:t>
            </a:r>
            <a:r>
              <a:rPr spc="-110" dirty="0"/>
              <a:t>cr</a:t>
            </a:r>
            <a:r>
              <a:rPr spc="-60" dirty="0"/>
              <a:t>i</a:t>
            </a:r>
            <a:r>
              <a:rPr spc="-140" dirty="0"/>
              <a:t>ar</a:t>
            </a:r>
            <a:r>
              <a:rPr spc="-295" dirty="0"/>
              <a:t> </a:t>
            </a:r>
            <a:r>
              <a:rPr spc="-195" dirty="0"/>
              <a:t>u</a:t>
            </a:r>
            <a:r>
              <a:rPr spc="-305" dirty="0"/>
              <a:t>m</a:t>
            </a:r>
            <a:r>
              <a:rPr spc="-140" dirty="0"/>
              <a:t>a  </a:t>
            </a:r>
            <a:r>
              <a:rPr spc="-195" dirty="0"/>
              <a:t>persona?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4832" y="1755139"/>
            <a:ext cx="5815330" cy="298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3655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Tahoma"/>
                <a:cs typeface="Tahoma"/>
              </a:rPr>
              <a:t>Inicie </a:t>
            </a:r>
            <a:r>
              <a:rPr sz="2000" spc="-10" dirty="0">
                <a:latin typeface="Tahoma"/>
                <a:cs typeface="Tahoma"/>
              </a:rPr>
              <a:t>analisando </a:t>
            </a:r>
            <a:r>
              <a:rPr sz="2000" spc="-5" dirty="0">
                <a:latin typeface="Tahoma"/>
                <a:cs typeface="Tahoma"/>
              </a:rPr>
              <a:t>os </a:t>
            </a:r>
            <a:r>
              <a:rPr sz="2000" spc="5" dirty="0">
                <a:solidFill>
                  <a:srgbClr val="FF0000"/>
                </a:solidFill>
                <a:latin typeface="Tahoma"/>
                <a:cs typeface="Tahoma"/>
              </a:rPr>
              <a:t>resultados 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das </a:t>
            </a: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entrevistas </a:t>
            </a:r>
            <a:r>
              <a:rPr sz="2000" spc="-20" dirty="0">
                <a:latin typeface="Tahoma"/>
                <a:cs typeface="Tahoma"/>
              </a:rPr>
              <a:t>para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</a:t>
            </a:r>
            <a:r>
              <a:rPr sz="2000" spc="20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1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ficar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compo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tam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nt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e</a:t>
            </a:r>
            <a:r>
              <a:rPr sz="2000" spc="50" dirty="0">
                <a:latin typeface="Tahoma"/>
                <a:cs typeface="Tahoma"/>
              </a:rPr>
              <a:t>nt</a:t>
            </a:r>
            <a:r>
              <a:rPr sz="2000" spc="25" dirty="0">
                <a:latin typeface="Tahoma"/>
                <a:cs typeface="Tahoma"/>
              </a:rPr>
              <a:t>r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5" dirty="0">
                <a:latin typeface="Tahoma"/>
                <a:cs typeface="Tahoma"/>
              </a:rPr>
              <a:t>is</a:t>
            </a:r>
            <a:r>
              <a:rPr sz="2000" spc="10" dirty="0">
                <a:latin typeface="Tahoma"/>
                <a:cs typeface="Tahoma"/>
              </a:rPr>
              <a:t>ta</a:t>
            </a:r>
            <a:r>
              <a:rPr sz="2000" spc="5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os,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os  </a:t>
            </a:r>
            <a:r>
              <a:rPr sz="2000" spc="10" dirty="0">
                <a:latin typeface="Tahoma"/>
                <a:cs typeface="Tahoma"/>
              </a:rPr>
              <a:t>pontos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comu</a:t>
            </a:r>
            <a:r>
              <a:rPr sz="2000" spc="-20" dirty="0">
                <a:latin typeface="Tahoma"/>
                <a:cs typeface="Tahoma"/>
              </a:rPr>
              <a:t>n</a:t>
            </a:r>
            <a:r>
              <a:rPr sz="2000" spc="-110" dirty="0">
                <a:latin typeface="Tahoma"/>
                <a:cs typeface="Tahoma"/>
              </a:rPr>
              <a:t>s,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spostas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ma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v</a:t>
            </a:r>
            <a:r>
              <a:rPr sz="2000" spc="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spc="20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sas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pa</a:t>
            </a:r>
            <a:r>
              <a:rPr sz="2000" spc="-5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o  </a:t>
            </a:r>
            <a:r>
              <a:rPr sz="2000" spc="10" dirty="0">
                <a:latin typeface="Tahoma"/>
                <a:cs typeface="Tahoma"/>
              </a:rPr>
              <a:t>projeto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Faça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4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mat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spc="40" dirty="0">
                <a:latin typeface="Tahoma"/>
                <a:cs typeface="Tahoma"/>
              </a:rPr>
              <a:t>iz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o</a:t>
            </a:r>
            <a:r>
              <a:rPr sz="2000" spc="-35" dirty="0">
                <a:latin typeface="Tahoma"/>
                <a:cs typeface="Tahoma"/>
              </a:rPr>
              <a:t>m</a:t>
            </a:r>
            <a:r>
              <a:rPr sz="2000" spc="-45" dirty="0">
                <a:latin typeface="Tahoma"/>
                <a:cs typeface="Tahoma"/>
              </a:rPr>
              <a:t>e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t</a:t>
            </a:r>
            <a:r>
              <a:rPr sz="2000" spc="20" dirty="0">
                <a:latin typeface="Tahoma"/>
                <a:cs typeface="Tahoma"/>
              </a:rPr>
              <a:t>e</a:t>
            </a:r>
            <a:r>
              <a:rPr sz="2000" spc="-40" dirty="0">
                <a:latin typeface="Tahoma"/>
                <a:cs typeface="Tahoma"/>
              </a:rPr>
              <a:t>mas</a:t>
            </a:r>
            <a:r>
              <a:rPr sz="2000" spc="-155" dirty="0">
                <a:latin typeface="Tahoma"/>
                <a:cs typeface="Tahoma"/>
              </a:rPr>
              <a:t>/</a:t>
            </a:r>
            <a:r>
              <a:rPr sz="2000" spc="5" dirty="0">
                <a:latin typeface="Tahoma"/>
                <a:cs typeface="Tahoma"/>
              </a:rPr>
              <a:t>cat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00" dirty="0">
                <a:latin typeface="Tahoma"/>
                <a:cs typeface="Tahoma"/>
              </a:rPr>
              <a:t>g</a:t>
            </a:r>
            <a:r>
              <a:rPr sz="2000" spc="60" dirty="0">
                <a:latin typeface="Tahoma"/>
                <a:cs typeface="Tahoma"/>
              </a:rPr>
              <a:t>o</a:t>
            </a:r>
            <a:r>
              <a:rPr sz="2000" spc="2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pa</a:t>
            </a:r>
            <a:r>
              <a:rPr sz="2000" spc="-55" dirty="0">
                <a:latin typeface="Tahoma"/>
                <a:cs typeface="Tahoma"/>
              </a:rPr>
              <a:t>r</a:t>
            </a:r>
            <a:r>
              <a:rPr sz="2000" spc="-40" dirty="0"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spc="25" dirty="0">
                <a:latin typeface="Tahoma"/>
                <a:cs typeface="Tahoma"/>
              </a:rPr>
              <a:t>te</a:t>
            </a:r>
            <a:r>
              <a:rPr sz="2000" spc="5" dirty="0">
                <a:latin typeface="Tahoma"/>
                <a:cs typeface="Tahoma"/>
              </a:rPr>
              <a:t>nt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80" dirty="0">
                <a:latin typeface="Tahoma"/>
                <a:cs typeface="Tahoma"/>
              </a:rPr>
              <a:t>r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nt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50" dirty="0">
                <a:latin typeface="Tahoma"/>
                <a:cs typeface="Tahoma"/>
              </a:rPr>
              <a:t>f</a:t>
            </a:r>
            <a:r>
              <a:rPr sz="2000" spc="25" dirty="0">
                <a:latin typeface="Tahoma"/>
                <a:cs typeface="Tahoma"/>
              </a:rPr>
              <a:t>i</a:t>
            </a:r>
            <a:r>
              <a:rPr sz="2000" spc="15" dirty="0">
                <a:latin typeface="Tahoma"/>
                <a:cs typeface="Tahoma"/>
              </a:rPr>
              <a:t>car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q</a:t>
            </a:r>
            <a:r>
              <a:rPr sz="2000" spc="-10" dirty="0">
                <a:latin typeface="Tahoma"/>
                <a:cs typeface="Tahoma"/>
              </a:rPr>
              <a:t>ue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</a:t>
            </a:r>
            <a:r>
              <a:rPr sz="2000" spc="-20" dirty="0">
                <a:latin typeface="Tahoma"/>
                <a:cs typeface="Tahoma"/>
              </a:rPr>
              <a:t>d</a:t>
            </a:r>
            <a:r>
              <a:rPr sz="2000" spc="-40" dirty="0">
                <a:latin typeface="Tahoma"/>
                <a:cs typeface="Tahoma"/>
              </a:rPr>
              <a:t>a</a:t>
            </a:r>
            <a:r>
              <a:rPr sz="2000" spc="-2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um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fa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spc="-18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40" dirty="0">
                <a:latin typeface="Tahoma"/>
                <a:cs typeface="Tahoma"/>
              </a:rPr>
              <a:t>Tente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identificar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padrões.</a:t>
            </a:r>
            <a:r>
              <a:rPr sz="2000" spc="21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Verificar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que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é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comum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Tahoma"/>
                <a:cs typeface="Tahoma"/>
              </a:rPr>
              <a:t>n</a:t>
            </a:r>
            <a:r>
              <a:rPr sz="2000" spc="-3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q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e</a:t>
            </a:r>
            <a:r>
              <a:rPr sz="2000" spc="40" dirty="0">
                <a:latin typeface="Tahoma"/>
                <a:cs typeface="Tahoma"/>
              </a:rPr>
              <a:t>l</a:t>
            </a:r>
            <a:r>
              <a:rPr sz="2000" spc="-35" dirty="0">
                <a:latin typeface="Tahoma"/>
                <a:cs typeface="Tahoma"/>
              </a:rPr>
              <a:t>as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r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spost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s</a:t>
            </a:r>
            <a:r>
              <a:rPr sz="2000" spc="-18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189" y="4865319"/>
            <a:ext cx="1346200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7645" marR="200660" algn="ctr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2800" spc="-5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800" spc="5" dirty="0">
                <a:solidFill>
                  <a:srgbClr val="006FC0"/>
                </a:solidFill>
                <a:latin typeface="Tahoma"/>
                <a:cs typeface="Tahoma"/>
              </a:rPr>
              <a:t>dos  </a:t>
            </a:r>
            <a:r>
              <a:rPr sz="2800" spc="25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10" dirty="0">
                <a:solidFill>
                  <a:srgbClr val="006FC0"/>
                </a:solidFill>
                <a:latin typeface="Tahoma"/>
                <a:cs typeface="Tahoma"/>
              </a:rPr>
              <a:t>modelos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7923" y="4929962"/>
            <a:ext cx="23120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latin typeface="Tahoma"/>
                <a:cs typeface="Tahoma"/>
              </a:rPr>
              <a:t>Ni</a:t>
            </a:r>
            <a:r>
              <a:rPr sz="2000" spc="70" dirty="0">
                <a:latin typeface="Tahoma"/>
                <a:cs typeface="Tahoma"/>
              </a:rPr>
              <a:t>n</a:t>
            </a:r>
            <a:r>
              <a:rPr sz="2000" spc="-105" dirty="0">
                <a:latin typeface="Tahoma"/>
                <a:cs typeface="Tahoma"/>
              </a:rPr>
              <a:t>g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é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30" dirty="0">
                <a:latin typeface="Tahoma"/>
                <a:cs typeface="Tahoma"/>
              </a:rPr>
              <a:t>e</a:t>
            </a:r>
            <a:r>
              <a:rPr sz="2000" spc="80" dirty="0">
                <a:latin typeface="Tahoma"/>
                <a:cs typeface="Tahoma"/>
              </a:rPr>
              <a:t>r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</a:t>
            </a:r>
            <a:r>
              <a:rPr sz="2000" spc="3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l</a:t>
            </a:r>
            <a:r>
              <a:rPr sz="2000" spc="-5" dirty="0">
                <a:latin typeface="Tahoma"/>
                <a:cs typeface="Tahoma"/>
              </a:rPr>
              <a:t>os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-2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d</a:t>
            </a:r>
            <a:r>
              <a:rPr sz="2000" spc="-75" dirty="0">
                <a:latin typeface="Tahoma"/>
                <a:cs typeface="Tahoma"/>
              </a:rPr>
              <a:t>os;</a:t>
            </a:r>
            <a:endParaRPr sz="2000">
              <a:latin typeface="Tahoma"/>
              <a:cs typeface="Tahoma"/>
            </a:endParaRPr>
          </a:p>
          <a:p>
            <a:pPr marL="12700" marR="172085">
              <a:lnSpc>
                <a:spcPct val="100000"/>
              </a:lnSpc>
            </a:pPr>
            <a:r>
              <a:rPr sz="2000" spc="150" dirty="0">
                <a:latin typeface="Tahoma"/>
                <a:cs typeface="Tahoma"/>
              </a:rPr>
              <a:t>D</a:t>
            </a:r>
            <a:r>
              <a:rPr sz="2000" spc="-2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os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</a:t>
            </a:r>
            <a:r>
              <a:rPr sz="2000" spc="15" dirty="0">
                <a:latin typeface="Tahoma"/>
                <a:cs typeface="Tahoma"/>
              </a:rPr>
              <a:t>so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a</a:t>
            </a:r>
            <a:r>
              <a:rPr sz="2000" spc="-3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os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não  </a:t>
            </a:r>
            <a:r>
              <a:rPr sz="2000" spc="-5" dirty="0">
                <a:latin typeface="Tahoma"/>
                <a:cs typeface="Tahoma"/>
              </a:rPr>
              <a:t>d</a:t>
            </a:r>
            <a:r>
              <a:rPr sz="2000" spc="25" dirty="0">
                <a:latin typeface="Tahoma"/>
                <a:cs typeface="Tahoma"/>
              </a:rPr>
              <a:t>i</a:t>
            </a:r>
            <a:r>
              <a:rPr sz="2000" spc="40" dirty="0">
                <a:latin typeface="Tahoma"/>
                <a:cs typeface="Tahoma"/>
              </a:rPr>
              <a:t>z</a:t>
            </a:r>
            <a:r>
              <a:rPr sz="2000" spc="-25" dirty="0">
                <a:latin typeface="Tahoma"/>
                <a:cs typeface="Tahoma"/>
              </a:rPr>
              <a:t>e</a:t>
            </a:r>
            <a:r>
              <a:rPr sz="2000" spc="-45" dirty="0">
                <a:latin typeface="Tahoma"/>
                <a:cs typeface="Tahoma"/>
              </a:rPr>
              <a:t>m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mu</a:t>
            </a:r>
            <a:r>
              <a:rPr sz="2000" spc="35" dirty="0">
                <a:latin typeface="Tahoma"/>
                <a:cs typeface="Tahoma"/>
              </a:rPr>
              <a:t>it</a:t>
            </a:r>
            <a:r>
              <a:rPr sz="2000" spc="60" dirty="0">
                <a:latin typeface="Tahoma"/>
                <a:cs typeface="Tahoma"/>
              </a:rPr>
              <a:t>o</a:t>
            </a:r>
            <a:r>
              <a:rPr sz="2000" spc="-204" dirty="0"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736" y="894664"/>
            <a:ext cx="8619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5" dirty="0">
                <a:latin typeface="Tahoma"/>
                <a:cs typeface="Tahoma"/>
              </a:rPr>
              <a:t>Como</a:t>
            </a:r>
            <a:r>
              <a:rPr sz="2400" b="0" spc="-290" dirty="0">
                <a:latin typeface="Tahoma"/>
                <a:cs typeface="Tahoma"/>
              </a:rPr>
              <a:t> </a:t>
            </a:r>
            <a:r>
              <a:rPr sz="2400" b="0" spc="35" dirty="0">
                <a:latin typeface="Tahoma"/>
                <a:cs typeface="Tahoma"/>
              </a:rPr>
              <a:t>identificar</a:t>
            </a:r>
            <a:r>
              <a:rPr sz="2400" b="0" spc="-32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graficamente</a:t>
            </a:r>
            <a:r>
              <a:rPr sz="2400" b="0" spc="-305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os</a:t>
            </a:r>
            <a:r>
              <a:rPr sz="2400" b="0" spc="-300" dirty="0">
                <a:latin typeface="Tahoma"/>
                <a:cs typeface="Tahoma"/>
              </a:rPr>
              <a:t> </a:t>
            </a:r>
            <a:r>
              <a:rPr sz="2400" b="0" spc="15" dirty="0">
                <a:latin typeface="Tahoma"/>
                <a:cs typeface="Tahoma"/>
              </a:rPr>
              <a:t>comportamentos</a:t>
            </a:r>
            <a:r>
              <a:rPr sz="2400" b="0" spc="-254" dirty="0">
                <a:latin typeface="Tahoma"/>
                <a:cs typeface="Tahoma"/>
              </a:rPr>
              <a:t> </a:t>
            </a:r>
            <a:r>
              <a:rPr sz="2400" b="0" spc="5" dirty="0">
                <a:latin typeface="Tahoma"/>
                <a:cs typeface="Tahoma"/>
              </a:rPr>
              <a:t>dos</a:t>
            </a:r>
            <a:r>
              <a:rPr sz="2400" b="0" spc="-300" dirty="0">
                <a:latin typeface="Tahoma"/>
                <a:cs typeface="Tahoma"/>
              </a:rPr>
              <a:t> </a:t>
            </a:r>
            <a:r>
              <a:rPr sz="2400" b="0" spc="-15" dirty="0">
                <a:latin typeface="Tahoma"/>
                <a:cs typeface="Tahoma"/>
              </a:rPr>
              <a:t>usuários?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703" y="1676400"/>
            <a:ext cx="7432120" cy="47762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8736" y="1573784"/>
            <a:ext cx="24485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ep</a:t>
            </a:r>
            <a:r>
              <a:rPr sz="1800" spc="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8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as  </a:t>
            </a:r>
            <a:r>
              <a:rPr sz="1800" spc="6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tas</a:t>
            </a:r>
            <a:r>
              <a:rPr sz="18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5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800" spc="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da  tecnologia.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14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8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8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ao</a:t>
            </a:r>
            <a:r>
              <a:rPr sz="18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ado</a:t>
            </a:r>
            <a:r>
              <a:rPr sz="18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az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8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x.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737" y="792937"/>
            <a:ext cx="8590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ahoma"/>
                <a:cs typeface="Tahoma"/>
              </a:rPr>
              <a:t>Exemplos</a:t>
            </a:r>
            <a:r>
              <a:rPr sz="2400" b="0" spc="-254" dirty="0">
                <a:latin typeface="Tahoma"/>
                <a:cs typeface="Tahoma"/>
              </a:rPr>
              <a:t> </a:t>
            </a:r>
            <a:r>
              <a:rPr sz="2400" b="0" spc="5" dirty="0">
                <a:latin typeface="Tahoma"/>
                <a:cs typeface="Tahoma"/>
              </a:rPr>
              <a:t>de</a:t>
            </a:r>
            <a:r>
              <a:rPr sz="2400" b="0" spc="-295" dirty="0">
                <a:latin typeface="Tahoma"/>
                <a:cs typeface="Tahoma"/>
              </a:rPr>
              <a:t> </a:t>
            </a:r>
            <a:r>
              <a:rPr sz="2400" b="0" spc="-35" dirty="0">
                <a:latin typeface="Tahoma"/>
                <a:cs typeface="Tahoma"/>
              </a:rPr>
              <a:t>mapa</a:t>
            </a:r>
            <a:r>
              <a:rPr sz="2400" b="0" spc="-28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com</a:t>
            </a:r>
            <a:r>
              <a:rPr sz="2400" b="0" spc="-29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os</a:t>
            </a:r>
            <a:r>
              <a:rPr sz="2400" b="0" spc="-280" dirty="0">
                <a:latin typeface="Tahoma"/>
                <a:cs typeface="Tahoma"/>
              </a:rPr>
              <a:t> </a:t>
            </a:r>
            <a:r>
              <a:rPr sz="2400" b="0" spc="-5" dirty="0">
                <a:latin typeface="Tahoma"/>
                <a:cs typeface="Tahoma"/>
              </a:rPr>
              <a:t>dados</a:t>
            </a:r>
            <a:r>
              <a:rPr sz="2400" b="0" spc="-32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demográficos</a:t>
            </a:r>
            <a:r>
              <a:rPr sz="2400" b="0" spc="-320" dirty="0">
                <a:latin typeface="Tahoma"/>
                <a:cs typeface="Tahoma"/>
              </a:rPr>
              <a:t> </a:t>
            </a:r>
            <a:r>
              <a:rPr sz="2400" b="0" spc="5" dirty="0">
                <a:latin typeface="Tahoma"/>
                <a:cs typeface="Tahoma"/>
              </a:rPr>
              <a:t>dos</a:t>
            </a:r>
            <a:r>
              <a:rPr sz="2400" b="0" spc="-300" dirty="0">
                <a:latin typeface="Tahoma"/>
                <a:cs typeface="Tahoma"/>
              </a:rPr>
              <a:t> </a:t>
            </a:r>
            <a:r>
              <a:rPr sz="2400" b="0" spc="15" dirty="0">
                <a:latin typeface="Tahoma"/>
                <a:cs typeface="Tahoma"/>
              </a:rPr>
              <a:t>entrevistados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387" y="1639823"/>
            <a:ext cx="9198894" cy="4856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541" y="1257680"/>
            <a:ext cx="1628139" cy="1367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420"/>
              </a:spcBef>
            </a:pPr>
            <a:r>
              <a:rPr sz="2400" spc="-105" dirty="0"/>
              <a:t>Qua</a:t>
            </a:r>
            <a:r>
              <a:rPr sz="2400" spc="-60" dirty="0"/>
              <a:t>i</a:t>
            </a:r>
            <a:r>
              <a:rPr sz="2400" spc="-190" dirty="0"/>
              <a:t>s</a:t>
            </a:r>
            <a:r>
              <a:rPr sz="2400" spc="-220" dirty="0"/>
              <a:t> </a:t>
            </a:r>
            <a:r>
              <a:rPr sz="2400" spc="-140" dirty="0"/>
              <a:t>ser</a:t>
            </a:r>
            <a:r>
              <a:rPr sz="2400" spc="-195" dirty="0"/>
              <a:t>ã</a:t>
            </a:r>
            <a:r>
              <a:rPr sz="2400" spc="-80" dirty="0"/>
              <a:t>o  </a:t>
            </a:r>
            <a:r>
              <a:rPr sz="2400" spc="-195" dirty="0"/>
              <a:t>a</a:t>
            </a:r>
            <a:r>
              <a:rPr sz="2400" spc="-190" dirty="0"/>
              <a:t>s</a:t>
            </a:r>
            <a:r>
              <a:rPr sz="2400" spc="-220" dirty="0"/>
              <a:t> </a:t>
            </a:r>
            <a:r>
              <a:rPr sz="2400" spc="-150" dirty="0"/>
              <a:t>p</a:t>
            </a:r>
            <a:r>
              <a:rPr sz="2400" spc="-160" dirty="0"/>
              <a:t>e</a:t>
            </a:r>
            <a:r>
              <a:rPr sz="2400" spc="-114" dirty="0"/>
              <a:t>r</a:t>
            </a:r>
            <a:r>
              <a:rPr sz="2400" spc="-130" dirty="0"/>
              <a:t>s</a:t>
            </a:r>
            <a:r>
              <a:rPr sz="2400" spc="-140" dirty="0"/>
              <a:t>onas  </a:t>
            </a:r>
            <a:r>
              <a:rPr sz="2400" spc="-145" dirty="0"/>
              <a:t>de</a:t>
            </a:r>
            <a:r>
              <a:rPr sz="2400" spc="-240" dirty="0"/>
              <a:t> </a:t>
            </a:r>
            <a:r>
              <a:rPr sz="2400" spc="-135" dirty="0"/>
              <a:t>seu  </a:t>
            </a:r>
            <a:r>
              <a:rPr sz="2400" spc="-155" dirty="0"/>
              <a:t>projeto?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70045" y="1301242"/>
            <a:ext cx="639508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7960">
              <a:lnSpc>
                <a:spcPct val="100000"/>
              </a:lnSpc>
              <a:spcBef>
                <a:spcPts val="90"/>
              </a:spcBef>
            </a:pP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Avalie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gráficos</a:t>
            </a:r>
            <a:r>
              <a:rPr sz="20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observe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ahoma"/>
                <a:cs typeface="Tahoma"/>
              </a:rPr>
              <a:t>comportamentos</a:t>
            </a:r>
            <a:r>
              <a:rPr sz="20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comuns </a:t>
            </a:r>
            <a:r>
              <a:rPr sz="2000" spc="-6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ta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65" dirty="0">
                <a:solidFill>
                  <a:srgbClr val="404040"/>
                </a:solidFill>
                <a:latin typeface="Tahoma"/>
                <a:cs typeface="Tahoma"/>
              </a:rPr>
              <a:t>os.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Ou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Tahoma"/>
                <a:cs typeface="Tahoma"/>
              </a:rPr>
              <a:t>ja,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us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ue</a:t>
            </a:r>
            <a:r>
              <a:rPr sz="20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áf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cos,</a:t>
            </a:r>
            <a:r>
              <a:rPr sz="20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le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ta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ue 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stão</a:t>
            </a:r>
            <a:r>
              <a:rPr sz="20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Tahoma"/>
                <a:cs typeface="Tahoma"/>
              </a:rPr>
              <a:t>ó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xi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sz="2000" spc="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7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20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Tahoma"/>
                <a:cs typeface="Tahoma"/>
              </a:rPr>
              <a:t>ci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cu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20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ja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 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comportamentos</a:t>
            </a:r>
            <a:r>
              <a:rPr sz="20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deles</a:t>
            </a:r>
            <a:r>
              <a:rPr sz="20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são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semelhantes.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É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muito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provável </a:t>
            </a:r>
            <a:r>
              <a:rPr sz="2000" spc="-6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ue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4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sta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com</a:t>
            </a:r>
            <a:r>
              <a:rPr sz="20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comp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ta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nt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s 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semelhantes</a:t>
            </a:r>
            <a:r>
              <a:rPr sz="20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torne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uma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das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suas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personas.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485" y="4060063"/>
            <a:ext cx="5081905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spc="65" dirty="0">
                <a:solidFill>
                  <a:srgbClr val="404040"/>
                </a:solidFill>
                <a:latin typeface="Tahoma"/>
                <a:cs typeface="Tahoma"/>
              </a:rPr>
              <a:t>tir</a:t>
            </a:r>
            <a:r>
              <a:rPr sz="18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da</a:t>
            </a:r>
            <a:r>
              <a:rPr sz="18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ahoma"/>
                <a:cs typeface="Tahoma"/>
              </a:rPr>
              <a:t>inte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tação</a:t>
            </a:r>
            <a:r>
              <a:rPr sz="18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-2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dad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ina</a:t>
            </a:r>
            <a:r>
              <a:rPr sz="18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1800" spc="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1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  s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ão</a:t>
            </a:r>
            <a:r>
              <a:rPr sz="18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8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pe</a:t>
            </a:r>
            <a:r>
              <a:rPr sz="1800" spc="25" dirty="0">
                <a:solidFill>
                  <a:srgbClr val="404040"/>
                </a:solidFill>
                <a:latin typeface="Tahoma"/>
                <a:cs typeface="Tahoma"/>
              </a:rPr>
              <a:t>rso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8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de</a:t>
            </a:r>
            <a:r>
              <a:rPr sz="18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8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800" spc="10" dirty="0">
                <a:solidFill>
                  <a:srgbClr val="404040"/>
                </a:solidFill>
                <a:latin typeface="Tahoma"/>
                <a:cs typeface="Tahoma"/>
              </a:rPr>
              <a:t>roj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800" spc="3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800" spc="-165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800" b="1" spc="-2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3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800" b="1" spc="-9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13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2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65" dirty="0">
                <a:solidFill>
                  <a:srgbClr val="006FC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Duas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800" b="1" spc="-9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2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s?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800" b="1" spc="-170" dirty="0">
                <a:solidFill>
                  <a:srgbClr val="006FC0"/>
                </a:solidFill>
                <a:latin typeface="Tahoma"/>
                <a:cs typeface="Tahoma"/>
              </a:rPr>
              <a:t>ma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2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800" b="1" spc="-170" dirty="0">
                <a:solidFill>
                  <a:srgbClr val="006FC0"/>
                </a:solidFill>
                <a:latin typeface="Tahoma"/>
                <a:cs typeface="Tahoma"/>
              </a:rPr>
              <a:t>ma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800" b="1" spc="-10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un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á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90352" y="4175759"/>
            <a:ext cx="1746885" cy="1492885"/>
            <a:chOff x="4090352" y="4175759"/>
            <a:chExt cx="1746885" cy="14928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368" y="4175759"/>
              <a:ext cx="987551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0352" y="4346981"/>
              <a:ext cx="1321625" cy="1321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929" y="1888058"/>
            <a:ext cx="7090409" cy="3813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5"/>
              </a:spcBef>
            </a:pPr>
            <a:r>
              <a:rPr sz="2000" b="1" spc="3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2000" b="1" spc="-2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2000" b="1" spc="-1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2000" b="1" spc="-16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5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0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b="1" spc="-17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2000" b="1" spc="-20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</a:pPr>
            <a:r>
              <a:rPr sz="2000" b="1" spc="-155" dirty="0">
                <a:solidFill>
                  <a:srgbClr val="404040"/>
                </a:solidFill>
                <a:latin typeface="Tahoma"/>
                <a:cs typeface="Tahoma"/>
              </a:rPr>
              <a:t>São</a:t>
            </a:r>
            <a:r>
              <a:rPr sz="2000" b="1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6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2000" b="1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principais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motivações</a:t>
            </a:r>
            <a:r>
              <a:rPr sz="20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para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usuário</a:t>
            </a:r>
            <a:r>
              <a:rPr sz="20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usar</a:t>
            </a:r>
            <a:r>
              <a:rPr sz="2000" b="1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um</a:t>
            </a:r>
            <a:r>
              <a:rPr sz="2000" b="1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produto</a:t>
            </a:r>
            <a:endParaRPr sz="2000" dirty="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</a:pP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específico</a:t>
            </a:r>
            <a:endParaRPr sz="2000" dirty="0">
              <a:latin typeface="Tahoma"/>
              <a:cs typeface="Tahoma"/>
            </a:endParaRPr>
          </a:p>
          <a:p>
            <a:pPr marL="205740" marR="30480">
              <a:lnSpc>
                <a:spcPct val="100000"/>
              </a:lnSpc>
              <a:spcBef>
                <a:spcPts val="20"/>
              </a:spcBef>
            </a:pP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Ex.</a:t>
            </a:r>
            <a:r>
              <a:rPr sz="16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Gerenciar</a:t>
            </a:r>
            <a:r>
              <a:rPr sz="16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seus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afazeres;</a:t>
            </a:r>
            <a:r>
              <a:rPr sz="16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Falar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com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amigos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família;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Encontrar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música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que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meus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amigos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gostam;</a:t>
            </a:r>
            <a:endParaRPr sz="1600" dirty="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  <a:spcBef>
                <a:spcPts val="1160"/>
              </a:spcBef>
            </a:pP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Considerar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que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comportamentos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são</a:t>
            </a:r>
            <a:r>
              <a:rPr sz="2000" b="1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Tahoma"/>
                <a:cs typeface="Tahoma"/>
              </a:rPr>
              <a:t>guiados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por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objetivos;</a:t>
            </a:r>
            <a:endParaRPr sz="2000" dirty="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Os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objetivos</a:t>
            </a:r>
            <a:r>
              <a:rPr sz="20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devem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atender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essência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Tahoma"/>
                <a:cs typeface="Tahoma"/>
              </a:rPr>
              <a:t>da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persona</a:t>
            </a:r>
            <a:endParaRPr sz="2000" dirty="0">
              <a:latin typeface="Tahoma"/>
              <a:cs typeface="Tahoma"/>
            </a:endParaRPr>
          </a:p>
          <a:p>
            <a:pPr marL="727710" marR="1526540" indent="-677545">
              <a:lnSpc>
                <a:spcPct val="72200"/>
              </a:lnSpc>
              <a:spcBef>
                <a:spcPts val="1225"/>
              </a:spcBef>
            </a:pPr>
            <a:r>
              <a:rPr sz="14400" spc="-2100" baseline="-33854" dirty="0">
                <a:latin typeface="Tahoma"/>
                <a:cs typeface="Tahoma"/>
              </a:rPr>
              <a:t>*</a:t>
            </a:r>
            <a:r>
              <a:rPr sz="14400" spc="-2272" baseline="-33854" dirty="0"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Os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800" b="1" spc="-10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fi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são</a:t>
            </a:r>
            <a:r>
              <a:rPr sz="1800" b="1" spc="-1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800" b="1" spc="-10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800" b="1" spc="-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800" b="1" spc="-10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60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1800" b="1" spc="-2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s 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800" b="1" spc="-10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75" dirty="0">
                <a:solidFill>
                  <a:srgbClr val="006FC0"/>
                </a:solidFill>
                <a:latin typeface="Tahoma"/>
                <a:cs typeface="Tahoma"/>
              </a:rPr>
              <a:t>ci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800" b="1" spc="-9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14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1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800" b="1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em  </a:t>
            </a:r>
            <a:r>
              <a:rPr sz="1800" b="1" spc="-120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1800" b="1" spc="-114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800" b="1" spc="-1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20" dirty="0">
                <a:solidFill>
                  <a:srgbClr val="006FC0"/>
                </a:solidFill>
                <a:latin typeface="Tahoma"/>
                <a:cs typeface="Tahoma"/>
              </a:rPr>
              <a:t>ces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800" b="1" spc="-13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li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8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6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1261618"/>
            <a:ext cx="269748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I</a:t>
            </a:r>
            <a:r>
              <a:rPr spc="-350" dirty="0"/>
              <a:t>d</a:t>
            </a:r>
            <a:r>
              <a:rPr spc="-160" dirty="0"/>
              <a:t>e</a:t>
            </a:r>
            <a:r>
              <a:rPr spc="-195" dirty="0"/>
              <a:t>n</a:t>
            </a:r>
            <a:r>
              <a:rPr spc="-85" dirty="0"/>
              <a:t>tifi</a:t>
            </a:r>
            <a:r>
              <a:rPr spc="-145" dirty="0"/>
              <a:t>q</a:t>
            </a:r>
            <a:r>
              <a:rPr spc="-195" dirty="0"/>
              <a:t>u</a:t>
            </a:r>
            <a:r>
              <a:rPr spc="-165" dirty="0"/>
              <a:t>e</a:t>
            </a:r>
            <a:r>
              <a:rPr spc="-380" dirty="0"/>
              <a:t> </a:t>
            </a:r>
            <a:r>
              <a:rPr spc="-180" dirty="0"/>
              <a:t>q</a:t>
            </a:r>
            <a:r>
              <a:rPr spc="-175" dirty="0"/>
              <a:t>u</a:t>
            </a:r>
            <a:r>
              <a:rPr spc="-145" dirty="0"/>
              <a:t>ais  </a:t>
            </a:r>
            <a:r>
              <a:rPr spc="-130" dirty="0"/>
              <a:t>o</a:t>
            </a:r>
            <a:r>
              <a:rPr spc="-215" dirty="0"/>
              <a:t>s</a:t>
            </a:r>
            <a:r>
              <a:rPr spc="-300" dirty="0"/>
              <a:t> </a:t>
            </a:r>
            <a:r>
              <a:rPr spc="-120" dirty="0"/>
              <a:t>pri</a:t>
            </a:r>
            <a:r>
              <a:rPr spc="-165" dirty="0"/>
              <a:t>n</a:t>
            </a:r>
            <a:r>
              <a:rPr spc="-140" dirty="0"/>
              <a:t>c</a:t>
            </a:r>
            <a:r>
              <a:rPr spc="-75" dirty="0"/>
              <a:t>i</a:t>
            </a:r>
            <a:r>
              <a:rPr spc="-195" dirty="0"/>
              <a:t>p</a:t>
            </a:r>
            <a:r>
              <a:rPr spc="-200" dirty="0"/>
              <a:t>a</a:t>
            </a:r>
            <a:r>
              <a:rPr spc="-130" dirty="0"/>
              <a:t>is  </a:t>
            </a:r>
            <a:r>
              <a:rPr spc="-160" dirty="0"/>
              <a:t>objetivos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50" dirty="0"/>
              <a:t>d</a:t>
            </a:r>
            <a:r>
              <a:rPr spc="-140" dirty="0"/>
              <a:t>o</a:t>
            </a:r>
            <a:r>
              <a:rPr spc="-215" dirty="0"/>
              <a:t>s</a:t>
            </a:r>
            <a:r>
              <a:rPr spc="-325" dirty="0"/>
              <a:t> </a:t>
            </a:r>
            <a:r>
              <a:rPr spc="-195" dirty="0"/>
              <a:t>u</a:t>
            </a:r>
            <a:r>
              <a:rPr spc="-170" dirty="0"/>
              <a:t>suár</a:t>
            </a:r>
            <a:r>
              <a:rPr spc="-90" dirty="0"/>
              <a:t>i</a:t>
            </a:r>
            <a:r>
              <a:rPr spc="-130" dirty="0"/>
              <a:t>o</a:t>
            </a:r>
            <a:r>
              <a:rPr spc="-85" dirty="0"/>
              <a:t>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914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Tahoma</vt:lpstr>
      <vt:lpstr>Office Theme</vt:lpstr>
      <vt:lpstr>Apresentação do PowerPoint</vt:lpstr>
      <vt:lpstr>Apresentação do PowerPoint</vt:lpstr>
      <vt:lpstr>Pontos fortes das  Personas</vt:lpstr>
      <vt:lpstr>Tipos de  personas</vt:lpstr>
      <vt:lpstr>Como criar uma  persona?</vt:lpstr>
      <vt:lpstr>Como identificar graficamente os comportamentos dos usuários?</vt:lpstr>
      <vt:lpstr>Exemplos de mapa com os dados demográficos dos entrevistados</vt:lpstr>
      <vt:lpstr>Quais serão  as personas  de seu  projeto?</vt:lpstr>
      <vt:lpstr>Identifique quais  os principais  objetivos dos usuários!</vt:lpstr>
      <vt:lpstr>Quais os objetivos  de experiência?</vt:lpstr>
      <vt:lpstr>Construir a narrativa consiste  em relatar, parte do dia a dia  da persona, no que se diz  respeito ao escopo da aplicação</vt:lpstr>
      <vt:lpstr>Elaborar a narrativa e o cenário para a persona</vt:lpstr>
      <vt:lpstr>O cenários de  contexto simula a  persona usando o  produto</vt:lpstr>
      <vt:lpstr>Problemas mais  comuns  encontrados  nas personas</vt:lpstr>
      <vt:lpstr>Em síntese, os 9 passos para  criar uma persona!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Berenice Goncalves</dc:creator>
  <cp:lastModifiedBy>CECILIA SOSA ARIAS PEIXOTO</cp:lastModifiedBy>
  <cp:revision>5</cp:revision>
  <dcterms:created xsi:type="dcterms:W3CDTF">2024-03-05T21:07:05Z</dcterms:created>
  <dcterms:modified xsi:type="dcterms:W3CDTF">2025-02-20T21:57:06Z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2024-03-05T00:00:00Z</vt:filetime>
  </property>
</Properties>
</file>