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wmf" ContentType="image/x-wmf"/>
  <Override PartName="/ppt/media/image5.wmf" ContentType="image/x-wmf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32D985-2514-4F6E-8E75-26AE0C325A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4239A-6FF8-4AE9-B7FC-9DE089F158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E9F6D4-76F1-4371-9CF3-3483E0C8A0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01161F-09CC-464F-8439-1137389E24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212F8B-C99C-4ACD-9BC7-61F9211FBF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C50006-3184-4C9E-860B-4F2D6C5343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0465A4-67BD-46FA-81C3-73CCBEC6C5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FBE945-CFAD-4819-A537-70DBB468E8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CE49D2-AA40-4CE2-8879-D674F6D2F7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B2C9B9-E4E5-4420-8C1E-98B6F88ADD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07B983-87A9-41E6-937F-A4FAF2BC07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E7072-1AD6-4B3F-B8DD-CB5CE77F01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D54212-B1F9-485A-9C03-68D0589C13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531B18-9190-45BA-925E-8601F9111B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E10375-E4C0-4E81-8848-C55B3181A2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631DC9-58A2-4827-AEAB-EFEDD4616F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5274D0-D7AE-4612-9315-BF0C711426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3F6CC0-A8FF-40A3-936C-1403B1E438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DB8ED7-9BB9-4F81-80A4-4D08807AF0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E83194-A470-4C80-B199-3C13520C7A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C4A947-399F-49BE-BCED-E46A64944B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E3134D-0421-4FCA-BD1D-CCC8662EDA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D7543-A798-48DC-AB36-51FF0F2EF4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A96221-C5E8-496E-A784-943A035E5E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DD7B54-C596-40C1-9F48-5139B39E24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CC3187-7F71-4F4E-A343-5055F317FC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34517D-65BB-4125-B610-02A4D4D5D7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BF2EB8-8C0C-4DA4-A2E1-20FFE23170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54CAAE-5180-4D28-A0E6-26025BC7E5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B73FB7-A22F-4B1E-82F7-93A867EB1D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A2F4642-BD0A-4CEE-9E63-7BCDECC522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FE5CF74-A37E-4714-83F7-006B555E8B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8214CF0-DD90-4270-B6B2-6B95ABAE6C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1D07B2-01DC-4935-AC10-7570CC98D1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BADF49-4607-4E0E-8101-751354B216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0A91D0D-1668-4773-997A-5C25A372E0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98435A-0A69-4C11-9620-5C0A656990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432F62D-8C54-4B45-8EBF-141FB3B8EE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22445D9-7767-481F-BA9D-75C2489471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892096-2F3E-4171-9517-2A2CB518CE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D0AB91-0E17-4417-8357-75C3EA042F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4B9F79B-7995-48F5-9A84-5015FCB63E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0CC175-AB7A-41AD-A732-7D542C5610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D123A7-E39E-43AD-8423-40679E95C9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0ADBA3-EB82-46A6-B553-D78D8A7C8A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8A9291-1443-4689-9BBA-43FEE3856B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236DDB-F9CC-4668-8C32-EEF1395B9E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02AC1A-1F39-4276-AEAC-1009088F1C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Rectangle 7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2170080" y="6453360"/>
            <a:ext cx="470916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marL="12600" indent="0">
              <a:lnSpc>
                <a:spcPts val="1426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algn="l" pos="0"/>
              </a:tabLst>
            </a:pPr>
            <a:r>
              <a:rPr b="0" i="1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7104600" y="6453360"/>
            <a:ext cx="119592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Arial MT"/>
                <a:ea typeface="DejaVu Sans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</a:pPr>
            <a:fld id="{7222E6A2-CC4A-42E2-8C15-72BA50CDCCED}" type="slidenum"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1042920" y="6453360"/>
            <a:ext cx="90216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" name="Rectangle 7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2170080" y="6453360"/>
            <a:ext cx="470916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marL="12600" indent="0">
              <a:lnSpc>
                <a:spcPts val="1426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algn="l" pos="0"/>
              </a:tabLst>
            </a:pPr>
            <a:r>
              <a:rPr b="0" i="1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7104600" y="6453360"/>
            <a:ext cx="119592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Arial MT"/>
                <a:ea typeface="DejaVu Sans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</a:pPr>
            <a:fld id="{C3E9ADEB-665F-43FF-95EB-A0C2F796B016}" type="slidenum"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1042920" y="6453360"/>
            <a:ext cx="90216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Rectangle 7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7"/>
          </p:nvPr>
        </p:nvSpPr>
        <p:spPr>
          <a:xfrm>
            <a:off x="2170080" y="6453360"/>
            <a:ext cx="470916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marL="12600" indent="0">
              <a:lnSpc>
                <a:spcPts val="1426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algn="l" pos="0"/>
              </a:tabLst>
            </a:pPr>
            <a:r>
              <a:rPr b="0" i="1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8"/>
          </p:nvPr>
        </p:nvSpPr>
        <p:spPr>
          <a:xfrm>
            <a:off x="7104600" y="6453360"/>
            <a:ext cx="119592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Arial MT"/>
                <a:ea typeface="DejaVu Sans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</a:pPr>
            <a:fld id="{64598CBE-F0EB-45C1-9FE3-93D8EABDE860}" type="slidenum"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9"/>
          </p:nvPr>
        </p:nvSpPr>
        <p:spPr>
          <a:xfrm>
            <a:off x="1042920" y="6453360"/>
            <a:ext cx="90216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8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0" name="Rectangle 7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10"/>
          </p:nvPr>
        </p:nvSpPr>
        <p:spPr>
          <a:xfrm>
            <a:off x="2170080" y="6453360"/>
            <a:ext cx="470916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marL="12600" indent="0">
              <a:lnSpc>
                <a:spcPts val="1426"/>
              </a:lnSpc>
              <a:buNone/>
              <a:tabLst>
                <a:tab algn="l" pos="0"/>
              </a:tabLst>
              <a:defRPr b="0" i="1" lang="pt-BR" sz="12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algn="l" pos="0"/>
              </a:tabLst>
            </a:pPr>
            <a:r>
              <a:rPr b="0" i="1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11"/>
          </p:nvPr>
        </p:nvSpPr>
        <p:spPr>
          <a:xfrm>
            <a:off x="7104600" y="6453360"/>
            <a:ext cx="119592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Arial MT"/>
                <a:ea typeface="DejaVu Sans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</a:pPr>
            <a:fld id="{524A696A-A201-4F30-9383-7ADA49416697}" type="slidenum"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12"/>
          </p:nvPr>
        </p:nvSpPr>
        <p:spPr>
          <a:xfrm>
            <a:off x="1042920" y="6453360"/>
            <a:ext cx="90216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14760" y="378252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LEVANTAMENTO DE REQUISITOS – PARTE 2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7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08" name="Rectangle 9"/>
          <p:cNvSpPr/>
          <p:nvPr/>
        </p:nvSpPr>
        <p:spPr>
          <a:xfrm>
            <a:off x="0" y="0"/>
            <a:ext cx="272880" cy="36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09" name="Rectangle 11"/>
          <p:cNvSpPr/>
          <p:nvPr/>
        </p:nvSpPr>
        <p:spPr>
          <a:xfrm>
            <a:off x="8869680" y="-4680"/>
            <a:ext cx="272880" cy="36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10" name="Rectangle 13"/>
          <p:cNvSpPr/>
          <p:nvPr/>
        </p:nvSpPr>
        <p:spPr>
          <a:xfrm>
            <a:off x="0" y="6494400"/>
            <a:ext cx="272880" cy="36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11" name="Rectangle 15"/>
          <p:cNvSpPr/>
          <p:nvPr/>
        </p:nvSpPr>
        <p:spPr>
          <a:xfrm>
            <a:off x="8869680" y="6494400"/>
            <a:ext cx="272880" cy="36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12" name="Rectangle 17"/>
          <p:cNvSpPr/>
          <p:nvPr/>
        </p:nvSpPr>
        <p:spPr>
          <a:xfrm>
            <a:off x="120600" y="158760"/>
            <a:ext cx="8901360" cy="653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213" name="Imagem 2" descr=""/>
          <p:cNvPicPr/>
          <p:nvPr/>
        </p:nvPicPr>
        <p:blipFill>
          <a:blip r:embed="rId1"/>
          <a:stretch/>
        </p:blipFill>
        <p:spPr>
          <a:xfrm>
            <a:off x="611280" y="480600"/>
            <a:ext cx="7920000" cy="589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7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15" name="Rectangle 9"/>
          <p:cNvSpPr/>
          <p:nvPr/>
        </p:nvSpPr>
        <p:spPr>
          <a:xfrm>
            <a:off x="0" y="0"/>
            <a:ext cx="272880" cy="36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16" name="Rectangle 11"/>
          <p:cNvSpPr/>
          <p:nvPr/>
        </p:nvSpPr>
        <p:spPr>
          <a:xfrm>
            <a:off x="8869680" y="-4680"/>
            <a:ext cx="272880" cy="36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17" name="Rectangle 13"/>
          <p:cNvSpPr/>
          <p:nvPr/>
        </p:nvSpPr>
        <p:spPr>
          <a:xfrm>
            <a:off x="0" y="6494400"/>
            <a:ext cx="272880" cy="36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18" name="Rectangle 15"/>
          <p:cNvSpPr/>
          <p:nvPr/>
        </p:nvSpPr>
        <p:spPr>
          <a:xfrm>
            <a:off x="8869680" y="6494400"/>
            <a:ext cx="272880" cy="36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19" name="Rectangle 17"/>
          <p:cNvSpPr/>
          <p:nvPr/>
        </p:nvSpPr>
        <p:spPr>
          <a:xfrm>
            <a:off x="120600" y="158760"/>
            <a:ext cx="8901360" cy="653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220" name="Imagem 2" descr=""/>
          <p:cNvPicPr/>
          <p:nvPr/>
        </p:nvPicPr>
        <p:blipFill>
          <a:blip r:embed="rId1"/>
          <a:stretch/>
        </p:blipFill>
        <p:spPr>
          <a:xfrm>
            <a:off x="361800" y="1075680"/>
            <a:ext cx="8418600" cy="470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361800" y="1047960"/>
            <a:ext cx="8418600" cy="47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1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361800" y="521640"/>
            <a:ext cx="8418600" cy="580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"/>
          <p:cNvSpPr txBox="1"/>
          <p:nvPr/>
        </p:nvSpPr>
        <p:spPr>
          <a:xfrm>
            <a:off x="474480" y="412920"/>
            <a:ext cx="816552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Testando os aplicativos para geração de PERSONA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720000" y="1296000"/>
            <a:ext cx="4346640" cy="220176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5782680" y="900000"/>
            <a:ext cx="2857320" cy="285732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3"/>
          <a:stretch/>
        </p:blipFill>
        <p:spPr>
          <a:xfrm>
            <a:off x="900000" y="3900240"/>
            <a:ext cx="2649240" cy="221976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4"/>
          <a:stretch/>
        </p:blipFill>
        <p:spPr>
          <a:xfrm>
            <a:off x="3802680" y="3757320"/>
            <a:ext cx="2677320" cy="267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aixaDeTexto 5"/>
          <p:cNvSpPr/>
          <p:nvPr/>
        </p:nvSpPr>
        <p:spPr>
          <a:xfrm>
            <a:off x="952920" y="2340000"/>
            <a:ext cx="786708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Narrativa de uma plicativo (pode ser da Clínica ou outro).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Entrevista.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 o documento no Canvas o roteiro e preparar um roteiro proprio.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Elaborar a entrevista para identificação das PERSONAS do aplicativo.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Verificar se as perguntas respondem a três aspectos da PERSONA: Demográfico, motivacional no uso do sistema e características pessoais.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Coleta de dados: fazer a entrevista com as pessoas do grupo (pelo menos 3 respondentes as questões)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Resumem das características da Persona. Pode usar o software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474480" y="413280"/>
            <a:ext cx="8165520" cy="84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Trabalho Valendo Nota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aixaDeTexto 180"/>
          <p:cNvSpPr/>
          <p:nvPr/>
        </p:nvSpPr>
        <p:spPr>
          <a:xfrm>
            <a:off x="720000" y="180000"/>
            <a:ext cx="8039880" cy="60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Arial-BoldMT"/>
                <a:ea typeface="Arial-BoldMT"/>
              </a:rPr>
              <a:t>Entrevista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Arial-BoldMT"/>
                <a:ea typeface="DejaVu Sans"/>
              </a:rPr>
              <a:t>Recepcionista da clínica, trabalha há 5 anos no local, espera melhorias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1f1f1f"/>
                </a:solidFill>
                <a:latin typeface="Arial-BoldMT"/>
                <a:ea typeface="DejaVu Sans"/>
              </a:rPr>
              <a:t>Poderia nos falar um pouco sobre sua função na clínica e seu tempo de atuação aqui?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DejaVu Sans"/>
              </a:rPr>
              <a:t>Trabalho como recepcionista na clínica há 5 anos. Sou responsável pelo atendimento aos pacientes, agendamento de consultas, controle de estoque de medicamentos e recepção de exames.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1f1f1f"/>
                </a:solidFill>
                <a:latin typeface="Arial-BoldMT"/>
                <a:ea typeface="DejaVu Sans"/>
              </a:rPr>
              <a:t>Em sua área de atuação, quais são os principais desafios relacionados ao uso de softwares?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DejaVu Sans"/>
              </a:rPr>
              <a:t>Os principais desafios que enfrento no dia a dia são: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DejaVu Sans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DejaVu Sans"/>
              </a:rPr>
              <a:t>Dificuldade em acessar prontuários médicos, o que causa atrasos no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DejaVu Sans"/>
              </a:rPr>
              <a:t>atendimento aos pacientes.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DejaVu Sans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DejaVu Sans"/>
              </a:rPr>
              <a:t>Sistema lento e travado, que impacta na minha produtividade.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DejaVu Sans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DejaVu Sans"/>
              </a:rPr>
              <a:t>Falta de integração entre os módulos do sistema, o que gera retrabalho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DejaVu Sans"/>
              </a:rPr>
              <a:t>inconsistências nas informações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 </a:t>
            </a:r>
            <a:r>
              <a:rPr b="1" lang="pt-BR" sz="1200" spc="-1" strike="noStrike">
                <a:solidFill>
                  <a:srgbClr val="1f1f1f"/>
                </a:solidFill>
                <a:latin typeface="Arial-BoldMT"/>
                <a:ea typeface="Arial-BoldMT"/>
              </a:rPr>
              <a:t>Poderia nos detalhar as suas principais necessidades e desafios relacionados ao uso de softwares em seu trabalho?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Minhas principais necessidades e desafios são: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Agilidade no acesso às informações dos pacientes, para encontrar dados de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forma rápida e eficiente para atender os pacientes com qualidade.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Um sistema intuitivo e fácil de usar.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Integração entre os módulos do sistema, para que todas as informações dos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pacientes estejam disponíveis em um único lugar.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Há alguma tarefa específica que você gostaria de automatizar ou realizar com mais eficiência?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Sim, gostaria de automatizar tarefas como controle de estoque de medicamentos.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Que tipo de informações você precisa ter para realizar seu trabalho com mais qualidade?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Preciso ter acesso às seguintes informações: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Dados dos pacientes (nome, endereço, telefone, convênio).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Histórico de consultas e exames.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Prescrições médicas.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Resultados de exames.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Quais funcionalidades você considera essenciais para o novo software?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As funcionalidades que considero essenciais para o novo software são: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Prontuário médico digital integrado.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Agenda online para pacientes.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Controle financeiro completo.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Integração com convênios médicos.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● </a:t>
            </a:r>
            <a:r>
              <a:rPr b="0" lang="pt-BR" sz="1200" spc="-1" strike="noStrike">
                <a:solidFill>
                  <a:srgbClr val="1f1f1f"/>
                </a:solidFill>
                <a:latin typeface="ArialMT"/>
                <a:ea typeface="ArialMT"/>
              </a:rPr>
              <a:t>Relatórios gerenciais.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57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174" name="Rectangle 5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29080" y="5423400"/>
            <a:ext cx="739908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/>
          </a:bodyPr>
          <a:p>
            <a:pPr marL="5760" indent="0">
              <a:lnSpc>
                <a:spcPct val="89000"/>
              </a:lnSpc>
              <a:buNone/>
              <a:tabLst>
                <a:tab algn="l" pos="0"/>
              </a:tabLst>
            </a:pPr>
            <a:r>
              <a:rPr b="1" lang="en-US" sz="44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Levantamento</a:t>
            </a:r>
            <a:r>
              <a:rPr b="1" lang="en-US" sz="4400" spc="-3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1" lang="en-US" sz="44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de</a:t>
            </a:r>
            <a:r>
              <a:rPr b="1" lang="en-US" sz="4400" spc="-4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1" lang="en-US" sz="44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Requisitos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Freeform: Shape 3"/>
          <p:cNvSpPr/>
          <p:nvPr/>
        </p:nvSpPr>
        <p:spPr>
          <a:xfrm flipH="1" rot="5400000">
            <a:off x="1076760" y="-367200"/>
            <a:ext cx="1755000" cy="3304800"/>
          </a:xfrm>
          <a:custGeom>
            <a:avLst/>
            <a:gdLst>
              <a:gd name="textAreaLeft" fmla="*/ 720 w 1755000"/>
              <a:gd name="textAreaRight" fmla="*/ 1757160 w 1755000"/>
              <a:gd name="textAreaTop" fmla="*/ 0 h 3304800"/>
              <a:gd name="textAreaBottom" fmla="*/ 3306240 h 3304800"/>
            </a:gdLst>
            <a:ahLst/>
            <a:rect l="textAreaLeft" t="textAreaTop" r="textAreaRight" b="textAreaBottom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  <p:sp>
        <p:nvSpPr>
          <p:cNvPr id="177" name="Freeform: Shape 4"/>
          <p:cNvSpPr/>
          <p:nvPr/>
        </p:nvSpPr>
        <p:spPr>
          <a:xfrm flipV="1" rot="5400000">
            <a:off x="6285600" y="2733480"/>
            <a:ext cx="1754640" cy="3304800"/>
          </a:xfrm>
          <a:custGeom>
            <a:avLst/>
            <a:gdLst>
              <a:gd name="textAreaLeft" fmla="*/ 0 w 1754640"/>
              <a:gd name="textAreaRight" fmla="*/ 1756080 w 1754640"/>
              <a:gd name="textAreaTop" fmla="*/ -720 h 3304800"/>
              <a:gd name="textAreaBottom" fmla="*/ 3305520 h 3304800"/>
            </a:gdLst>
            <a:ahLst/>
            <a:rect l="textAreaLeft" t="textAreaTop" r="textAreaRight" b="textAreaBottom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  <p:sp>
        <p:nvSpPr>
          <p:cNvPr id="178" name="object 16"/>
          <p:cNvSpPr/>
          <p:nvPr/>
        </p:nvSpPr>
        <p:spPr>
          <a:xfrm>
            <a:off x="914400" y="1123560"/>
            <a:ext cx="7228440" cy="35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55680" indent="-384120">
              <a:lnSpc>
                <a:spcPct val="94000"/>
              </a:lnSpc>
              <a:spcBef>
                <a:spcPts val="666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•"/>
              <a:tabLst>
                <a:tab algn="l" pos="354960"/>
                <a:tab algn="l" pos="355680"/>
              </a:tabLst>
            </a:pP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Existem</a:t>
            </a:r>
            <a:r>
              <a:rPr b="0" lang="en-US" sz="1800" spc="-26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algumas</a:t>
            </a:r>
            <a:r>
              <a:rPr b="0" lang="en-US" sz="18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técnicas</a:t>
            </a:r>
            <a:r>
              <a:rPr b="0" lang="en-US" sz="18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que</a:t>
            </a:r>
            <a:r>
              <a:rPr b="0" lang="en-US" sz="1800" spc="-26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apoiam</a:t>
            </a:r>
            <a:r>
              <a:rPr b="0" lang="en-US" sz="18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as</a:t>
            </a:r>
            <a:r>
              <a:rPr b="0" lang="en-US" sz="18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atividades</a:t>
            </a:r>
            <a:r>
              <a:rPr b="0" lang="en-US" sz="18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 </a:t>
            </a:r>
            <a:r>
              <a:rPr b="0" lang="en-US" sz="1800" spc="-656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levantamento</a:t>
            </a:r>
            <a:r>
              <a:rPr b="0" lang="en-US" sz="18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</a:t>
            </a:r>
            <a:r>
              <a:rPr b="0" lang="en-US" sz="18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requisitos.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69800" indent="-384120">
              <a:lnSpc>
                <a:spcPct val="94000"/>
              </a:lnSpc>
              <a:spcBef>
                <a:spcPts val="575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AutoNum type="arabicPeriod"/>
              <a:tabLst>
                <a:tab algn="l" pos="469440"/>
                <a:tab algn="l" pos="469800"/>
              </a:tabLst>
            </a:pP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Cenários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69800" indent="-384120">
              <a:lnSpc>
                <a:spcPct val="94000"/>
              </a:lnSpc>
              <a:spcBef>
                <a:spcPts val="575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AutoNum type="arabicPeriod"/>
              <a:tabLst>
                <a:tab algn="l" pos="469440"/>
                <a:tab algn="l" pos="469800"/>
              </a:tabLst>
            </a:pP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Etnografia</a:t>
            </a:r>
            <a:r>
              <a:rPr b="0" lang="en-US" sz="1800" spc="-26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(Observações</a:t>
            </a:r>
            <a:r>
              <a:rPr b="0" lang="en-US" sz="1800" spc="-3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e</a:t>
            </a:r>
            <a:r>
              <a:rPr b="0" lang="en-US" sz="1800" spc="-26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análise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sociais)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69800" indent="-384120">
              <a:lnSpc>
                <a:spcPct val="94000"/>
              </a:lnSpc>
              <a:spcBef>
                <a:spcPts val="575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AutoNum type="arabicPeriod"/>
              <a:tabLst>
                <a:tab algn="l" pos="469440"/>
                <a:tab algn="l" pos="469800"/>
              </a:tabLst>
            </a:pPr>
            <a:r>
              <a:rPr b="0" lang="en-US" sz="1800" spc="-12" strike="noStrike">
                <a:solidFill>
                  <a:srgbClr val="c9211e"/>
                </a:solidFill>
                <a:latin typeface="Franklin Gothic Book"/>
                <a:ea typeface="DejaVu Sans"/>
              </a:rPr>
              <a:t>Entrevista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69800" indent="-384120">
              <a:lnSpc>
                <a:spcPct val="94000"/>
              </a:lnSpc>
              <a:spcBef>
                <a:spcPts val="575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AutoNum type="arabicPeriod"/>
              <a:tabLst>
                <a:tab algn="l" pos="469440"/>
                <a:tab algn="l" pos="469800"/>
              </a:tabLst>
            </a:pP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Questionário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69800" indent="-384120">
              <a:lnSpc>
                <a:spcPct val="94000"/>
              </a:lnSpc>
              <a:spcBef>
                <a:spcPts val="575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AutoNum type="arabicPeriod"/>
              <a:tabLst>
                <a:tab algn="l" pos="469440"/>
                <a:tab algn="l" pos="469800"/>
              </a:tabLst>
            </a:pP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Estudo</a:t>
            </a:r>
            <a:r>
              <a:rPr b="0" lang="en-US" sz="18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de</a:t>
            </a:r>
            <a:r>
              <a:rPr b="0" lang="en-US" sz="18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Documentação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69800" indent="-384120">
              <a:lnSpc>
                <a:spcPct val="94000"/>
              </a:lnSpc>
              <a:spcBef>
                <a:spcPts val="575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AutoNum type="arabicPeriod"/>
              <a:tabLst>
                <a:tab algn="l" pos="469440"/>
                <a:tab algn="l" pos="469800"/>
              </a:tabLst>
            </a:pP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Prototipação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Rectangle 6"/>
          <p:cNvSpPr/>
          <p:nvPr/>
        </p:nvSpPr>
        <p:spPr>
          <a:xfrm>
            <a:off x="0" y="6453360"/>
            <a:ext cx="9142560" cy="40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Franklin Gothic Book"/>
              <a:ea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3"/>
          </p:nvPr>
        </p:nvSpPr>
        <p:spPr>
          <a:xfrm>
            <a:off x="7104600" y="6453360"/>
            <a:ext cx="119592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  <a:defRPr b="0" lang="en-US" sz="1200" spc="-1" strike="noStrike">
                <a:solidFill>
                  <a:srgbClr val="efede3"/>
                </a:solidFill>
                <a:latin typeface="Franklin Gothic Book"/>
                <a:ea typeface="DejaVu Sans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</a:pPr>
            <a:fld id="{2EF40229-32B9-4BB5-9BB7-D7F1298BB2D6}" type="slidenum">
              <a:rPr b="0" lang="en-US" sz="1200" spc="-1" strike="noStrike">
                <a:solidFill>
                  <a:srgbClr val="efede3"/>
                </a:solidFill>
                <a:latin typeface="Franklin Gothic Book"/>
                <a:ea typeface="DejaVu Sans"/>
              </a:rPr>
              <a:t>2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69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182" name="object 9" descr=""/>
          <p:cNvPicPr/>
          <p:nvPr/>
        </p:nvPicPr>
        <p:blipFill>
          <a:blip r:embed="rId1"/>
          <a:srcRect l="0" t="0" r="0" b="22860"/>
          <a:stretch/>
        </p:blipFill>
        <p:spPr>
          <a:xfrm>
            <a:off x="0" y="0"/>
            <a:ext cx="9140040" cy="6856560"/>
          </a:xfrm>
          <a:prstGeom prst="rect">
            <a:avLst/>
          </a:prstGeom>
          <a:ln w="0">
            <a:noFill/>
          </a:ln>
        </p:spPr>
      </p:pic>
      <p:sp>
        <p:nvSpPr>
          <p:cNvPr id="183" name="Rectangle 3"/>
          <p:cNvSpPr/>
          <p:nvPr/>
        </p:nvSpPr>
        <p:spPr>
          <a:xfrm>
            <a:off x="-360" y="0"/>
            <a:ext cx="9142560" cy="6856560"/>
          </a:xfrm>
          <a:prstGeom prst="rect">
            <a:avLst/>
          </a:prstGeom>
          <a:gradFill rotWithShape="0">
            <a:gsLst>
              <a:gs pos="0">
                <a:srgbClr val="efede3">
                  <a:alpha val="75294"/>
                </a:srgbClr>
              </a:gs>
              <a:gs pos="100000">
                <a:srgbClr val="efede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19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2600" indent="0">
              <a:lnSpc>
                <a:spcPct val="89000"/>
              </a:lnSpc>
              <a:buNone/>
              <a:tabLst>
                <a:tab algn="l" pos="0"/>
              </a:tabLst>
            </a:pPr>
            <a:r>
              <a:rPr b="1" lang="en-US" sz="44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Levantamento</a:t>
            </a:r>
            <a:r>
              <a:rPr b="1" lang="en-US" sz="4400" spc="-3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1" lang="en-US" sz="44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de</a:t>
            </a:r>
            <a:r>
              <a:rPr b="1" lang="en-US" sz="4400" spc="7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1" lang="en-US" sz="44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Requisitos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ctangle 4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186" name="object 10"/>
          <p:cNvSpPr/>
          <p:nvPr/>
        </p:nvSpPr>
        <p:spPr>
          <a:xfrm>
            <a:off x="1028880" y="2286000"/>
            <a:ext cx="7199640" cy="35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84120" indent="-384120">
              <a:lnSpc>
                <a:spcPct val="94000"/>
              </a:lnSpc>
              <a:spcBef>
                <a:spcPts val="930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17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Entrevista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62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"/>
              <a:tabLst>
                <a:tab algn="l" pos="469800"/>
              </a:tabLst>
            </a:pPr>
            <a:r>
              <a:rPr b="0" lang="en-US" sz="1700" spc="1" strike="noStrike">
                <a:solidFill>
                  <a:srgbClr val="191b0e"/>
                </a:solidFill>
                <a:latin typeface="Franklin Gothic Book"/>
                <a:ea typeface="DejaVu Sans"/>
              </a:rPr>
              <a:t>Esta técnica resume-se </a:t>
            </a:r>
            <a:r>
              <a:rPr b="0" lang="en-US" sz="17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em </a:t>
            </a:r>
            <a:r>
              <a:rPr b="0" lang="en-US" sz="1700" spc="1" strike="noStrike">
                <a:solidFill>
                  <a:srgbClr val="191b0e"/>
                </a:solidFill>
                <a:latin typeface="Franklin Gothic Book"/>
                <a:ea typeface="DejaVu Sans"/>
              </a:rPr>
              <a:t>“conversas” </a:t>
            </a:r>
            <a:r>
              <a:rPr b="0" lang="en-US" sz="1700" spc="7" strike="noStrike">
                <a:solidFill>
                  <a:srgbClr val="191b0e"/>
                </a:solidFill>
                <a:latin typeface="Franklin Gothic Book"/>
                <a:ea typeface="DejaVu Sans"/>
              </a:rPr>
              <a:t>realizadas </a:t>
            </a:r>
            <a:r>
              <a:rPr b="0" lang="en-US" sz="1700" spc="1" strike="noStrike">
                <a:solidFill>
                  <a:srgbClr val="191b0e"/>
                </a:solidFill>
                <a:latin typeface="Franklin Gothic Book"/>
                <a:ea typeface="DejaVu Sans"/>
              </a:rPr>
              <a:t>com </a:t>
            </a:r>
            <a:r>
              <a:rPr b="1" lang="en-US" sz="17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o </a:t>
            </a:r>
            <a:r>
              <a:rPr b="1" lang="en-US" sz="1700" spc="-656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1" lang="en-US" sz="1700" spc="60" strike="noStrike">
                <a:solidFill>
                  <a:srgbClr val="191b0e"/>
                </a:solidFill>
                <a:latin typeface="Franklin Gothic Book"/>
                <a:ea typeface="DejaVu Sans"/>
              </a:rPr>
              <a:t>usuário </a:t>
            </a:r>
            <a:r>
              <a:rPr b="1" lang="en-US" sz="1700" spc="72" strike="noStrike">
                <a:solidFill>
                  <a:srgbClr val="191b0e"/>
                </a:solidFill>
                <a:latin typeface="Franklin Gothic Book"/>
                <a:ea typeface="DejaVu Sans"/>
              </a:rPr>
              <a:t>(entrevistado) </a:t>
            </a:r>
            <a:r>
              <a:rPr b="0" lang="en-US" sz="1700" spc="55" strike="noStrike">
                <a:solidFill>
                  <a:srgbClr val="191b0e"/>
                </a:solidFill>
                <a:latin typeface="Franklin Gothic Book"/>
                <a:ea typeface="DejaVu Sans"/>
              </a:rPr>
              <a:t>para </a:t>
            </a:r>
            <a:r>
              <a:rPr b="0" lang="en-US" sz="1700" spc="72" strike="noStrike">
                <a:solidFill>
                  <a:srgbClr val="191b0e"/>
                </a:solidFill>
                <a:latin typeface="Franklin Gothic Book"/>
                <a:ea typeface="DejaVu Sans"/>
              </a:rPr>
              <a:t>levantar </a:t>
            </a:r>
            <a:r>
              <a:rPr b="0" lang="en-US" sz="1700" spc="32" strike="noStrike">
                <a:solidFill>
                  <a:srgbClr val="191b0e"/>
                </a:solidFill>
                <a:latin typeface="Franklin Gothic Book"/>
                <a:ea typeface="DejaVu Sans"/>
              </a:rPr>
              <a:t>os </a:t>
            </a:r>
            <a:r>
              <a:rPr b="0" lang="en-US" sz="1700" spc="72" strike="noStrike">
                <a:solidFill>
                  <a:srgbClr val="191b0e"/>
                </a:solidFill>
                <a:latin typeface="Franklin Gothic Book"/>
                <a:ea typeface="DejaVu Sans"/>
              </a:rPr>
              <a:t>requisitos </a:t>
            </a:r>
            <a:r>
              <a:rPr b="0" lang="en-US" sz="1700" spc="32" strike="noStrike">
                <a:solidFill>
                  <a:srgbClr val="191b0e"/>
                </a:solidFill>
                <a:latin typeface="Franklin Gothic Book"/>
                <a:ea typeface="DejaVu Sans"/>
              </a:rPr>
              <a:t>do </a:t>
            </a:r>
            <a:r>
              <a:rPr b="0" lang="en-US" sz="1700" spc="3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sistema</a:t>
            </a:r>
            <a:r>
              <a:rPr b="0" lang="en-US" sz="17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a</a:t>
            </a:r>
            <a:r>
              <a:rPr b="0" lang="en-US" sz="17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ser</a:t>
            </a:r>
            <a:r>
              <a:rPr b="0" lang="en-US" sz="17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desenvolvido.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575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"/>
              <a:tabLst>
                <a:tab algn="l" pos="469800"/>
              </a:tabLst>
            </a:pP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Podemos</a:t>
            </a:r>
            <a:r>
              <a:rPr b="0" lang="en-US" sz="1700" spc="-3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decompor</a:t>
            </a:r>
            <a:r>
              <a:rPr b="0" lang="en-US" sz="1700" spc="-26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esta</a:t>
            </a:r>
            <a:r>
              <a:rPr b="0" lang="en-US" sz="17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técnica</a:t>
            </a:r>
            <a:r>
              <a:rPr b="0" lang="en-US" sz="1700" spc="-26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nas</a:t>
            </a:r>
            <a:r>
              <a:rPr b="0" lang="en-US" sz="1700" spc="-3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seguintes</a:t>
            </a:r>
            <a:r>
              <a:rPr b="0" lang="en-US" sz="1700" spc="80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atividades: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6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6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AutoNum type="arabicPeriod"/>
              <a:tabLst>
                <a:tab algn="l" pos="469440"/>
                <a:tab algn="l" pos="469800"/>
              </a:tabLst>
            </a:pP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Ler</a:t>
            </a:r>
            <a:r>
              <a:rPr b="0" lang="en-US" sz="1700" spc="-3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material</a:t>
            </a:r>
            <a:r>
              <a:rPr b="0" lang="en-US" sz="17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</a:t>
            </a:r>
            <a:r>
              <a:rPr b="0" lang="en-US" sz="1700" spc="-46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suporte;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575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AutoNum type="arabicPeriod"/>
              <a:tabLst>
                <a:tab algn="l" pos="469440"/>
                <a:tab algn="l" pos="469800"/>
              </a:tabLst>
            </a:pPr>
            <a:r>
              <a:rPr b="0" lang="en-US" sz="17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Estabelecer</a:t>
            </a:r>
            <a:r>
              <a:rPr b="0" lang="en-US" sz="17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os</a:t>
            </a:r>
            <a:r>
              <a:rPr b="0" lang="en-US" sz="17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objetivos</a:t>
            </a:r>
            <a:r>
              <a:rPr b="0" lang="en-US" sz="17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da</a:t>
            </a:r>
            <a:r>
              <a:rPr b="0" lang="en-US" sz="1700" spc="1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entrevista;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575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AutoNum type="arabicPeriod"/>
              <a:tabLst>
                <a:tab algn="l" pos="469440"/>
                <a:tab algn="l" pos="469800"/>
              </a:tabLst>
            </a:pP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Decidir</a:t>
            </a:r>
            <a:r>
              <a:rPr b="0" lang="en-US" sz="1700" spc="-3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quem</a:t>
            </a:r>
            <a:r>
              <a:rPr b="0" lang="en-US" sz="1700" spc="-60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entrevistar;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575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AutoNum type="arabicPeriod"/>
              <a:tabLst>
                <a:tab algn="l" pos="469440"/>
                <a:tab algn="l" pos="469800"/>
              </a:tabLst>
            </a:pP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Preparar</a:t>
            </a:r>
            <a:r>
              <a:rPr b="0" lang="en-US" sz="1700" spc="-3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o</a:t>
            </a:r>
            <a:r>
              <a:rPr b="0" lang="en-US" sz="17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entrevistado;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575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AutoNum type="arabicPeriod"/>
              <a:tabLst>
                <a:tab algn="l" pos="469440"/>
                <a:tab algn="l" pos="469800"/>
              </a:tabLst>
            </a:pP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Decidir</a:t>
            </a:r>
            <a:r>
              <a:rPr b="0" lang="en-US" sz="17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os</a:t>
            </a:r>
            <a:r>
              <a:rPr b="0" lang="en-US" sz="17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tipos</a:t>
            </a:r>
            <a:r>
              <a:rPr b="0" lang="en-US" sz="17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</a:t>
            </a:r>
            <a:r>
              <a:rPr b="0" lang="en-US" sz="17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questões</a:t>
            </a:r>
            <a:r>
              <a:rPr b="0" lang="en-US" sz="17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e</a:t>
            </a:r>
            <a:r>
              <a:rPr b="0" lang="en-US" sz="17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a</a:t>
            </a:r>
            <a:r>
              <a:rPr b="0" lang="en-US" sz="17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sua</a:t>
            </a:r>
            <a:r>
              <a:rPr b="0" lang="en-US" sz="1700" spc="4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estrutura.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Num" idx="14"/>
          </p:nvPr>
        </p:nvSpPr>
        <p:spPr>
          <a:xfrm>
            <a:off x="7104600" y="6453360"/>
            <a:ext cx="119592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  <a:defRPr b="0" lang="en-US" sz="1200" spc="-1" strike="noStrike">
                <a:solidFill>
                  <a:srgbClr val="191b0e"/>
                </a:solidFill>
                <a:latin typeface="Franklin Gothic Book"/>
                <a:ea typeface="DejaVu Sans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</a:pPr>
            <a:fld id="{0D2193E3-62AF-4B51-8BB7-AF85B2E07EAC}" type="slidenum">
              <a:rPr b="0" lang="en-US" sz="12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3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73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715560" y="685800"/>
            <a:ext cx="49208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2600" indent="0">
              <a:lnSpc>
                <a:spcPct val="89000"/>
              </a:lnSpc>
              <a:buNone/>
              <a:tabLst>
                <a:tab algn="l" pos="0"/>
              </a:tabLst>
            </a:pPr>
            <a:r>
              <a:rPr b="1" lang="en-US" sz="44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Levantamento</a:t>
            </a:r>
            <a:r>
              <a:rPr b="1" lang="en-US" sz="4400" spc="-3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1" lang="en-US" sz="44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de</a:t>
            </a:r>
            <a:r>
              <a:rPr b="1" lang="en-US" sz="4400" spc="7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1" lang="en-US" sz="44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Requisitos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angle 1"/>
          <p:cNvSpPr/>
          <p:nvPr/>
        </p:nvSpPr>
        <p:spPr>
          <a:xfrm>
            <a:off x="358560" y="360"/>
            <a:ext cx="1699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191" name="object 1" descr=""/>
          <p:cNvPicPr/>
          <p:nvPr/>
        </p:nvPicPr>
        <p:blipFill>
          <a:blip r:embed="rId1"/>
          <a:stretch/>
        </p:blipFill>
        <p:spPr>
          <a:xfrm>
            <a:off x="767520" y="1951200"/>
            <a:ext cx="2709000" cy="2634480"/>
          </a:xfrm>
          <a:prstGeom prst="rect">
            <a:avLst/>
          </a:prstGeom>
          <a:ln w="0">
            <a:noFill/>
          </a:ln>
        </p:spPr>
      </p:pic>
      <p:sp>
        <p:nvSpPr>
          <p:cNvPr id="192" name="object 11"/>
          <p:cNvSpPr/>
          <p:nvPr/>
        </p:nvSpPr>
        <p:spPr>
          <a:xfrm>
            <a:off x="3715560" y="2286000"/>
            <a:ext cx="4920840" cy="35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84120" indent="-384120">
              <a:lnSpc>
                <a:spcPct val="94000"/>
              </a:lnSpc>
              <a:spcBef>
                <a:spcPts val="964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Entrevista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544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Existem</a:t>
            </a:r>
            <a:r>
              <a:rPr b="0" lang="en-US" sz="1800" spc="-26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tipos</a:t>
            </a:r>
            <a:r>
              <a:rPr b="0" lang="en-US" sz="1800" spc="-21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</a:t>
            </a:r>
            <a:r>
              <a:rPr b="0" lang="en-US" sz="1800" spc="-26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entrevistas: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26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Entrevistas</a:t>
            </a:r>
            <a:r>
              <a:rPr b="1" lang="en-US" sz="1800" spc="-5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fechadas: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"/>
              <a:tabLst>
                <a:tab algn="l" pos="354960"/>
                <a:tab algn="l" pos="355680"/>
              </a:tabLst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O</a:t>
            </a:r>
            <a:r>
              <a:rPr b="0" lang="en-US" sz="18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analista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busca</a:t>
            </a:r>
            <a:r>
              <a:rPr b="0" lang="en-US" sz="18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respostas </a:t>
            </a:r>
            <a:r>
              <a:rPr b="0" lang="en-US" sz="18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a</a:t>
            </a:r>
            <a:r>
              <a:rPr b="0" lang="en-US" sz="18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um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conjunto</a:t>
            </a:r>
            <a:r>
              <a:rPr b="0" lang="en-US" sz="18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questões</a:t>
            </a:r>
            <a:r>
              <a:rPr b="1" lang="en-US" sz="18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pré-definidas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26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Aft>
                <a:spcPts val="201"/>
              </a:spcAft>
              <a:tabLst>
                <a:tab algn="l" pos="0"/>
              </a:tabLst>
            </a:pPr>
            <a:r>
              <a:rPr b="1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Entrevistas</a:t>
            </a:r>
            <a:r>
              <a:rPr b="1" lang="en-US" sz="1800" spc="-5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abertas: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•"/>
              <a:tabLst>
                <a:tab algn="l" pos="354960"/>
                <a:tab algn="l" pos="355680"/>
              </a:tabLst>
            </a:pPr>
            <a:r>
              <a:rPr b="1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Não </a:t>
            </a:r>
            <a:r>
              <a:rPr b="1" lang="en-US" sz="18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há uma </a:t>
            </a:r>
            <a:r>
              <a:rPr b="1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agenda pré-definida </a:t>
            </a:r>
            <a:r>
              <a:rPr b="0" lang="en-US" sz="18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e o 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engenheiro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 requisitos discute </a:t>
            </a:r>
            <a:r>
              <a:rPr b="0" lang="en-US" sz="1800" spc="-54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de</a:t>
            </a:r>
            <a:r>
              <a:rPr b="0" lang="en-US" sz="18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forma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aberta, </a:t>
            </a:r>
            <a:r>
              <a:rPr b="0" lang="en-US" sz="18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o</a:t>
            </a:r>
            <a:r>
              <a:rPr b="0" lang="en-US" sz="1800" spc="-15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que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stakeholder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quer do</a:t>
            </a:r>
            <a:r>
              <a:rPr b="0" lang="en-US" sz="1800" spc="-12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91b0e"/>
                </a:solidFill>
                <a:latin typeface="Franklin Gothic Book"/>
                <a:ea typeface="DejaVu Sans"/>
              </a:rPr>
              <a:t>sistema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15"/>
          </p:nvPr>
        </p:nvSpPr>
        <p:spPr>
          <a:xfrm>
            <a:off x="7104600" y="6453360"/>
            <a:ext cx="119592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  <a:defRPr b="0" lang="en-US" sz="1200" spc="-1" strike="noStrike">
                <a:solidFill>
                  <a:srgbClr val="191b0e"/>
                </a:solidFill>
                <a:latin typeface="Franklin Gothic Book"/>
                <a:ea typeface="DejaVu Sans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</a:pPr>
            <a:fld id="{660CEEAE-4D25-4608-9A41-CC3B005A9BB6}" type="slidenum">
              <a:rPr b="0" lang="en-US" sz="1200" spc="-1" strike="noStrike">
                <a:solidFill>
                  <a:srgbClr val="191b0e"/>
                </a:solidFill>
                <a:latin typeface="Franklin Gothic Book"/>
                <a:ea typeface="DejaVu Sans"/>
              </a:rPr>
              <a:t>4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 idx="16"/>
          </p:nvPr>
        </p:nvSpPr>
        <p:spPr>
          <a:xfrm>
            <a:off x="7104600" y="6453360"/>
            <a:ext cx="119592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Autofit/>
          </a:bodyPr>
          <a:lstStyle>
            <a:lvl1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Arial MT"/>
                <a:ea typeface="DejaVu Sans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</a:pPr>
            <a:fld id="{1D79CD25-6220-4628-ABF5-2A728EE9D178}" type="slidenum"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4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622800" y="405360"/>
            <a:ext cx="48517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Levantamento</a:t>
            </a:r>
            <a:r>
              <a:rPr b="1" lang="pt-BR" sz="2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1" lang="pt-BR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object 12"/>
          <p:cNvSpPr/>
          <p:nvPr/>
        </p:nvSpPr>
        <p:spPr>
          <a:xfrm>
            <a:off x="622800" y="1184760"/>
            <a:ext cx="8196840" cy="53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0" bIns="0" anchor="t">
            <a:spAutoFit/>
          </a:bodyPr>
          <a:p>
            <a:pPr marL="12600">
              <a:lnSpc>
                <a:spcPct val="100000"/>
              </a:lnSpc>
              <a:spcBef>
                <a:spcPts val="964"/>
              </a:spcBef>
            </a:pPr>
            <a:r>
              <a:rPr b="1" lang="pt-BR" sz="3200" spc="-12" strike="noStrike">
                <a:solidFill>
                  <a:srgbClr val="000000"/>
                </a:solidFill>
                <a:latin typeface="Arial"/>
                <a:ea typeface="DejaVu Sans"/>
              </a:rPr>
              <a:t>Entrevista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395"/>
              </a:lnSpc>
              <a:spcBef>
                <a:spcPts val="544"/>
              </a:spcBef>
            </a:pP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U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m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en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tr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vist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pod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r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str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u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t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u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ad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d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tr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ê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d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if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en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t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20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f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ma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36"/>
              </a:lnSpc>
            </a:pPr>
            <a:r>
              <a:rPr b="1" lang="pt-BR" sz="2200" spc="-12" strike="noStrike">
                <a:solidFill>
                  <a:srgbClr val="000000"/>
                </a:solidFill>
                <a:latin typeface="Arial"/>
                <a:ea typeface="DejaVu Sans"/>
              </a:rPr>
              <a:t>Estrutura</a:t>
            </a:r>
            <a:r>
              <a:rPr b="1" lang="pt-BR" sz="22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200" spc="-12" strike="noStrike">
                <a:solidFill>
                  <a:srgbClr val="000000"/>
                </a:solidFill>
                <a:latin typeface="Arial"/>
                <a:ea typeface="DejaVu Sans"/>
              </a:rPr>
              <a:t>em</a:t>
            </a:r>
            <a:r>
              <a:rPr b="1" lang="pt-BR" sz="22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200" spc="-12" strike="noStrike">
                <a:solidFill>
                  <a:srgbClr val="000000"/>
                </a:solidFill>
                <a:latin typeface="Arial"/>
                <a:ea typeface="DejaVu Sans"/>
              </a:rPr>
              <a:t>pirâmide</a:t>
            </a:r>
            <a:r>
              <a:rPr b="0" lang="pt-BR" sz="22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  <a:tabLst>
                <a:tab algn="l" pos="355680"/>
              </a:tabLst>
            </a:pPr>
            <a:r>
              <a:rPr b="0" lang="pt-BR" sz="2000" spc="72" strike="noStrike">
                <a:solidFill>
                  <a:srgbClr val="000000"/>
                </a:solidFill>
                <a:latin typeface="Arial MT"/>
                <a:ea typeface="DejaVu Sans"/>
              </a:rPr>
              <a:t>iniciamos </a:t>
            </a:r>
            <a:r>
              <a:rPr b="0" lang="pt-BR" sz="2000" spc="32" strike="noStrike">
                <a:solidFill>
                  <a:srgbClr val="000000"/>
                </a:solidFill>
                <a:latin typeface="Arial MT"/>
                <a:ea typeface="DejaVu Sans"/>
              </a:rPr>
              <a:t>as </a:t>
            </a:r>
            <a:r>
              <a:rPr b="0" lang="pt-BR" sz="2000" spc="77" strike="noStrike">
                <a:solidFill>
                  <a:srgbClr val="000000"/>
                </a:solidFill>
                <a:latin typeface="Arial MT"/>
                <a:ea typeface="DejaVu Sans"/>
              </a:rPr>
              <a:t>entrevistas </a:t>
            </a:r>
            <a:r>
              <a:rPr b="0" lang="pt-BR" sz="2000" spc="52" strike="noStrike">
                <a:solidFill>
                  <a:srgbClr val="000000"/>
                </a:solidFill>
                <a:latin typeface="Arial MT"/>
                <a:ea typeface="DejaVu Sans"/>
              </a:rPr>
              <a:t>com </a:t>
            </a:r>
            <a:r>
              <a:rPr b="0" lang="pt-BR" sz="2000" spc="77" strike="noStrike">
                <a:solidFill>
                  <a:srgbClr val="000000"/>
                </a:solidFill>
                <a:latin typeface="Arial MT"/>
                <a:ea typeface="DejaVu Sans"/>
              </a:rPr>
              <a:t>perguntas </a:t>
            </a:r>
            <a:r>
              <a:rPr b="0" lang="pt-BR" sz="2000" spc="60" strike="noStrike">
                <a:solidFill>
                  <a:srgbClr val="000000"/>
                </a:solidFill>
                <a:latin typeface="Arial MT"/>
                <a:ea typeface="DejaVu Sans"/>
              </a:rPr>
              <a:t>mais </a:t>
            </a:r>
            <a:r>
              <a:rPr b="0" lang="pt-BR" sz="2000" spc="80" strike="noStrike">
                <a:solidFill>
                  <a:srgbClr val="000000"/>
                </a:solidFill>
                <a:latin typeface="Arial MT"/>
                <a:ea typeface="DejaVu Sans"/>
              </a:rPr>
              <a:t>especificas </a:t>
            </a:r>
            <a:r>
              <a:rPr b="0" lang="pt-BR" sz="2000" spc="66" strike="noStrike">
                <a:solidFill>
                  <a:srgbClr val="000000"/>
                </a:solidFill>
                <a:latin typeface="Arial MT"/>
                <a:ea typeface="DejaVu Sans"/>
              </a:rPr>
              <a:t>sobre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o  </a:t>
            </a:r>
            <a:r>
              <a:rPr b="0" lang="pt-BR" sz="2000" spc="77" strike="noStrike">
                <a:solidFill>
                  <a:srgbClr val="000000"/>
                </a:solidFill>
                <a:latin typeface="Arial MT"/>
                <a:ea typeface="DejaVu Sans"/>
              </a:rPr>
              <a:t>sistema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 </a:t>
            </a:r>
            <a:r>
              <a:rPr b="0" lang="pt-BR" sz="2000" spc="80" strike="noStrike">
                <a:solidFill>
                  <a:srgbClr val="000000"/>
                </a:solidFill>
                <a:latin typeface="Arial MT"/>
                <a:ea typeface="DejaVu Sans"/>
              </a:rPr>
              <a:t>fechamos </a:t>
            </a:r>
            <a:r>
              <a:rPr b="0" lang="pt-BR" sz="2000" spc="55" strike="noStrike">
                <a:solidFill>
                  <a:srgbClr val="000000"/>
                </a:solidFill>
                <a:latin typeface="Arial MT"/>
                <a:ea typeface="DejaVu Sans"/>
              </a:rPr>
              <a:t>com </a:t>
            </a:r>
            <a:r>
              <a:rPr b="0" lang="pt-BR" sz="2000" spc="86" strike="noStrike">
                <a:solidFill>
                  <a:srgbClr val="000000"/>
                </a:solidFill>
                <a:latin typeface="Arial MT"/>
                <a:ea typeface="DejaVu Sans"/>
              </a:rPr>
              <a:t>perguntas </a:t>
            </a:r>
            <a:r>
              <a:rPr b="0" lang="pt-BR" sz="2000" spc="72" strike="noStrike">
                <a:solidFill>
                  <a:srgbClr val="000000"/>
                </a:solidFill>
                <a:latin typeface="Arial MT"/>
                <a:ea typeface="DejaVu Sans"/>
              </a:rPr>
              <a:t>mais </a:t>
            </a:r>
            <a:r>
              <a:rPr b="0" lang="pt-BR" sz="2000" spc="86" strike="noStrike">
                <a:solidFill>
                  <a:srgbClr val="000000"/>
                </a:solidFill>
                <a:latin typeface="Arial MT"/>
                <a:ea typeface="DejaVu Sans"/>
              </a:rPr>
              <a:t>genéricas. Geralmente </a:t>
            </a:r>
            <a:r>
              <a:rPr b="0" lang="pt-BR" sz="2000" spc="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utilizadas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com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usuários mais</a:t>
            </a:r>
            <a:r>
              <a:rPr b="0" lang="pt-BR" sz="20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relutantes;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0"/>
              </a:spcBef>
              <a:tabLst>
                <a:tab algn="l" pos="355680"/>
              </a:tabLst>
            </a:pPr>
            <a:r>
              <a:rPr b="1" lang="pt-BR" sz="2200" spc="-12" strike="noStrike">
                <a:solidFill>
                  <a:srgbClr val="000000"/>
                </a:solidFill>
                <a:latin typeface="Arial"/>
                <a:ea typeface="DejaVu Sans"/>
              </a:rPr>
              <a:t>Estrutura</a:t>
            </a:r>
            <a:r>
              <a:rPr b="1" lang="pt-BR" sz="22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200" spc="-12" strike="noStrike">
                <a:solidFill>
                  <a:srgbClr val="000000"/>
                </a:solidFill>
                <a:latin typeface="Arial"/>
                <a:ea typeface="DejaVu Sans"/>
              </a:rPr>
              <a:t>em</a:t>
            </a:r>
            <a:r>
              <a:rPr b="1" lang="pt-BR" sz="22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200" spc="-12" strike="noStrike">
                <a:solidFill>
                  <a:srgbClr val="000000"/>
                </a:solidFill>
                <a:latin typeface="Arial"/>
                <a:ea typeface="DejaVu Sans"/>
              </a:rPr>
              <a:t>funil</a:t>
            </a:r>
            <a:r>
              <a:rPr b="0" lang="pt-BR" sz="22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496"/>
              </a:spcBef>
              <a:buClr>
                <a:srgbClr val="000000"/>
              </a:buClr>
              <a:buFont typeface="Symbol"/>
              <a:buChar char=""/>
              <a:tabLst>
                <a:tab algn="l" pos="355680"/>
              </a:tabLst>
            </a:pP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iniciamos as entrevistas com 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perguntas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mais genéricas sobre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o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sistema </a:t>
            </a:r>
            <a:r>
              <a:rPr b="0" lang="pt-BR" sz="2000" spc="-5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f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c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hamo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 c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m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pe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gun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t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ma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pe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cific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 G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l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men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u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tiliz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ada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20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c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m  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u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uá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ri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qu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t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m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um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l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ç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ã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ma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f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tiv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c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m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20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ss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un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t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0"/>
              </a:spcBef>
              <a:tabLst>
                <a:tab algn="l" pos="355680"/>
              </a:tabLst>
            </a:pPr>
            <a:r>
              <a:rPr b="1" lang="pt-BR" sz="2200" spc="-12" strike="noStrike">
                <a:solidFill>
                  <a:srgbClr val="000000"/>
                </a:solidFill>
                <a:latin typeface="Arial"/>
                <a:ea typeface="DejaVu Sans"/>
              </a:rPr>
              <a:t>Estrutura</a:t>
            </a:r>
            <a:r>
              <a:rPr b="1" lang="pt-BR" sz="22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200" spc="-12" strike="noStrike">
                <a:solidFill>
                  <a:srgbClr val="000000"/>
                </a:solidFill>
                <a:latin typeface="Arial"/>
                <a:ea typeface="DejaVu Sans"/>
              </a:rPr>
              <a:t>em</a:t>
            </a:r>
            <a:r>
              <a:rPr b="1" lang="pt-BR" sz="22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200" spc="-12" strike="noStrike">
                <a:solidFill>
                  <a:srgbClr val="000000"/>
                </a:solidFill>
                <a:latin typeface="Arial"/>
                <a:ea typeface="DejaVu Sans"/>
              </a:rPr>
              <a:t>diamante</a:t>
            </a:r>
            <a:r>
              <a:rPr b="0" lang="pt-BR" sz="22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496"/>
              </a:spcBef>
              <a:buClr>
                <a:srgbClr val="000000"/>
              </a:buClr>
              <a:buFont typeface="Symbol"/>
              <a:buChar char=""/>
              <a:tabLst>
                <a:tab algn="l" pos="35568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esta estrutura combina as duas estruturas anteriores e é utilizadas para </a:t>
            </a:r>
            <a:r>
              <a:rPr b="0" lang="pt-BR" sz="2000" spc="-5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26" strike="noStrike">
                <a:solidFill>
                  <a:srgbClr val="000000"/>
                </a:solidFill>
                <a:latin typeface="Arial MT"/>
                <a:ea typeface="DejaVu Sans"/>
              </a:rPr>
              <a:t>manter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a </a:t>
            </a:r>
            <a:r>
              <a:rPr b="0" lang="pt-BR" sz="2000" spc="26" strike="noStrike">
                <a:solidFill>
                  <a:srgbClr val="000000"/>
                </a:solidFill>
                <a:latin typeface="Arial MT"/>
                <a:ea typeface="DejaVu Sans"/>
              </a:rPr>
              <a:t>usuário </a:t>
            </a:r>
            <a:r>
              <a:rPr b="0" lang="pt-BR" sz="2000" spc="32" strike="noStrike">
                <a:solidFill>
                  <a:srgbClr val="000000"/>
                </a:solidFill>
                <a:latin typeface="Arial MT"/>
                <a:ea typeface="DejaVu Sans"/>
              </a:rPr>
              <a:t>entrevistado interessado </a:t>
            </a:r>
            <a:r>
              <a:rPr b="0" lang="pt-BR" sz="2000" spc="7" strike="noStrike">
                <a:solidFill>
                  <a:srgbClr val="000000"/>
                </a:solidFill>
                <a:latin typeface="Arial MT"/>
                <a:ea typeface="DejaVu Sans"/>
              </a:rPr>
              <a:t>no </a:t>
            </a:r>
            <a:r>
              <a:rPr b="0" lang="pt-BR" sz="2000" spc="26" strike="noStrike">
                <a:solidFill>
                  <a:srgbClr val="000000"/>
                </a:solidFill>
                <a:latin typeface="Arial MT"/>
                <a:ea typeface="DejaVu Sans"/>
              </a:rPr>
              <a:t>assunto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 </a:t>
            </a:r>
            <a:r>
              <a:rPr b="0" lang="pt-BR" sz="2000" spc="26" strike="noStrike">
                <a:solidFill>
                  <a:srgbClr val="000000"/>
                </a:solidFill>
                <a:latin typeface="Arial MT"/>
                <a:ea typeface="DejaVu Sans"/>
              </a:rPr>
              <a:t>para isto </a:t>
            </a:r>
            <a:r>
              <a:rPr b="0" lang="pt-BR" sz="2000" spc="12" strike="noStrike">
                <a:solidFill>
                  <a:srgbClr val="000000"/>
                </a:solidFill>
                <a:latin typeface="Arial MT"/>
                <a:ea typeface="DejaVu Sans"/>
              </a:rPr>
              <a:t>se </a:t>
            </a:r>
            <a:r>
              <a:rPr b="0" lang="pt-BR" sz="2000" spc="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utiliza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perguntas</a:t>
            </a:r>
            <a:r>
              <a:rPr b="0" lang="pt-BR" sz="20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variadas.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object 13" descr=""/>
          <p:cNvPicPr/>
          <p:nvPr/>
        </p:nvPicPr>
        <p:blipFill>
          <a:blip r:embed="rId1"/>
          <a:stretch/>
        </p:blipFill>
        <p:spPr>
          <a:xfrm>
            <a:off x="7391520" y="983160"/>
            <a:ext cx="1517040" cy="147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Num" idx="17"/>
          </p:nvPr>
        </p:nvSpPr>
        <p:spPr>
          <a:xfrm>
            <a:off x="7104600" y="6453360"/>
            <a:ext cx="119592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Autofit/>
          </a:bodyPr>
          <a:lstStyle>
            <a:lvl1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Arial MT"/>
                <a:ea typeface="DejaVu Sans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</a:pPr>
            <a:fld id="{A3D69950-0F24-448A-A2BF-E9566A7EC533}" type="slidenum"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4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title"/>
          </p:nvPr>
        </p:nvSpPr>
        <p:spPr>
          <a:xfrm>
            <a:off x="706680" y="429840"/>
            <a:ext cx="48517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Levantamento</a:t>
            </a:r>
            <a:r>
              <a:rPr b="1" lang="pt-BR" sz="2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1" lang="pt-BR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14"/>
          <p:cNvSpPr/>
          <p:nvPr/>
        </p:nvSpPr>
        <p:spPr>
          <a:xfrm>
            <a:off x="706680" y="1007640"/>
            <a:ext cx="8291160" cy="46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pt-BR" sz="3200" spc="-12" strike="noStrike">
                <a:solidFill>
                  <a:srgbClr val="000000"/>
                </a:solidFill>
                <a:latin typeface="Arial"/>
                <a:ea typeface="DejaVu Sans"/>
              </a:rPr>
              <a:t>Entrevista:</a:t>
            </a:r>
            <a:r>
              <a:rPr b="1" lang="pt-BR" sz="3200" spc="-32" strike="noStrike">
                <a:solidFill>
                  <a:srgbClr val="000000"/>
                </a:solidFill>
                <a:latin typeface="Arial"/>
                <a:ea typeface="DejaVu Sans"/>
              </a:rPr>
              <a:t> Vantagens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" algn="just">
              <a:lnSpc>
                <a:spcPct val="100000"/>
              </a:lnSpc>
              <a:spcBef>
                <a:spcPts val="1624"/>
              </a:spcBef>
              <a:tabLst>
                <a:tab algn="l" pos="555120"/>
              </a:tabLst>
            </a:pPr>
            <a:r>
              <a:rPr b="0" lang="pt-BR" sz="2000" spc="15" strike="noStrike">
                <a:solidFill>
                  <a:srgbClr val="000000"/>
                </a:solidFill>
                <a:latin typeface="Arial MT"/>
                <a:ea typeface="DejaVu Sans"/>
              </a:rPr>
              <a:t>Com </a:t>
            </a:r>
            <a:r>
              <a:rPr b="0" lang="pt-BR" sz="2000" spc="7" strike="noStrike">
                <a:solidFill>
                  <a:srgbClr val="000000"/>
                </a:solidFill>
                <a:latin typeface="Arial MT"/>
                <a:ea typeface="DejaVu Sans"/>
              </a:rPr>
              <a:t>um </a:t>
            </a:r>
            <a:r>
              <a:rPr b="0" lang="pt-BR" sz="2000" spc="15" strike="noStrike">
                <a:solidFill>
                  <a:srgbClr val="000000"/>
                </a:solidFill>
                <a:latin typeface="Arial MT"/>
                <a:ea typeface="DejaVu Sans"/>
              </a:rPr>
              <a:t>plano geral </a:t>
            </a:r>
            <a:r>
              <a:rPr b="0" lang="pt-BR" sz="2000" spc="12" strike="noStrike">
                <a:solidFill>
                  <a:srgbClr val="000000"/>
                </a:solidFill>
                <a:latin typeface="Arial MT"/>
                <a:ea typeface="DejaVu Sans"/>
              </a:rPr>
              <a:t>bem </a:t>
            </a:r>
            <a:r>
              <a:rPr b="0" lang="pt-BR" sz="2000" spc="26" strike="noStrike">
                <a:solidFill>
                  <a:srgbClr val="000000"/>
                </a:solidFill>
                <a:latin typeface="Arial MT"/>
                <a:ea typeface="DejaVu Sans"/>
              </a:rPr>
              <a:t>elaborado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o </a:t>
            </a:r>
            <a:r>
              <a:rPr b="0" lang="pt-BR" sz="2000" spc="26" strike="noStrike">
                <a:solidFill>
                  <a:srgbClr val="000000"/>
                </a:solidFill>
                <a:latin typeface="Arial MT"/>
                <a:ea typeface="DejaVu Sans"/>
              </a:rPr>
              <a:t>analista </a:t>
            </a:r>
            <a:r>
              <a:rPr b="0" lang="pt-BR" sz="2000" spc="21" strike="noStrike">
                <a:solidFill>
                  <a:srgbClr val="000000"/>
                </a:solidFill>
                <a:latin typeface="Arial MT"/>
                <a:ea typeface="DejaVu Sans"/>
              </a:rPr>
              <a:t>terá </a:t>
            </a:r>
            <a:r>
              <a:rPr b="0" lang="pt-BR" sz="2000" spc="26" strike="noStrike">
                <a:solidFill>
                  <a:srgbClr val="000000"/>
                </a:solidFill>
                <a:latin typeface="Arial MT"/>
                <a:ea typeface="DejaVu Sans"/>
              </a:rPr>
              <a:t>facilidade </a:t>
            </a:r>
            <a:r>
              <a:rPr b="0" lang="pt-BR" sz="2000" spc="7" strike="noStrike">
                <a:solidFill>
                  <a:srgbClr val="000000"/>
                </a:solidFill>
                <a:latin typeface="Arial MT"/>
                <a:ea typeface="DejaVu Sans"/>
              </a:rPr>
              <a:t>em </a:t>
            </a:r>
            <a:r>
              <a:rPr b="0" lang="pt-BR" sz="2000" spc="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descobrir que informação o </a:t>
            </a:r>
            <a:r>
              <a:rPr b="1" lang="pt-BR" sz="2000" spc="1" strike="noStrike">
                <a:solidFill>
                  <a:srgbClr val="000000"/>
                </a:solidFill>
                <a:latin typeface="Arial"/>
                <a:ea typeface="DejaVu Sans"/>
              </a:rPr>
              <a:t>usuário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está </a:t>
            </a:r>
            <a:r>
              <a:rPr b="1" lang="pt-BR" sz="2000" spc="1" strike="noStrike">
                <a:solidFill>
                  <a:srgbClr val="000000"/>
                </a:solidFill>
                <a:latin typeface="Arial"/>
                <a:ea typeface="DejaVu Sans"/>
              </a:rPr>
              <a:t>mais interessado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 usar </a:t>
            </a:r>
            <a:r>
              <a:rPr b="0" lang="pt-BR" sz="2000" spc="-5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um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estilo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adequado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ao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entrevistar.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555120"/>
              </a:tabLst>
            </a:pPr>
            <a:endParaRPr b="0" lang="pt-BR" sz="2050" spc="-1" strike="noStrike">
              <a:solidFill>
                <a:srgbClr val="000000"/>
              </a:solidFill>
              <a:latin typeface="Arial"/>
            </a:endParaRPr>
          </a:p>
          <a:p>
            <a:pPr marL="21600" algn="just">
              <a:lnSpc>
                <a:spcPct val="100000"/>
              </a:lnSpc>
              <a:tabLst>
                <a:tab algn="l" pos="619920"/>
              </a:tabLst>
            </a:pPr>
            <a:r>
              <a:rPr b="1" lang="pt-BR" sz="2000" spc="157" strike="noStrike">
                <a:solidFill>
                  <a:srgbClr val="000000"/>
                </a:solidFill>
                <a:latin typeface="Arial"/>
                <a:ea typeface="DejaVu Sans"/>
              </a:rPr>
              <a:t>Poder</a:t>
            </a:r>
            <a:r>
              <a:rPr b="1" lang="pt-BR" sz="2000" spc="180" strike="noStrike">
                <a:solidFill>
                  <a:srgbClr val="000000"/>
                </a:solidFill>
                <a:latin typeface="Arial"/>
                <a:ea typeface="DejaVu Sans"/>
              </a:rPr>
              <a:t> alterar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1" lang="pt-BR" sz="2000" spc="180" strike="noStrike">
                <a:solidFill>
                  <a:srgbClr val="000000"/>
                </a:solidFill>
                <a:latin typeface="Arial"/>
                <a:ea typeface="DejaVu Sans"/>
              </a:rPr>
              <a:t>curso </a:t>
            </a:r>
            <a:r>
              <a:rPr b="1" lang="pt-BR" sz="2000" spc="94" strike="noStrike">
                <a:solidFill>
                  <a:srgbClr val="000000"/>
                </a:solidFill>
                <a:latin typeface="Arial"/>
                <a:ea typeface="DejaVu Sans"/>
              </a:rPr>
              <a:t>da  </a:t>
            </a:r>
            <a:r>
              <a:rPr b="1" lang="pt-BR" sz="2000" spc="182" strike="noStrike">
                <a:solidFill>
                  <a:srgbClr val="000000"/>
                </a:solidFill>
                <a:latin typeface="Arial"/>
                <a:ea typeface="DejaVu Sans"/>
              </a:rPr>
              <a:t>entrevista  </a:t>
            </a:r>
            <a:r>
              <a:rPr b="0" lang="pt-BR" sz="2000" spc="92" strike="noStrike">
                <a:solidFill>
                  <a:srgbClr val="000000"/>
                </a:solidFill>
                <a:latin typeface="Arial MT"/>
                <a:ea typeface="DejaVu Sans"/>
              </a:rPr>
              <a:t>de  </a:t>
            </a:r>
            <a:r>
              <a:rPr b="0" lang="pt-BR" sz="2000" spc="180" strike="noStrike">
                <a:solidFill>
                  <a:srgbClr val="000000"/>
                </a:solidFill>
                <a:latin typeface="Arial MT"/>
                <a:ea typeface="DejaVu Sans"/>
              </a:rPr>
              <a:t>forma 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a  </a:t>
            </a:r>
            <a:r>
              <a:rPr b="1" lang="pt-BR" sz="2000" spc="180" strike="noStrike">
                <a:solidFill>
                  <a:srgbClr val="000000"/>
                </a:solidFill>
                <a:latin typeface="Arial"/>
                <a:ea typeface="DejaVu Sans"/>
              </a:rPr>
              <a:t>obter </a:t>
            </a:r>
            <a:r>
              <a:rPr b="1" lang="pt-BR" sz="2000" spc="46" strike="noStrike">
                <a:solidFill>
                  <a:srgbClr val="000000"/>
                </a:solidFill>
                <a:latin typeface="Arial"/>
                <a:ea typeface="DejaVu Sans"/>
              </a:rPr>
              <a:t>informações </a:t>
            </a:r>
            <a:r>
              <a:rPr b="1" lang="pt-BR" sz="2000" spc="35" strike="noStrike">
                <a:solidFill>
                  <a:srgbClr val="000000"/>
                </a:solidFill>
                <a:latin typeface="Arial"/>
                <a:ea typeface="DejaVu Sans"/>
              </a:rPr>
              <a:t>sobre </a:t>
            </a:r>
            <a:r>
              <a:rPr b="1" lang="pt-BR" sz="2000" spc="41" strike="noStrike">
                <a:solidFill>
                  <a:srgbClr val="000000"/>
                </a:solidFill>
                <a:latin typeface="Arial"/>
                <a:ea typeface="DejaVu Sans"/>
              </a:rPr>
              <a:t>aspectos </a:t>
            </a:r>
            <a:r>
              <a:rPr b="1" lang="pt-BR" sz="2000" spc="46" strike="noStrike">
                <a:solidFill>
                  <a:srgbClr val="000000"/>
                </a:solidFill>
                <a:latin typeface="Arial"/>
                <a:ea typeface="DejaVu Sans"/>
              </a:rPr>
              <a:t>importantes </a:t>
            </a:r>
            <a:r>
              <a:rPr b="1" lang="pt-BR" sz="2000" spc="26" strike="noStrike">
                <a:solidFill>
                  <a:srgbClr val="000000"/>
                </a:solidFill>
                <a:latin typeface="Arial"/>
                <a:ea typeface="DejaVu Sans"/>
              </a:rPr>
              <a:t>que não </a:t>
            </a:r>
            <a:r>
              <a:rPr b="1" lang="pt-BR" sz="20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000" spc="41" strike="noStrike">
                <a:solidFill>
                  <a:srgbClr val="000000"/>
                </a:solidFill>
                <a:latin typeface="Arial"/>
                <a:ea typeface="DejaVu Sans"/>
              </a:rPr>
              <a:t>tinham</a:t>
            </a:r>
            <a:r>
              <a:rPr b="1" lang="pt-BR" sz="2000" spc="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000" spc="32" strike="noStrike">
                <a:solidFill>
                  <a:srgbClr val="000000"/>
                </a:solidFill>
                <a:latin typeface="Arial"/>
                <a:ea typeface="DejaVu Sans"/>
              </a:rPr>
              <a:t>sido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000" spc="-7" strike="noStrike">
                <a:solidFill>
                  <a:srgbClr val="000000"/>
                </a:solidFill>
                <a:latin typeface="Arial"/>
                <a:ea typeface="DejaVu Sans"/>
              </a:rPr>
              <a:t>previstos</a:t>
            </a:r>
            <a:r>
              <a:rPr b="1" lang="pt-BR" sz="20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b="1" lang="pt-BR" sz="20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000" spc="-7" strike="noStrike">
                <a:solidFill>
                  <a:srgbClr val="000000"/>
                </a:solidFill>
                <a:latin typeface="Arial"/>
                <a:ea typeface="DejaVu Sans"/>
              </a:rPr>
              <a:t>planejamento</a:t>
            </a:r>
            <a:r>
              <a:rPr b="1" lang="pt-BR" sz="20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b="1" lang="pt-BR" sz="20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000" spc="-7" strike="noStrike">
                <a:solidFill>
                  <a:srgbClr val="000000"/>
                </a:solidFill>
                <a:latin typeface="Arial"/>
                <a:ea typeface="DejaVu Sans"/>
              </a:rPr>
              <a:t>entrevista.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619920"/>
              </a:tabLst>
            </a:pPr>
            <a:endParaRPr b="0" lang="pt-BR" sz="2050" spc="-1" strike="noStrike">
              <a:solidFill>
                <a:srgbClr val="000000"/>
              </a:solidFill>
              <a:latin typeface="Arial"/>
            </a:endParaRPr>
          </a:p>
          <a:p>
            <a:pPr marL="57996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533880"/>
              </a:tabLst>
            </a:pP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Poder alterar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 ordem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sequencial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das 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perguntas.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57996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533880"/>
              </a:tabLst>
            </a:pP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Poder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eliminar 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perguntas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 anteriormente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planejadas.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57996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533880"/>
              </a:tabLst>
            </a:pPr>
            <a:r>
              <a:rPr b="0" lang="pt-BR" sz="2000" spc="60" strike="noStrike">
                <a:solidFill>
                  <a:srgbClr val="000000"/>
                </a:solidFill>
                <a:latin typeface="Arial MT"/>
                <a:ea typeface="DejaVu Sans"/>
              </a:rPr>
              <a:t>Poder </a:t>
            </a:r>
            <a:r>
              <a:rPr b="0" lang="pt-BR" sz="2000" spc="72" strike="noStrike">
                <a:solidFill>
                  <a:srgbClr val="000000"/>
                </a:solidFill>
                <a:latin typeface="Arial MT"/>
                <a:ea typeface="DejaVu Sans"/>
              </a:rPr>
              <a:t>incluir </a:t>
            </a:r>
            <a:r>
              <a:rPr b="0" lang="pt-BR" sz="2000" spc="77" strike="noStrike">
                <a:solidFill>
                  <a:srgbClr val="000000"/>
                </a:solidFill>
                <a:latin typeface="Arial MT"/>
                <a:ea typeface="DejaVu Sans"/>
              </a:rPr>
              <a:t>perguntas </a:t>
            </a:r>
            <a:r>
              <a:rPr b="0" lang="pt-BR" sz="2000" spc="52" strike="noStrike">
                <a:solidFill>
                  <a:srgbClr val="000000"/>
                </a:solidFill>
                <a:latin typeface="Arial MT"/>
                <a:ea typeface="DejaVu Sans"/>
              </a:rPr>
              <a:t>que não </a:t>
            </a:r>
            <a:r>
              <a:rPr b="0" lang="pt-BR" sz="2000" spc="72" strike="noStrike">
                <a:solidFill>
                  <a:srgbClr val="000000"/>
                </a:solidFill>
                <a:latin typeface="Arial MT"/>
                <a:ea typeface="DejaVu Sans"/>
              </a:rPr>
              <a:t>estavam </a:t>
            </a:r>
            <a:r>
              <a:rPr b="0" lang="pt-BR" sz="2000" spc="35" strike="noStrike">
                <a:solidFill>
                  <a:srgbClr val="000000"/>
                </a:solidFill>
                <a:latin typeface="Arial MT"/>
                <a:ea typeface="DejaVu Sans"/>
              </a:rPr>
              <a:t>na </a:t>
            </a:r>
            <a:r>
              <a:rPr b="0" lang="pt-BR" sz="2000" spc="77" strike="noStrike">
                <a:solidFill>
                  <a:srgbClr val="000000"/>
                </a:solidFill>
                <a:latin typeface="Arial MT"/>
                <a:ea typeface="DejaVu Sans"/>
              </a:rPr>
              <a:t>programação </a:t>
            </a:r>
            <a:r>
              <a:rPr b="0" lang="pt-BR" sz="2000" spc="35" strike="noStrike">
                <a:solidFill>
                  <a:srgbClr val="000000"/>
                </a:solidFill>
                <a:latin typeface="Arial MT"/>
                <a:ea typeface="DejaVu Sans"/>
              </a:rPr>
              <a:t>da </a:t>
            </a:r>
            <a:r>
              <a:rPr b="0" lang="pt-BR" sz="2000" spc="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entrevista.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57996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533880"/>
              </a:tabLst>
            </a:pP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Poder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motivar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pt-BR" sz="2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entrevistado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pt-BR" sz="2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decorrer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pt-BR" sz="2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processo.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Num" idx="18"/>
          </p:nvPr>
        </p:nvSpPr>
        <p:spPr>
          <a:xfrm>
            <a:off x="7104600" y="6453360"/>
            <a:ext cx="1195920" cy="4032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Autofit/>
          </a:bodyPr>
          <a:lstStyle>
            <a:lvl1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Arial MT"/>
                <a:ea typeface="DejaVu Sans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algn="l" pos="0"/>
              </a:tabLst>
            </a:pPr>
            <a:fld id="{EF6C1EC9-3FC6-4E3A-BB2E-868CD14F541C}" type="slidenum">
              <a:rPr b="0" lang="pt-BR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4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616680" y="356040"/>
            <a:ext cx="485172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Levantamento</a:t>
            </a:r>
            <a:r>
              <a:rPr b="1" lang="pt-BR" sz="2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1" lang="pt-BR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15"/>
          <p:cNvSpPr/>
          <p:nvPr/>
        </p:nvSpPr>
        <p:spPr>
          <a:xfrm>
            <a:off x="756360" y="1170720"/>
            <a:ext cx="806328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7800" algn="just">
              <a:lnSpc>
                <a:spcPct val="100000"/>
              </a:lnSpc>
              <a:spcBef>
                <a:spcPts val="105"/>
              </a:spcBef>
            </a:pPr>
            <a:r>
              <a:rPr b="1" lang="pt-BR" sz="3200" spc="-12" strike="noStrike">
                <a:solidFill>
                  <a:srgbClr val="000000"/>
                </a:solidFill>
                <a:latin typeface="Arial"/>
                <a:ea typeface="DejaVu Sans"/>
              </a:rPr>
              <a:t>Entrevista:</a:t>
            </a:r>
            <a:r>
              <a:rPr b="1" lang="pt-BR" sz="32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3200" spc="-12" strike="noStrike">
                <a:solidFill>
                  <a:srgbClr val="ff0000"/>
                </a:solidFill>
                <a:latin typeface="Arial"/>
                <a:ea typeface="DejaVu Sans"/>
              </a:rPr>
              <a:t>Desvantagens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ts val="4799"/>
              </a:lnSpc>
              <a:spcBef>
                <a:spcPts val="45"/>
              </a:spcBef>
            </a:pP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1 Podem ocorrer desvios de curso no decorrer da entrevista. </a:t>
            </a:r>
            <a:r>
              <a:rPr b="0" lang="pt-BR" sz="2000" spc="-5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ts val="4799"/>
              </a:lnSpc>
              <a:spcBef>
                <a:spcPts val="45"/>
              </a:spcBef>
            </a:pP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2  Consumir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mais tempo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recursos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com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sua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realização.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03480" indent="-290880" algn="just">
              <a:lnSpc>
                <a:spcPct val="100000"/>
              </a:lnSpc>
              <a:spcBef>
                <a:spcPts val="1840"/>
              </a:spcBef>
              <a:buClr>
                <a:srgbClr val="000000"/>
              </a:buClr>
              <a:buFont typeface="StarSymbol"/>
              <a:buAutoNum type="arabicPlain" startAt="3"/>
              <a:tabLst>
                <a:tab algn="l" pos="303480"/>
              </a:tabLst>
            </a:pP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Tratamento</a:t>
            </a:r>
            <a:r>
              <a:rPr b="0" lang="pt-BR" sz="2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diferenciado</a:t>
            </a:r>
            <a:r>
              <a:rPr b="0" lang="pt-BR" sz="2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para</a:t>
            </a:r>
            <a:r>
              <a:rPr b="0" lang="pt-BR" sz="2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os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entrevistados.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303480"/>
              </a:tabLst>
            </a:pPr>
            <a:endParaRPr b="0" lang="pt-BR" sz="205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31248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4 É necessário ter um plano de entrevista para que não haja dispersão do </a:t>
            </a:r>
            <a:r>
              <a:rPr b="0" lang="pt-BR" sz="2000" spc="-5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55" strike="noStrike">
                <a:solidFill>
                  <a:srgbClr val="000000"/>
                </a:solidFill>
                <a:latin typeface="Arial MT"/>
                <a:ea typeface="DejaVu Sans"/>
              </a:rPr>
              <a:t>assunto </a:t>
            </a:r>
            <a:r>
              <a:rPr b="0" lang="pt-BR" sz="2000" spc="60" strike="noStrike">
                <a:solidFill>
                  <a:srgbClr val="000000"/>
                </a:solidFill>
                <a:latin typeface="Arial MT"/>
                <a:ea typeface="DejaVu Sans"/>
              </a:rPr>
              <a:t>principal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 a </a:t>
            </a:r>
            <a:r>
              <a:rPr b="0" lang="pt-BR" sz="2000" spc="66" strike="noStrike">
                <a:solidFill>
                  <a:srgbClr val="000000"/>
                </a:solidFill>
                <a:latin typeface="Arial MT"/>
                <a:ea typeface="DejaVu Sans"/>
              </a:rPr>
              <a:t>entrevista </a:t>
            </a:r>
            <a:r>
              <a:rPr b="0" lang="pt-BR" sz="2000" spc="55" strike="noStrike">
                <a:solidFill>
                  <a:srgbClr val="000000"/>
                </a:solidFill>
                <a:latin typeface="Arial MT"/>
                <a:ea typeface="DejaVu Sans"/>
              </a:rPr>
              <a:t>fique longa, </a:t>
            </a:r>
            <a:r>
              <a:rPr b="0" lang="pt-BR" sz="2000" spc="60" strike="noStrike">
                <a:solidFill>
                  <a:srgbClr val="000000"/>
                </a:solidFill>
                <a:latin typeface="Arial MT"/>
                <a:ea typeface="DejaVu Sans"/>
              </a:rPr>
              <a:t>deixando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o </a:t>
            </a:r>
            <a:r>
              <a:rPr b="0" lang="pt-BR" sz="2000" spc="66" strike="noStrike">
                <a:solidFill>
                  <a:srgbClr val="000000"/>
                </a:solidFill>
                <a:latin typeface="Arial MT"/>
                <a:ea typeface="DejaVu Sans"/>
              </a:rPr>
              <a:t>entrevistado </a:t>
            </a:r>
            <a:r>
              <a:rPr b="0" lang="pt-BR" sz="2000" spc="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cansado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não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produzindo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bons resultados.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312480"/>
              </a:tabLst>
            </a:pPr>
            <a:endParaRPr b="0" lang="pt-BR" sz="205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tabLst>
                <a:tab algn="l" pos="30852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5 O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usuário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tem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dificuldade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concentração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em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reuniões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 muito</a:t>
            </a:r>
            <a:r>
              <a:rPr b="0" lang="pt-BR" sz="20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longas.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308520"/>
              </a:tabLst>
            </a:pPr>
            <a:endParaRPr b="0" lang="pt-BR" sz="205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6"/>
              </a:spcBef>
              <a:tabLst>
                <a:tab algn="l" pos="30852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 MT"/>
                <a:ea typeface="DejaVu Sans"/>
              </a:rPr>
              <a:t>6 O </a:t>
            </a:r>
            <a:r>
              <a:rPr b="0" lang="pt-BR" sz="2000" spc="151" strike="noStrike">
                <a:solidFill>
                  <a:srgbClr val="000000"/>
                </a:solidFill>
                <a:latin typeface="Arial MT"/>
                <a:ea typeface="DejaVu Sans"/>
              </a:rPr>
              <a:t>entrevistado </a:t>
            </a:r>
            <a:r>
              <a:rPr b="0" lang="pt-BR" sz="2000" spc="120" strike="noStrike">
                <a:solidFill>
                  <a:srgbClr val="000000"/>
                </a:solidFill>
                <a:latin typeface="Arial MT"/>
                <a:ea typeface="DejaVu Sans"/>
              </a:rPr>
              <a:t>pode </a:t>
            </a:r>
            <a:r>
              <a:rPr b="0" lang="pt-BR" sz="2000" spc="106" strike="noStrike">
                <a:solidFill>
                  <a:srgbClr val="000000"/>
                </a:solidFill>
                <a:latin typeface="Arial MT"/>
                <a:ea typeface="DejaVu Sans"/>
              </a:rPr>
              <a:t>não </a:t>
            </a:r>
            <a:r>
              <a:rPr b="0" lang="pt-BR" sz="2000" spc="131" strike="noStrike">
                <a:solidFill>
                  <a:srgbClr val="000000"/>
                </a:solidFill>
                <a:latin typeface="Arial MT"/>
                <a:ea typeface="DejaVu Sans"/>
              </a:rPr>
              <a:t>saber </a:t>
            </a:r>
            <a:r>
              <a:rPr b="0" lang="pt-BR" sz="2000" spc="145" strike="noStrike">
                <a:solidFill>
                  <a:srgbClr val="000000"/>
                </a:solidFill>
                <a:latin typeface="Arial MT"/>
                <a:ea typeface="DejaVu Sans"/>
              </a:rPr>
              <a:t>expressar </a:t>
            </a:r>
            <a:r>
              <a:rPr b="0" lang="pt-BR" sz="2000" spc="157" strike="noStrike">
                <a:solidFill>
                  <a:srgbClr val="000000"/>
                </a:solidFill>
                <a:latin typeface="Arial MT"/>
                <a:ea typeface="DejaVu Sans"/>
              </a:rPr>
              <a:t>corretamente </a:t>
            </a:r>
            <a:r>
              <a:rPr b="0" lang="pt-BR" sz="2000" spc="126" strike="noStrike">
                <a:solidFill>
                  <a:srgbClr val="000000"/>
                </a:solidFill>
                <a:latin typeface="Arial MT"/>
                <a:ea typeface="DejaVu Sans"/>
              </a:rPr>
              <a:t>suas </a:t>
            </a:r>
            <a:r>
              <a:rPr b="0" lang="pt-BR" sz="2000" spc="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necessidades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ao</a:t>
            </a:r>
            <a:r>
              <a:rPr b="0" lang="pt-BR" sz="2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pt-BR" sz="2000" spc="-7" strike="noStrike">
                <a:solidFill>
                  <a:srgbClr val="000000"/>
                </a:solidFill>
                <a:latin typeface="Arial MT"/>
                <a:ea typeface="DejaVu Sans"/>
              </a:rPr>
              <a:t>analista.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aixaDeTexto 2"/>
          <p:cNvSpPr/>
          <p:nvPr/>
        </p:nvSpPr>
        <p:spPr>
          <a:xfrm>
            <a:off x="829440" y="1701720"/>
            <a:ext cx="78771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52525"/>
                </a:solidFill>
                <a:latin typeface="Lato"/>
                <a:ea typeface="DejaVu Sans"/>
              </a:rPr>
              <a:t>No Design Centrado no Usuário (DCU) Personas são personagens fictícios modelados a partir de dados reais para representar os diferentes tipos de usuários no contexto de um projeto</a:t>
            </a:r>
            <a:r>
              <a:rPr b="0" lang="pt-BR" sz="1800" spc="-1" strike="noStrike">
                <a:solidFill>
                  <a:srgbClr val="888888"/>
                </a:solidFill>
                <a:latin typeface="Calibri"/>
                <a:ea typeface="DejaVu Sans"/>
              </a:rPr>
              <a:t>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4471c4"/>
                </a:solidFill>
                <a:latin typeface="Lato"/>
                <a:ea typeface="DejaVu Sans"/>
              </a:rPr>
              <a:t>Qual a diferença entre personas e público alvo?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52525"/>
                </a:solidFill>
                <a:latin typeface="Lato"/>
                <a:ea typeface="DejaVu Sans"/>
              </a:rPr>
              <a:t>A caracterização de público-alvo é mais ampla, dando uma visão geral das pessoas que são potenciais usuários.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85858"/>
                </a:solidFill>
                <a:latin typeface="Lato"/>
                <a:ea typeface="DejaVu Sans"/>
              </a:rPr>
              <a:t>Personas ajudam a </a:t>
            </a:r>
            <a:r>
              <a:rPr b="1" lang="pt-BR" sz="1800" spc="-1" strike="noStrike">
                <a:solidFill>
                  <a:srgbClr val="585858"/>
                </a:solidFill>
                <a:latin typeface="Lato"/>
                <a:ea typeface="DejaVu Sans"/>
              </a:rPr>
              <a:t>evitar</a:t>
            </a:r>
            <a:r>
              <a:rPr b="0" lang="pt-BR" sz="1800" spc="-1" strike="noStrike">
                <a:solidFill>
                  <a:srgbClr val="585858"/>
                </a:solidFill>
                <a:latin typeface="Lato"/>
                <a:ea typeface="DejaVu Sans"/>
              </a:rPr>
              <a:t>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6fc0"/>
                </a:solidFill>
                <a:latin typeface="Lato"/>
                <a:ea typeface="DejaVu Sans"/>
              </a:rPr>
              <a:t>o usuário elástico;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6fc0"/>
                </a:solidFill>
                <a:latin typeface="Lato"/>
                <a:ea typeface="DejaVu Sans"/>
              </a:rPr>
              <a:t>o design autorreferente,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6fc0"/>
                </a:solidFill>
                <a:latin typeface="Lato"/>
                <a:ea typeface="DejaVu Sans"/>
              </a:rPr>
              <a:t>o design centrado na equipe.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/>
          <p:nvPr/>
        </p:nvSpPr>
        <p:spPr>
          <a:xfrm>
            <a:off x="616680" y="356400"/>
            <a:ext cx="4851720" cy="11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Levantamento</a:t>
            </a:r>
            <a:r>
              <a:rPr b="1" lang="pt-BR" sz="28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b="1" lang="pt-BR" sz="28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2800" spc="-12" strike="noStrike">
                <a:solidFill>
                  <a:srgbClr val="000000"/>
                </a:solidFill>
                <a:latin typeface="Arial"/>
                <a:ea typeface="DejaVu Sans"/>
              </a:rPr>
              <a:t>Requisitos do Usuário: PERSONA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aixaDeTexto 2"/>
          <p:cNvSpPr/>
          <p:nvPr/>
        </p:nvSpPr>
        <p:spPr>
          <a:xfrm>
            <a:off x="978120" y="995400"/>
            <a:ext cx="778176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6fc0"/>
                </a:solidFill>
                <a:latin typeface="Lato"/>
                <a:ea typeface="DejaVu Sans"/>
              </a:rPr>
              <a:t>Como criar uma</a:t>
            </a:r>
            <a:r>
              <a:rPr b="0" lang="pt-BR" sz="2400" spc="-1" strike="noStrike">
                <a:solidFill>
                  <a:srgbClr val="006fc0"/>
                </a:solidFill>
                <a:latin typeface="Lato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latin typeface="Lato"/>
                <a:ea typeface="DejaVu Sans"/>
              </a:rPr>
              <a:t>persona?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ato"/>
                <a:ea typeface="DejaVu Sans"/>
              </a:rPr>
              <a:t>Inicie analisando os resultados das entrevistas para identificar os comportamentos dos entrevistados, os pontos comuns, as respostas mais valiosas para o projeto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ato"/>
                <a:ea typeface="DejaVu Sans"/>
              </a:rPr>
              <a:t>Faça uma matriz com nomes e temas/categorias para tentar identificar o que cada um falou.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Lato"/>
                <a:ea typeface="DejaVu Sans"/>
              </a:rPr>
              <a:t>Tente identificar padrões.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404040"/>
                </a:solidFill>
                <a:latin typeface="Lato"/>
                <a:ea typeface="DejaVu Sans"/>
              </a:rPr>
              <a:t>São as principais motivações para o usuário usar um produto específico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04040"/>
                </a:solidFill>
                <a:latin typeface="Lato"/>
                <a:ea typeface="DejaVu Sans"/>
              </a:rPr>
              <a:t>Ex. Gerenciar seus afazeres; Falar com amigos e família; Encontrar música que meus amigos gostam;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Application>LibreOffice/7.4.3.2$Windows_X86_64 LibreOffice_project/1048a8393ae2eeec98dff31b5c133c5f1d08b890</Application>
  <AppVersion>15.0000</AppVersion>
  <Words>1027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2023-08-17T23:23:39Z</dcterms:created>
  <dc:creator>Cecilia Sosa</dc:creator>
  <dc:description/>
  <dc:language>pt-BR</dc:language>
  <cp:lastModifiedBy/>
  <dcterms:modified xsi:type="dcterms:W3CDTF">2025-03-18T18:57:08Z</dcterms:modified>
  <cp:revision>45</cp:revision>
  <dc:subject/>
  <dc:title>Fundamentos de  Engenharia de Software – FEST2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2019-03-20T00:00:00Z</vt:filetime>
  </property>
  <property fmtid="{D5CDD505-2E9C-101B-9397-08002B2CF9AE}" pid="3" name="HiddenSlides">
    <vt:i4>1</vt:i4>
  </property>
  <property fmtid="{D5CDD505-2E9C-101B-9397-08002B2CF9AE}" pid="4" name="LastSaved">
    <vt:filetime>2023-08-17T00:00:00Z</vt:filetime>
  </property>
  <property fmtid="{D5CDD505-2E9C-101B-9397-08002B2CF9AE}" pid="5" name="Notes">
    <vt:i4>3</vt:i4>
  </property>
  <property fmtid="{D5CDD505-2E9C-101B-9397-08002B2CF9AE}" pid="6" name="PresentationFormat">
    <vt:lpwstr>Apresentação na tela (4:3)</vt:lpwstr>
  </property>
  <property fmtid="{D5CDD505-2E9C-101B-9397-08002B2CF9AE}" pid="7" name="Slides">
    <vt:i4>15</vt:i4>
  </property>
</Properties>
</file>