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  <p:sldMasterId id="2147483700" r:id="rId2"/>
    <p:sldMasterId id="2147483713" r:id="rId3"/>
  </p:sldMasterIdLst>
  <p:sldIdLst>
    <p:sldId id="293" r:id="rId4"/>
    <p:sldId id="265" r:id="rId5"/>
    <p:sldId id="266" r:id="rId6"/>
    <p:sldId id="267" r:id="rId7"/>
    <p:sldId id="268" r:id="rId8"/>
    <p:sldId id="269" r:id="rId9"/>
    <p:sldId id="271" r:id="rId10"/>
    <p:sldId id="270" r:id="rId11"/>
    <p:sldId id="272" r:id="rId12"/>
    <p:sldId id="294" r:id="rId13"/>
    <p:sldId id="273" r:id="rId14"/>
    <p:sldId id="275" r:id="rId15"/>
    <p:sldId id="277" r:id="rId16"/>
    <p:sldId id="274" r:id="rId17"/>
    <p:sldId id="280" r:id="rId18"/>
    <p:sldId id="276" r:id="rId19"/>
    <p:sldId id="278" r:id="rId20"/>
    <p:sldId id="279" r:id="rId21"/>
    <p:sldId id="281" r:id="rId22"/>
    <p:sldId id="282" r:id="rId23"/>
    <p:sldId id="283" r:id="rId24"/>
    <p:sldId id="285" r:id="rId25"/>
    <p:sldId id="286" r:id="rId26"/>
    <p:sldId id="288" r:id="rId27"/>
    <p:sldId id="284" r:id="rId28"/>
    <p:sldId id="261" r:id="rId29"/>
    <p:sldId id="262" r:id="rId30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706" autoAdjust="0"/>
    <p:restoredTop sz="94660"/>
  </p:normalViewPr>
  <p:slideViewPr>
    <p:cSldViewPr>
      <p:cViewPr varScale="1">
        <p:scale>
          <a:sx n="74" d="100"/>
          <a:sy n="74" d="100"/>
        </p:scale>
        <p:origin x="-17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CC0FC2F-A406-4377-BBD7-77FC2A12B83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2768A3D-D31A-41A0-A915-D9DB2F59ACFB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29F75E1-8AAA-4B07-B466-30A970143853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62FC170-832C-46DD-98CA-B305F5021F99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12600" indent="0">
              <a:lnSpc>
                <a:spcPts val="1426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&lt;rodapé&gt;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38160" indent="0" algn="r">
              <a:lnSpc>
                <a:spcPct val="100000"/>
              </a:lnSpc>
              <a:spcBef>
                <a:spcPts val="156"/>
              </a:spcBef>
              <a:buNone/>
              <a:tabLst>
                <a:tab pos="0" algn="l"/>
              </a:tabLst>
            </a:pPr>
            <a:fld id="{3FEDF8AE-9DCD-4FF5-9D36-080164BA0745}" type="slidenum">
              <a:rPr lang="pt-BR" sz="1200" b="0" strike="noStrike" spc="-1" smtClean="0">
                <a:solidFill>
                  <a:srgbClr val="000000"/>
                </a:solidFill>
                <a:latin typeface="Arial MT"/>
                <a:ea typeface="DejaVu Sans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3752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12600" indent="0">
              <a:lnSpc>
                <a:spcPts val="1426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&lt;rodapé&gt;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38160" indent="0" algn="r">
              <a:lnSpc>
                <a:spcPct val="100000"/>
              </a:lnSpc>
              <a:spcBef>
                <a:spcPts val="156"/>
              </a:spcBef>
              <a:buNone/>
              <a:tabLst>
                <a:tab pos="0" algn="l"/>
              </a:tabLst>
            </a:pPr>
            <a:fld id="{3FEDF8AE-9DCD-4FF5-9D36-080164BA0745}" type="slidenum">
              <a:rPr lang="pt-BR" sz="1200" b="0" strike="noStrike" spc="-1" smtClean="0">
                <a:solidFill>
                  <a:srgbClr val="000000"/>
                </a:solidFill>
                <a:latin typeface="Arial MT"/>
                <a:ea typeface="DejaVu Sans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5564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12600" indent="0">
              <a:lnSpc>
                <a:spcPts val="1426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&lt;rodapé&gt;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38160" indent="0" algn="r">
              <a:lnSpc>
                <a:spcPct val="100000"/>
              </a:lnSpc>
              <a:spcBef>
                <a:spcPts val="156"/>
              </a:spcBef>
              <a:buNone/>
              <a:tabLst>
                <a:tab pos="0" algn="l"/>
              </a:tabLst>
            </a:pPr>
            <a:fld id="{3FEDF8AE-9DCD-4FF5-9D36-080164BA0745}" type="slidenum">
              <a:rPr lang="pt-BR" sz="1200" b="0" strike="noStrike" spc="-1" smtClean="0">
                <a:solidFill>
                  <a:srgbClr val="000000"/>
                </a:solidFill>
                <a:latin typeface="Arial MT"/>
                <a:ea typeface="DejaVu Sans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748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12600" indent="0">
              <a:lnSpc>
                <a:spcPts val="1426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&lt;rodapé&gt;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38160" indent="0" algn="r">
              <a:lnSpc>
                <a:spcPct val="100000"/>
              </a:lnSpc>
              <a:spcBef>
                <a:spcPts val="156"/>
              </a:spcBef>
              <a:buNone/>
              <a:tabLst>
                <a:tab pos="0" algn="l"/>
              </a:tabLst>
            </a:pPr>
            <a:fld id="{3FEDF8AE-9DCD-4FF5-9D36-080164BA0745}" type="slidenum">
              <a:rPr lang="pt-BR" sz="1200" b="0" strike="noStrike" spc="-1" smtClean="0">
                <a:solidFill>
                  <a:srgbClr val="000000"/>
                </a:solidFill>
                <a:latin typeface="Arial MT"/>
                <a:ea typeface="DejaVu Sans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3202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12600" indent="0">
              <a:lnSpc>
                <a:spcPts val="1426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&lt;rodapé&gt;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38160" indent="0" algn="r">
              <a:lnSpc>
                <a:spcPct val="100000"/>
              </a:lnSpc>
              <a:spcBef>
                <a:spcPts val="156"/>
              </a:spcBef>
              <a:buNone/>
              <a:tabLst>
                <a:tab pos="0" algn="l"/>
              </a:tabLst>
            </a:pPr>
            <a:fld id="{3FEDF8AE-9DCD-4FF5-9D36-080164BA0745}" type="slidenum">
              <a:rPr lang="pt-BR" sz="1200" b="0" strike="noStrike" spc="-1" smtClean="0">
                <a:solidFill>
                  <a:srgbClr val="000000"/>
                </a:solidFill>
                <a:latin typeface="Arial MT"/>
                <a:ea typeface="DejaVu Sans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44844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12600" indent="0">
              <a:lnSpc>
                <a:spcPts val="1426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&lt;rodapé&gt;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38160" indent="0" algn="r">
              <a:lnSpc>
                <a:spcPct val="100000"/>
              </a:lnSpc>
              <a:spcBef>
                <a:spcPts val="156"/>
              </a:spcBef>
              <a:buNone/>
              <a:tabLst>
                <a:tab pos="0" algn="l"/>
              </a:tabLst>
            </a:pPr>
            <a:fld id="{3FEDF8AE-9DCD-4FF5-9D36-080164BA0745}" type="slidenum">
              <a:rPr lang="pt-BR" sz="1200" b="0" strike="noStrike" spc="-1" smtClean="0">
                <a:solidFill>
                  <a:srgbClr val="000000"/>
                </a:solidFill>
                <a:latin typeface="Arial MT"/>
                <a:ea typeface="DejaVu Sans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3055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12600" indent="0">
              <a:lnSpc>
                <a:spcPts val="1426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&lt;rodapé&gt;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38160" indent="0" algn="r">
              <a:lnSpc>
                <a:spcPct val="100000"/>
              </a:lnSpc>
              <a:spcBef>
                <a:spcPts val="156"/>
              </a:spcBef>
              <a:buNone/>
              <a:tabLst>
                <a:tab pos="0" algn="l"/>
              </a:tabLst>
            </a:pPr>
            <a:fld id="{3FEDF8AE-9DCD-4FF5-9D36-080164BA0745}" type="slidenum">
              <a:rPr lang="pt-BR" sz="1200" b="0" strike="noStrike" spc="-1" smtClean="0">
                <a:solidFill>
                  <a:srgbClr val="000000"/>
                </a:solidFill>
                <a:latin typeface="Arial MT"/>
                <a:ea typeface="DejaVu Sans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771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39E1B88E-18DE-4F94-83EC-23B89A309FAB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12600" indent="0">
              <a:lnSpc>
                <a:spcPts val="1426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&lt;rodapé&gt;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38160" indent="0" algn="r">
              <a:lnSpc>
                <a:spcPct val="100000"/>
              </a:lnSpc>
              <a:spcBef>
                <a:spcPts val="156"/>
              </a:spcBef>
              <a:buNone/>
              <a:tabLst>
                <a:tab pos="0" algn="l"/>
              </a:tabLst>
            </a:pPr>
            <a:fld id="{3FEDF8AE-9DCD-4FF5-9D36-080164BA0745}" type="slidenum">
              <a:rPr lang="pt-BR" sz="1200" b="0" strike="noStrike" spc="-1" smtClean="0">
                <a:solidFill>
                  <a:srgbClr val="000000"/>
                </a:solidFill>
                <a:latin typeface="Arial MT"/>
                <a:ea typeface="DejaVu Sans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6019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12600" indent="0">
              <a:lnSpc>
                <a:spcPts val="1426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&lt;rodapé&gt;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38160" indent="0" algn="r">
              <a:lnSpc>
                <a:spcPct val="100000"/>
              </a:lnSpc>
              <a:spcBef>
                <a:spcPts val="156"/>
              </a:spcBef>
              <a:buNone/>
              <a:tabLst>
                <a:tab pos="0" algn="l"/>
              </a:tabLst>
            </a:pPr>
            <a:fld id="{3FEDF8AE-9DCD-4FF5-9D36-080164BA0745}" type="slidenum">
              <a:rPr lang="pt-BR" sz="1200" b="0" strike="noStrike" spc="-1" smtClean="0">
                <a:solidFill>
                  <a:srgbClr val="000000"/>
                </a:solidFill>
                <a:latin typeface="Arial MT"/>
                <a:ea typeface="DejaVu Sans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05706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12600" indent="0">
              <a:lnSpc>
                <a:spcPts val="1426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&lt;rodapé&gt;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38160" indent="0" algn="r">
              <a:lnSpc>
                <a:spcPct val="100000"/>
              </a:lnSpc>
              <a:spcBef>
                <a:spcPts val="156"/>
              </a:spcBef>
              <a:buNone/>
              <a:tabLst>
                <a:tab pos="0" algn="l"/>
              </a:tabLst>
            </a:pPr>
            <a:fld id="{3FEDF8AE-9DCD-4FF5-9D36-080164BA0745}" type="slidenum">
              <a:rPr lang="pt-BR" sz="1200" b="0" strike="noStrike" spc="-1" smtClean="0">
                <a:solidFill>
                  <a:srgbClr val="000000"/>
                </a:solidFill>
                <a:latin typeface="Arial MT"/>
                <a:ea typeface="DejaVu Sans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6971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12600" indent="0">
              <a:lnSpc>
                <a:spcPts val="1426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&lt;rodapé&gt;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38160" indent="0" algn="r">
              <a:lnSpc>
                <a:spcPct val="100000"/>
              </a:lnSpc>
              <a:spcBef>
                <a:spcPts val="156"/>
              </a:spcBef>
              <a:buNone/>
              <a:tabLst>
                <a:tab pos="0" algn="l"/>
              </a:tabLst>
            </a:pPr>
            <a:fld id="{3FEDF8AE-9DCD-4FF5-9D36-080164BA0745}" type="slidenum">
              <a:rPr lang="pt-BR" sz="1200" b="0" strike="noStrike" spc="-1" smtClean="0">
                <a:solidFill>
                  <a:srgbClr val="000000"/>
                </a:solidFill>
                <a:latin typeface="Arial MT"/>
                <a:ea typeface="DejaVu Sans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70927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97B5731-5DEC-4B39-8666-77F85CFB16C7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12600" indent="0">
              <a:lnSpc>
                <a:spcPts val="1426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&lt;rodapé&gt;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38160" indent="0" algn="r">
              <a:lnSpc>
                <a:spcPct val="100000"/>
              </a:lnSpc>
              <a:spcBef>
                <a:spcPts val="156"/>
              </a:spcBef>
              <a:buNone/>
              <a:tabLst>
                <a:tab pos="0" algn="l"/>
              </a:tabLst>
            </a:pPr>
            <a:fld id="{0679E60D-416E-45D3-AF68-8D0D32F203DE}" type="slidenum">
              <a:rPr lang="pt-BR" sz="1200" b="0" strike="noStrike" spc="-1" smtClean="0">
                <a:solidFill>
                  <a:srgbClr val="000000"/>
                </a:solidFill>
                <a:latin typeface="Arial MT"/>
                <a:ea typeface="DejaVu Sans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37529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12600" indent="0">
              <a:lnSpc>
                <a:spcPts val="1426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&lt;rodapé&gt;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38160" indent="0" algn="r">
              <a:lnSpc>
                <a:spcPct val="100000"/>
              </a:lnSpc>
              <a:spcBef>
                <a:spcPts val="156"/>
              </a:spcBef>
              <a:buNone/>
              <a:tabLst>
                <a:tab pos="0" algn="l"/>
              </a:tabLst>
            </a:pPr>
            <a:fld id="{0679E60D-416E-45D3-AF68-8D0D32F203DE}" type="slidenum">
              <a:rPr lang="pt-BR" sz="1200" b="0" strike="noStrike" spc="-1" smtClean="0">
                <a:solidFill>
                  <a:srgbClr val="000000"/>
                </a:solidFill>
                <a:latin typeface="Arial MT"/>
                <a:ea typeface="DejaVu Sans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655646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12600" indent="0">
              <a:lnSpc>
                <a:spcPts val="1426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&lt;rodapé&gt;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38160" indent="0" algn="r">
              <a:lnSpc>
                <a:spcPct val="100000"/>
              </a:lnSpc>
              <a:spcBef>
                <a:spcPts val="156"/>
              </a:spcBef>
              <a:buNone/>
              <a:tabLst>
                <a:tab pos="0" algn="l"/>
              </a:tabLst>
            </a:pPr>
            <a:fld id="{0679E60D-416E-45D3-AF68-8D0D32F203DE}" type="slidenum">
              <a:rPr lang="pt-BR" sz="1200" b="0" strike="noStrike" spc="-1" smtClean="0">
                <a:solidFill>
                  <a:srgbClr val="000000"/>
                </a:solidFill>
                <a:latin typeface="Arial MT"/>
                <a:ea typeface="DejaVu Sans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7480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12600" indent="0">
              <a:lnSpc>
                <a:spcPts val="1426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&lt;rodapé&gt;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38160" indent="0" algn="r">
              <a:lnSpc>
                <a:spcPct val="100000"/>
              </a:lnSpc>
              <a:spcBef>
                <a:spcPts val="156"/>
              </a:spcBef>
              <a:buNone/>
              <a:tabLst>
                <a:tab pos="0" algn="l"/>
              </a:tabLst>
            </a:pPr>
            <a:fld id="{0679E60D-416E-45D3-AF68-8D0D32F203DE}" type="slidenum">
              <a:rPr lang="pt-BR" sz="1200" b="0" strike="noStrike" spc="-1" smtClean="0">
                <a:solidFill>
                  <a:srgbClr val="000000"/>
                </a:solidFill>
                <a:latin typeface="Arial MT"/>
                <a:ea typeface="DejaVu Sans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32028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12600" indent="0">
              <a:lnSpc>
                <a:spcPts val="1426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&lt;rodapé&gt;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38160" indent="0" algn="r">
              <a:lnSpc>
                <a:spcPct val="100000"/>
              </a:lnSpc>
              <a:spcBef>
                <a:spcPts val="156"/>
              </a:spcBef>
              <a:buNone/>
              <a:tabLst>
                <a:tab pos="0" algn="l"/>
              </a:tabLst>
            </a:pPr>
            <a:fld id="{0679E60D-416E-45D3-AF68-8D0D32F203DE}" type="slidenum">
              <a:rPr lang="pt-BR" sz="1200" b="0" strike="noStrike" spc="-1" smtClean="0">
                <a:solidFill>
                  <a:srgbClr val="000000"/>
                </a:solidFill>
                <a:latin typeface="Arial MT"/>
                <a:ea typeface="DejaVu Sans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4484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19EAC8BC-A95B-46C8-80A3-626124CF38D7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12600" indent="0">
              <a:lnSpc>
                <a:spcPts val="1426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&lt;rodapé&gt;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38160" indent="0" algn="r">
              <a:lnSpc>
                <a:spcPct val="100000"/>
              </a:lnSpc>
              <a:spcBef>
                <a:spcPts val="156"/>
              </a:spcBef>
              <a:buNone/>
              <a:tabLst>
                <a:tab pos="0" algn="l"/>
              </a:tabLst>
            </a:pPr>
            <a:fld id="{0679E60D-416E-45D3-AF68-8D0D32F203DE}" type="slidenum">
              <a:rPr lang="pt-BR" sz="1200" b="0" strike="noStrike" spc="-1" smtClean="0">
                <a:solidFill>
                  <a:srgbClr val="000000"/>
                </a:solidFill>
                <a:latin typeface="Arial MT"/>
                <a:ea typeface="DejaVu Sans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30550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12600" indent="0">
              <a:lnSpc>
                <a:spcPts val="1426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&lt;rodapé&gt;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38160" indent="0" algn="r">
              <a:lnSpc>
                <a:spcPct val="100000"/>
              </a:lnSpc>
              <a:spcBef>
                <a:spcPts val="156"/>
              </a:spcBef>
              <a:buNone/>
              <a:tabLst>
                <a:tab pos="0" algn="l"/>
              </a:tabLst>
            </a:pPr>
            <a:fld id="{0679E60D-416E-45D3-AF68-8D0D32F203DE}" type="slidenum">
              <a:rPr lang="pt-BR" sz="1200" b="0" strike="noStrike" spc="-1" smtClean="0">
                <a:solidFill>
                  <a:srgbClr val="000000"/>
                </a:solidFill>
                <a:latin typeface="Arial MT"/>
                <a:ea typeface="DejaVu Sans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77169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12600" indent="0">
              <a:lnSpc>
                <a:spcPts val="1426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&lt;rodapé&gt;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38160" indent="0" algn="r">
              <a:lnSpc>
                <a:spcPct val="100000"/>
              </a:lnSpc>
              <a:spcBef>
                <a:spcPts val="156"/>
              </a:spcBef>
              <a:buNone/>
              <a:tabLst>
                <a:tab pos="0" algn="l"/>
              </a:tabLst>
            </a:pPr>
            <a:fld id="{0679E60D-416E-45D3-AF68-8D0D32F203DE}" type="slidenum">
              <a:rPr lang="pt-BR" sz="1200" b="0" strike="noStrike" spc="-1" smtClean="0">
                <a:solidFill>
                  <a:srgbClr val="000000"/>
                </a:solidFill>
                <a:latin typeface="Arial MT"/>
                <a:ea typeface="DejaVu Sans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6019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12600" indent="0">
              <a:lnSpc>
                <a:spcPts val="1426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&lt;rodapé&gt;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38160" indent="0" algn="r">
              <a:lnSpc>
                <a:spcPct val="100000"/>
              </a:lnSpc>
              <a:spcBef>
                <a:spcPts val="156"/>
              </a:spcBef>
              <a:buNone/>
              <a:tabLst>
                <a:tab pos="0" algn="l"/>
              </a:tabLst>
            </a:pPr>
            <a:fld id="{0679E60D-416E-45D3-AF68-8D0D32F203DE}" type="slidenum">
              <a:rPr lang="pt-BR" sz="1200" b="0" strike="noStrike" spc="-1" smtClean="0">
                <a:solidFill>
                  <a:srgbClr val="000000"/>
                </a:solidFill>
                <a:latin typeface="Arial MT"/>
                <a:ea typeface="DejaVu Sans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05706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12600" indent="0">
              <a:lnSpc>
                <a:spcPts val="1426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&lt;rodapé&gt;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38160" indent="0" algn="r">
              <a:lnSpc>
                <a:spcPct val="100000"/>
              </a:lnSpc>
              <a:spcBef>
                <a:spcPts val="156"/>
              </a:spcBef>
              <a:buNone/>
              <a:tabLst>
                <a:tab pos="0" algn="l"/>
              </a:tabLst>
            </a:pPr>
            <a:fld id="{0679E60D-416E-45D3-AF68-8D0D32F203DE}" type="slidenum">
              <a:rPr lang="pt-BR" sz="1200" b="0" strike="noStrike" spc="-1" smtClean="0">
                <a:solidFill>
                  <a:srgbClr val="000000"/>
                </a:solidFill>
                <a:latin typeface="Arial MT"/>
                <a:ea typeface="DejaVu Sans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697156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12600" indent="0">
              <a:lnSpc>
                <a:spcPts val="1426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&lt;rodapé&gt;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38160" indent="0" algn="r">
              <a:lnSpc>
                <a:spcPct val="100000"/>
              </a:lnSpc>
              <a:spcBef>
                <a:spcPts val="156"/>
              </a:spcBef>
              <a:buNone/>
              <a:tabLst>
                <a:tab pos="0" algn="l"/>
              </a:tabLst>
            </a:pPr>
            <a:fld id="{0679E60D-416E-45D3-AF68-8D0D32F203DE}" type="slidenum">
              <a:rPr lang="pt-BR" sz="1200" b="0" strike="noStrike" spc="-1" smtClean="0">
                <a:solidFill>
                  <a:srgbClr val="000000"/>
                </a:solidFill>
                <a:latin typeface="Arial MT"/>
                <a:ea typeface="DejaVu Sans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709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93EDE691-8C1E-4BF1-9C65-9F5CB4707752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4D17D4A-1E32-4754-8AEE-E5F4B41D5D4F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A23658A-E7E7-4504-B299-67691BDA6C5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AFDB712-798E-42D3-8DBF-66E61E9A45D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4ED1EC4-2997-453C-BA17-00C1EFE150E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FC015C3-5C4F-4EF0-AC36-CBF3400E331B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D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8"/>
          <p:cNvSpPr/>
          <p:nvPr/>
        </p:nvSpPr>
        <p:spPr>
          <a:xfrm>
            <a:off x="358560" y="360"/>
            <a:ext cx="170280" cy="6856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0" name="Rectangle 7"/>
          <p:cNvSpPr/>
          <p:nvPr/>
        </p:nvSpPr>
        <p:spPr>
          <a:xfrm>
            <a:off x="358560" y="360"/>
            <a:ext cx="170280" cy="6856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  <p:sp>
        <p:nvSpPr>
          <p:cNvPr id="133" name="PlaceHolder 3"/>
          <p:cNvSpPr>
            <a:spLocks noGrp="1"/>
          </p:cNvSpPr>
          <p:nvPr>
            <p:ph type="ftr" idx="10"/>
          </p:nvPr>
        </p:nvSpPr>
        <p:spPr>
          <a:xfrm>
            <a:off x="2170080" y="6453360"/>
            <a:ext cx="4709520" cy="403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marL="12600" indent="0">
              <a:lnSpc>
                <a:spcPts val="1426"/>
              </a:lnSpc>
              <a:buNone/>
              <a:tabLst>
                <a:tab pos="0" algn="l"/>
              </a:tabLst>
              <a:defRPr lang="pt-BR" sz="1200" b="0" i="1" strike="noStrike" spc="-1">
                <a:solidFill>
                  <a:srgbClr val="000000"/>
                </a:solidFill>
                <a:latin typeface="Arial"/>
                <a:ea typeface="DejaVu Sans"/>
              </a:defRPr>
            </a:lvl1pPr>
          </a:lstStyle>
          <a:p>
            <a:pPr marL="12600" indent="0">
              <a:lnSpc>
                <a:spcPts val="1426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&lt;rodapé&gt;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sldNum" idx="11"/>
          </p:nvPr>
        </p:nvSpPr>
        <p:spPr>
          <a:xfrm>
            <a:off x="7104600" y="6453360"/>
            <a:ext cx="1196280" cy="403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marL="38160" indent="0" algn="r">
              <a:lnSpc>
                <a:spcPct val="100000"/>
              </a:lnSpc>
              <a:spcBef>
                <a:spcPts val="156"/>
              </a:spcBef>
              <a:buNone/>
              <a:tabLst>
                <a:tab pos="0" algn="l"/>
              </a:tabLst>
              <a:defRPr lang="pt-BR" sz="1200" b="0" strike="noStrike" spc="-1">
                <a:solidFill>
                  <a:srgbClr val="000000"/>
                </a:solidFill>
                <a:latin typeface="Arial MT"/>
                <a:ea typeface="DejaVu Sans"/>
              </a:defRPr>
            </a:lvl1pPr>
          </a:lstStyle>
          <a:p>
            <a:pPr marL="38160" indent="0" algn="r">
              <a:lnSpc>
                <a:spcPct val="100000"/>
              </a:lnSpc>
              <a:spcBef>
                <a:spcPts val="156"/>
              </a:spcBef>
              <a:buNone/>
              <a:tabLst>
                <a:tab pos="0" algn="l"/>
              </a:tabLst>
            </a:pPr>
            <a:fld id="{6827A411-53D0-408C-A982-A477DC236B19}" type="slidenum">
              <a:rPr lang="pt-BR" sz="1200" b="0" strike="noStrike" spc="-1">
                <a:solidFill>
                  <a:srgbClr val="000000"/>
                </a:solidFill>
                <a:latin typeface="Arial MT"/>
                <a:ea typeface="DejaVu Sans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dt" idx="12"/>
          </p:nvPr>
        </p:nvSpPr>
        <p:spPr>
          <a:xfrm>
            <a:off x="1042920" y="6453360"/>
            <a:ext cx="902520" cy="403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título mestre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12600" indent="0">
              <a:lnSpc>
                <a:spcPts val="1426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&lt;rodapé&gt;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38160" indent="0" algn="r">
              <a:lnSpc>
                <a:spcPct val="100000"/>
              </a:lnSpc>
              <a:spcBef>
                <a:spcPts val="156"/>
              </a:spcBef>
              <a:buNone/>
              <a:tabLst>
                <a:tab pos="0" algn="l"/>
              </a:tabLst>
            </a:pPr>
            <a:fld id="{3FEDF8AE-9DCD-4FF5-9D36-080164BA0745}" type="slidenum">
              <a:rPr lang="pt-BR" sz="1200" b="0" strike="noStrike" spc="-1" smtClean="0">
                <a:solidFill>
                  <a:srgbClr val="000000"/>
                </a:solidFill>
                <a:latin typeface="Arial MT"/>
                <a:ea typeface="DejaVu Sans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título mestre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marL="12600" indent="0">
              <a:lnSpc>
                <a:spcPts val="1426"/>
              </a:lnSpc>
              <a:buNone/>
              <a:tabLst>
                <a:tab pos="0" algn="l"/>
              </a:tabLst>
            </a:pPr>
            <a:r>
              <a:rPr lang="pt-BR" sz="12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&lt;rodapé&gt;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marL="38160" indent="0" algn="r">
              <a:lnSpc>
                <a:spcPct val="100000"/>
              </a:lnSpc>
              <a:spcBef>
                <a:spcPts val="156"/>
              </a:spcBef>
              <a:buNone/>
              <a:tabLst>
                <a:tab pos="0" algn="l"/>
              </a:tabLst>
            </a:pPr>
            <a:fld id="{0679E60D-416E-45D3-AF68-8D0D32F203DE}" type="slidenum">
              <a:rPr lang="pt-BR" sz="1200" b="0" strike="noStrike" spc="-1" smtClean="0">
                <a:solidFill>
                  <a:srgbClr val="000000"/>
                </a:solidFill>
                <a:latin typeface="Arial MT"/>
                <a:ea typeface="DejaVu Sans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AD5CE0A-DF7A-4772-839C-70C66F5A5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Engenharia de Requisitos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05046525-B5DE-47C3-AB1B-B965763CBB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Verificação e Validação</a:t>
            </a:r>
          </a:p>
          <a:p>
            <a:r>
              <a:rPr lang="pt-BR" dirty="0"/>
              <a:t>Gerencia de Requisitos</a:t>
            </a:r>
          </a:p>
        </p:txBody>
      </p:sp>
    </p:spTree>
    <p:extLst>
      <p:ext uri="{BB962C8B-B14F-4D97-AF65-F5344CB8AC3E}">
        <p14:creationId xmlns:p14="http://schemas.microsoft.com/office/powerpoint/2010/main" val="3788887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40F3C40-15A3-4583-A29E-6BDD2376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NÃO FUNCIONAIS DO PRODUTO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4FC0529B-786C-4D50-96D3-C05D43796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4658"/>
            <a:ext cx="9144000" cy="330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6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  <a:latin typeface="Arial"/>
                <a:cs typeface="Arial"/>
                <a:sym typeface="Wingdings" panose="05000000000000000000" pitchFamily="2" charset="2"/>
              </a:rPr>
              <a:t>Requisitos não funcionais</a:t>
            </a:r>
            <a:endParaRPr lang="pt-BR" dirty="0"/>
          </a:p>
        </p:txBody>
      </p:sp>
      <p:pic>
        <p:nvPicPr>
          <p:cNvPr id="4" name="Imagem 3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xmlns="" id="{EA2AC61D-A007-4F3D-8744-699754E9E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20" y="2276872"/>
            <a:ext cx="8778380" cy="225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60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395536" y="2276872"/>
            <a:ext cx="8229240" cy="3977280"/>
          </a:xfrm>
        </p:spPr>
        <p:txBody>
          <a:bodyPr/>
          <a:lstStyle/>
          <a:p>
            <a:pPr algn="l"/>
            <a:r>
              <a:rPr lang="pt-BR" sz="2400" spc="-1" dirty="0">
                <a:solidFill>
                  <a:srgbClr val="000000"/>
                </a:solidFill>
                <a:latin typeface="Arial MT"/>
                <a:ea typeface="DejaVu Sans"/>
              </a:rPr>
              <a:t>A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atividade de </a:t>
            </a:r>
            <a:r>
              <a:rPr lang="pt-BR" sz="2400" spc="-12" dirty="0">
                <a:solidFill>
                  <a:srgbClr val="000000"/>
                </a:solidFill>
                <a:latin typeface="Arial MT"/>
                <a:ea typeface="DejaVu Sans"/>
              </a:rPr>
              <a:t>levantamento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de requisitos </a:t>
            </a:r>
            <a:r>
              <a:rPr lang="pt-BR" sz="2400" b="1" spc="-7" dirty="0">
                <a:solidFill>
                  <a:srgbClr val="000000"/>
                </a:solidFill>
                <a:latin typeface="Arial"/>
                <a:ea typeface="DejaVu Sans"/>
              </a:rPr>
              <a:t>não </a:t>
            </a:r>
            <a:r>
              <a:rPr lang="pt-BR" sz="2400" b="1" spc="-1" dirty="0">
                <a:solidFill>
                  <a:srgbClr val="000000"/>
                </a:solidFill>
                <a:latin typeface="Arial"/>
                <a:ea typeface="DejaVu Sans"/>
              </a:rPr>
              <a:t>é </a:t>
            </a:r>
            <a:r>
              <a:rPr lang="pt-BR" sz="2400" b="1" spc="-12" dirty="0">
                <a:solidFill>
                  <a:srgbClr val="000000"/>
                </a:solidFill>
                <a:latin typeface="Arial"/>
                <a:ea typeface="DejaVu Sans"/>
              </a:rPr>
              <a:t>trivial. </a:t>
            </a:r>
            <a:r>
              <a:rPr lang="pt-BR" sz="2400" b="1" spc="-7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spc="-12" dirty="0">
                <a:solidFill>
                  <a:srgbClr val="000000"/>
                </a:solidFill>
                <a:latin typeface="Arial MT"/>
                <a:ea typeface="DejaVu Sans"/>
              </a:rPr>
              <a:t>Existe</a:t>
            </a:r>
            <a:r>
              <a:rPr lang="pt-BR" sz="2400" spc="-15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um</a:t>
            </a:r>
            <a:r>
              <a:rPr lang="pt-BR" sz="2400" spc="-15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conjunto</a:t>
            </a:r>
            <a:r>
              <a:rPr lang="pt-BR" sz="2400" spc="-15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grande</a:t>
            </a:r>
            <a:r>
              <a:rPr lang="pt-BR" sz="2400" spc="-15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1" dirty="0">
                <a:solidFill>
                  <a:srgbClr val="000000"/>
                </a:solidFill>
                <a:latin typeface="Arial MT"/>
                <a:ea typeface="DejaVu Sans"/>
              </a:rPr>
              <a:t>e</a:t>
            </a:r>
            <a:r>
              <a:rPr lang="pt-BR" sz="2400" spc="-15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variado</a:t>
            </a:r>
            <a:r>
              <a:rPr lang="pt-BR" sz="2400" spc="-15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de</a:t>
            </a:r>
            <a:r>
              <a:rPr lang="pt-BR" sz="2400" spc="-15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fatores que</a:t>
            </a:r>
            <a:r>
              <a:rPr lang="pt-BR" sz="2400" spc="-15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1" dirty="0">
                <a:solidFill>
                  <a:srgbClr val="000000"/>
                </a:solidFill>
                <a:latin typeface="Arial MT"/>
                <a:ea typeface="DejaVu Sans"/>
              </a:rPr>
              <a:t>a</a:t>
            </a:r>
            <a:r>
              <a:rPr lang="pt-BR" sz="2400" spc="-15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tornam </a:t>
            </a:r>
            <a:r>
              <a:rPr lang="pt-BR" sz="2400" spc="-656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complexa,</a:t>
            </a:r>
            <a:r>
              <a:rPr lang="pt-BR" sz="2400" spc="-21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por</a:t>
            </a:r>
            <a:r>
              <a:rPr lang="pt-BR" sz="2400" spc="-26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exemplo:</a:t>
            </a:r>
          </a:p>
          <a:p>
            <a:pPr marL="469800" indent="-457200" algn="l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StarSymbol"/>
              <a:buAutoNum type="arabicPeriod"/>
              <a:tabLst>
                <a:tab pos="469440" algn="l"/>
                <a:tab pos="469800" algn="l"/>
              </a:tabLst>
            </a:pPr>
            <a:r>
              <a:rPr lang="pt-BR" sz="2400" spc="-12" dirty="0">
                <a:solidFill>
                  <a:srgbClr val="000000"/>
                </a:solidFill>
                <a:latin typeface="Arial MT"/>
                <a:ea typeface="DejaVu Sans"/>
              </a:rPr>
              <a:t>Falta</a:t>
            </a:r>
            <a:r>
              <a:rPr lang="pt-BR" sz="2400" spc="-26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de</a:t>
            </a:r>
            <a:r>
              <a:rPr lang="pt-BR" sz="2400" spc="-21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conhecimento</a:t>
            </a:r>
            <a:r>
              <a:rPr lang="pt-BR" sz="2400" spc="-26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do</a:t>
            </a:r>
            <a:r>
              <a:rPr lang="pt-BR" sz="2400" spc="-21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usuário</a:t>
            </a:r>
            <a:r>
              <a:rPr lang="pt-BR" sz="2400" spc="-26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das</a:t>
            </a:r>
            <a:r>
              <a:rPr lang="pt-BR" sz="2400" spc="-21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suas</a:t>
            </a:r>
            <a:r>
              <a:rPr lang="pt-BR" sz="2400" spc="-21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reais </a:t>
            </a:r>
            <a:r>
              <a:rPr lang="pt-BR" sz="2400" spc="-656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necessidades;</a:t>
            </a:r>
            <a:endParaRPr lang="pt-BR" sz="2400" spc="-1" dirty="0">
              <a:solidFill>
                <a:srgbClr val="000000"/>
              </a:solidFill>
              <a:latin typeface="Arial"/>
            </a:endParaRPr>
          </a:p>
          <a:p>
            <a:pPr marL="469800" indent="-457200" algn="l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StarSymbol"/>
              <a:buAutoNum type="arabicPeriod"/>
              <a:tabLst>
                <a:tab pos="469440" algn="l"/>
                <a:tab pos="469800" algn="l"/>
              </a:tabLst>
            </a:pPr>
            <a:r>
              <a:rPr lang="pt-BR" sz="2400" spc="-12" dirty="0">
                <a:solidFill>
                  <a:srgbClr val="000000"/>
                </a:solidFill>
                <a:latin typeface="Arial MT"/>
                <a:ea typeface="DejaVu Sans"/>
              </a:rPr>
              <a:t>Falta</a:t>
            </a:r>
            <a:r>
              <a:rPr lang="pt-BR" sz="2400" spc="-26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de</a:t>
            </a:r>
            <a:r>
              <a:rPr lang="pt-BR" sz="2400" spc="-26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conhecimento</a:t>
            </a:r>
            <a:r>
              <a:rPr lang="pt-BR" sz="2400" spc="-21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do</a:t>
            </a:r>
            <a:r>
              <a:rPr lang="pt-BR" sz="2400" spc="-26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desenvolvedor</a:t>
            </a:r>
            <a:r>
              <a:rPr lang="pt-BR" sz="2400" spc="-21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do</a:t>
            </a:r>
            <a:r>
              <a:rPr lang="pt-BR" sz="2400" spc="-26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domínio</a:t>
            </a:r>
            <a:r>
              <a:rPr lang="pt-BR" sz="2400" spc="-21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do </a:t>
            </a:r>
            <a:r>
              <a:rPr lang="pt-BR" sz="2400" spc="-656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problema;</a:t>
            </a:r>
            <a:endParaRPr lang="pt-BR" sz="2400" spc="-1" dirty="0">
              <a:solidFill>
                <a:srgbClr val="000000"/>
              </a:solidFill>
              <a:latin typeface="Arial"/>
            </a:endParaRPr>
          </a:p>
          <a:p>
            <a:pPr marL="469800" indent="-457200" algn="l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StarSymbol"/>
              <a:buAutoNum type="arabicPeriod"/>
              <a:tabLst>
                <a:tab pos="469440" algn="l"/>
                <a:tab pos="469800" algn="l"/>
              </a:tabLst>
            </a:pP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Comunicação</a:t>
            </a:r>
            <a:r>
              <a:rPr lang="pt-BR" sz="2400" spc="-35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inadequada</a:t>
            </a:r>
            <a:r>
              <a:rPr lang="pt-BR" sz="2400" spc="-32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entre</a:t>
            </a:r>
            <a:r>
              <a:rPr lang="pt-BR" sz="2400" spc="-32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os</a:t>
            </a:r>
            <a:r>
              <a:rPr lang="pt-BR" sz="2400" spc="-32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desenvolvedores</a:t>
            </a:r>
            <a:r>
              <a:rPr lang="pt-BR" sz="2400" spc="-32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1" dirty="0">
                <a:solidFill>
                  <a:srgbClr val="000000"/>
                </a:solidFill>
                <a:latin typeface="Arial MT"/>
                <a:ea typeface="DejaVu Sans"/>
              </a:rPr>
              <a:t>e </a:t>
            </a:r>
            <a:r>
              <a:rPr lang="pt-BR" sz="2400" spc="-656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usuários;</a:t>
            </a:r>
            <a:endParaRPr lang="pt-BR" sz="2400" spc="-1" dirty="0">
              <a:solidFill>
                <a:srgbClr val="000000"/>
              </a:solidFill>
              <a:latin typeface="Arial"/>
            </a:endParaRPr>
          </a:p>
          <a:p>
            <a:pPr marL="469800" indent="-457200" algn="l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StarSymbol"/>
              <a:buAutoNum type="arabicPeriod"/>
              <a:tabLst>
                <a:tab pos="469440" algn="l"/>
                <a:tab pos="469800" algn="l"/>
              </a:tabLst>
            </a:pP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Dificuldade</a:t>
            </a:r>
            <a:r>
              <a:rPr lang="pt-BR" sz="2400" spc="-32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do</a:t>
            </a:r>
            <a:r>
              <a:rPr lang="pt-BR" sz="2400" spc="-26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usuário</a:t>
            </a:r>
            <a:r>
              <a:rPr lang="pt-BR" sz="2400" spc="-32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tomar</a:t>
            </a:r>
            <a:r>
              <a:rPr lang="pt-BR" sz="2400" spc="24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decisões;</a:t>
            </a:r>
            <a:endParaRPr lang="pt-BR" sz="2400" spc="-1" dirty="0">
              <a:solidFill>
                <a:srgbClr val="000000"/>
              </a:solidFill>
              <a:latin typeface="Arial"/>
            </a:endParaRPr>
          </a:p>
          <a:p>
            <a:pPr marL="469800" indent="-457200" algn="l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StarSymbol"/>
              <a:buAutoNum type="arabicPeriod"/>
              <a:tabLst>
                <a:tab pos="469440" algn="l"/>
                <a:tab pos="469800" algn="l"/>
              </a:tabLst>
            </a:pP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Complexidade</a:t>
            </a:r>
            <a:r>
              <a:rPr lang="pt-BR" sz="2400" spc="-32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crescente</a:t>
            </a:r>
            <a:r>
              <a:rPr lang="pt-BR" sz="2400" spc="-26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dos</a:t>
            </a:r>
            <a:r>
              <a:rPr lang="pt-BR" sz="2400" spc="-26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sistemas</a:t>
            </a:r>
            <a:r>
              <a:rPr lang="pt-BR" sz="2400" spc="35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atuais</a:t>
            </a:r>
            <a:endParaRPr lang="pt-BR" sz="2400" spc="-1" dirty="0">
              <a:solidFill>
                <a:srgbClr val="000000"/>
              </a:solidFill>
              <a:latin typeface="Arial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876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539552" y="1700808"/>
            <a:ext cx="8229240" cy="3977280"/>
          </a:xfrm>
        </p:spPr>
        <p:txBody>
          <a:bodyPr/>
          <a:lstStyle/>
          <a:p>
            <a:pPr marL="355500" lvl="2" indent="-342900" algn="just">
              <a:spcBef>
                <a:spcPts val="666"/>
              </a:spcBef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354960" algn="l"/>
                <a:tab pos="355680" algn="l"/>
              </a:tabLst>
            </a:pPr>
            <a:r>
              <a:rPr lang="pt-BR" sz="2400" spc="-1" dirty="0">
                <a:solidFill>
                  <a:srgbClr val="000000"/>
                </a:solidFill>
                <a:latin typeface="Arial MT"/>
                <a:ea typeface="DejaVu Sans"/>
              </a:rPr>
              <a:t>Uma</a:t>
            </a:r>
            <a:r>
              <a:rPr lang="pt-BR" sz="2400" spc="18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4" dirty="0">
                <a:solidFill>
                  <a:srgbClr val="000000"/>
                </a:solidFill>
                <a:latin typeface="Arial MT"/>
                <a:ea typeface="DejaVu Sans"/>
              </a:rPr>
              <a:t>vez</a:t>
            </a:r>
            <a:r>
              <a:rPr lang="pt-BR" sz="2400" spc="38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4" dirty="0">
                <a:solidFill>
                  <a:srgbClr val="000000"/>
                </a:solidFill>
                <a:latin typeface="Arial MT"/>
                <a:ea typeface="DejaVu Sans"/>
              </a:rPr>
              <a:t>identificados</a:t>
            </a:r>
            <a:r>
              <a:rPr lang="pt-BR" sz="2400" spc="29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1" dirty="0">
                <a:solidFill>
                  <a:srgbClr val="000000"/>
                </a:solidFill>
                <a:latin typeface="Arial MT"/>
                <a:ea typeface="DejaVu Sans"/>
              </a:rPr>
              <a:t>e</a:t>
            </a:r>
            <a:r>
              <a:rPr lang="pt-BR" sz="2400" spc="24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4" dirty="0">
                <a:solidFill>
                  <a:srgbClr val="000000"/>
                </a:solidFill>
                <a:latin typeface="Arial MT"/>
                <a:ea typeface="DejaVu Sans"/>
              </a:rPr>
              <a:t>negociados,</a:t>
            </a:r>
            <a:r>
              <a:rPr lang="pt-BR" sz="2400" spc="29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1" spc="-1" dirty="0">
                <a:solidFill>
                  <a:srgbClr val="000000"/>
                </a:solidFill>
                <a:latin typeface="Arial"/>
                <a:ea typeface="DejaVu Sans"/>
              </a:rPr>
              <a:t>os</a:t>
            </a:r>
            <a:r>
              <a:rPr lang="pt-BR" sz="2400" b="1" spc="29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1" spc="4" dirty="0">
                <a:solidFill>
                  <a:srgbClr val="000000"/>
                </a:solidFill>
                <a:latin typeface="Arial"/>
                <a:ea typeface="DejaVu Sans"/>
              </a:rPr>
              <a:t>requisitos</a:t>
            </a:r>
            <a:r>
              <a:rPr lang="pt-BR" sz="2400" b="1" spc="29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>
                <a:solidFill>
                  <a:srgbClr val="000000"/>
                </a:solidFill>
                <a:latin typeface="Arial"/>
                <a:ea typeface="DejaVu Sans"/>
              </a:rPr>
              <a:t>devem </a:t>
            </a:r>
            <a:r>
              <a:rPr lang="pt-BR" sz="2400" b="1" spc="-656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1" spc="-7" dirty="0">
                <a:solidFill>
                  <a:srgbClr val="000000"/>
                </a:solidFill>
                <a:latin typeface="Arial"/>
                <a:ea typeface="DejaVu Sans"/>
              </a:rPr>
              <a:t>ser </a:t>
            </a:r>
            <a:r>
              <a:rPr lang="pt-BR" sz="2400" b="1" spc="-12" dirty="0">
                <a:solidFill>
                  <a:srgbClr val="000000"/>
                </a:solidFill>
                <a:latin typeface="Arial"/>
                <a:ea typeface="DejaVu Sans"/>
              </a:rPr>
              <a:t>documentados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para que possam servir de base para </a:t>
            </a:r>
            <a:r>
              <a:rPr lang="pt-BR" sz="2400" spc="-1" dirty="0">
                <a:solidFill>
                  <a:srgbClr val="000000"/>
                </a:solidFill>
                <a:latin typeface="Arial MT"/>
                <a:ea typeface="DejaVu Sans"/>
              </a:rPr>
              <a:t>o 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restante</a:t>
            </a:r>
            <a:r>
              <a:rPr lang="pt-BR" sz="2400" spc="-12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do</a:t>
            </a:r>
            <a:r>
              <a:rPr lang="pt-BR" sz="2400" spc="-15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processo</a:t>
            </a:r>
            <a:r>
              <a:rPr lang="pt-BR" sz="2400" spc="-15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de</a:t>
            </a:r>
            <a:r>
              <a:rPr lang="pt-BR" sz="2400" spc="-1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desenvolvimento.</a:t>
            </a:r>
            <a:endParaRPr lang="pt-BR" sz="2400" spc="-1" dirty="0">
              <a:solidFill>
                <a:srgbClr val="000000"/>
              </a:solidFill>
              <a:latin typeface="Arial"/>
            </a:endParaRPr>
          </a:p>
          <a:p>
            <a:pPr marL="342900" lvl="2" indent="-342900" algn="just">
              <a:spcBef>
                <a:spcPts val="6"/>
              </a:spcBef>
              <a:buFont typeface="Arial" panose="020B0604020202020204" pitchFamily="34" charset="0"/>
              <a:buChar char="•"/>
              <a:tabLst>
                <a:tab pos="354960" algn="l"/>
                <a:tab pos="355680" algn="l"/>
              </a:tabLst>
            </a:pPr>
            <a:endParaRPr lang="pt-BR" sz="2400" spc="-1" dirty="0">
              <a:solidFill>
                <a:srgbClr val="000000"/>
              </a:solidFill>
              <a:latin typeface="Arial"/>
            </a:endParaRPr>
          </a:p>
          <a:p>
            <a:pPr marL="355680" lvl="2" indent="-343080" algn="just">
              <a:buClr>
                <a:srgbClr val="000000"/>
              </a:buClr>
              <a:buFont typeface="Arial MT"/>
              <a:buChar char="•"/>
              <a:tabLst>
                <a:tab pos="354960" algn="l"/>
                <a:tab pos="355680" algn="l"/>
              </a:tabLst>
            </a:pP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Os</a:t>
            </a:r>
            <a:r>
              <a:rPr lang="pt-BR" sz="2400" spc="-15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requisitos</a:t>
            </a:r>
            <a:r>
              <a:rPr lang="pt-BR" sz="2400" spc="-26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são</a:t>
            </a:r>
            <a:r>
              <a:rPr lang="pt-BR" sz="2400" spc="-26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documentados</a:t>
            </a:r>
            <a:r>
              <a:rPr lang="pt-BR" sz="2400" spc="-26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em</a:t>
            </a:r>
            <a:r>
              <a:rPr lang="pt-BR" sz="2400" spc="-26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um</a:t>
            </a:r>
            <a:r>
              <a:rPr lang="pt-BR" sz="2400" spc="-35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nível</a:t>
            </a:r>
            <a:r>
              <a:rPr lang="pt-BR" sz="2400" spc="-15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apropriado</a:t>
            </a:r>
            <a:r>
              <a:rPr lang="pt-BR" sz="2400" spc="-26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de </a:t>
            </a:r>
            <a:r>
              <a:rPr lang="pt-BR" sz="2400" spc="-656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detalhe.</a:t>
            </a:r>
            <a:endParaRPr lang="pt-BR" sz="2400" spc="-1" dirty="0">
              <a:solidFill>
                <a:srgbClr val="000000"/>
              </a:solidFill>
              <a:latin typeface="Arial"/>
            </a:endParaRPr>
          </a:p>
          <a:p>
            <a:pPr marL="342900" lvl="2" indent="-342900" algn="just">
              <a:spcBef>
                <a:spcPts val="6"/>
              </a:spcBef>
              <a:buFont typeface="Arial" panose="020B0604020202020204" pitchFamily="34" charset="0"/>
              <a:buChar char="•"/>
              <a:tabLst>
                <a:tab pos="354960" algn="l"/>
                <a:tab pos="355680" algn="l"/>
              </a:tabLst>
            </a:pPr>
            <a:endParaRPr lang="pt-BR" sz="2400" spc="-1" dirty="0">
              <a:solidFill>
                <a:srgbClr val="000000"/>
              </a:solidFill>
              <a:latin typeface="Arial"/>
            </a:endParaRPr>
          </a:p>
          <a:p>
            <a:pPr marL="355680" lvl="2" indent="-343080" algn="just">
              <a:spcBef>
                <a:spcPts val="6"/>
              </a:spcBef>
              <a:buClr>
                <a:srgbClr val="000000"/>
              </a:buClr>
              <a:buFont typeface="Arial MT"/>
              <a:buChar char="•"/>
              <a:tabLst>
                <a:tab pos="355680" algn="l"/>
              </a:tabLst>
            </a:pP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Em geral </a:t>
            </a:r>
            <a:r>
              <a:rPr lang="pt-BR" sz="2400" spc="-1" dirty="0">
                <a:solidFill>
                  <a:srgbClr val="000000"/>
                </a:solidFill>
                <a:latin typeface="Arial MT"/>
                <a:ea typeface="DejaVu Sans"/>
              </a:rPr>
              <a:t>é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produzido um </a:t>
            </a:r>
            <a:r>
              <a:rPr lang="pt-BR" sz="2400" b="1" spc="-12" dirty="0">
                <a:solidFill>
                  <a:srgbClr val="000000"/>
                </a:solidFill>
                <a:latin typeface="Arial"/>
                <a:ea typeface="DejaVu Sans"/>
              </a:rPr>
              <a:t>documento </a:t>
            </a:r>
            <a:r>
              <a:rPr lang="pt-BR" sz="2400" b="1" spc="-7" dirty="0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pt-BR" sz="2400" b="1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1" spc="-12" dirty="0">
                <a:solidFill>
                  <a:srgbClr val="000000"/>
                </a:solidFill>
                <a:latin typeface="Arial"/>
                <a:ea typeface="DejaVu Sans"/>
              </a:rPr>
              <a:t>especificação </a:t>
            </a:r>
            <a:r>
              <a:rPr lang="pt-BR" sz="2400" b="1" spc="-7" dirty="0">
                <a:solidFill>
                  <a:srgbClr val="000000"/>
                </a:solidFill>
                <a:latin typeface="Arial"/>
                <a:ea typeface="DejaVu Sans"/>
              </a:rPr>
              <a:t>de </a:t>
            </a:r>
            <a:r>
              <a:rPr lang="pt-BR" sz="2400" b="1" spc="-656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1" spc="38" dirty="0">
                <a:solidFill>
                  <a:srgbClr val="000000"/>
                </a:solidFill>
                <a:latin typeface="Arial"/>
                <a:ea typeface="DejaVu Sans"/>
              </a:rPr>
              <a:t>requisitos</a:t>
            </a:r>
            <a:r>
              <a:rPr lang="pt-BR" sz="2400" spc="38" dirty="0">
                <a:solidFill>
                  <a:srgbClr val="000000"/>
                </a:solidFill>
                <a:latin typeface="Arial MT"/>
                <a:ea typeface="DejaVu Sans"/>
              </a:rPr>
              <a:t>, </a:t>
            </a:r>
            <a:r>
              <a:rPr lang="pt-BR" sz="2400" spc="15" dirty="0">
                <a:solidFill>
                  <a:srgbClr val="000000"/>
                </a:solidFill>
                <a:latin typeface="Arial MT"/>
                <a:ea typeface="DejaVu Sans"/>
              </a:rPr>
              <a:t>de </a:t>
            </a:r>
            <a:r>
              <a:rPr lang="pt-BR" sz="2400" spc="38" dirty="0">
                <a:solidFill>
                  <a:srgbClr val="000000"/>
                </a:solidFill>
                <a:latin typeface="Arial MT"/>
                <a:ea typeface="DejaVu Sans"/>
              </a:rPr>
              <a:t>forma </a:t>
            </a:r>
            <a:r>
              <a:rPr lang="pt-BR" sz="2400" spc="29" dirty="0">
                <a:solidFill>
                  <a:srgbClr val="000000"/>
                </a:solidFill>
                <a:latin typeface="Arial MT"/>
                <a:ea typeface="DejaVu Sans"/>
              </a:rPr>
              <a:t>que </a:t>
            </a:r>
            <a:r>
              <a:rPr lang="pt-BR" sz="2400" spc="38" dirty="0">
                <a:solidFill>
                  <a:srgbClr val="000000"/>
                </a:solidFill>
                <a:latin typeface="Arial MT"/>
                <a:ea typeface="DejaVu Sans"/>
              </a:rPr>
              <a:t>todos </a:t>
            </a:r>
            <a:r>
              <a:rPr lang="pt-BR" sz="2400" spc="18" dirty="0">
                <a:solidFill>
                  <a:srgbClr val="000000"/>
                </a:solidFill>
                <a:latin typeface="Arial MT"/>
                <a:ea typeface="DejaVu Sans"/>
              </a:rPr>
              <a:t>os</a:t>
            </a:r>
            <a:r>
              <a:rPr lang="pt-BR" sz="2400" spc="24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43" dirty="0" err="1">
                <a:solidFill>
                  <a:srgbClr val="000000"/>
                </a:solidFill>
                <a:latin typeface="Arial MT"/>
                <a:ea typeface="DejaVu Sans"/>
              </a:rPr>
              <a:t>stakeholders</a:t>
            </a:r>
            <a:r>
              <a:rPr lang="pt-BR" sz="2400" spc="43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38" dirty="0">
                <a:solidFill>
                  <a:srgbClr val="000000"/>
                </a:solidFill>
                <a:latin typeface="Arial MT"/>
                <a:ea typeface="DejaVu Sans"/>
              </a:rPr>
              <a:t>possam </a:t>
            </a:r>
            <a:r>
              <a:rPr lang="pt-BR" sz="2400" spc="-656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entendê-lo.</a:t>
            </a:r>
            <a:endParaRPr lang="pt-BR" sz="2400" spc="-1" dirty="0">
              <a:solidFill>
                <a:srgbClr val="000000"/>
              </a:solidFill>
              <a:latin typeface="Arial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376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VALIDAÇÃO DE REQUISITOS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539552" y="1916832"/>
            <a:ext cx="8229240" cy="114480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dirty="0"/>
              <a:t>Processo de checar se os requisitos definem o sistema que o cliente realmente quer.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dirty="0"/>
              <a:t>Validação de requisitos se sobrepõe à análise de requisitos, uma vez que está preocupada em encontrar problemas com os requisitos.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400" dirty="0"/>
              <a:t>Importante porque erros em um documento de requisitos podem gerar altos custos de retrabalho quando descobertos tardiamente.</a:t>
            </a:r>
          </a:p>
        </p:txBody>
      </p:sp>
    </p:spTree>
    <p:extLst>
      <p:ext uri="{BB962C8B-B14F-4D97-AF65-F5344CB8AC3E}">
        <p14:creationId xmlns:p14="http://schemas.microsoft.com/office/powerpoint/2010/main" val="1144036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VALIDAÇÃO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539552" y="3429000"/>
            <a:ext cx="8229240" cy="1144800"/>
          </a:xfrm>
        </p:spPr>
        <p:txBody>
          <a:bodyPr/>
          <a:lstStyle/>
          <a:p>
            <a:pPr marL="355680" indent="-343080" algn="just">
              <a:spcBef>
                <a:spcPts val="666"/>
              </a:spcBef>
              <a:buClr>
                <a:srgbClr val="000000"/>
              </a:buClr>
              <a:buFont typeface="Arial MT"/>
              <a:buChar char="•"/>
              <a:tabLst>
                <a:tab pos="355680" algn="l"/>
              </a:tabLst>
            </a:pPr>
            <a:r>
              <a:rPr lang="pt-BR" sz="2400" spc="-1" dirty="0">
                <a:solidFill>
                  <a:srgbClr val="000000"/>
                </a:solidFill>
                <a:latin typeface="Arial MT"/>
                <a:ea typeface="DejaVu Sans"/>
              </a:rPr>
              <a:t>A </a:t>
            </a:r>
            <a:r>
              <a:rPr lang="pt-BR" sz="2400" b="1" spc="49" dirty="0">
                <a:solidFill>
                  <a:srgbClr val="000000"/>
                </a:solidFill>
                <a:latin typeface="Arial"/>
                <a:ea typeface="DejaVu Sans"/>
              </a:rPr>
              <a:t>validação </a:t>
            </a:r>
            <a:r>
              <a:rPr lang="pt-BR" sz="2400" b="1" spc="55" dirty="0">
                <a:solidFill>
                  <a:srgbClr val="000000"/>
                </a:solidFill>
                <a:latin typeface="Arial"/>
                <a:ea typeface="DejaVu Sans"/>
              </a:rPr>
              <a:t>representa </a:t>
            </a:r>
            <a:r>
              <a:rPr lang="pt-BR" sz="2400" b="1" spc="-1" dirty="0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lang="pt-BR" sz="2400" b="1" spc="49" dirty="0">
                <a:solidFill>
                  <a:srgbClr val="000000"/>
                </a:solidFill>
                <a:latin typeface="Arial"/>
                <a:ea typeface="DejaVu Sans"/>
              </a:rPr>
              <a:t>atividade </a:t>
            </a:r>
            <a:r>
              <a:rPr lang="pt-BR" sz="2400" b="1" spc="24" dirty="0">
                <a:solidFill>
                  <a:srgbClr val="000000"/>
                </a:solidFill>
                <a:latin typeface="Arial"/>
                <a:ea typeface="DejaVu Sans"/>
              </a:rPr>
              <a:t>em </a:t>
            </a:r>
            <a:r>
              <a:rPr lang="pt-BR" sz="2400" b="1" spc="35" dirty="0">
                <a:solidFill>
                  <a:srgbClr val="000000"/>
                </a:solidFill>
                <a:latin typeface="Arial"/>
                <a:ea typeface="DejaVu Sans"/>
              </a:rPr>
              <a:t>que </a:t>
            </a:r>
            <a:r>
              <a:rPr lang="pt-BR" sz="2400" b="1" spc="55" dirty="0">
                <a:solidFill>
                  <a:srgbClr val="000000"/>
                </a:solidFill>
                <a:latin typeface="Arial"/>
                <a:ea typeface="DejaVu Sans"/>
              </a:rPr>
              <a:t>obtemos </a:t>
            </a:r>
            <a:r>
              <a:rPr lang="pt-BR" sz="2400" b="1" spc="-1" dirty="0">
                <a:solidFill>
                  <a:srgbClr val="000000"/>
                </a:solidFill>
                <a:latin typeface="Arial"/>
                <a:ea typeface="DejaVu Sans"/>
              </a:rPr>
              <a:t>o  </a:t>
            </a:r>
            <a:r>
              <a:rPr lang="pt-BR" sz="2400" b="1" spc="-7" dirty="0">
                <a:solidFill>
                  <a:srgbClr val="FF0000"/>
                </a:solidFill>
                <a:latin typeface="Arial"/>
                <a:ea typeface="DejaVu Sans"/>
              </a:rPr>
              <a:t>aceite</a:t>
            </a:r>
            <a:r>
              <a:rPr lang="pt-BR" sz="2400" b="1" spc="-15" dirty="0">
                <a:solidFill>
                  <a:srgbClr val="FF0000"/>
                </a:solidFill>
                <a:latin typeface="Arial"/>
                <a:ea typeface="DejaVu Sans"/>
              </a:rPr>
              <a:t> </a:t>
            </a:r>
            <a:r>
              <a:rPr lang="pt-BR" sz="2400" b="1" spc="-7" dirty="0">
                <a:solidFill>
                  <a:srgbClr val="000000"/>
                </a:solidFill>
                <a:latin typeface="Arial"/>
                <a:ea typeface="DejaVu Sans"/>
              </a:rPr>
              <a:t>do</a:t>
            </a:r>
            <a:r>
              <a:rPr lang="pt-BR" sz="2400" b="1" spc="-15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1" spc="-12" dirty="0">
                <a:solidFill>
                  <a:srgbClr val="000000"/>
                </a:solidFill>
                <a:latin typeface="Arial"/>
                <a:ea typeface="DejaVu Sans"/>
              </a:rPr>
              <a:t>cliente</a:t>
            </a:r>
            <a:r>
              <a:rPr lang="pt-BR" sz="2400" b="1" spc="-15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1" spc="-7" dirty="0">
                <a:solidFill>
                  <a:srgbClr val="000000"/>
                </a:solidFill>
                <a:latin typeface="Arial"/>
                <a:ea typeface="DejaVu Sans"/>
              </a:rPr>
              <a:t>sob</a:t>
            </a:r>
            <a:r>
              <a:rPr lang="pt-BR" sz="2400" b="1" spc="-15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1" spc="-12" dirty="0">
                <a:solidFill>
                  <a:srgbClr val="000000"/>
                </a:solidFill>
                <a:latin typeface="Arial"/>
                <a:ea typeface="DejaVu Sans"/>
              </a:rPr>
              <a:t>determinado</a:t>
            </a:r>
            <a:r>
              <a:rPr lang="pt-BR" sz="2400" b="1" spc="55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1" spc="-7" dirty="0">
                <a:solidFill>
                  <a:srgbClr val="000000"/>
                </a:solidFill>
                <a:latin typeface="Arial"/>
                <a:ea typeface="DejaVu Sans"/>
              </a:rPr>
              <a:t>artefato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.</a:t>
            </a:r>
            <a:endParaRPr lang="pt-BR" sz="24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  <a:tabLst>
                <a:tab pos="355680" algn="l"/>
              </a:tabLst>
            </a:pPr>
            <a:endParaRPr lang="pt-BR" sz="2400" spc="-1" dirty="0">
              <a:solidFill>
                <a:srgbClr val="000000"/>
              </a:solidFill>
              <a:latin typeface="Arial"/>
            </a:endParaRPr>
          </a:p>
          <a:p>
            <a:pPr marL="355680" indent="-343080" algn="just">
              <a:buClr>
                <a:srgbClr val="000000"/>
              </a:buClr>
              <a:buFont typeface="Arial MT"/>
              <a:buChar char="•"/>
              <a:tabLst>
                <a:tab pos="355680" algn="l"/>
              </a:tabLst>
            </a:pPr>
            <a:r>
              <a:rPr lang="pt-BR" sz="2400" spc="49" dirty="0">
                <a:solidFill>
                  <a:srgbClr val="000000"/>
                </a:solidFill>
                <a:latin typeface="Arial MT"/>
                <a:ea typeface="DejaVu Sans"/>
              </a:rPr>
              <a:t>No </a:t>
            </a:r>
            <a:r>
              <a:rPr lang="pt-BR" sz="2400" spc="94" dirty="0">
                <a:solidFill>
                  <a:srgbClr val="000000"/>
                </a:solidFill>
                <a:latin typeface="Arial MT"/>
                <a:ea typeface="DejaVu Sans"/>
              </a:rPr>
              <a:t>cenário </a:t>
            </a:r>
            <a:r>
              <a:rPr lang="pt-BR" sz="2400" spc="49" dirty="0">
                <a:solidFill>
                  <a:srgbClr val="000000"/>
                </a:solidFill>
                <a:latin typeface="Arial MT"/>
                <a:ea typeface="DejaVu Sans"/>
              </a:rPr>
              <a:t>de </a:t>
            </a:r>
            <a:r>
              <a:rPr lang="pt-BR" sz="2400" spc="97" dirty="0">
                <a:solidFill>
                  <a:srgbClr val="000000"/>
                </a:solidFill>
                <a:latin typeface="Arial MT"/>
                <a:ea typeface="DejaVu Sans"/>
              </a:rPr>
              <a:t>engenharia </a:t>
            </a:r>
            <a:r>
              <a:rPr lang="pt-BR" sz="2400" spc="49" dirty="0">
                <a:solidFill>
                  <a:srgbClr val="000000"/>
                </a:solidFill>
                <a:latin typeface="Arial MT"/>
                <a:ea typeface="DejaVu Sans"/>
              </a:rPr>
              <a:t>de </a:t>
            </a:r>
            <a:r>
              <a:rPr lang="pt-BR" sz="2400" spc="97" dirty="0">
                <a:solidFill>
                  <a:srgbClr val="000000"/>
                </a:solidFill>
                <a:latin typeface="Arial MT"/>
                <a:ea typeface="DejaVu Sans"/>
              </a:rPr>
              <a:t>requisitos, </a:t>
            </a:r>
            <a:r>
              <a:rPr lang="pt-BR" sz="2400" spc="83" dirty="0">
                <a:solidFill>
                  <a:srgbClr val="000000"/>
                </a:solidFill>
                <a:latin typeface="Arial MT"/>
                <a:ea typeface="DejaVu Sans"/>
              </a:rPr>
              <a:t>esta </a:t>
            </a:r>
            <a:r>
              <a:rPr lang="pt-BR" sz="2400" spc="97" dirty="0">
                <a:solidFill>
                  <a:srgbClr val="000000"/>
                </a:solidFill>
                <a:latin typeface="Arial MT"/>
                <a:ea typeface="DejaVu Sans"/>
              </a:rPr>
              <a:t>atividade </a:t>
            </a:r>
            <a:r>
              <a:rPr lang="pt-BR" sz="2400" spc="103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58" dirty="0">
                <a:solidFill>
                  <a:srgbClr val="000000"/>
                </a:solidFill>
                <a:latin typeface="Arial MT"/>
                <a:ea typeface="DejaVu Sans"/>
              </a:rPr>
              <a:t>significa </a:t>
            </a:r>
            <a:r>
              <a:rPr lang="pt-BR" sz="2400" spc="55" dirty="0">
                <a:solidFill>
                  <a:srgbClr val="000000"/>
                </a:solidFill>
                <a:latin typeface="Arial MT"/>
                <a:ea typeface="DejaVu Sans"/>
              </a:rPr>
              <a:t>aprovar </a:t>
            </a:r>
            <a:r>
              <a:rPr lang="pt-BR" sz="2400" spc="58" dirty="0">
                <a:solidFill>
                  <a:srgbClr val="000000"/>
                </a:solidFill>
                <a:latin typeface="Arial MT"/>
                <a:ea typeface="DejaVu Sans"/>
              </a:rPr>
              <a:t>junto </a:t>
            </a:r>
            <a:r>
              <a:rPr lang="pt-BR" sz="2400" spc="29" dirty="0">
                <a:solidFill>
                  <a:srgbClr val="000000"/>
                </a:solidFill>
                <a:latin typeface="Arial MT"/>
                <a:ea typeface="DejaVu Sans"/>
              </a:rPr>
              <a:t>ao </a:t>
            </a:r>
            <a:r>
              <a:rPr lang="pt-BR" sz="2400" spc="58" dirty="0">
                <a:solidFill>
                  <a:srgbClr val="000000"/>
                </a:solidFill>
                <a:latin typeface="Arial MT"/>
                <a:ea typeface="DejaVu Sans"/>
              </a:rPr>
              <a:t>cliente </a:t>
            </a:r>
            <a:r>
              <a:rPr lang="pt-BR" sz="2400" spc="29" dirty="0">
                <a:solidFill>
                  <a:srgbClr val="000000"/>
                </a:solidFill>
                <a:latin typeface="Arial MT"/>
                <a:ea typeface="DejaVu Sans"/>
              </a:rPr>
              <a:t>os </a:t>
            </a:r>
            <a:r>
              <a:rPr lang="pt-BR" sz="2400" spc="63" dirty="0">
                <a:solidFill>
                  <a:srgbClr val="000000"/>
                </a:solidFill>
                <a:latin typeface="Arial MT"/>
                <a:ea typeface="DejaVu Sans"/>
              </a:rPr>
              <a:t>requisitos </a:t>
            </a:r>
            <a:r>
              <a:rPr lang="pt-BR" sz="2400" spc="43" dirty="0">
                <a:solidFill>
                  <a:srgbClr val="000000"/>
                </a:solidFill>
                <a:latin typeface="Arial MT"/>
                <a:ea typeface="DejaVu Sans"/>
              </a:rPr>
              <a:t>que </a:t>
            </a:r>
            <a:r>
              <a:rPr lang="pt-BR" sz="2400" spc="58" dirty="0">
                <a:solidFill>
                  <a:srgbClr val="000000"/>
                </a:solidFill>
                <a:latin typeface="Arial MT"/>
                <a:ea typeface="DejaVu Sans"/>
              </a:rPr>
              <a:t>foram </a:t>
            </a:r>
            <a:r>
              <a:rPr lang="pt-BR" sz="2400" spc="63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especificados.</a:t>
            </a:r>
            <a:endParaRPr lang="pt-BR" sz="24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"/>
              </a:spcBef>
              <a:tabLst>
                <a:tab pos="355680" algn="l"/>
              </a:tabLst>
            </a:pPr>
            <a:endParaRPr lang="pt-BR" sz="2400" spc="-1" dirty="0">
              <a:solidFill>
                <a:srgbClr val="000000"/>
              </a:solidFill>
              <a:latin typeface="Arial"/>
            </a:endParaRPr>
          </a:p>
          <a:p>
            <a:pPr marL="355680" indent="-343080" algn="just">
              <a:spcBef>
                <a:spcPts val="6"/>
              </a:spcBef>
              <a:buClr>
                <a:srgbClr val="000000"/>
              </a:buClr>
              <a:buFont typeface="Arial MT"/>
              <a:buChar char="•"/>
              <a:tabLst>
                <a:tab pos="355680" algn="l"/>
              </a:tabLst>
            </a:pPr>
            <a:r>
              <a:rPr lang="pt-BR" sz="2400" spc="55" dirty="0">
                <a:solidFill>
                  <a:srgbClr val="000000"/>
                </a:solidFill>
                <a:latin typeface="Arial MT"/>
                <a:ea typeface="DejaVu Sans"/>
              </a:rPr>
              <a:t>Embora </a:t>
            </a:r>
            <a:r>
              <a:rPr lang="pt-BR" sz="2400" spc="63" dirty="0">
                <a:solidFill>
                  <a:srgbClr val="000000"/>
                </a:solidFill>
                <a:latin typeface="Arial MT"/>
                <a:ea typeface="DejaVu Sans"/>
              </a:rPr>
              <a:t>aparentemente simples, </a:t>
            </a:r>
            <a:r>
              <a:rPr lang="pt-BR" sz="2400" spc="55" dirty="0">
                <a:solidFill>
                  <a:srgbClr val="000000"/>
                </a:solidFill>
                <a:latin typeface="Arial MT"/>
                <a:ea typeface="DejaVu Sans"/>
              </a:rPr>
              <a:t>esta </a:t>
            </a:r>
            <a:r>
              <a:rPr lang="pt-BR" sz="2400" spc="63" dirty="0">
                <a:solidFill>
                  <a:srgbClr val="000000"/>
                </a:solidFill>
                <a:latin typeface="Arial MT"/>
                <a:ea typeface="DejaVu Sans"/>
              </a:rPr>
              <a:t>atividade </a:t>
            </a:r>
            <a:r>
              <a:rPr lang="pt-BR" sz="2400" spc="55" dirty="0">
                <a:solidFill>
                  <a:srgbClr val="000000"/>
                </a:solidFill>
                <a:latin typeface="Arial MT"/>
                <a:ea typeface="DejaVu Sans"/>
              </a:rPr>
              <a:t>pode </a:t>
            </a:r>
            <a:r>
              <a:rPr lang="pt-BR" sz="2400" spc="43" dirty="0">
                <a:solidFill>
                  <a:srgbClr val="000000"/>
                </a:solidFill>
                <a:latin typeface="Arial MT"/>
                <a:ea typeface="DejaVu Sans"/>
              </a:rPr>
              <a:t>ser </a:t>
            </a:r>
            <a:r>
              <a:rPr lang="pt-BR" sz="2400" spc="49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1" dirty="0">
                <a:solidFill>
                  <a:srgbClr val="000000"/>
                </a:solidFill>
                <a:latin typeface="Arial MT"/>
                <a:ea typeface="DejaVu Sans"/>
              </a:rPr>
              <a:t>bastante dificultada pelo cliente ou </a:t>
            </a:r>
            <a:r>
              <a:rPr lang="pt-BR" sz="2400" spc="4" dirty="0">
                <a:solidFill>
                  <a:srgbClr val="000000"/>
                </a:solidFill>
                <a:latin typeface="Arial MT"/>
                <a:ea typeface="DejaVu Sans"/>
              </a:rPr>
              <a:t>mesmo </a:t>
            </a:r>
            <a:r>
              <a:rPr lang="pt-BR" sz="2400" spc="-1" dirty="0">
                <a:solidFill>
                  <a:srgbClr val="000000"/>
                </a:solidFill>
                <a:latin typeface="Arial MT"/>
                <a:ea typeface="DejaVu Sans"/>
              </a:rPr>
              <a:t>por um processo </a:t>
            </a:r>
            <a:r>
              <a:rPr lang="pt-BR" sz="2400" spc="-656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de</a:t>
            </a:r>
            <a:r>
              <a:rPr lang="pt-BR" sz="2400" spc="-21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validação</a:t>
            </a:r>
            <a:r>
              <a:rPr lang="pt-BR" sz="2400" spc="-21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inadequado</a:t>
            </a:r>
            <a:r>
              <a:rPr lang="pt-BR" sz="2400" spc="-15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utilizado</a:t>
            </a:r>
            <a:r>
              <a:rPr lang="pt-BR" sz="2400" spc="-21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pela</a:t>
            </a:r>
            <a:r>
              <a:rPr lang="pt-BR" sz="2400" spc="123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7" dirty="0">
                <a:solidFill>
                  <a:srgbClr val="000000"/>
                </a:solidFill>
                <a:latin typeface="Arial MT"/>
                <a:ea typeface="DejaVu Sans"/>
              </a:rPr>
              <a:t>empresa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95787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395536" y="2852936"/>
            <a:ext cx="8229240" cy="1144800"/>
          </a:xfrm>
        </p:spPr>
        <p:txBody>
          <a:bodyPr/>
          <a:lstStyle/>
          <a:p>
            <a:pPr algn="just"/>
            <a:r>
              <a:rPr lang="pt-BR" sz="2400" spc="55" dirty="0">
                <a:solidFill>
                  <a:srgbClr val="000000"/>
                </a:solidFill>
                <a:latin typeface="Arial MT"/>
                <a:ea typeface="DejaVu Sans"/>
              </a:rPr>
              <a:t>Esta </a:t>
            </a:r>
            <a:r>
              <a:rPr lang="pt-BR" sz="2400" spc="63" dirty="0">
                <a:solidFill>
                  <a:srgbClr val="000000"/>
                </a:solidFill>
                <a:latin typeface="Arial MT"/>
                <a:ea typeface="DejaVu Sans"/>
              </a:rPr>
              <a:t>atividade </a:t>
            </a:r>
            <a:r>
              <a:rPr lang="pt-BR" sz="2400" spc="63" dirty="0">
                <a:solidFill>
                  <a:srgbClr val="FF0000"/>
                </a:solidFill>
                <a:latin typeface="Arial MT"/>
                <a:ea typeface="DejaVu Sans"/>
              </a:rPr>
              <a:t>examina</a:t>
            </a:r>
            <a:r>
              <a:rPr lang="pt-BR" sz="2400" spc="63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-1" dirty="0">
                <a:solidFill>
                  <a:srgbClr val="000000"/>
                </a:solidFill>
                <a:latin typeface="Arial MT"/>
                <a:ea typeface="DejaVu Sans"/>
              </a:rPr>
              <a:t>a </a:t>
            </a:r>
            <a:r>
              <a:rPr lang="pt-BR" sz="2400" spc="69" dirty="0">
                <a:solidFill>
                  <a:srgbClr val="FF0000"/>
                </a:solidFill>
                <a:latin typeface="Arial MT"/>
                <a:ea typeface="DejaVu Sans"/>
              </a:rPr>
              <a:t>especificação</a:t>
            </a:r>
            <a:r>
              <a:rPr lang="pt-BR" sz="2400" spc="69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29" dirty="0">
                <a:solidFill>
                  <a:srgbClr val="000000"/>
                </a:solidFill>
                <a:latin typeface="Arial MT"/>
                <a:ea typeface="DejaVu Sans"/>
              </a:rPr>
              <a:t>do </a:t>
            </a:r>
            <a:r>
              <a:rPr lang="pt-BR" sz="2400" spc="63" dirty="0">
                <a:solidFill>
                  <a:srgbClr val="000000"/>
                </a:solidFill>
                <a:latin typeface="Arial MT"/>
                <a:ea typeface="DejaVu Sans"/>
              </a:rPr>
              <a:t>software, </a:t>
            </a:r>
            <a:r>
              <a:rPr lang="pt-BR" sz="2400" spc="29" dirty="0">
                <a:solidFill>
                  <a:srgbClr val="000000"/>
                </a:solidFill>
                <a:latin typeface="Arial MT"/>
                <a:ea typeface="DejaVu Sans"/>
              </a:rPr>
              <a:t>de </a:t>
            </a:r>
            <a:r>
              <a:rPr lang="pt-BR" sz="2400" spc="35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spc="140" dirty="0">
                <a:solidFill>
                  <a:srgbClr val="000000"/>
                </a:solidFill>
                <a:latin typeface="Arial MT"/>
                <a:ea typeface="DejaVu Sans"/>
              </a:rPr>
              <a:t>forma </a:t>
            </a:r>
            <a:r>
              <a:rPr lang="pt-BR" sz="2400" spc="-1" dirty="0">
                <a:solidFill>
                  <a:srgbClr val="000000"/>
                </a:solidFill>
                <a:latin typeface="Arial MT"/>
                <a:ea typeface="DejaVu Sans"/>
              </a:rPr>
              <a:t>a </a:t>
            </a:r>
            <a:r>
              <a:rPr lang="pt-BR" sz="2400" b="1" spc="148" dirty="0">
                <a:solidFill>
                  <a:srgbClr val="000000"/>
                </a:solidFill>
                <a:latin typeface="Arial"/>
                <a:ea typeface="DejaVu Sans"/>
              </a:rPr>
              <a:t>assegurar </a:t>
            </a:r>
            <a:r>
              <a:rPr lang="pt-BR" sz="2400" b="1" spc="103" dirty="0">
                <a:solidFill>
                  <a:srgbClr val="000000"/>
                </a:solidFill>
                <a:latin typeface="Arial"/>
                <a:ea typeface="DejaVu Sans"/>
              </a:rPr>
              <a:t>que </a:t>
            </a:r>
            <a:r>
              <a:rPr lang="pt-BR" sz="2400" b="1" spc="128" dirty="0">
                <a:solidFill>
                  <a:srgbClr val="000000"/>
                </a:solidFill>
                <a:latin typeface="Arial"/>
                <a:ea typeface="DejaVu Sans"/>
              </a:rPr>
              <a:t>todos </a:t>
            </a:r>
            <a:r>
              <a:rPr lang="pt-BR" sz="2400" b="1" spc="75" dirty="0">
                <a:solidFill>
                  <a:srgbClr val="000000"/>
                </a:solidFill>
                <a:latin typeface="Arial"/>
                <a:ea typeface="DejaVu Sans"/>
              </a:rPr>
              <a:t>os </a:t>
            </a:r>
            <a:r>
              <a:rPr lang="pt-BR" sz="2400" b="1" spc="148" dirty="0">
                <a:solidFill>
                  <a:srgbClr val="000000"/>
                </a:solidFill>
                <a:latin typeface="Arial"/>
                <a:ea typeface="DejaVu Sans"/>
              </a:rPr>
              <a:t>requisitos </a:t>
            </a:r>
            <a:r>
              <a:rPr lang="pt-BR" sz="2400" b="1" spc="140" dirty="0">
                <a:solidFill>
                  <a:srgbClr val="000000"/>
                </a:solidFill>
                <a:latin typeface="Arial"/>
                <a:ea typeface="DejaVu Sans"/>
              </a:rPr>
              <a:t>foram </a:t>
            </a:r>
            <a:r>
              <a:rPr lang="pt-BR" sz="2400" b="1" spc="143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1" spc="140" dirty="0">
                <a:solidFill>
                  <a:srgbClr val="000000"/>
                </a:solidFill>
                <a:latin typeface="Arial"/>
                <a:ea typeface="DejaVu Sans"/>
              </a:rPr>
              <a:t>definidos </a:t>
            </a:r>
            <a:r>
              <a:rPr lang="pt-BR" sz="2400" b="1" spc="103" dirty="0">
                <a:solidFill>
                  <a:srgbClr val="000000"/>
                </a:solidFill>
                <a:latin typeface="Arial"/>
                <a:ea typeface="DejaVu Sans"/>
              </a:rPr>
              <a:t>sem </a:t>
            </a:r>
            <a:r>
              <a:rPr lang="pt-BR" sz="2400" b="1" spc="148" dirty="0">
                <a:solidFill>
                  <a:srgbClr val="000000"/>
                </a:solidFill>
                <a:latin typeface="Arial"/>
                <a:ea typeface="DejaVu Sans"/>
              </a:rPr>
              <a:t>ambiguidades, </a:t>
            </a:r>
            <a:r>
              <a:rPr lang="pt-BR" sz="2400" b="1" spc="154" dirty="0">
                <a:solidFill>
                  <a:srgbClr val="000000"/>
                </a:solidFill>
                <a:latin typeface="Arial"/>
                <a:ea typeface="DejaVu Sans"/>
              </a:rPr>
              <a:t>inconsistências </a:t>
            </a:r>
            <a:r>
              <a:rPr lang="pt-BR" sz="2400" b="1" spc="75" dirty="0">
                <a:solidFill>
                  <a:srgbClr val="000000"/>
                </a:solidFill>
                <a:latin typeface="Arial"/>
                <a:ea typeface="DejaVu Sans"/>
              </a:rPr>
              <a:t>ou </a:t>
            </a:r>
            <a:r>
              <a:rPr lang="pt-BR" sz="2400" b="1" spc="80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1" spc="-12" dirty="0">
                <a:solidFill>
                  <a:srgbClr val="000000"/>
                </a:solidFill>
                <a:latin typeface="Arial"/>
                <a:ea typeface="DejaVu Sans"/>
              </a:rPr>
              <a:t>omissões, detectando </a:t>
            </a:r>
            <a:r>
              <a:rPr lang="pt-BR" sz="2400" b="1" spc="-1" dirty="0">
                <a:solidFill>
                  <a:srgbClr val="000000"/>
                </a:solidFill>
                <a:latin typeface="Arial"/>
                <a:ea typeface="DejaVu Sans"/>
              </a:rPr>
              <a:t>e </a:t>
            </a:r>
            <a:r>
              <a:rPr lang="pt-BR" sz="2400" b="1" spc="-12" dirty="0">
                <a:solidFill>
                  <a:srgbClr val="000000"/>
                </a:solidFill>
                <a:latin typeface="Arial"/>
                <a:ea typeface="DejaVu Sans"/>
              </a:rPr>
              <a:t>corrigindo possíveis problemas </a:t>
            </a:r>
            <a:r>
              <a:rPr lang="pt-BR" sz="2400" b="1" spc="-656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1" spc="-12" dirty="0">
                <a:solidFill>
                  <a:srgbClr val="000000"/>
                </a:solidFill>
                <a:latin typeface="Arial"/>
                <a:ea typeface="DejaVu Sans"/>
              </a:rPr>
              <a:t>ainda</a:t>
            </a:r>
            <a:r>
              <a:rPr lang="pt-BR" sz="2400" b="1" spc="-15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1" spc="-12" dirty="0">
                <a:solidFill>
                  <a:srgbClr val="000000"/>
                </a:solidFill>
                <a:latin typeface="Arial"/>
                <a:ea typeface="DejaVu Sans"/>
              </a:rPr>
              <a:t>durante</a:t>
            </a:r>
            <a:r>
              <a:rPr lang="pt-BR" sz="2400" b="1" spc="-15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lang="pt-BR" sz="2400" b="1" spc="-15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1" spc="-1" dirty="0">
                <a:solidFill>
                  <a:srgbClr val="000000"/>
                </a:solidFill>
                <a:latin typeface="Arial"/>
                <a:ea typeface="DejaVu Sans"/>
              </a:rPr>
              <a:t>fase</a:t>
            </a:r>
            <a:r>
              <a:rPr lang="pt-BR" sz="2400" b="1" spc="-7" dirty="0">
                <a:solidFill>
                  <a:srgbClr val="000000"/>
                </a:solidFill>
                <a:latin typeface="Arial"/>
                <a:ea typeface="DejaVu Sans"/>
              </a:rPr>
              <a:t> de</a:t>
            </a:r>
            <a:r>
              <a:rPr lang="pt-BR" sz="2400" b="1" spc="-15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1" spc="-12" dirty="0">
                <a:solidFill>
                  <a:srgbClr val="000000"/>
                </a:solidFill>
                <a:latin typeface="Arial"/>
                <a:ea typeface="DejaVu Sans"/>
              </a:rPr>
              <a:t>definição</a:t>
            </a:r>
            <a:r>
              <a:rPr lang="pt-BR" sz="2400" b="1" spc="-15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1" spc="-12" dirty="0">
                <a:solidFill>
                  <a:srgbClr val="000000"/>
                </a:solidFill>
                <a:latin typeface="Arial"/>
                <a:ea typeface="DejaVu Sans"/>
              </a:rPr>
              <a:t>dos</a:t>
            </a:r>
            <a:r>
              <a:rPr lang="pt-BR" sz="2400" b="1" spc="4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1" spc="-12" dirty="0">
                <a:solidFill>
                  <a:srgbClr val="000000"/>
                </a:solidFill>
                <a:latin typeface="Arial"/>
                <a:ea typeface="DejaVu Sans"/>
              </a:rPr>
              <a:t>requisitos.</a:t>
            </a:r>
            <a:endParaRPr lang="pt-BR" sz="2400" spc="-1" dirty="0">
              <a:solidFill>
                <a:srgbClr val="000000"/>
              </a:solidFill>
              <a:latin typeface="Arial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0605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3568" y="404664"/>
            <a:ext cx="8229240" cy="1144800"/>
          </a:xfrm>
        </p:spPr>
        <p:txBody>
          <a:bodyPr/>
          <a:lstStyle/>
          <a:p>
            <a:r>
              <a:rPr lang="pt-BR" dirty="0"/>
              <a:t>V &amp; V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683568" y="2708920"/>
            <a:ext cx="8229240" cy="1144800"/>
          </a:xfrm>
        </p:spPr>
        <p:txBody>
          <a:bodyPr/>
          <a:lstStyle/>
          <a:p>
            <a:pPr algn="l"/>
            <a:r>
              <a:rPr lang="pt-BR" sz="3200" dirty="0">
                <a:solidFill>
                  <a:srgbClr val="FF0000"/>
                </a:solidFill>
              </a:rPr>
              <a:t>Validação</a:t>
            </a:r>
            <a:r>
              <a:rPr lang="pt-BR" sz="3200" dirty="0"/>
              <a:t>: checar se os requisitos representam o sistema </a:t>
            </a:r>
            <a:r>
              <a:rPr lang="pt-BR" sz="3200" dirty="0">
                <a:solidFill>
                  <a:srgbClr val="FF0000"/>
                </a:solidFill>
              </a:rPr>
              <a:t>correto</a:t>
            </a:r>
            <a:r>
              <a:rPr lang="pt-BR" sz="3200" dirty="0"/>
              <a:t>.</a:t>
            </a:r>
          </a:p>
          <a:p>
            <a:pPr algn="l"/>
            <a:r>
              <a:rPr lang="pt-BR" sz="3200" dirty="0">
                <a:solidFill>
                  <a:srgbClr val="FF0000"/>
                </a:solidFill>
              </a:rPr>
              <a:t>Verificação</a:t>
            </a:r>
            <a:r>
              <a:rPr lang="pt-BR" sz="3200" dirty="0"/>
              <a:t>: checar se os requisitos estão </a:t>
            </a:r>
            <a:r>
              <a:rPr lang="pt-BR" sz="3200" dirty="0">
                <a:solidFill>
                  <a:srgbClr val="FF0000"/>
                </a:solidFill>
              </a:rPr>
              <a:t>representados</a:t>
            </a:r>
            <a:r>
              <a:rPr lang="pt-BR" sz="3200" dirty="0"/>
              <a:t> corretamente. </a:t>
            </a:r>
          </a:p>
        </p:txBody>
      </p:sp>
    </p:spTree>
    <p:extLst>
      <p:ext uri="{BB962C8B-B14F-4D97-AF65-F5344CB8AC3E}">
        <p14:creationId xmlns:p14="http://schemas.microsoft.com/office/powerpoint/2010/main" val="3656028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TÉCNICAS DE V&amp;V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l"/>
            <a:endParaRPr lang="pt-BR" sz="2800" dirty="0"/>
          </a:p>
          <a:p>
            <a:pPr algn="l"/>
            <a:endParaRPr lang="pt-BR" sz="2800" dirty="0"/>
          </a:p>
          <a:p>
            <a:pPr algn="l"/>
            <a:endParaRPr lang="pt-BR" sz="2800" dirty="0"/>
          </a:p>
          <a:p>
            <a:pPr algn="l"/>
            <a:endParaRPr lang="pt-BR" sz="2800" dirty="0"/>
          </a:p>
          <a:p>
            <a:pPr algn="l"/>
            <a:endParaRPr lang="pt-BR" sz="2800" dirty="0"/>
          </a:p>
          <a:p>
            <a:pPr algn="l"/>
            <a:endParaRPr lang="pt-BR" sz="2800" dirty="0"/>
          </a:p>
          <a:p>
            <a:pPr algn="l"/>
            <a:endParaRPr lang="pt-BR" sz="2800" dirty="0"/>
          </a:p>
          <a:p>
            <a:pPr algn="l"/>
            <a:endParaRPr lang="pt-BR" sz="2800" dirty="0"/>
          </a:p>
          <a:p>
            <a:pPr algn="l"/>
            <a:endParaRPr lang="pt-BR" sz="2800" dirty="0"/>
          </a:p>
          <a:p>
            <a:pPr algn="l"/>
            <a:endParaRPr lang="pt-BR" sz="2800" dirty="0"/>
          </a:p>
          <a:p>
            <a:pPr algn="l"/>
            <a:endParaRPr lang="pt-BR" sz="2800" dirty="0"/>
          </a:p>
          <a:p>
            <a:pPr algn="l"/>
            <a:endParaRPr lang="pt-BR" sz="2800" dirty="0"/>
          </a:p>
          <a:p>
            <a:pPr algn="l"/>
            <a:endParaRPr lang="pt-BR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Revisão: os requisitos são analisados sistematicamente por uma equipe de revisores que busca por erros.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Prototipação: um modelo executável do sistema em questão é demonstrado para os usuários finais e clientes. Estes podem experimentar o modelo para verificar se ele atende às suas reais necessidades.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pt-BR" sz="2800" dirty="0"/>
              <a:t>Projeto de casos de teste: adiantar o processo de projetar casos de teste.</a:t>
            </a:r>
          </a:p>
        </p:txBody>
      </p:sp>
    </p:spTree>
    <p:extLst>
      <p:ext uri="{BB962C8B-B14F-4D97-AF65-F5344CB8AC3E}">
        <p14:creationId xmlns:p14="http://schemas.microsoft.com/office/powerpoint/2010/main" val="3535961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DE REQUISITOS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395536" y="3068960"/>
            <a:ext cx="8229240" cy="1144800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pt-BR" sz="2400" b="1" dirty="0"/>
              <a:t>Ambiente técnico e de negócios muda, inclusive, depois da implantação do software. Mudam hardware, integração com outros sistemas, prioridades de negócio, legislações etc.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sz="2400" b="1" dirty="0"/>
              <a:t>Quem comprou e quem usa são pessoas diferentes e entram em conflito depois da implantação.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sz="2400" b="1" dirty="0"/>
              <a:t>Mesmo entre usuários há divergência e apenas uma pequena parte deles foi ouvida durante o desenvolvimento.</a:t>
            </a:r>
          </a:p>
        </p:txBody>
      </p:sp>
    </p:spTree>
    <p:extLst>
      <p:ext uri="{BB962C8B-B14F-4D97-AF65-F5344CB8AC3E}">
        <p14:creationId xmlns:p14="http://schemas.microsoft.com/office/powerpoint/2010/main" val="102312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827584" y="1604520"/>
            <a:ext cx="7858856" cy="3977280"/>
          </a:xfrm>
        </p:spPr>
        <p:txBody>
          <a:bodyPr/>
          <a:lstStyle/>
          <a:p>
            <a:pPr marL="571500" indent="-571500" algn="l" rtl="0" fontAlgn="base">
              <a:buFont typeface="Arial" panose="020B0604020202020204" pitchFamily="34" charset="0"/>
              <a:buChar char="•"/>
            </a:pPr>
            <a:r>
              <a:rPr lang="pt-BR" sz="2400" b="1" dirty="0"/>
              <a:t>Nível de requisito varia:</a:t>
            </a:r>
          </a:p>
          <a:p>
            <a:pPr marL="571500" lvl="1" indent="-571500" algn="l" rtl="0" fontAlgn="base">
              <a:buFont typeface="Arial" panose="020B0604020202020204" pitchFamily="34" charset="0"/>
              <a:buChar char="•"/>
            </a:pPr>
            <a:r>
              <a:rPr lang="pt-BR" sz="2400" b="1" dirty="0"/>
              <a:t>Declaração abstrata (alto nível) 🡺 requisito de usuário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pt-BR" sz="2400" b="1" dirty="0"/>
              <a:t>Definição detalhada (baixo nível) 🡺 requisito de sistema</a:t>
            </a:r>
            <a:endParaRPr lang="pt-BR" sz="24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NÍVEL DE REQUISITOS</a:t>
            </a:r>
          </a:p>
        </p:txBody>
      </p:sp>
    </p:spTree>
    <p:extLst>
      <p:ext uri="{BB962C8B-B14F-4D97-AF65-F5344CB8AC3E}">
        <p14:creationId xmlns:p14="http://schemas.microsoft.com/office/powerpoint/2010/main" val="2373043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GERENCIAMENTO DE REQUISITOS</a:t>
            </a:r>
          </a:p>
        </p:txBody>
      </p:sp>
      <p:pic>
        <p:nvPicPr>
          <p:cNvPr id="4" name="object 5"/>
          <p:cNvPicPr/>
          <p:nvPr/>
        </p:nvPicPr>
        <p:blipFill>
          <a:blip r:embed="rId2"/>
          <a:stretch/>
        </p:blipFill>
        <p:spPr>
          <a:xfrm>
            <a:off x="1554480" y="2834640"/>
            <a:ext cx="6444360" cy="21466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510798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MATRIZ DE RASTREABILIDADE DE REQUISITOS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484784"/>
            <a:ext cx="8619903" cy="3783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194" y="4941815"/>
            <a:ext cx="1932806" cy="193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04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CONFLITO DE REQUISITOS EM ENGENHARIA DE SOFTWARE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683568" y="3284984"/>
            <a:ext cx="8229240" cy="1144800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pt-BR" sz="2400" dirty="0"/>
              <a:t>Conflitos de requisitos ocorrem quando dois ou mais requisitos do sistema são incompatíveis ou dificultam a implementação um do outro. Isso pode acontecer entre requisitos </a:t>
            </a:r>
            <a:r>
              <a:rPr lang="pt-BR" sz="2400" dirty="0">
                <a:solidFill>
                  <a:srgbClr val="FF0000"/>
                </a:solidFill>
              </a:rPr>
              <a:t>funcionais</a:t>
            </a:r>
            <a:r>
              <a:rPr lang="pt-BR" sz="2400" dirty="0"/>
              <a:t> (RF) e </a:t>
            </a:r>
            <a:r>
              <a:rPr lang="pt-BR" sz="2400" dirty="0">
                <a:solidFill>
                  <a:srgbClr val="FF0000"/>
                </a:solidFill>
              </a:rPr>
              <a:t>não funcionais </a:t>
            </a:r>
            <a:r>
              <a:rPr lang="pt-BR" sz="2400" dirty="0"/>
              <a:t>(RNF) ou até mesmo entre requisitos do mesmo tipo.</a:t>
            </a:r>
          </a:p>
          <a:p>
            <a:pPr algn="l"/>
            <a:r>
              <a:rPr lang="pt-BR" sz="2400" dirty="0"/>
              <a:t>EXEMPLO: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sz="2400" b="1" dirty="0"/>
              <a:t>RF01:</a:t>
            </a:r>
            <a:r>
              <a:rPr lang="pt-BR" sz="2400" dirty="0"/>
              <a:t> O sistema deve criptografar todos os dados do usuário.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sz="2400" b="1" dirty="0"/>
              <a:t>RNF01:</a:t>
            </a:r>
            <a:r>
              <a:rPr lang="pt-BR" sz="2400" dirty="0"/>
              <a:t> O tempo de resposta do sistema deve ser inferior a 2 segundos.</a:t>
            </a:r>
          </a:p>
          <a:p>
            <a:pPr algn="l"/>
            <a:endParaRPr lang="pt-BR" sz="2400" dirty="0"/>
          </a:p>
          <a:p>
            <a:pPr algn="l"/>
            <a:r>
              <a:rPr lang="pt-BR" sz="2400" dirty="0"/>
              <a:t>A criptografia pode aumentar o tempo de processamento, dificultando o cumprimento do tempo de resposta.</a:t>
            </a:r>
          </a:p>
        </p:txBody>
      </p:sp>
    </p:spTree>
    <p:extLst>
      <p:ext uri="{BB962C8B-B14F-4D97-AF65-F5344CB8AC3E}">
        <p14:creationId xmlns:p14="http://schemas.microsoft.com/office/powerpoint/2010/main" val="575432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ESTRATÉGIAS PARA RESOLVER CONFLITOS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539552" y="3212976"/>
            <a:ext cx="8229240" cy="1144800"/>
          </a:xfrm>
        </p:spPr>
        <p:txBody>
          <a:bodyPr/>
          <a:lstStyle/>
          <a:p>
            <a:pPr algn="l"/>
            <a:r>
              <a:rPr lang="pt-BR" sz="2800" b="1" dirty="0"/>
              <a:t>Priorização de Requisitos</a:t>
            </a:r>
            <a:r>
              <a:rPr lang="pt-BR" sz="2800" dirty="0"/>
              <a:t>: Utilizar técnicas como </a:t>
            </a:r>
            <a:r>
              <a:rPr lang="pt-BR" sz="2800" dirty="0" err="1"/>
              <a:t>MoSCoW</a:t>
            </a:r>
            <a:r>
              <a:rPr lang="pt-BR" sz="2800" dirty="0"/>
              <a:t> (Must </a:t>
            </a:r>
            <a:r>
              <a:rPr lang="pt-BR" sz="2800" dirty="0" err="1"/>
              <a:t>have</a:t>
            </a:r>
            <a:r>
              <a:rPr lang="pt-BR" sz="2800" dirty="0"/>
              <a:t>, </a:t>
            </a:r>
            <a:r>
              <a:rPr lang="pt-BR" sz="2800" dirty="0" err="1"/>
              <a:t>Should</a:t>
            </a:r>
            <a:r>
              <a:rPr lang="pt-BR" sz="2800" dirty="0"/>
              <a:t> </a:t>
            </a:r>
            <a:r>
              <a:rPr lang="pt-BR" sz="2800" dirty="0" err="1"/>
              <a:t>have</a:t>
            </a:r>
            <a:r>
              <a:rPr lang="pt-BR" sz="2800" dirty="0"/>
              <a:t>, </a:t>
            </a:r>
            <a:r>
              <a:rPr lang="pt-BR" sz="2800" dirty="0" err="1"/>
              <a:t>Could</a:t>
            </a:r>
            <a:r>
              <a:rPr lang="pt-BR" sz="2800" dirty="0"/>
              <a:t> </a:t>
            </a:r>
            <a:r>
              <a:rPr lang="pt-BR" sz="2800" dirty="0" err="1"/>
              <a:t>have</a:t>
            </a:r>
            <a:r>
              <a:rPr lang="pt-BR" sz="2800" dirty="0"/>
              <a:t>, </a:t>
            </a:r>
            <a:r>
              <a:rPr lang="pt-BR" sz="2800" dirty="0" err="1"/>
              <a:t>Won't</a:t>
            </a:r>
            <a:r>
              <a:rPr lang="pt-BR" sz="2800" dirty="0"/>
              <a:t> </a:t>
            </a:r>
            <a:r>
              <a:rPr lang="pt-BR" sz="2800" dirty="0" err="1"/>
              <a:t>have</a:t>
            </a:r>
            <a:r>
              <a:rPr lang="pt-BR" sz="2800" dirty="0"/>
              <a:t>) para decidir quais requisitos são essenciais.</a:t>
            </a:r>
          </a:p>
          <a:p>
            <a:pPr algn="l"/>
            <a:r>
              <a:rPr lang="pt-BR" sz="2800" b="1" dirty="0"/>
              <a:t>Compromissos Técnicos</a:t>
            </a:r>
            <a:r>
              <a:rPr lang="pt-BR" sz="2800" dirty="0"/>
              <a:t>: Ajustar parâmetros para equilibrar os requisitos. Exemplo: usar criptografia apenas em dados sensíveis, reduzindo impacto no desempenho.</a:t>
            </a:r>
          </a:p>
        </p:txBody>
      </p:sp>
    </p:spTree>
    <p:extLst>
      <p:ext uri="{BB962C8B-B14F-4D97-AF65-F5344CB8AC3E}">
        <p14:creationId xmlns:p14="http://schemas.microsoft.com/office/powerpoint/2010/main" val="2510914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ESTRATÉGIAS PARA RESOLVER CONFLITOS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Requisitos Alternativos</a:t>
            </a:r>
            <a:r>
              <a:rPr lang="pt-BR" dirty="0"/>
              <a:t>: Criar soluções híbridas, como oferecer </a:t>
            </a:r>
            <a:r>
              <a:rPr lang="pt-BR" dirty="0" err="1"/>
              <a:t>login</a:t>
            </a:r>
            <a:r>
              <a:rPr lang="pt-BR" dirty="0"/>
              <a:t> rápido para usuários frequentes, mas exigir autenticação forte em novas conexões</a:t>
            </a:r>
          </a:p>
          <a:p>
            <a:r>
              <a:rPr lang="pt-BR" b="1" dirty="0"/>
              <a:t>Simulações e Testes</a:t>
            </a:r>
            <a:r>
              <a:rPr lang="pt-BR" dirty="0"/>
              <a:t>: </a:t>
            </a:r>
            <a:r>
              <a:rPr lang="pt-BR" dirty="0" err="1"/>
              <a:t>Prototipar</a:t>
            </a:r>
            <a:r>
              <a:rPr lang="pt-BR" dirty="0"/>
              <a:t> e testar diferentes abordagens antes da implementação final.</a:t>
            </a:r>
          </a:p>
        </p:txBody>
      </p:sp>
    </p:spTree>
    <p:extLst>
      <p:ext uri="{BB962C8B-B14F-4D97-AF65-F5344CB8AC3E}">
        <p14:creationId xmlns:p14="http://schemas.microsoft.com/office/powerpoint/2010/main" val="4234215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DO UBER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395536" y="1700808"/>
            <a:ext cx="8229240" cy="1144800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pt-BR" sz="2400" b="1" dirty="0"/>
              <a:t>RF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sz="2400" b="1" dirty="0"/>
              <a:t>RNF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BR" sz="2400" b="1" dirty="0"/>
              <a:t>MATRIZ DE RASTREABILIDADE DE REQUISITOS</a:t>
            </a:r>
          </a:p>
        </p:txBody>
      </p:sp>
    </p:spTree>
    <p:extLst>
      <p:ext uri="{BB962C8B-B14F-4D97-AF65-F5344CB8AC3E}">
        <p14:creationId xmlns:p14="http://schemas.microsoft.com/office/powerpoint/2010/main" val="1482605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object 2"/>
          <p:cNvSpPr/>
          <p:nvPr/>
        </p:nvSpPr>
        <p:spPr>
          <a:xfrm>
            <a:off x="808200" y="1134360"/>
            <a:ext cx="7998840" cy="491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 algn="just">
              <a:lnSpc>
                <a:spcPct val="100000"/>
              </a:lnSpc>
              <a:spcBef>
                <a:spcPts val="99"/>
              </a:spcBef>
            </a:pPr>
            <a:r>
              <a:rPr lang="pt-BR" sz="2400" b="0" strike="noStrike" spc="4">
                <a:solidFill>
                  <a:srgbClr val="000000"/>
                </a:solidFill>
                <a:latin typeface="Arial MT"/>
                <a:ea typeface="DejaVu Sans"/>
              </a:rPr>
              <a:t>Dificuldades </a:t>
            </a:r>
            <a:r>
              <a:rPr lang="pt-BR" sz="2400" b="0" strike="noStrike" spc="-1">
                <a:solidFill>
                  <a:srgbClr val="000000"/>
                </a:solidFill>
                <a:latin typeface="Arial MT"/>
                <a:ea typeface="DejaVu Sans"/>
              </a:rPr>
              <a:t>de </a:t>
            </a:r>
            <a:r>
              <a:rPr lang="pt-BR" sz="2400" b="0" strike="noStrike" spc="4">
                <a:solidFill>
                  <a:srgbClr val="000000"/>
                </a:solidFill>
                <a:latin typeface="Arial MT"/>
                <a:ea typeface="DejaVu Sans"/>
              </a:rPr>
              <a:t>comunicação merecem </a:t>
            </a:r>
            <a:r>
              <a:rPr lang="pt-BR" sz="2400" b="0" strike="noStrike" spc="9">
                <a:solidFill>
                  <a:srgbClr val="000000"/>
                </a:solidFill>
                <a:latin typeface="Arial MT"/>
                <a:ea typeface="DejaVu Sans"/>
              </a:rPr>
              <a:t>atenção especial </a:t>
            </a:r>
            <a:r>
              <a:rPr lang="pt-BR" sz="2400" b="0" strike="noStrike" spc="4">
                <a:solidFill>
                  <a:srgbClr val="000000"/>
                </a:solidFill>
                <a:latin typeface="Arial MT"/>
                <a:ea typeface="DejaVu Sans"/>
              </a:rPr>
              <a:t>dos </a:t>
            </a:r>
            <a:r>
              <a:rPr lang="pt-BR" sz="2400" b="0" strike="noStrike" spc="-656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103">
                <a:solidFill>
                  <a:srgbClr val="000000"/>
                </a:solidFill>
                <a:latin typeface="Arial MT"/>
                <a:ea typeface="DejaVu Sans"/>
              </a:rPr>
              <a:t>desenvolvedores</a:t>
            </a:r>
            <a:r>
              <a:rPr lang="pt-BR" sz="2400" b="0" strike="noStrike" spc="-1">
                <a:solidFill>
                  <a:srgbClr val="000000"/>
                </a:solidFill>
                <a:latin typeface="Arial MT"/>
                <a:ea typeface="DejaVu Sans"/>
              </a:rPr>
              <a:t>.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Wingdings" charset="2"/>
              <a:buChar char=""/>
              <a:tabLst>
                <a:tab pos="469440" algn="l"/>
                <a:tab pos="469800" algn="l"/>
              </a:tabLst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lang="pt-BR" sz="2400" b="1" strike="noStrike" spc="-15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1" strike="noStrike" spc="-7">
                <a:solidFill>
                  <a:srgbClr val="000000"/>
                </a:solidFill>
                <a:latin typeface="Arial"/>
                <a:ea typeface="DejaVu Sans"/>
              </a:rPr>
              <a:t>cliente</a:t>
            </a:r>
            <a:r>
              <a:rPr lang="pt-BR" sz="2400" b="1" strike="noStrike" spc="-12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1" strike="noStrike" spc="-7">
                <a:solidFill>
                  <a:srgbClr val="000000"/>
                </a:solidFill>
                <a:latin typeface="Arial"/>
                <a:ea typeface="DejaVu Sans"/>
              </a:rPr>
              <a:t>não</a:t>
            </a:r>
            <a:r>
              <a:rPr lang="pt-BR" sz="2400" b="1" strike="noStrike" spc="-12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1" strike="noStrike" spc="-7">
                <a:solidFill>
                  <a:srgbClr val="000000"/>
                </a:solidFill>
                <a:latin typeface="Arial"/>
                <a:ea typeface="DejaVu Sans"/>
              </a:rPr>
              <a:t>sabe</a:t>
            </a:r>
            <a:r>
              <a:rPr lang="pt-BR" sz="2400" b="1" strike="noStrike" spc="-12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r>
              <a:rPr lang="pt-BR" sz="2400" b="1" strike="noStrike" spc="-15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1" strike="noStrike" spc="-7">
                <a:solidFill>
                  <a:srgbClr val="000000"/>
                </a:solidFill>
                <a:latin typeface="Arial"/>
                <a:ea typeface="DejaVu Sans"/>
              </a:rPr>
              <a:t>que</a:t>
            </a:r>
            <a:r>
              <a:rPr lang="pt-BR" sz="2400" b="1" strike="noStrike" spc="-12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1" strike="noStrike" spc="-32">
                <a:solidFill>
                  <a:srgbClr val="000000"/>
                </a:solidFill>
                <a:latin typeface="Arial"/>
                <a:ea typeface="DejaVu Sans"/>
              </a:rPr>
              <a:t>quer.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Wingdings" charset="2"/>
              <a:buChar char=""/>
              <a:tabLst>
                <a:tab pos="469440" algn="l"/>
                <a:tab pos="469800" algn="l"/>
              </a:tabLst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É</a:t>
            </a:r>
            <a:r>
              <a:rPr lang="pt-BR" sz="2400" b="1" strike="noStrike" spc="-12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1" strike="noStrike" spc="-7">
                <a:solidFill>
                  <a:srgbClr val="000000"/>
                </a:solidFill>
                <a:latin typeface="Arial"/>
                <a:ea typeface="DejaVu Sans"/>
              </a:rPr>
              <a:t>difícil explicar algo antes dele </a:t>
            </a:r>
            <a:r>
              <a:rPr lang="pt-BR" sz="2400" b="1" strike="noStrike" spc="-21">
                <a:solidFill>
                  <a:srgbClr val="000000"/>
                </a:solidFill>
                <a:latin typeface="Arial"/>
                <a:ea typeface="DejaVu Sans"/>
              </a:rPr>
              <a:t>existir.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469800" indent="-4572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Wingdings" charset="2"/>
              <a:buChar char=""/>
              <a:tabLst>
                <a:tab pos="469440" algn="l"/>
                <a:tab pos="469800" algn="l"/>
              </a:tabLst>
            </a:pP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Não</a:t>
            </a:r>
            <a:r>
              <a:rPr lang="pt-BR" sz="2400" b="1" strike="noStrike" spc="-26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1" strike="noStrike" spc="-7">
                <a:solidFill>
                  <a:srgbClr val="000000"/>
                </a:solidFill>
                <a:latin typeface="Arial"/>
                <a:ea typeface="DejaVu Sans"/>
              </a:rPr>
              <a:t>pedi</a:t>
            </a:r>
            <a:r>
              <a:rPr lang="pt-BR" sz="2400" b="1" strike="noStrike" spc="-2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1" strike="noStrike" spc="-7">
                <a:solidFill>
                  <a:srgbClr val="000000"/>
                </a:solidFill>
                <a:latin typeface="Arial"/>
                <a:ea typeface="DejaVu Sans"/>
              </a:rPr>
              <a:t>porque</a:t>
            </a:r>
            <a:r>
              <a:rPr lang="pt-BR" sz="2400" b="1" strike="noStrike" spc="-26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é</a:t>
            </a:r>
            <a:r>
              <a:rPr lang="pt-BR" sz="2400" b="1" strike="noStrike" spc="-2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1" strike="noStrike" spc="-7">
                <a:solidFill>
                  <a:srgbClr val="000000"/>
                </a:solidFill>
                <a:latin typeface="Arial"/>
                <a:ea typeface="DejaVu Sans"/>
              </a:rPr>
              <a:t>óbvio.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469800" indent="-45720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Wingdings" charset="2"/>
              <a:buChar char=""/>
              <a:tabLst>
                <a:tab pos="469800" algn="l"/>
              </a:tabLst>
            </a:pPr>
            <a:r>
              <a:rPr lang="pt-BR" sz="2400" b="1" strike="noStrike" spc="9">
                <a:solidFill>
                  <a:srgbClr val="000000"/>
                </a:solidFill>
                <a:latin typeface="Arial"/>
                <a:ea typeface="DejaVu Sans"/>
              </a:rPr>
              <a:t>Usuários ignoram </a:t>
            </a: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o </a:t>
            </a:r>
            <a:r>
              <a:rPr lang="pt-BR" sz="2400" b="1" strike="noStrike" spc="9">
                <a:solidFill>
                  <a:srgbClr val="000000"/>
                </a:solidFill>
                <a:latin typeface="Arial"/>
                <a:ea typeface="DejaVu Sans"/>
              </a:rPr>
              <a:t>fato </a:t>
            </a:r>
            <a:r>
              <a:rPr lang="pt-BR" sz="2400" b="1" strike="noStrike" spc="4">
                <a:solidFill>
                  <a:srgbClr val="000000"/>
                </a:solidFill>
                <a:latin typeface="Arial"/>
                <a:ea typeface="DejaVu Sans"/>
              </a:rPr>
              <a:t>que </a:t>
            </a: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os </a:t>
            </a:r>
            <a:r>
              <a:rPr lang="pt-BR" sz="2400" b="1" strike="noStrike" spc="18">
                <a:solidFill>
                  <a:srgbClr val="000000"/>
                </a:solidFill>
                <a:latin typeface="Arial"/>
                <a:ea typeface="DejaVu Sans"/>
              </a:rPr>
              <a:t>desenvolvedores </a:t>
            </a:r>
            <a:r>
              <a:rPr lang="pt-BR" sz="2400" b="1" strike="noStrike" spc="9">
                <a:solidFill>
                  <a:srgbClr val="000000"/>
                </a:solidFill>
                <a:latin typeface="Arial"/>
                <a:ea typeface="DejaVu Sans"/>
              </a:rPr>
              <a:t>não </a:t>
            </a:r>
            <a:r>
              <a:rPr lang="pt-BR" sz="2400" b="1" strike="noStrike" spc="-656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1" strike="noStrike" spc="-7">
                <a:solidFill>
                  <a:srgbClr val="000000"/>
                </a:solidFill>
                <a:latin typeface="Arial"/>
                <a:ea typeface="DejaVu Sans"/>
              </a:rPr>
              <a:t>conhecem</a:t>
            </a:r>
            <a:r>
              <a:rPr lang="pt-BR" sz="2400" b="1" strike="noStrike" spc="-12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seu</a:t>
            </a:r>
            <a:r>
              <a:rPr lang="pt-BR" sz="2400" b="1" strike="noStrike" spc="-7">
                <a:solidFill>
                  <a:srgbClr val="000000"/>
                </a:solidFill>
                <a:latin typeface="Arial"/>
                <a:ea typeface="DejaVu Sans"/>
              </a:rPr>
              <a:t> trabalho.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469800" indent="-45720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Wingdings" charset="2"/>
              <a:buChar char=""/>
              <a:tabLst>
                <a:tab pos="469800" algn="l"/>
              </a:tabLst>
            </a:pPr>
            <a:r>
              <a:rPr lang="pt-BR" sz="2400" b="1" strike="noStrike" spc="123">
                <a:solidFill>
                  <a:srgbClr val="000000"/>
                </a:solidFill>
                <a:latin typeface="Arial"/>
                <a:ea typeface="DejaVu Sans"/>
              </a:rPr>
              <a:t>Basta </a:t>
            </a:r>
            <a:r>
              <a:rPr lang="pt-BR" sz="2400" b="1" strike="noStrike" spc="134">
                <a:solidFill>
                  <a:srgbClr val="000000"/>
                </a:solidFill>
                <a:latin typeface="Arial"/>
                <a:ea typeface="DejaVu Sans"/>
              </a:rPr>
              <a:t>incluir </a:t>
            </a:r>
            <a:r>
              <a:rPr lang="pt-BR" sz="2400" b="1" strike="noStrike" spc="114">
                <a:solidFill>
                  <a:srgbClr val="000000"/>
                </a:solidFill>
                <a:latin typeface="Arial"/>
                <a:ea typeface="DejaVu Sans"/>
              </a:rPr>
              <a:t>dois </a:t>
            </a:r>
            <a:r>
              <a:rPr lang="pt-BR" sz="2400" b="1" strike="noStrike" spc="128">
                <a:solidFill>
                  <a:srgbClr val="000000"/>
                </a:solidFill>
                <a:latin typeface="Arial"/>
                <a:ea typeface="DejaVu Sans"/>
              </a:rPr>
              <a:t>campos </a:t>
            </a: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lang="pt-BR" sz="2400" b="1" strike="noStrike" spc="114">
                <a:solidFill>
                  <a:srgbClr val="000000"/>
                </a:solidFill>
                <a:latin typeface="Arial"/>
                <a:ea typeface="DejaVu Sans"/>
              </a:rPr>
              <a:t>mais </a:t>
            </a:r>
            <a:r>
              <a:rPr lang="pt-BR" sz="2400" b="1" strike="noStrike" spc="69">
                <a:solidFill>
                  <a:srgbClr val="000000"/>
                </a:solidFill>
                <a:latin typeface="Arial"/>
                <a:ea typeface="DejaVu Sans"/>
              </a:rPr>
              <a:t>no </a:t>
            </a:r>
            <a:r>
              <a:rPr lang="pt-BR" sz="2400" b="1" strike="noStrike" spc="148">
                <a:solidFill>
                  <a:srgbClr val="000000"/>
                </a:solidFill>
                <a:latin typeface="Arial"/>
                <a:ea typeface="DejaVu Sans"/>
              </a:rPr>
              <a:t>formulário. </a:t>
            </a:r>
            <a:r>
              <a:rPr lang="pt-BR" sz="2400" b="1" strike="noStrike" spc="154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1" strike="noStrike" spc="109">
                <a:solidFill>
                  <a:srgbClr val="000000"/>
                </a:solidFill>
                <a:latin typeface="Arial"/>
                <a:ea typeface="DejaVu Sans"/>
              </a:rPr>
              <a:t>Clientes </a:t>
            </a:r>
            <a:r>
              <a:rPr lang="pt-BR" sz="2400" b="1" strike="noStrike" spc="97">
                <a:solidFill>
                  <a:srgbClr val="000000"/>
                </a:solidFill>
                <a:latin typeface="Arial"/>
                <a:ea typeface="DejaVu Sans"/>
              </a:rPr>
              <a:t>acham </a:t>
            </a:r>
            <a:r>
              <a:rPr lang="pt-BR" sz="2400" b="1" strike="noStrike" spc="80">
                <a:solidFill>
                  <a:srgbClr val="000000"/>
                </a:solidFill>
                <a:latin typeface="Arial"/>
                <a:ea typeface="DejaVu Sans"/>
              </a:rPr>
              <a:t>que </a:t>
            </a: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é </a:t>
            </a:r>
            <a:r>
              <a:rPr lang="pt-BR" sz="2400" b="1" strike="noStrike" spc="97">
                <a:solidFill>
                  <a:srgbClr val="000000"/>
                </a:solidFill>
                <a:latin typeface="Arial"/>
                <a:ea typeface="DejaVu Sans"/>
              </a:rPr>
              <a:t>fácil </a:t>
            </a:r>
            <a:r>
              <a:rPr lang="pt-BR" sz="2400" b="1" strike="noStrike" spc="103">
                <a:solidFill>
                  <a:srgbClr val="000000"/>
                </a:solidFill>
                <a:latin typeface="Arial"/>
                <a:ea typeface="DejaVu Sans"/>
              </a:rPr>
              <a:t>fazer </a:t>
            </a:r>
            <a:r>
              <a:rPr lang="pt-BR" sz="2400" b="1" strike="noStrike" spc="123">
                <a:solidFill>
                  <a:srgbClr val="000000"/>
                </a:solidFill>
                <a:latin typeface="Arial"/>
                <a:ea typeface="DejaVu Sans"/>
              </a:rPr>
              <a:t>modificações </a:t>
            </a:r>
            <a:r>
              <a:rPr lang="pt-BR" sz="2400" b="1" strike="noStrike" spc="58">
                <a:solidFill>
                  <a:srgbClr val="000000"/>
                </a:solidFill>
                <a:latin typeface="Arial"/>
                <a:ea typeface="DejaVu Sans"/>
              </a:rPr>
              <a:t>no </a:t>
            </a:r>
            <a:r>
              <a:rPr lang="pt-BR" sz="2400" b="1" strike="noStrike" spc="63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1" strike="noStrike" spc="-7">
                <a:solidFill>
                  <a:srgbClr val="000000"/>
                </a:solidFill>
                <a:latin typeface="Arial"/>
                <a:ea typeface="DejaVu Sans"/>
              </a:rPr>
              <a:t>produto.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469800" indent="-45720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Wingdings" charset="2"/>
              <a:buChar char=""/>
              <a:tabLst>
                <a:tab pos="469800" algn="l"/>
              </a:tabLst>
            </a:pPr>
            <a:r>
              <a:rPr lang="pt-BR" sz="2400" b="1" strike="noStrike" spc="-7">
                <a:solidFill>
                  <a:srgbClr val="000000"/>
                </a:solidFill>
                <a:latin typeface="Arial"/>
                <a:ea typeface="DejaVu Sans"/>
              </a:rPr>
              <a:t>Funcionava</a:t>
            </a:r>
            <a:r>
              <a:rPr lang="pt-BR" sz="2400" b="1" strike="noStrike" spc="-15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1" strike="noStrike" spc="-7">
                <a:solidFill>
                  <a:srgbClr val="000000"/>
                </a:solidFill>
                <a:latin typeface="Arial"/>
                <a:ea typeface="DejaVu Sans"/>
              </a:rPr>
              <a:t>mais</a:t>
            </a:r>
            <a:r>
              <a:rPr lang="pt-BR" sz="2400" b="1" strike="noStrike" spc="-12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1" strike="noStrike" spc="-7">
                <a:solidFill>
                  <a:srgbClr val="000000"/>
                </a:solidFill>
                <a:latin typeface="Arial"/>
                <a:ea typeface="DejaVu Sans"/>
              </a:rPr>
              <a:t>rápido</a:t>
            </a:r>
            <a:r>
              <a:rPr lang="pt-BR" sz="2400" b="1" strike="noStrike" spc="-12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1" strike="noStrike" spc="-7">
                <a:solidFill>
                  <a:srgbClr val="000000"/>
                </a:solidFill>
                <a:latin typeface="Arial"/>
                <a:ea typeface="DejaVu Sans"/>
              </a:rPr>
              <a:t>na</a:t>
            </a:r>
            <a:r>
              <a:rPr lang="pt-BR" sz="2400" b="1" strike="noStrike" spc="-12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fase</a:t>
            </a:r>
            <a:r>
              <a:rPr lang="pt-BR" sz="2400" b="1" strike="noStrike" spc="-12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1" strike="noStrike" spc="-7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pt-BR" sz="2400" b="1" strike="noStrike" spc="-12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testes.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marL="469800" indent="-457200" algn="just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Font typeface="Wingdings" charset="2"/>
              <a:buChar char=""/>
              <a:tabLst>
                <a:tab pos="469800" algn="l"/>
              </a:tabLst>
            </a:pPr>
            <a:r>
              <a:rPr lang="pt-BR" sz="2400" b="1" strike="noStrike" spc="-7">
                <a:solidFill>
                  <a:srgbClr val="000000"/>
                </a:solidFill>
                <a:latin typeface="Arial"/>
                <a:ea typeface="DejaVu Sans"/>
              </a:rPr>
              <a:t>Cliente não entende </a:t>
            </a:r>
            <a:r>
              <a:rPr lang="pt-BR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lang="pt-BR" sz="2400" b="1" strike="noStrike" spc="-7">
                <a:solidFill>
                  <a:srgbClr val="000000"/>
                </a:solidFill>
                <a:latin typeface="Arial"/>
                <a:ea typeface="DejaVu Sans"/>
              </a:rPr>
              <a:t> mudança de ambiente.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1"/>
          <p:cNvSpPr>
            <a:spLocks noGrp="1"/>
          </p:cNvSpPr>
          <p:nvPr>
            <p:ph type="title" idx="4294967295"/>
          </p:nvPr>
        </p:nvSpPr>
        <p:spPr>
          <a:xfrm>
            <a:off x="0" y="309563"/>
            <a:ext cx="6423025" cy="1155700"/>
          </a:xfrm>
          <a:prstGeom prst="rect">
            <a:avLst/>
          </a:prstGeom>
          <a:noFill/>
          <a:ln w="0">
            <a:noFill/>
          </a:ln>
        </p:spPr>
        <p:txBody>
          <a:bodyPr lIns="0" tIns="1224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pos="0" algn="l"/>
              </a:tabLst>
            </a:pPr>
            <a:r>
              <a:rPr lang="pt-BR" sz="2800" b="1" strike="noStrike" spc="-7">
                <a:solidFill>
                  <a:srgbClr val="000000"/>
                </a:solidFill>
                <a:latin typeface="Arial"/>
                <a:ea typeface="DejaVu Sans"/>
              </a:rPr>
              <a:t>Diálogo</a:t>
            </a:r>
            <a:r>
              <a:rPr lang="pt-BR" sz="2800" b="1" strike="noStrike" spc="-12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800" b="1" strike="noStrike" spc="-7">
                <a:solidFill>
                  <a:srgbClr val="000000"/>
                </a:solidFill>
                <a:latin typeface="Arial"/>
                <a:ea typeface="DejaVu Sans"/>
              </a:rPr>
              <a:t>entre cliente</a:t>
            </a:r>
            <a:r>
              <a:rPr lang="pt-BR" sz="2800" b="1" strike="noStrike" spc="-12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800" b="1" strike="noStrike" spc="-7">
                <a:solidFill>
                  <a:srgbClr val="000000"/>
                </a:solidFill>
                <a:latin typeface="Arial"/>
                <a:ea typeface="DejaVu Sans"/>
              </a:rPr>
              <a:t>e desenvolvedor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 idx="4294967295"/>
          </p:nvPr>
        </p:nvSpPr>
        <p:spPr>
          <a:xfrm>
            <a:off x="0" y="341313"/>
            <a:ext cx="4019550" cy="1154112"/>
          </a:xfrm>
          <a:prstGeom prst="rect">
            <a:avLst/>
          </a:prstGeom>
          <a:noFill/>
          <a:ln w="0">
            <a:noFill/>
          </a:ln>
        </p:spPr>
        <p:txBody>
          <a:bodyPr lIns="0" tIns="1224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pos="0" algn="l"/>
              </a:tabLst>
            </a:pPr>
            <a:r>
              <a:rPr lang="pt-BR" sz="2800" b="1" strike="noStrike" spc="-12">
                <a:solidFill>
                  <a:srgbClr val="000000"/>
                </a:solidFill>
                <a:latin typeface="Arial"/>
                <a:ea typeface="DejaVu Sans"/>
              </a:rPr>
              <a:t>Engenharia</a:t>
            </a:r>
            <a:r>
              <a:rPr lang="pt-BR" sz="2800" b="1" strike="noStrike" spc="-32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800" b="1" strike="noStrike" spc="-12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pt-BR" sz="2800" b="1" strike="noStrike" spc="-2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800" b="1" strike="noStrike" spc="-12">
                <a:solidFill>
                  <a:srgbClr val="000000"/>
                </a:solidFill>
                <a:latin typeface="Arial"/>
                <a:ea typeface="DejaVu Sans"/>
              </a:rPr>
              <a:t>sotware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idx="4294967295"/>
          </p:nvPr>
        </p:nvSpPr>
        <p:spPr>
          <a:xfrm>
            <a:off x="0" y="1341438"/>
            <a:ext cx="8329613" cy="3898900"/>
          </a:xfrm>
          <a:prstGeom prst="rect">
            <a:avLst/>
          </a:prstGeom>
          <a:noFill/>
          <a:ln w="0">
            <a:noFill/>
          </a:ln>
        </p:spPr>
        <p:txBody>
          <a:bodyPr lIns="0" tIns="13320" rIns="0" bIns="0" anchor="t">
            <a:noAutofit/>
          </a:bodyPr>
          <a:lstStyle/>
          <a:p>
            <a:pPr marL="479880" indent="-340920">
              <a:lnSpc>
                <a:spcPct val="100000"/>
              </a:lnSpc>
              <a:spcBef>
                <a:spcPts val="105"/>
              </a:spcBef>
              <a:spcAft>
                <a:spcPts val="201"/>
              </a:spcAft>
              <a:buClr>
                <a:srgbClr val="00CC00"/>
              </a:buClr>
              <a:buSzPct val="90000"/>
              <a:buFont typeface="Arial MT"/>
              <a:buChar char="•"/>
              <a:tabLst>
                <a:tab pos="479520" algn="l"/>
                <a:tab pos="479880" algn="l"/>
              </a:tabLst>
            </a:pPr>
            <a:r>
              <a:rPr lang="pt-BR" sz="2000" b="1" strike="noStrike" spc="-7" dirty="0">
                <a:solidFill>
                  <a:srgbClr val="EC161F"/>
                </a:solidFill>
                <a:latin typeface="Arial"/>
                <a:ea typeface="DejaVu Sans"/>
              </a:rPr>
              <a:t>Bibliografia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384120" indent="0">
              <a:lnSpc>
                <a:spcPct val="100000"/>
              </a:lnSpc>
              <a:spcBef>
                <a:spcPts val="1001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pt-BR" sz="2200" b="0" strike="noStrike" spc="-1" dirty="0">
              <a:solidFill>
                <a:srgbClr val="000000"/>
              </a:solidFill>
              <a:latin typeface="Arial"/>
            </a:endParaRPr>
          </a:p>
          <a:p>
            <a:pPr marL="384120" indent="0">
              <a:lnSpc>
                <a:spcPct val="100000"/>
              </a:lnSpc>
              <a:spcBef>
                <a:spcPts val="14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882720" lvl="1" indent="-288360">
              <a:lnSpc>
                <a:spcPct val="100000"/>
              </a:lnSpc>
              <a:spcBef>
                <a:spcPts val="499"/>
              </a:spcBef>
              <a:spcAft>
                <a:spcPts val="201"/>
              </a:spcAft>
              <a:buClr>
                <a:srgbClr val="00CC00"/>
              </a:buClr>
              <a:buSzPct val="89000"/>
              <a:buFont typeface="Symbol"/>
              <a:buChar char=""/>
              <a:tabLst>
                <a:tab pos="882000" algn="l"/>
                <a:tab pos="882720" algn="l"/>
              </a:tabLst>
            </a:pPr>
            <a:r>
              <a:rPr lang="pt-BR" sz="2400" b="0" strike="noStrike" spc="-12" dirty="0">
                <a:solidFill>
                  <a:srgbClr val="000000"/>
                </a:solidFill>
                <a:latin typeface="Arial MT"/>
                <a:ea typeface="DejaVu Sans"/>
              </a:rPr>
              <a:t>Paulo</a:t>
            </a:r>
            <a:r>
              <a:rPr lang="pt-BR" sz="2400" b="0" strike="noStrike" spc="-15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12" dirty="0">
                <a:solidFill>
                  <a:srgbClr val="000000"/>
                </a:solidFill>
                <a:latin typeface="Arial MT"/>
                <a:ea typeface="DejaVu Sans"/>
              </a:rPr>
              <a:t>Filho,</a:t>
            </a:r>
            <a:r>
              <a:rPr lang="pt-BR" sz="2400" b="0" strike="noStrike" spc="-15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7" dirty="0">
                <a:solidFill>
                  <a:srgbClr val="000000"/>
                </a:solidFill>
                <a:latin typeface="Arial MT"/>
                <a:ea typeface="DejaVu Sans"/>
              </a:rPr>
              <a:t>Wilson</a:t>
            </a:r>
            <a:r>
              <a:rPr lang="pt-BR" sz="2400" b="0" strike="noStrike" spc="-15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7" dirty="0">
                <a:solidFill>
                  <a:srgbClr val="000000"/>
                </a:solidFill>
                <a:latin typeface="Arial MT"/>
                <a:ea typeface="DejaVu Sans"/>
              </a:rPr>
              <a:t>de</a:t>
            </a:r>
            <a:r>
              <a:rPr lang="pt-BR" sz="2400" b="0" strike="noStrike" spc="-15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12" dirty="0">
                <a:solidFill>
                  <a:srgbClr val="000000"/>
                </a:solidFill>
                <a:latin typeface="Arial MT"/>
                <a:ea typeface="DejaVu Sans"/>
              </a:rPr>
              <a:t>Pádua.</a:t>
            </a:r>
            <a:r>
              <a:rPr lang="pt-BR" sz="2400" b="0" strike="noStrike" spc="-15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12" dirty="0">
                <a:solidFill>
                  <a:srgbClr val="000000"/>
                </a:solidFill>
                <a:latin typeface="Arial"/>
                <a:ea typeface="DejaVu Sans"/>
              </a:rPr>
              <a:t>Engenharia</a:t>
            </a:r>
            <a:r>
              <a:rPr lang="pt-BR" sz="2400" b="0" strike="noStrike" spc="-15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0" strike="noStrike" spc="-7" dirty="0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pt-BR" sz="2400" b="0" strike="noStrike" spc="-15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0" strike="noStrike" spc="-7" dirty="0">
                <a:solidFill>
                  <a:srgbClr val="000000"/>
                </a:solidFill>
                <a:latin typeface="Arial"/>
                <a:ea typeface="DejaVu Sans"/>
              </a:rPr>
              <a:t>Software. LTC,</a:t>
            </a:r>
            <a:r>
              <a:rPr lang="pt-BR" sz="2400" b="0" strike="noStrike" spc="75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0" strike="noStrike" spc="-15" dirty="0">
                <a:solidFill>
                  <a:srgbClr val="000000"/>
                </a:solidFill>
                <a:latin typeface="Arial"/>
                <a:ea typeface="DejaVu Sans"/>
              </a:rPr>
              <a:t>2003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882720" lvl="1" indent="-288360">
              <a:lnSpc>
                <a:spcPct val="100000"/>
              </a:lnSpc>
              <a:spcBef>
                <a:spcPts val="859"/>
              </a:spcBef>
              <a:spcAft>
                <a:spcPts val="201"/>
              </a:spcAft>
              <a:buClr>
                <a:srgbClr val="00CC00"/>
              </a:buClr>
              <a:buSzPct val="89000"/>
              <a:buFont typeface="Symbol"/>
              <a:buChar char=""/>
              <a:tabLst>
                <a:tab pos="882000" algn="l"/>
                <a:tab pos="882720" algn="l"/>
              </a:tabLst>
            </a:pPr>
            <a:r>
              <a:rPr lang="pt-BR" sz="2400" b="0" strike="noStrike" spc="-12" dirty="0">
                <a:solidFill>
                  <a:srgbClr val="000000"/>
                </a:solidFill>
                <a:latin typeface="Arial MT"/>
                <a:ea typeface="DejaVu Sans"/>
              </a:rPr>
              <a:t>Pressman, Roger </a:t>
            </a:r>
            <a:r>
              <a:rPr lang="pt-BR" sz="2400" b="0" strike="noStrike" spc="-7" dirty="0">
                <a:solidFill>
                  <a:srgbClr val="000000"/>
                </a:solidFill>
                <a:latin typeface="Arial MT"/>
                <a:ea typeface="DejaVu Sans"/>
              </a:rPr>
              <a:t>S. </a:t>
            </a:r>
            <a:r>
              <a:rPr lang="pt-BR" sz="2400" b="0" strike="noStrike" spc="-12" dirty="0">
                <a:solidFill>
                  <a:srgbClr val="000000"/>
                </a:solidFill>
                <a:latin typeface="Arial"/>
                <a:ea typeface="DejaVu Sans"/>
              </a:rPr>
              <a:t>Engenharia </a:t>
            </a:r>
            <a:r>
              <a:rPr lang="pt-BR" sz="2400" b="0" strike="noStrike" spc="-7" dirty="0">
                <a:solidFill>
                  <a:srgbClr val="000000"/>
                </a:solidFill>
                <a:latin typeface="Arial"/>
                <a:ea typeface="DejaVu Sans"/>
              </a:rPr>
              <a:t>de Software. </a:t>
            </a:r>
            <a:r>
              <a:rPr lang="pt-BR" sz="2400" b="0" strike="noStrike" spc="-12" dirty="0">
                <a:solidFill>
                  <a:srgbClr val="000000"/>
                </a:solidFill>
                <a:latin typeface="Arial"/>
                <a:ea typeface="DejaVu Sans"/>
              </a:rPr>
              <a:t>6ª </a:t>
            </a:r>
            <a:r>
              <a:rPr lang="pt-BR" sz="2400" b="0" strike="noStrike" spc="-12" dirty="0">
                <a:solidFill>
                  <a:srgbClr val="000000"/>
                </a:solidFill>
                <a:latin typeface="Arial MT"/>
                <a:ea typeface="DejaVu Sans"/>
              </a:rPr>
              <a:t>edição. McGraw- </a:t>
            </a:r>
            <a:r>
              <a:rPr lang="pt-BR" sz="2400" b="0" strike="noStrike" spc="-491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12" dirty="0">
                <a:solidFill>
                  <a:srgbClr val="000000"/>
                </a:solidFill>
                <a:latin typeface="Arial MT"/>
                <a:ea typeface="DejaVu Sans"/>
              </a:rPr>
              <a:t>Hill,2006.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882720" lvl="1" indent="-288360">
              <a:lnSpc>
                <a:spcPts val="2531"/>
              </a:lnSpc>
              <a:spcBef>
                <a:spcPts val="720"/>
              </a:spcBef>
              <a:spcAft>
                <a:spcPts val="201"/>
              </a:spcAft>
              <a:buClr>
                <a:srgbClr val="00CC00"/>
              </a:buClr>
              <a:buSzPct val="89000"/>
              <a:buFont typeface="Symbol"/>
              <a:buChar char=""/>
              <a:tabLst>
                <a:tab pos="882000" algn="l"/>
                <a:tab pos="882720" algn="l"/>
              </a:tabLst>
            </a:pPr>
            <a:r>
              <a:rPr lang="pt-BR" sz="2400" b="0" strike="noStrike" spc="-12" dirty="0" err="1">
                <a:solidFill>
                  <a:srgbClr val="000000"/>
                </a:solidFill>
                <a:latin typeface="Arial MT"/>
                <a:ea typeface="DejaVu Sans"/>
              </a:rPr>
              <a:t>Sommerville</a:t>
            </a:r>
            <a:r>
              <a:rPr lang="pt-BR" sz="2400" b="0" strike="noStrike" spc="-12" dirty="0">
                <a:solidFill>
                  <a:srgbClr val="000000"/>
                </a:solidFill>
                <a:latin typeface="Arial MT"/>
                <a:ea typeface="DejaVu Sans"/>
              </a:rPr>
              <a:t>, Ian. </a:t>
            </a:r>
            <a:r>
              <a:rPr lang="pt-BR" sz="2400" b="0" strike="noStrike" spc="-12" dirty="0">
                <a:solidFill>
                  <a:srgbClr val="000000"/>
                </a:solidFill>
                <a:latin typeface="Arial"/>
                <a:ea typeface="DejaVu Sans"/>
              </a:rPr>
              <a:t>Engenharia </a:t>
            </a:r>
            <a:r>
              <a:rPr lang="pt-BR" sz="2400" b="0" strike="noStrike" spc="-7" dirty="0">
                <a:solidFill>
                  <a:srgbClr val="000000"/>
                </a:solidFill>
                <a:latin typeface="Arial"/>
                <a:ea typeface="DejaVu Sans"/>
              </a:rPr>
              <a:t>de Software.</a:t>
            </a: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0" strike="noStrike" spc="-12" dirty="0">
                <a:solidFill>
                  <a:srgbClr val="000000"/>
                </a:solidFill>
                <a:latin typeface="Arial"/>
                <a:ea typeface="DejaVu Sans"/>
              </a:rPr>
              <a:t>8ª</a:t>
            </a:r>
            <a:r>
              <a:rPr lang="pt-BR" sz="2400" b="0" strike="noStrike" spc="-2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0" strike="noStrike" spc="-12" dirty="0">
                <a:solidFill>
                  <a:srgbClr val="000000"/>
                </a:solidFill>
                <a:latin typeface="Arial MT"/>
                <a:ea typeface="DejaVu Sans"/>
              </a:rPr>
              <a:t>edição.</a:t>
            </a:r>
            <a:r>
              <a:rPr lang="pt-BR" sz="2400" b="0" strike="noStrike" spc="-7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12" dirty="0">
                <a:solidFill>
                  <a:srgbClr val="000000"/>
                </a:solidFill>
                <a:latin typeface="Arial MT"/>
                <a:ea typeface="DejaVu Sans"/>
              </a:rPr>
              <a:t>Pearson </a:t>
            </a:r>
            <a:r>
              <a:rPr lang="pt-BR" sz="2400" b="0" strike="noStrike" spc="-12" dirty="0" err="1">
                <a:solidFill>
                  <a:srgbClr val="000000"/>
                </a:solidFill>
                <a:latin typeface="Arial MT"/>
                <a:ea typeface="DejaVu Sans"/>
              </a:rPr>
              <a:t>Education</a:t>
            </a:r>
            <a:r>
              <a:rPr lang="pt-BR" sz="2400" b="0" strike="noStrike" spc="-12" dirty="0">
                <a:solidFill>
                  <a:srgbClr val="000000"/>
                </a:solidFill>
                <a:latin typeface="Arial MT"/>
                <a:ea typeface="DejaVu Sans"/>
              </a:rPr>
              <a:t>, </a:t>
            </a:r>
            <a:r>
              <a:rPr lang="pt-BR" sz="2400" b="0" strike="noStrike" spc="-486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12" dirty="0">
                <a:solidFill>
                  <a:srgbClr val="000000"/>
                </a:solidFill>
                <a:latin typeface="Arial MT"/>
                <a:ea typeface="DejaVu Sans"/>
              </a:rPr>
              <a:t>2007.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882720" lvl="1" indent="-288360">
              <a:lnSpc>
                <a:spcPct val="100000"/>
              </a:lnSpc>
              <a:spcBef>
                <a:spcPts val="740"/>
              </a:spcBef>
              <a:spcAft>
                <a:spcPts val="201"/>
              </a:spcAft>
              <a:buClr>
                <a:srgbClr val="00CC00"/>
              </a:buClr>
              <a:buSzPct val="89000"/>
              <a:buFont typeface="Symbol"/>
              <a:buChar char=""/>
              <a:tabLst>
                <a:tab pos="882000" algn="l"/>
                <a:tab pos="882720" algn="l"/>
              </a:tabLst>
            </a:pPr>
            <a:r>
              <a:rPr lang="pt-BR" sz="2400" b="0" strike="noStrike" spc="-12" dirty="0">
                <a:solidFill>
                  <a:srgbClr val="000000"/>
                </a:solidFill>
                <a:latin typeface="Arial MT"/>
                <a:ea typeface="DejaVu Sans"/>
              </a:rPr>
              <a:t>Carvalho, Ariadne </a:t>
            </a:r>
            <a:r>
              <a:rPr lang="pt-BR" sz="2400" b="0" strike="noStrike" spc="-1" dirty="0">
                <a:solidFill>
                  <a:srgbClr val="000000"/>
                </a:solidFill>
                <a:latin typeface="Arial MT"/>
                <a:ea typeface="DejaVu Sans"/>
              </a:rPr>
              <a:t>M. </a:t>
            </a:r>
            <a:r>
              <a:rPr lang="pt-BR" sz="2400" b="0" strike="noStrike" spc="-7" dirty="0">
                <a:solidFill>
                  <a:srgbClr val="000000"/>
                </a:solidFill>
                <a:latin typeface="Arial MT"/>
                <a:ea typeface="DejaVu Sans"/>
              </a:rPr>
              <a:t>B.</a:t>
            </a:r>
            <a:r>
              <a:rPr lang="pt-BR" sz="2400" b="0" strike="noStrike" spc="-1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12" dirty="0" err="1">
                <a:solidFill>
                  <a:srgbClr val="000000"/>
                </a:solidFill>
                <a:latin typeface="Arial MT"/>
                <a:ea typeface="DejaVu Sans"/>
              </a:rPr>
              <a:t>Rizzoni</a:t>
            </a:r>
            <a:r>
              <a:rPr lang="pt-BR" sz="2400" b="0" strike="noStrike" spc="-7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1" dirty="0">
                <a:solidFill>
                  <a:srgbClr val="000000"/>
                </a:solidFill>
                <a:latin typeface="Arial MT"/>
                <a:ea typeface="DejaVu Sans"/>
              </a:rPr>
              <a:t>&amp; </a:t>
            </a:r>
            <a:r>
              <a:rPr lang="pt-BR" sz="2400" b="0" strike="noStrike" spc="-12" dirty="0" err="1">
                <a:solidFill>
                  <a:srgbClr val="000000"/>
                </a:solidFill>
                <a:latin typeface="Arial MT"/>
                <a:ea typeface="DejaVu Sans"/>
              </a:rPr>
              <a:t>Chiossi</a:t>
            </a:r>
            <a:r>
              <a:rPr lang="pt-BR" sz="2400" b="0" strike="noStrike" spc="-12" dirty="0">
                <a:solidFill>
                  <a:srgbClr val="000000"/>
                </a:solidFill>
                <a:latin typeface="Arial MT"/>
                <a:ea typeface="DejaVu Sans"/>
              </a:rPr>
              <a:t>,</a:t>
            </a:r>
            <a:r>
              <a:rPr lang="pt-BR" sz="2400" b="0" strike="noStrike" spc="-7" dirty="0">
                <a:solidFill>
                  <a:srgbClr val="000000"/>
                </a:solidFill>
                <a:latin typeface="Arial MT"/>
                <a:ea typeface="DejaVu Sans"/>
              </a:rPr>
              <a:t> Thelma</a:t>
            </a:r>
            <a:r>
              <a:rPr lang="pt-BR" sz="2400" b="0" strike="noStrike" spc="-1" dirty="0">
                <a:solidFill>
                  <a:srgbClr val="000000"/>
                </a:solidFill>
                <a:latin typeface="Arial MT"/>
                <a:ea typeface="DejaVu Sans"/>
              </a:rPr>
              <a:t> C. </a:t>
            </a:r>
            <a:r>
              <a:rPr lang="pt-BR" sz="2400" b="0" strike="noStrike" spc="-12" dirty="0">
                <a:solidFill>
                  <a:srgbClr val="000000"/>
                </a:solidFill>
                <a:latin typeface="Arial MT"/>
                <a:ea typeface="DejaVu Sans"/>
              </a:rPr>
              <a:t>dos</a:t>
            </a:r>
            <a:r>
              <a:rPr lang="pt-BR" sz="2400" b="0" strike="noStrike" spc="35" dirty="0">
                <a:solidFill>
                  <a:srgbClr val="000000"/>
                </a:solidFill>
                <a:latin typeface="Arial MT"/>
                <a:ea typeface="DejaVu Sans"/>
              </a:rPr>
              <a:t> </a:t>
            </a:r>
            <a:r>
              <a:rPr lang="pt-BR" sz="2400" b="0" strike="noStrike" spc="-12" dirty="0">
                <a:solidFill>
                  <a:srgbClr val="000000"/>
                </a:solidFill>
                <a:latin typeface="Arial MT"/>
                <a:ea typeface="DejaVu Sans"/>
              </a:rPr>
              <a:t>Santos.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882720" indent="0">
              <a:lnSpc>
                <a:spcPct val="100000"/>
              </a:lnSpc>
              <a:spcBef>
                <a:spcPts val="1001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pt-BR" sz="2400" b="0" strike="noStrike" spc="-12" dirty="0">
                <a:solidFill>
                  <a:srgbClr val="000000"/>
                </a:solidFill>
                <a:latin typeface="Arial"/>
                <a:ea typeface="DejaVu Sans"/>
              </a:rPr>
              <a:t>Introdução</a:t>
            </a:r>
            <a:r>
              <a:rPr lang="pt-BR" sz="2400" b="0" strike="noStrike" spc="-15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à</a:t>
            </a:r>
            <a:r>
              <a:rPr lang="pt-BR" sz="2400" b="0" strike="noStrike" spc="-15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0" strike="noStrike" spc="-12" dirty="0">
                <a:solidFill>
                  <a:srgbClr val="000000"/>
                </a:solidFill>
                <a:latin typeface="Arial"/>
                <a:ea typeface="DejaVu Sans"/>
              </a:rPr>
              <a:t>Engenharia</a:t>
            </a:r>
            <a:r>
              <a:rPr lang="pt-BR" sz="2400" b="0" strike="noStrike" spc="-15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0" strike="noStrike" spc="-7" dirty="0">
                <a:solidFill>
                  <a:srgbClr val="000000"/>
                </a:solidFill>
                <a:latin typeface="Arial"/>
                <a:ea typeface="DejaVu Sans"/>
              </a:rPr>
              <a:t>de</a:t>
            </a:r>
            <a:r>
              <a:rPr lang="pt-BR" sz="2400" b="0" strike="noStrike" spc="-15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0" strike="noStrike" spc="-7" dirty="0">
                <a:solidFill>
                  <a:srgbClr val="000000"/>
                </a:solidFill>
                <a:latin typeface="Arial"/>
                <a:ea typeface="DejaVu Sans"/>
              </a:rPr>
              <a:t>Software. </a:t>
            </a:r>
            <a:r>
              <a:rPr lang="pt-BR" sz="2400" b="0" strike="noStrike" spc="-15" dirty="0">
                <a:solidFill>
                  <a:srgbClr val="000000"/>
                </a:solidFill>
                <a:latin typeface="Arial"/>
                <a:ea typeface="DejaVu Sans"/>
              </a:rPr>
              <a:t>Unicamp,</a:t>
            </a:r>
            <a:r>
              <a:rPr lang="pt-BR" sz="2400" b="0" strike="noStrike" spc="38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b="0" strike="noStrike" spc="-12" dirty="0">
                <a:solidFill>
                  <a:srgbClr val="000000"/>
                </a:solidFill>
                <a:latin typeface="Arial"/>
                <a:ea typeface="DejaVu Sans"/>
              </a:rPr>
              <a:t>2001.</a:t>
            </a:r>
            <a:endParaRPr lang="pt-BR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object 8"/>
          <p:cNvSpPr/>
          <p:nvPr/>
        </p:nvSpPr>
        <p:spPr>
          <a:xfrm>
            <a:off x="8703000" y="6615000"/>
            <a:ext cx="192240" cy="19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1200" b="0" strike="noStrike" spc="-12">
                <a:solidFill>
                  <a:srgbClr val="000000"/>
                </a:solidFill>
                <a:latin typeface="Arial MT"/>
                <a:ea typeface="DejaVu Sans"/>
              </a:rPr>
              <a:t>4</a:t>
            </a:r>
            <a:r>
              <a:rPr lang="pt-BR" sz="1200" b="0" strike="noStrike" spc="-1">
                <a:solidFill>
                  <a:srgbClr val="000000"/>
                </a:solidFill>
                <a:latin typeface="Arial MT"/>
                <a:ea typeface="DejaVu Sans"/>
              </a:rPr>
              <a:t>7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683568" y="1604520"/>
            <a:ext cx="8002872" cy="3977280"/>
          </a:xfrm>
        </p:spPr>
        <p:txBody>
          <a:bodyPr/>
          <a:lstStyle/>
          <a:p>
            <a:pPr algn="l" rtl="0" fontAlgn="base"/>
            <a:r>
              <a:rPr lang="pt-BR" sz="2400" b="1" dirty="0"/>
              <a:t>Requisito de usuário:</a:t>
            </a:r>
          </a:p>
          <a:p>
            <a:pPr lvl="1" algn="l" rtl="0" fontAlgn="base"/>
            <a:r>
              <a:rPr lang="pt-BR" sz="2400" b="1" dirty="0"/>
              <a:t>Linguagem natural (podendo ser apoiado por diagramas)</a:t>
            </a:r>
          </a:p>
          <a:p>
            <a:pPr lvl="1" algn="l" rtl="0" fontAlgn="base"/>
            <a:r>
              <a:rPr lang="pt-BR" sz="2400" b="1" dirty="0"/>
              <a:t>Quais serviços o sistema deverá fornecer a seus usuários</a:t>
            </a:r>
          </a:p>
          <a:p>
            <a:pPr lvl="1" algn="l" rtl="0" fontAlgn="base"/>
            <a:r>
              <a:rPr lang="pt-BR" sz="2400" b="1" dirty="0"/>
              <a:t>Quais restrições com as quais o sistema deverá operar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NÍVEL DE REQUISITOS</a:t>
            </a:r>
          </a:p>
        </p:txBody>
      </p:sp>
    </p:spTree>
    <p:extLst>
      <p:ext uri="{BB962C8B-B14F-4D97-AF65-F5344CB8AC3E}">
        <p14:creationId xmlns:p14="http://schemas.microsoft.com/office/powerpoint/2010/main" val="1041743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539552" y="1988840"/>
            <a:ext cx="8002872" cy="3977280"/>
          </a:xfrm>
        </p:spPr>
        <p:txBody>
          <a:bodyPr/>
          <a:lstStyle/>
          <a:p>
            <a:pPr rtl="0" fontAlgn="base"/>
            <a:endParaRPr lang="pt-BR" b="1" dirty="0"/>
          </a:p>
          <a:p>
            <a:pPr algn="l" rtl="0" fontAlgn="base"/>
            <a:r>
              <a:rPr lang="pt-BR" sz="2400" dirty="0"/>
              <a:t>Requisitos de sistema:</a:t>
            </a:r>
          </a:p>
          <a:p>
            <a:pPr lvl="1" algn="l" rtl="0" fontAlgn="base"/>
            <a:r>
              <a:rPr lang="pt-BR" sz="2400" dirty="0"/>
              <a:t>Costuma ser chamado de “especificação de requisitos”</a:t>
            </a:r>
          </a:p>
          <a:p>
            <a:pPr lvl="1" algn="l" rtl="0" fontAlgn="base"/>
            <a:r>
              <a:rPr lang="pt-BR" sz="2400" dirty="0"/>
              <a:t>Deve definir exatamente o que deve ser implementado</a:t>
            </a:r>
          </a:p>
          <a:p>
            <a:pPr lvl="1" algn="l" rtl="0" fontAlgn="base"/>
            <a:r>
              <a:rPr lang="pt-BR" sz="2400" dirty="0"/>
              <a:t>Pode ser parte do contrato entre comprador/desenvolvedores</a:t>
            </a:r>
          </a:p>
          <a:p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NÍVEL DE REQUISITOS</a:t>
            </a:r>
          </a:p>
        </p:txBody>
      </p:sp>
    </p:spTree>
    <p:extLst>
      <p:ext uri="{BB962C8B-B14F-4D97-AF65-F5344CB8AC3E}">
        <p14:creationId xmlns:p14="http://schemas.microsoft.com/office/powerpoint/2010/main" val="152488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7" y="332656"/>
            <a:ext cx="8797925" cy="589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tângulo 3"/>
          <p:cNvSpPr/>
          <p:nvPr/>
        </p:nvSpPr>
        <p:spPr>
          <a:xfrm>
            <a:off x="467544" y="6258710"/>
            <a:ext cx="64299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MHC-PMS: Mental Health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Care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Management System</a:t>
            </a:r>
          </a:p>
          <a:p>
            <a:r>
              <a:rPr lang="pt-BR" dirty="0" err="1"/>
              <a:t>Sommerville</a:t>
            </a:r>
            <a:r>
              <a:rPr lang="pt-BR" dirty="0"/>
              <a:t> (2011)</a:t>
            </a:r>
          </a:p>
        </p:txBody>
      </p:sp>
    </p:spTree>
    <p:extLst>
      <p:ext uri="{BB962C8B-B14F-4D97-AF65-F5344CB8AC3E}">
        <p14:creationId xmlns:p14="http://schemas.microsoft.com/office/powerpoint/2010/main" val="205238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REQUISITOS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395536" y="1916832"/>
            <a:ext cx="8229240" cy="3977280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  <a:latin typeface="Arial"/>
                <a:cs typeface="Arial"/>
                <a:sym typeface="Wingdings" panose="05000000000000000000" pitchFamily="2" charset="2"/>
              </a:rPr>
              <a:t>Requisitos funcionais:</a:t>
            </a: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pt-BR" sz="2400" dirty="0">
                <a:latin typeface="Arial"/>
                <a:cs typeface="Arial"/>
                <a:sym typeface="Wingdings" panose="05000000000000000000" pitchFamily="2" charset="2"/>
              </a:rPr>
              <a:t>Declarações de serviços que o sistema deve fornecer.</a:t>
            </a: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pt-BR" sz="2400" dirty="0">
                <a:latin typeface="Arial"/>
                <a:cs typeface="Arial"/>
                <a:sym typeface="Wingdings" panose="05000000000000000000" pitchFamily="2" charset="2"/>
              </a:rPr>
              <a:t>Declarações de como o sistema deve reagir a entradas específicas.</a:t>
            </a: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pt-BR" sz="2400" dirty="0">
                <a:latin typeface="Arial"/>
                <a:cs typeface="Arial"/>
                <a:sym typeface="Wingdings" panose="05000000000000000000" pitchFamily="2" charset="2"/>
              </a:rPr>
              <a:t>Declarações de como o sistema deve se comportar em determinadas situações.</a:t>
            </a:r>
          </a:p>
          <a:p>
            <a:pPr marL="342900" lvl="1" indent="-342900" algn="l">
              <a:buFont typeface="Arial" panose="020B0604020202020204" pitchFamily="34" charset="0"/>
              <a:buChar char="•"/>
            </a:pPr>
            <a:r>
              <a:rPr lang="pt-BR" sz="2400" dirty="0">
                <a:latin typeface="Arial"/>
                <a:cs typeface="Arial"/>
                <a:sym typeface="Wingdings" panose="05000000000000000000" pitchFamily="2" charset="2"/>
              </a:rPr>
              <a:t>Declarações do que o sistema não deve fazer.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42370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  <a:latin typeface="Arial"/>
                <a:cs typeface="Arial"/>
                <a:sym typeface="Wingdings" panose="05000000000000000000" pitchFamily="2" charset="2"/>
              </a:rPr>
              <a:t>Requisitos funcionais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pPr algn="l"/>
            <a:endParaRPr lang="pt-BR" sz="2400" b="1" dirty="0"/>
          </a:p>
          <a:p>
            <a:pPr algn="l"/>
            <a:endParaRPr lang="pt-BR" sz="2400" b="1" dirty="0"/>
          </a:p>
          <a:p>
            <a:pPr algn="l"/>
            <a:endParaRPr lang="pt-BR" sz="2400" b="1" dirty="0"/>
          </a:p>
          <a:p>
            <a:pPr algn="l"/>
            <a:endParaRPr lang="pt-BR" sz="2400" b="1" dirty="0"/>
          </a:p>
          <a:p>
            <a:pPr algn="l"/>
            <a:endParaRPr lang="pt-BR" sz="2400" b="1" dirty="0"/>
          </a:p>
          <a:p>
            <a:pPr algn="l"/>
            <a:endParaRPr lang="pt-BR" sz="2400" b="1" dirty="0"/>
          </a:p>
          <a:p>
            <a:pPr algn="l"/>
            <a:endParaRPr lang="pt-BR" sz="2400" b="1" dirty="0"/>
          </a:p>
          <a:p>
            <a:pPr algn="l"/>
            <a:endParaRPr lang="pt-BR" sz="2400" b="1" dirty="0"/>
          </a:p>
          <a:p>
            <a:pPr algn="l"/>
            <a:endParaRPr lang="pt-BR" sz="2400" b="1" dirty="0"/>
          </a:p>
          <a:p>
            <a:pPr algn="l"/>
            <a:endParaRPr lang="pt-BR" sz="2400" b="1" dirty="0"/>
          </a:p>
          <a:p>
            <a:pPr algn="l"/>
            <a:endParaRPr lang="pt-BR" sz="2400" b="1" dirty="0"/>
          </a:p>
          <a:p>
            <a:pPr algn="l"/>
            <a:endParaRPr lang="pt-BR" sz="2400" b="1" dirty="0"/>
          </a:p>
          <a:p>
            <a:pPr algn="l"/>
            <a:endParaRPr lang="pt-BR" sz="2400" b="1" dirty="0"/>
          </a:p>
          <a:p>
            <a:pPr algn="l"/>
            <a:endParaRPr lang="pt-BR" sz="2400" b="1" dirty="0"/>
          </a:p>
          <a:p>
            <a:pPr algn="l"/>
            <a:endParaRPr lang="pt-BR" sz="2400" b="1" dirty="0"/>
          </a:p>
          <a:p>
            <a:pPr algn="l"/>
            <a:endParaRPr lang="pt-BR" sz="2400" b="1" dirty="0"/>
          </a:p>
          <a:p>
            <a:pPr algn="l"/>
            <a:endParaRPr lang="pt-BR" sz="2400" b="1" dirty="0"/>
          </a:p>
          <a:p>
            <a:pPr algn="l"/>
            <a:r>
              <a:rPr lang="pt-BR" sz="2400" b="1" dirty="0"/>
              <a:t>Exemplos – sistema MHC-PMS:</a:t>
            </a:r>
          </a:p>
          <a:p>
            <a:pPr lvl="1" algn="l"/>
            <a:r>
              <a:rPr lang="pt-BR" sz="2400" b="1" dirty="0"/>
              <a:t>Um usuário deve ser capaz de pesquisar as listas de agendamentos para todas as clínicas.</a:t>
            </a:r>
          </a:p>
          <a:p>
            <a:pPr lvl="1" algn="l"/>
            <a:r>
              <a:rPr lang="pt-BR" sz="2400" b="1" dirty="0"/>
              <a:t>O sistema deve gerar a cada dia, para cada clínica, a lista dos pacientes para as consultas daquele dia.</a:t>
            </a:r>
          </a:p>
          <a:p>
            <a:pPr lvl="1" algn="l"/>
            <a:r>
              <a:rPr lang="pt-BR" sz="2400" b="1" dirty="0"/>
              <a:t>Cada membro da equipe que usa o sistema deve ser identificado apenas por seu número de oito dígitos.</a:t>
            </a:r>
          </a:p>
        </p:txBody>
      </p:sp>
    </p:spTree>
    <p:extLst>
      <p:ext uri="{BB962C8B-B14F-4D97-AF65-F5344CB8AC3E}">
        <p14:creationId xmlns:p14="http://schemas.microsoft.com/office/powerpoint/2010/main" val="2511030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REQUISITOS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467544" y="1916832"/>
            <a:ext cx="8229240" cy="3977280"/>
          </a:xfrm>
        </p:spPr>
        <p:txBody>
          <a:bodyPr/>
          <a:lstStyle/>
          <a:p>
            <a:pPr algn="l"/>
            <a:r>
              <a:rPr lang="pt-BR" sz="2400" dirty="0">
                <a:solidFill>
                  <a:srgbClr val="FF0000"/>
                </a:solidFill>
                <a:latin typeface="Arial"/>
                <a:cs typeface="Arial"/>
                <a:sym typeface="Wingdings" panose="05000000000000000000" pitchFamily="2" charset="2"/>
              </a:rPr>
              <a:t>Requisitos não funcionais:</a:t>
            </a:r>
          </a:p>
          <a:p>
            <a:pPr lvl="1" algn="l"/>
            <a:r>
              <a:rPr lang="pt-BR" sz="2400" dirty="0">
                <a:latin typeface="Arial"/>
                <a:cs typeface="Arial"/>
                <a:sym typeface="Wingdings" panose="05000000000000000000" pitchFamily="2" charset="2"/>
              </a:rPr>
              <a:t>Restrições aos serviços ou funções oferecidos pelo sistema.</a:t>
            </a:r>
          </a:p>
          <a:p>
            <a:pPr lvl="1" algn="l"/>
            <a:r>
              <a:rPr lang="pt-BR" sz="2400" dirty="0">
                <a:latin typeface="Arial"/>
                <a:cs typeface="Arial"/>
                <a:sym typeface="Wingdings" panose="05000000000000000000" pitchFamily="2" charset="2"/>
              </a:rPr>
              <a:t>Incluem restrições de tempo, restrições no processo de desenvolvimento e restrições impostas por normas.</a:t>
            </a:r>
          </a:p>
          <a:p>
            <a:pPr lvl="1" algn="l"/>
            <a:r>
              <a:rPr lang="pt-BR" sz="2400" dirty="0">
                <a:latin typeface="Arial"/>
                <a:cs typeface="Arial"/>
                <a:sym typeface="Wingdings" panose="05000000000000000000" pitchFamily="2" charset="2"/>
              </a:rPr>
              <a:t>Geralmente, aplicam-se ao sistema como um todo.</a:t>
            </a:r>
          </a:p>
          <a:p>
            <a:pPr algn="l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98596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  <a:latin typeface="Arial"/>
                <a:cs typeface="Arial"/>
                <a:sym typeface="Wingdings" panose="05000000000000000000" pitchFamily="2" charset="2"/>
              </a:rPr>
              <a:t>Requisitos não funcionais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xmlns="" id="{A9C6941B-C28F-4F76-8BA4-6E298D4A3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35" y="1412776"/>
            <a:ext cx="8887374" cy="503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87258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uctehm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uctehma" id="{8ED94DAC-17E3-4555-9F77-7B44656B8459}" vid="{328B2D33-3A7D-43D5-BC19-FC301EBEF4CC}"/>
    </a:ext>
  </a:extLst>
</a:theme>
</file>

<file path=ppt/theme/theme3.xml><?xml version="1.0" encoding="utf-8"?>
<a:theme xmlns:a="http://schemas.openxmlformats.org/drawingml/2006/main" name="1_puctehm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uctehma" id="{8ED94DAC-17E3-4555-9F77-7B44656B8459}" vid="{328B2D33-3A7D-43D5-BC19-FC301EBEF4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</TotalTime>
  <Words>1088</Words>
  <Application>Microsoft Office PowerPoint</Application>
  <PresentationFormat>Apresentação na tela (4:3)</PresentationFormat>
  <Paragraphs>147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27</vt:i4>
      </vt:variant>
    </vt:vector>
  </HeadingPairs>
  <TitlesOfParts>
    <vt:vector size="30" baseType="lpstr">
      <vt:lpstr>Cortar</vt:lpstr>
      <vt:lpstr>puctehma</vt:lpstr>
      <vt:lpstr>1_puctehma</vt:lpstr>
      <vt:lpstr>Engenharia de Requisitos</vt:lpstr>
      <vt:lpstr>NÍVEL DE REQUISITOS</vt:lpstr>
      <vt:lpstr>NÍVEL DE REQUISITOS</vt:lpstr>
      <vt:lpstr>NÍVEL DE REQUISITOS</vt:lpstr>
      <vt:lpstr>Apresentação do PowerPoint</vt:lpstr>
      <vt:lpstr>TIPOS DE REQUISITOS</vt:lpstr>
      <vt:lpstr>Requisitos funcionais</vt:lpstr>
      <vt:lpstr>TIPOS DE REQUISITOS</vt:lpstr>
      <vt:lpstr>Requisitos não funcionais</vt:lpstr>
      <vt:lpstr>REQUISITOS NÃO FUNCIONAIS DO PRODUTO</vt:lpstr>
      <vt:lpstr>Requisitos não funcionais</vt:lpstr>
      <vt:lpstr>PROBLEMAS</vt:lpstr>
      <vt:lpstr>REGISTRO</vt:lpstr>
      <vt:lpstr>VALIDAÇÃO DE REQUISITOS</vt:lpstr>
      <vt:lpstr>VALIDAÇÃO</vt:lpstr>
      <vt:lpstr>VERIFICAÇÃO</vt:lpstr>
      <vt:lpstr>V &amp; V</vt:lpstr>
      <vt:lpstr>TÉCNICAS DE V&amp;V</vt:lpstr>
      <vt:lpstr>GERENCIAMENTO DE REQUISITOS</vt:lpstr>
      <vt:lpstr>GERENCIAMENTO DE REQUISITOS</vt:lpstr>
      <vt:lpstr>MATRIZ DE RASTREABILIDADE DE REQUISITOS</vt:lpstr>
      <vt:lpstr>CONFLITO DE REQUISITOS EM ENGENHARIA DE SOFTWARE</vt:lpstr>
      <vt:lpstr>ESTRATÉGIAS PARA RESOLVER CONFLITOS</vt:lpstr>
      <vt:lpstr>ESTRATÉGIAS PARA RESOLVER CONFLITOS</vt:lpstr>
      <vt:lpstr>EXEMPLO DO UBER</vt:lpstr>
      <vt:lpstr>Diálogo entre cliente e desenvolvedor</vt:lpstr>
      <vt:lpstr>Engenharia de sotware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 Engenharia de Software – FEST2</dc:title>
  <dc:creator>Cecilia Sosa</dc:creator>
  <cp:lastModifiedBy>Cecilia Sosa</cp:lastModifiedBy>
  <cp:revision>64</cp:revision>
  <dcterms:created xsi:type="dcterms:W3CDTF">2023-08-17T23:23:39Z</dcterms:created>
  <dcterms:modified xsi:type="dcterms:W3CDTF">2025-03-24T23:08:48Z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2019-03-20T00:00:00Z</vt:filetime>
  </property>
  <property fmtid="{D5CDD505-2E9C-101B-9397-08002B2CF9AE}" pid="3" name="HiddenSlides">
    <vt:i4>1</vt:i4>
  </property>
  <property fmtid="{D5CDD505-2E9C-101B-9397-08002B2CF9AE}" pid="4" name="LastSaved">
    <vt:filetime>2023-08-17T00:00:00Z</vt:filetime>
  </property>
  <property fmtid="{D5CDD505-2E9C-101B-9397-08002B2CF9AE}" pid="5" name="Notes">
    <vt:i4>3</vt:i4>
  </property>
  <property fmtid="{D5CDD505-2E9C-101B-9397-08002B2CF9AE}" pid="6" name="PresentationFormat">
    <vt:lpwstr>Apresentação na tela (4:3)</vt:lpwstr>
  </property>
  <property fmtid="{D5CDD505-2E9C-101B-9397-08002B2CF9AE}" pid="7" name="Slides">
    <vt:i4>34</vt:i4>
  </property>
</Properties>
</file>