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2F2B20"/>
                </a:solidFill>
                <a:latin typeface="Arial"/>
              </a:rPr>
              <a:t>Clique para mover o slide</a:t>
            </a: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Clique para editar o formato de notas</a:t>
            </a:r>
          </a:p>
        </p:txBody>
      </p:sp>
      <p:sp>
        <p:nvSpPr>
          <p:cNvPr id="13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&lt;cabeçalho&gt;</a:t>
            </a:r>
          </a:p>
        </p:txBody>
      </p:sp>
      <p:sp>
        <p:nvSpPr>
          <p:cNvPr id="134" name="PlaceHolder 4"/>
          <p:cNvSpPr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135" name="PlaceHolder 5"/>
          <p:cNvSpPr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136" name="PlaceHolder 6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702F27AE-5EF1-4F94-8294-AECA8F1C6718}" type="slidenum"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4080" cy="3428640"/>
          </a:xfrm>
          <a:prstGeom prst="rect">
            <a:avLst/>
          </a:prstGeom>
          <a:ln w="0">
            <a:noFill/>
          </a:ln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109F5C0-32E9-4F99-99B4-70BF6F62E9AC}" type="slidenum">
              <a:rPr lang="pt-BR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4080" cy="3428640"/>
          </a:xfrm>
          <a:prstGeom prst="rect">
            <a:avLst/>
          </a:prstGeom>
          <a:ln w="0">
            <a:noFill/>
          </a:ln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65E085A-D705-4A75-B527-FCBCF70CCEA5}" type="slidenum">
              <a:rPr lang="pt-BR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4080" cy="3428640"/>
          </a:xfrm>
          <a:prstGeom prst="rect">
            <a:avLst/>
          </a:prstGeom>
          <a:ln w="0">
            <a:noFill/>
          </a:ln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39F5435-F1D0-4156-B54C-81ECA4D0E280}" type="slidenum">
              <a:rPr lang="pt-BR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indent="0" algn="r">
              <a:buNone/>
            </a:pPr>
            <a:fld id="{702F27AE-5EF1-4F94-8294-AECA8F1C6718}" type="slidenum">
              <a:rPr lang="pt-BR" sz="1400" b="0" strike="noStrike" spc="-1" smtClean="0">
                <a:solidFill>
                  <a:srgbClr val="000000"/>
                </a:solidFill>
                <a:latin typeface="Times New Roman"/>
              </a:rPr>
              <a:t>14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1691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ED3ADB7-0D0C-4AA1-9092-9522D2EBDBDF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15884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536120"/>
            <a:ext cx="1160640" cy="21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4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933360"/>
            <a:ext cx="1160640" cy="21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4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6FB90FC-0A0B-4ED2-80B1-5D49BC4B5F02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15884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536120"/>
            <a:ext cx="566280" cy="21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1204560" y="1536120"/>
            <a:ext cx="566280" cy="21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933360"/>
            <a:ext cx="566280" cy="21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1204560" y="3933360"/>
            <a:ext cx="566280" cy="21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FDC7784-AA97-471E-91E4-13B669DB7721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15884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536120"/>
            <a:ext cx="373320" cy="21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1001880" y="1536120"/>
            <a:ext cx="373320" cy="21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1394280" y="1536120"/>
            <a:ext cx="373320" cy="21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933360"/>
            <a:ext cx="373320" cy="21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1001880" y="3933360"/>
            <a:ext cx="373320" cy="21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1394280" y="3933360"/>
            <a:ext cx="373320" cy="21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3CE84F6-5ABC-459B-9CCA-C6582AF40A63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FDC57F2-8E74-4D65-8630-2DFA00C09FDD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15884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536120"/>
            <a:ext cx="1160640" cy="458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9A29B7E-7706-42F7-B445-F5EDA08052E3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15884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536120"/>
            <a:ext cx="1160640" cy="458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4C5D94A-C2FC-4FD5-A93E-055046932328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15884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536120"/>
            <a:ext cx="566280" cy="458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4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1204560" y="1536120"/>
            <a:ext cx="566280" cy="458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4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46C409C-D1F1-4616-B096-EFA87C09FB9E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15884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C6B40CE-1EC5-4D0B-AD1F-0EB5CE1B1132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158840" cy="529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D60B967-0F61-463D-B76F-1E314A7A666A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15884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536120"/>
            <a:ext cx="566280" cy="21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1204560" y="1536120"/>
            <a:ext cx="566280" cy="458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4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933360"/>
            <a:ext cx="566280" cy="21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A6FB928-DC76-4549-881B-B1EDAC24E0A9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15884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536120"/>
            <a:ext cx="1160640" cy="458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E2F25AE-B705-4DAF-B010-1550DBFD7D50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15884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536120"/>
            <a:ext cx="566280" cy="458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4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1204560" y="1536120"/>
            <a:ext cx="566280" cy="21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1204560" y="3933360"/>
            <a:ext cx="566280" cy="21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70284CD-D106-4C4E-862F-397539AF2F0F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15884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536120"/>
            <a:ext cx="566280" cy="21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1204560" y="1536120"/>
            <a:ext cx="566280" cy="21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09480" y="3933360"/>
            <a:ext cx="1160640" cy="21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4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D79D0F2-ED8F-4286-8473-03E6CB127F7C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15884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536120"/>
            <a:ext cx="1160640" cy="21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4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09480" y="3933360"/>
            <a:ext cx="1160640" cy="21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4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0F304C6-6A9D-4D15-8DBD-112AB3EA5C7B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15884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536120"/>
            <a:ext cx="566280" cy="21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1204560" y="1536120"/>
            <a:ext cx="566280" cy="21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933360"/>
            <a:ext cx="566280" cy="21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1204560" y="3933360"/>
            <a:ext cx="566280" cy="21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432AA72-8413-4BC6-87A5-255E805C81CA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15884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536120"/>
            <a:ext cx="373320" cy="21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1001880" y="1536120"/>
            <a:ext cx="373320" cy="21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1394280" y="1536120"/>
            <a:ext cx="373320" cy="21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09480" y="3933360"/>
            <a:ext cx="373320" cy="21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1001880" y="3933360"/>
            <a:ext cx="373320" cy="21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1394280" y="3933360"/>
            <a:ext cx="373320" cy="21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7ED594D-3A07-4FF2-B5A7-6D951ED14D2A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34A1E7EC-920F-4715-8CB1-18875D7E2786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15884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609480" y="1536120"/>
            <a:ext cx="1160640" cy="458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A281BB8-EB01-45F1-9A32-078AE2FAF517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15884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536120"/>
            <a:ext cx="1160640" cy="458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039247F9-21A7-4D8E-9D70-9022586AFAD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15884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536120"/>
            <a:ext cx="566280" cy="458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4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1204560" y="1536120"/>
            <a:ext cx="566280" cy="458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4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A6901CA-2386-4267-83F7-9D8F39784067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15884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E0D3289E-F5CF-4CD3-93E4-1759C95F5747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15884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536120"/>
            <a:ext cx="1160640" cy="458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5A51BA0-DAB8-457E-A560-18C99D7CE5AE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158840" cy="529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778ACD6-6D3F-4A31-9394-92661347887A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15884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536120"/>
            <a:ext cx="566280" cy="21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1204560" y="1536120"/>
            <a:ext cx="566280" cy="458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4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933360"/>
            <a:ext cx="566280" cy="21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61778BDC-F94E-40F2-8C73-EE92A68F48E2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15884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536120"/>
            <a:ext cx="566280" cy="458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4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1204560" y="1536120"/>
            <a:ext cx="566280" cy="21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1204560" y="3933360"/>
            <a:ext cx="566280" cy="21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5A1F44CD-09DF-46A6-BA11-9342DD6B5A21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15884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536120"/>
            <a:ext cx="566280" cy="21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1204560" y="1536120"/>
            <a:ext cx="566280" cy="21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09480" y="3933360"/>
            <a:ext cx="1160640" cy="21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4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CDC1CA7B-AC4D-48B9-8511-A46A06553C0F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15884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536120"/>
            <a:ext cx="1160640" cy="21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4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09480" y="3933360"/>
            <a:ext cx="1160640" cy="21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4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794F312-0BD1-4D9E-B174-2DBF8B72ECE0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15884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536120"/>
            <a:ext cx="566280" cy="21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1204560" y="1536120"/>
            <a:ext cx="566280" cy="21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933360"/>
            <a:ext cx="566280" cy="21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1204560" y="3933360"/>
            <a:ext cx="566280" cy="21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7CD1B7D1-2212-4EA1-8238-6DCE80C74A7E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15884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09480" y="1536120"/>
            <a:ext cx="373320" cy="21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1001880" y="1536120"/>
            <a:ext cx="373320" cy="21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1394280" y="1536120"/>
            <a:ext cx="373320" cy="21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/>
          </p:nvPr>
        </p:nvSpPr>
        <p:spPr>
          <a:xfrm>
            <a:off x="609480" y="3933360"/>
            <a:ext cx="373320" cy="21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/>
          </p:nvPr>
        </p:nvSpPr>
        <p:spPr>
          <a:xfrm>
            <a:off x="1001880" y="3933360"/>
            <a:ext cx="373320" cy="21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/>
          </p:nvPr>
        </p:nvSpPr>
        <p:spPr>
          <a:xfrm>
            <a:off x="1394280" y="3933360"/>
            <a:ext cx="373320" cy="21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2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50D05FD7-AAA1-4F33-96D1-4039F28577C6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15884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536120"/>
            <a:ext cx="566280" cy="458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4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1204560" y="1536120"/>
            <a:ext cx="566280" cy="458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4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CA6F430-5CCF-414C-B691-54E5B6550977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15884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B4B220E-D156-483D-A81E-563C663BE37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158840" cy="529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3EF5AAA-9AE0-4AFB-8C25-302657AAC7A4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15884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536120"/>
            <a:ext cx="566280" cy="21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1204560" y="1536120"/>
            <a:ext cx="566280" cy="458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4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933360"/>
            <a:ext cx="566280" cy="21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F8B586A-8743-4472-9967-BB76ECD524E2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15884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536120"/>
            <a:ext cx="566280" cy="458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4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1204560" y="1536120"/>
            <a:ext cx="566280" cy="21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1204560" y="3933360"/>
            <a:ext cx="566280" cy="21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8BC1C86-2FD8-4C3E-AD0D-236C4F1CF03F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15884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536120"/>
            <a:ext cx="566280" cy="21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1204560" y="1536120"/>
            <a:ext cx="566280" cy="21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933360"/>
            <a:ext cx="1160640" cy="21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4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42886A9-70D6-47C3-B72D-B9ED5A4FCCC7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8D8D8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;p83"/>
          <p:cNvSpPr/>
          <p:nvPr/>
        </p:nvSpPr>
        <p:spPr>
          <a:xfrm>
            <a:off x="11277720" y="0"/>
            <a:ext cx="913320" cy="68569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solidFill>
                <a:schemeClr val="lt1"/>
              </a:solidFill>
              <a:latin typeface="Calibri"/>
              <a:ea typeface="Calibri"/>
            </a:endParaRPr>
          </a:p>
        </p:txBody>
      </p:sp>
      <p:sp>
        <p:nvSpPr>
          <p:cNvPr id="8" name="Google Shape;13;p83"/>
          <p:cNvSpPr/>
          <p:nvPr/>
        </p:nvSpPr>
        <p:spPr>
          <a:xfrm>
            <a:off x="11277720" y="5486400"/>
            <a:ext cx="913320" cy="6847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solidFill>
                <a:schemeClr val="lt1"/>
              </a:solidFill>
              <a:latin typeface="Calibri"/>
              <a:ea typeface="Calibri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>
          <a:xfrm rot="16200000">
            <a:off x="10510200" y="3988440"/>
            <a:ext cx="2366280" cy="486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>
          <a:xfrm>
            <a:off x="11375640" y="5649120"/>
            <a:ext cx="730440" cy="395280"/>
          </a:xfrm>
          <a:prstGeom prst="rect">
            <a:avLst/>
          </a:prstGeom>
          <a:noFill/>
          <a:ln w="19080">
            <a:solidFill>
              <a:srgbClr val="FFFFFF"/>
            </a:solidFill>
            <a:round/>
          </a:ln>
        </p:spPr>
        <p:txBody>
          <a:bodyPr lIns="0" tIns="0" r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800" b="0" strike="noStrike" spc="-1">
                <a:solidFill>
                  <a:srgbClr val="FFFFFF"/>
                </a:solidFill>
                <a:latin typeface="Calibri"/>
                <a:ea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fld id="{1EA0B6BE-7690-4E42-BD37-7C9DBB6EB4E1}" type="slidenum">
              <a:rPr lang="pt-BR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‹nº›</a:t>
            </a:fld>
            <a:endParaRPr lang="pt-BR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>
          <a:xfrm rot="16200000">
            <a:off x="10474920" y="1586160"/>
            <a:ext cx="2437200" cy="486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strike="noStrike" spc="-1">
                <a:solidFill>
                  <a:srgbClr val="2F2B2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2F2B2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2F2B2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2F2B2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2F2B2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2F2B2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2F2B2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2F2B2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8D8D8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12;p83"/>
          <p:cNvSpPr/>
          <p:nvPr/>
        </p:nvSpPr>
        <p:spPr>
          <a:xfrm>
            <a:off x="11277720" y="0"/>
            <a:ext cx="913320" cy="68569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solidFill>
                <a:schemeClr val="lt1"/>
              </a:solidFill>
              <a:latin typeface="Calibri"/>
              <a:ea typeface="Calibri"/>
            </a:endParaRPr>
          </a:p>
        </p:txBody>
      </p:sp>
      <p:sp>
        <p:nvSpPr>
          <p:cNvPr id="44" name="Google Shape;13;p83"/>
          <p:cNvSpPr/>
          <p:nvPr/>
        </p:nvSpPr>
        <p:spPr>
          <a:xfrm>
            <a:off x="11277720" y="5486400"/>
            <a:ext cx="913320" cy="6847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solidFill>
                <a:schemeClr val="lt1"/>
              </a:solidFill>
              <a:latin typeface="Calibri"/>
              <a:ea typeface="Calibri"/>
            </a:endParaRPr>
          </a:p>
        </p:txBody>
      </p: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15884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4400" b="0" strike="noStrike" spc="-1">
                <a:solidFill>
                  <a:srgbClr val="2F2B2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536120"/>
            <a:ext cx="1160640" cy="458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/>
          </a:bodyPr>
          <a:lstStyle/>
          <a:p>
            <a:pPr marL="108000" indent="-81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2F2B20"/>
                </a:solidFill>
                <a:latin typeface="Arial"/>
              </a:rPr>
              <a:t>Clique para editar o formato do texto da estrutura de tópicos</a:t>
            </a:r>
          </a:p>
          <a:p>
            <a:pPr marL="216000" lvl="1" indent="-81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2F2B20"/>
                </a:solidFill>
                <a:latin typeface="Arial"/>
              </a:rPr>
              <a:t>2.º nível da estrutura de tópicos</a:t>
            </a:r>
          </a:p>
          <a:p>
            <a:pPr marL="324000" lvl="2" indent="-72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2F2B20"/>
                </a:solidFill>
                <a:latin typeface="Arial"/>
              </a:rPr>
              <a:t>3.º nível da estrutura de tópicos</a:t>
            </a:r>
          </a:p>
          <a:p>
            <a:pPr marL="432000" lvl="3" indent="-54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2F2B20"/>
                </a:solidFill>
                <a:latin typeface="Arial"/>
              </a:rPr>
              <a:t>4.º nível da estrutura de tópicos</a:t>
            </a:r>
          </a:p>
          <a:p>
            <a:pPr marL="540000" lvl="4" indent="-54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2F2B20"/>
                </a:solidFill>
                <a:latin typeface="Arial"/>
              </a:rPr>
              <a:t>5.º nível da estrutura de tópicos</a:t>
            </a:r>
          </a:p>
          <a:p>
            <a:pPr marL="648000" lvl="5" indent="-54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2F2B20"/>
                </a:solidFill>
                <a:latin typeface="Arial"/>
              </a:rPr>
              <a:t>6.º nível da estrutura de tópicos</a:t>
            </a:r>
          </a:p>
          <a:p>
            <a:pPr marL="756000" lvl="6" indent="-54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2F2B20"/>
                </a:solidFill>
                <a:latin typeface="Arial"/>
              </a:rPr>
              <a:t>7.º nível da estrutura de tópicos</a:t>
            </a: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1828800" y="1536120"/>
            <a:ext cx="1160640" cy="458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/>
          </a:bodyPr>
          <a:lstStyle/>
          <a:p>
            <a:pPr marL="108000" indent="-81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2F2B20"/>
                </a:solidFill>
                <a:latin typeface="Arial"/>
              </a:rPr>
              <a:t>Clique para editar o formato do texto da estrutura de tópicos</a:t>
            </a:r>
          </a:p>
          <a:p>
            <a:pPr marL="216000" lvl="1" indent="-81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2F2B20"/>
                </a:solidFill>
                <a:latin typeface="Arial"/>
              </a:rPr>
              <a:t>2.º nível da estrutura de tópicos</a:t>
            </a:r>
          </a:p>
          <a:p>
            <a:pPr marL="324000" lvl="2" indent="-72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2F2B20"/>
                </a:solidFill>
                <a:latin typeface="Arial"/>
              </a:rPr>
              <a:t>3.º nível da estrutura de tópicos</a:t>
            </a:r>
          </a:p>
          <a:p>
            <a:pPr marL="432000" lvl="3" indent="-54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2F2B20"/>
                </a:solidFill>
                <a:latin typeface="Arial"/>
              </a:rPr>
              <a:t>4.º nível da estrutura de tópicos</a:t>
            </a:r>
          </a:p>
          <a:p>
            <a:pPr marL="540000" lvl="4" indent="-54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2F2B20"/>
                </a:solidFill>
                <a:latin typeface="Arial"/>
              </a:rPr>
              <a:t>5.º nível da estrutura de tópicos</a:t>
            </a:r>
          </a:p>
          <a:p>
            <a:pPr marL="648000" lvl="5" indent="-54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2F2B20"/>
                </a:solidFill>
                <a:latin typeface="Arial"/>
              </a:rPr>
              <a:t>6.º nível da estrutura de tópicos</a:t>
            </a:r>
          </a:p>
          <a:p>
            <a:pPr marL="756000" lvl="6" indent="-54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2F2B20"/>
                </a:solidFill>
                <a:latin typeface="Arial"/>
              </a:rPr>
              <a:t>7.º nível da estrutura de tópicos</a:t>
            </a:r>
          </a:p>
        </p:txBody>
      </p:sp>
      <p:sp>
        <p:nvSpPr>
          <p:cNvPr id="48" name="PlaceHolder 4"/>
          <p:cNvSpPr>
            <a:spLocks noGrp="1"/>
          </p:cNvSpPr>
          <p:nvPr>
            <p:ph type="ftr" idx="4"/>
          </p:nvPr>
        </p:nvSpPr>
        <p:spPr>
          <a:xfrm rot="16200000">
            <a:off x="10510200" y="3988440"/>
            <a:ext cx="2366280" cy="486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 idx="5"/>
          </p:nvPr>
        </p:nvSpPr>
        <p:spPr>
          <a:xfrm>
            <a:off x="11375640" y="5649120"/>
            <a:ext cx="730440" cy="395280"/>
          </a:xfrm>
          <a:prstGeom prst="rect">
            <a:avLst/>
          </a:prstGeom>
          <a:noFill/>
          <a:ln w="19080">
            <a:solidFill>
              <a:srgbClr val="FFFFFF"/>
            </a:solidFill>
            <a:round/>
          </a:ln>
        </p:spPr>
        <p:txBody>
          <a:bodyPr lIns="0" tIns="0" r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800" b="0" strike="noStrike" spc="-1">
                <a:solidFill>
                  <a:srgbClr val="FFFFFF"/>
                </a:solidFill>
                <a:latin typeface="Calibri"/>
                <a:ea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fld id="{E632F4C1-63BF-467A-BADB-5EE73A3819ED}" type="slidenum">
              <a:rPr lang="pt-BR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‹nº›</a:t>
            </a:fld>
            <a:endParaRPr lang="pt-BR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 idx="6"/>
          </p:nvPr>
        </p:nvSpPr>
        <p:spPr>
          <a:xfrm rot="16200000">
            <a:off x="10474920" y="1586160"/>
            <a:ext cx="2437200" cy="486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8D8D8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12;p83"/>
          <p:cNvSpPr/>
          <p:nvPr/>
        </p:nvSpPr>
        <p:spPr>
          <a:xfrm>
            <a:off x="11277720" y="0"/>
            <a:ext cx="913320" cy="68569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chemeClr val="lt1"/>
              </a:solidFill>
              <a:latin typeface="Calibri"/>
              <a:ea typeface="Calibri"/>
            </a:endParaRPr>
          </a:p>
        </p:txBody>
      </p:sp>
      <p:sp>
        <p:nvSpPr>
          <p:cNvPr id="88" name="Google Shape;13;p83"/>
          <p:cNvSpPr/>
          <p:nvPr/>
        </p:nvSpPr>
        <p:spPr>
          <a:xfrm>
            <a:off x="11277720" y="5486400"/>
            <a:ext cx="913320" cy="6847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chemeClr val="lt1"/>
              </a:solidFill>
              <a:latin typeface="Calibri"/>
              <a:ea typeface="Calibri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15884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4400" b="0" strike="noStrike" spc="-1">
                <a:solidFill>
                  <a:srgbClr val="2F2B2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536120"/>
            <a:ext cx="1160640" cy="458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/>
          </a:bodyPr>
          <a:lstStyle/>
          <a:p>
            <a:pPr marL="108000" indent="-81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2F2B20"/>
                </a:solidFill>
                <a:latin typeface="Arial"/>
              </a:rPr>
              <a:t>Clique para editar o formato do texto da estrutura de tópicos</a:t>
            </a:r>
          </a:p>
          <a:p>
            <a:pPr marL="216000" lvl="1" indent="-81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2F2B20"/>
                </a:solidFill>
                <a:latin typeface="Arial"/>
              </a:rPr>
              <a:t>2.º nível da estrutura de tópicos</a:t>
            </a:r>
          </a:p>
          <a:p>
            <a:pPr marL="324000" lvl="2" indent="-72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2F2B20"/>
                </a:solidFill>
                <a:latin typeface="Arial"/>
              </a:rPr>
              <a:t>3.º nível da estrutura de tópicos</a:t>
            </a:r>
          </a:p>
          <a:p>
            <a:pPr marL="432000" lvl="3" indent="-54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2F2B20"/>
                </a:solidFill>
                <a:latin typeface="Arial"/>
              </a:rPr>
              <a:t>4.º nível da estrutura de tópicos</a:t>
            </a:r>
          </a:p>
          <a:p>
            <a:pPr marL="540000" lvl="4" indent="-54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2F2B20"/>
                </a:solidFill>
                <a:latin typeface="Arial"/>
              </a:rPr>
              <a:t>5.º nível da estrutura de tópicos</a:t>
            </a:r>
          </a:p>
          <a:p>
            <a:pPr marL="648000" lvl="5" indent="-54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2F2B20"/>
                </a:solidFill>
                <a:latin typeface="Arial"/>
              </a:rPr>
              <a:t>6.º nível da estrutura de tópicos</a:t>
            </a:r>
          </a:p>
          <a:p>
            <a:pPr marL="756000" lvl="6" indent="-54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2F2B20"/>
                </a:solidFill>
                <a:latin typeface="Arial"/>
              </a:rPr>
              <a:t>7.º nível da estrutura de tópicos</a:t>
            </a: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1828800" y="1536120"/>
            <a:ext cx="1160640" cy="458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/>
          </a:bodyPr>
          <a:lstStyle/>
          <a:p>
            <a:pPr marL="108000" indent="-81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2F2B20"/>
                </a:solidFill>
                <a:latin typeface="Arial"/>
              </a:rPr>
              <a:t>Clique para editar o formato do texto da estrutura de tópicos</a:t>
            </a:r>
          </a:p>
          <a:p>
            <a:pPr marL="216000" lvl="1" indent="-81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2F2B20"/>
                </a:solidFill>
                <a:latin typeface="Arial"/>
              </a:rPr>
              <a:t>2.º nível da estrutura de tópicos</a:t>
            </a:r>
          </a:p>
          <a:p>
            <a:pPr marL="324000" lvl="2" indent="-72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2F2B20"/>
                </a:solidFill>
                <a:latin typeface="Arial"/>
              </a:rPr>
              <a:t>3.º nível da estrutura de tópicos</a:t>
            </a:r>
          </a:p>
          <a:p>
            <a:pPr marL="432000" lvl="3" indent="-54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2F2B20"/>
                </a:solidFill>
                <a:latin typeface="Arial"/>
              </a:rPr>
              <a:t>4.º nível da estrutura de tópicos</a:t>
            </a:r>
          </a:p>
          <a:p>
            <a:pPr marL="540000" lvl="4" indent="-54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2F2B20"/>
                </a:solidFill>
                <a:latin typeface="Arial"/>
              </a:rPr>
              <a:t>5.º nível da estrutura de tópicos</a:t>
            </a:r>
          </a:p>
          <a:p>
            <a:pPr marL="648000" lvl="5" indent="-54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2F2B20"/>
                </a:solidFill>
                <a:latin typeface="Arial"/>
              </a:rPr>
              <a:t>6.º nível da estrutura de tópicos</a:t>
            </a:r>
          </a:p>
          <a:p>
            <a:pPr marL="756000" lvl="6" indent="-54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2F2B20"/>
                </a:solidFill>
                <a:latin typeface="Arial"/>
              </a:rPr>
              <a:t>7.º nível da estrutura de tópicos</a:t>
            </a:r>
          </a:p>
        </p:txBody>
      </p:sp>
      <p:sp>
        <p:nvSpPr>
          <p:cNvPr id="92" name="PlaceHolder 4"/>
          <p:cNvSpPr>
            <a:spLocks noGrp="1"/>
          </p:cNvSpPr>
          <p:nvPr>
            <p:ph type="ftr" idx="7"/>
          </p:nvPr>
        </p:nvSpPr>
        <p:spPr>
          <a:xfrm rot="16200000">
            <a:off x="10510200" y="3988440"/>
            <a:ext cx="2366280" cy="486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sldNum" idx="8"/>
          </p:nvPr>
        </p:nvSpPr>
        <p:spPr>
          <a:xfrm>
            <a:off x="11375640" y="5649120"/>
            <a:ext cx="730440" cy="395280"/>
          </a:xfrm>
          <a:prstGeom prst="rect">
            <a:avLst/>
          </a:prstGeom>
          <a:noFill/>
          <a:ln w="19080">
            <a:solidFill>
              <a:srgbClr val="FFFFFF"/>
            </a:solidFill>
            <a:round/>
          </a:ln>
        </p:spPr>
        <p:txBody>
          <a:bodyPr lIns="0" tIns="0" r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800" b="0" strike="noStrike" spc="-1">
                <a:solidFill>
                  <a:srgbClr val="FFFFFF"/>
                </a:solidFill>
                <a:latin typeface="Calibri"/>
                <a:ea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fld id="{C2B76CD6-97B8-43DB-B2AF-DEBD037D4930}" type="slidenum">
              <a:rPr lang="pt-BR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‹nº›</a:t>
            </a:fld>
            <a:endParaRPr lang="pt-BR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dt" idx="9"/>
          </p:nvPr>
        </p:nvSpPr>
        <p:spPr>
          <a:xfrm rot="16200000">
            <a:off x="10474920" y="1586160"/>
            <a:ext cx="2437200" cy="486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914400" y="1905120"/>
            <a:ext cx="10057320" cy="259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4600" b="0" strike="noStrike" spc="-1" dirty="0">
                <a:solidFill>
                  <a:schemeClr val="dk2"/>
                </a:solidFill>
                <a:latin typeface="Cambria"/>
                <a:ea typeface="Cambria"/>
              </a:rPr>
              <a:t>SCRUM</a:t>
            </a:r>
            <a:br>
              <a:rPr sz="4600" dirty="0"/>
            </a:br>
            <a:r>
              <a:rPr lang="pt-BR" sz="4600" b="0" strike="noStrike" spc="-1" dirty="0">
                <a:solidFill>
                  <a:schemeClr val="dk2"/>
                </a:solidFill>
                <a:latin typeface="Cambria"/>
                <a:ea typeface="Cambria"/>
              </a:rPr>
              <a:t>Aula ACERTANDO OS TEMPOS</a:t>
            </a:r>
            <a:endParaRPr lang="pt-BR" sz="4600" b="0" strike="noStrike" spc="-1" dirty="0">
              <a:solidFill>
                <a:srgbClr val="2F2B2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93;p14"/>
          <p:cNvPicPr/>
          <p:nvPr/>
        </p:nvPicPr>
        <p:blipFill>
          <a:blip r:embed="rId2"/>
          <a:stretch/>
        </p:blipFill>
        <p:spPr>
          <a:xfrm>
            <a:off x="1185480" y="1581480"/>
            <a:ext cx="8332200" cy="5046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object 2"/>
          <p:cNvPicPr/>
          <p:nvPr/>
        </p:nvPicPr>
        <p:blipFill>
          <a:blip r:embed="rId2"/>
          <a:stretch/>
        </p:blipFill>
        <p:spPr>
          <a:xfrm>
            <a:off x="861480" y="595080"/>
            <a:ext cx="9788760" cy="6125040"/>
          </a:xfrm>
          <a:prstGeom prst="rect">
            <a:avLst/>
          </a:prstGeom>
          <a:ln w="0">
            <a:noFill/>
          </a:ln>
        </p:spPr>
      </p:pic>
      <p:sp>
        <p:nvSpPr>
          <p:cNvPr id="170" name="PlaceHolder 1"/>
          <p:cNvSpPr/>
          <p:nvPr/>
        </p:nvSpPr>
        <p:spPr>
          <a:xfrm>
            <a:off x="360720" y="137520"/>
            <a:ext cx="10289880" cy="32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4600" b="0" strike="noStrike" spc="-1">
                <a:solidFill>
                  <a:schemeClr val="dk2"/>
                </a:solidFill>
                <a:latin typeface="Cambria"/>
                <a:ea typeface="Cambria"/>
              </a:rPr>
              <a:t>KAMBAM</a:t>
            </a:r>
            <a:endParaRPr lang="pt-BR" sz="4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8312760" y="1172520"/>
            <a:ext cx="293364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4600" b="0" strike="noStrike" spc="-1">
                <a:solidFill>
                  <a:schemeClr val="dk2"/>
                </a:solidFill>
                <a:latin typeface="Cambria"/>
                <a:ea typeface="Cambria"/>
              </a:rPr>
              <a:t>                  Inspeção e Adaptação das Estimativas</a:t>
            </a:r>
            <a:endParaRPr lang="pt-BR" sz="4600" b="0" strike="noStrike" spc="-1">
              <a:solidFill>
                <a:srgbClr val="2F2B20"/>
              </a:solidFill>
              <a:latin typeface="Arial"/>
            </a:endParaRPr>
          </a:p>
        </p:txBody>
      </p:sp>
      <p:graphicFrame>
        <p:nvGraphicFramePr>
          <p:cNvPr id="172" name="Google Shape;208;p16"/>
          <p:cNvGraphicFramePr/>
          <p:nvPr/>
        </p:nvGraphicFramePr>
        <p:xfrm>
          <a:off x="127800" y="0"/>
          <a:ext cx="7921800" cy="6848040"/>
        </p:xfrm>
        <a:graphic>
          <a:graphicData uri="http://schemas.openxmlformats.org/drawingml/2006/table">
            <a:tbl>
              <a:tblPr/>
              <a:tblGrid>
                <a:gridCol w="898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8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2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9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8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2F2B20"/>
                          </a:solidFill>
                          <a:latin typeface="Arial"/>
                          <a:ea typeface="Arial"/>
                        </a:rPr>
                        <a:t>ID</a:t>
                      </a:r>
                      <a:endParaRPr lang="pt-BR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2F2B20"/>
                          </a:solidFill>
                          <a:latin typeface="Calibri"/>
                          <a:ea typeface="Calibri"/>
                        </a:rPr>
                        <a:t>HISTÓRIA</a:t>
                      </a:r>
                      <a:endParaRPr lang="pt-BR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2F2B20"/>
                          </a:solidFill>
                          <a:latin typeface="Calibri"/>
                          <a:ea typeface="Calibri"/>
                        </a:rPr>
                        <a:t>ESFORÇO</a:t>
                      </a:r>
                      <a:endParaRPr lang="pt-BR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2F2B20"/>
                          </a:solidFill>
                          <a:latin typeface="Calibri"/>
                          <a:ea typeface="Calibri"/>
                        </a:rPr>
                        <a:t>SPRINT</a:t>
                      </a:r>
                      <a:endParaRPr lang="pt-BR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100" b="1" strike="noStrike" spc="-1">
                          <a:solidFill>
                            <a:srgbClr val="2F2B20"/>
                          </a:solidFill>
                          <a:latin typeface="Calibri"/>
                          <a:ea typeface="Calibri"/>
                        </a:rPr>
                        <a:t>CONCLUSÃO</a:t>
                      </a:r>
                      <a:endParaRPr lang="pt-BR" sz="11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5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1" strike="noStrike" spc="-1">
                          <a:solidFill>
                            <a:srgbClr val="2F2B20"/>
                          </a:solidFill>
                          <a:latin typeface="Calibri"/>
                          <a:ea typeface="Calibri"/>
                        </a:rPr>
                        <a:t>1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Emitir Pedido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Calibri"/>
                          <a:ea typeface="Calibri"/>
                        </a:rPr>
                        <a:t>15/08/20XX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5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1" strike="noStrike" spc="-1">
                          <a:solidFill>
                            <a:srgbClr val="2F2B20"/>
                          </a:solidFill>
                          <a:latin typeface="Calibri"/>
                          <a:ea typeface="Calibri"/>
                        </a:rPr>
                        <a:t>2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Faturar Pedido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Calibri"/>
                          <a:ea typeface="Calibri"/>
                        </a:rPr>
                        <a:t>20/08/20XX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5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1" strike="noStrike" spc="-1">
                          <a:solidFill>
                            <a:srgbClr val="2F2B20"/>
                          </a:solidFill>
                          <a:latin typeface="Calibri"/>
                          <a:ea typeface="Calibri"/>
                        </a:rPr>
                        <a:t>3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2F2B20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Aprovar pedido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Calibri"/>
                          <a:ea typeface="Calibri"/>
                        </a:rPr>
                        <a:t>Sem entregar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6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1" strike="noStrike" spc="-1">
                          <a:solidFill>
                            <a:srgbClr val="2F2B20"/>
                          </a:solidFill>
                          <a:latin typeface="Calibri"/>
                          <a:ea typeface="Calibri"/>
                        </a:rPr>
                        <a:t>4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2F2B20"/>
                      </a:solidFill>
                    </a:lnT>
                    <a:lnB w="12240">
                      <a:solidFill>
                        <a:srgbClr val="2F2B20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Integrar Com O ERP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2000" b="0" strike="noStrike" spc="-1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5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1" strike="noStrike" spc="-1">
                          <a:solidFill>
                            <a:srgbClr val="2F2B20"/>
                          </a:solidFill>
                          <a:latin typeface="Calibri"/>
                          <a:ea typeface="Calibri"/>
                        </a:rPr>
                        <a:t>5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2F2B2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Cadastrar Cliente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2000" b="0" strike="noStrike" spc="-1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5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1" strike="noStrike" spc="-1">
                          <a:solidFill>
                            <a:srgbClr val="2F2B20"/>
                          </a:solidFill>
                          <a:latin typeface="Calibri"/>
                          <a:ea typeface="Calibri"/>
                        </a:rPr>
                        <a:t>6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Aprovar Crédito Do Cliente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2000" b="0" strike="noStrike" spc="-1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5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1" strike="noStrike" spc="-1">
                          <a:solidFill>
                            <a:srgbClr val="2F2B20"/>
                          </a:solidFill>
                          <a:latin typeface="Calibri"/>
                          <a:ea typeface="Calibri"/>
                        </a:rPr>
                        <a:t>7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Cadastrar Produtos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Calibri"/>
                          <a:ea typeface="Calibri"/>
                        </a:rPr>
                        <a:t>3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2000" b="0" strike="noStrike" spc="-1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639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1" strike="noStrike" spc="-1">
                          <a:solidFill>
                            <a:srgbClr val="2F2B20"/>
                          </a:solidFill>
                          <a:latin typeface="Calibri"/>
                          <a:ea typeface="Calibri"/>
                        </a:rPr>
                        <a:t>8.0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Cadastrar Estoque De Entrada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2000" b="0" strike="noStrike" spc="-1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639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1" strike="noStrike" spc="-1">
                          <a:solidFill>
                            <a:srgbClr val="2F2B20"/>
                          </a:solidFill>
                          <a:latin typeface="Calibri"/>
                          <a:ea typeface="Calibri"/>
                        </a:rPr>
                        <a:t>8.1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Cadastrar Estoque De Entrada - devolução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2000" b="0" strike="noStrike" spc="-1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55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1" strike="noStrike" spc="-1">
                          <a:solidFill>
                            <a:srgbClr val="2F2B20"/>
                          </a:solidFill>
                          <a:latin typeface="Calibri"/>
                          <a:ea typeface="Calibri"/>
                        </a:rPr>
                        <a:t>8.2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Calibri"/>
                          <a:ea typeface="Calibri"/>
                        </a:rPr>
                        <a:t>Estoque-Entradas-Ajustes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Calibri"/>
                          <a:ea typeface="Calibri"/>
                        </a:rPr>
                        <a:t>5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Calibri"/>
                          <a:ea typeface="Calibri"/>
                        </a:rPr>
                        <a:t>3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2000" b="0" strike="noStrike" spc="-1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55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1" strike="noStrike" spc="-1">
                          <a:solidFill>
                            <a:srgbClr val="2F2B20"/>
                          </a:solidFill>
                          <a:latin typeface="Calibri"/>
                          <a:ea typeface="Calibri"/>
                        </a:rPr>
                        <a:t>9.0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Cadastrar Estoque De Saída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2000" b="0" strike="noStrike" spc="-1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55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1" strike="noStrike" spc="-1">
                          <a:solidFill>
                            <a:srgbClr val="2F2B20"/>
                          </a:solidFill>
                          <a:latin typeface="Calibri"/>
                          <a:ea typeface="Calibri"/>
                        </a:rPr>
                        <a:t>9.1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Calibri"/>
                          <a:ea typeface="Calibri"/>
                        </a:rPr>
                        <a:t>Estoque Saida - Devoluções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Calibri"/>
                          <a:ea typeface="Calibri"/>
                        </a:rPr>
                        <a:t>2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Calibri"/>
                          <a:ea typeface="Calibri"/>
                        </a:rPr>
                        <a:t>4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2000" b="0" strike="noStrike" spc="-1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55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1" strike="noStrike" spc="-1">
                          <a:solidFill>
                            <a:srgbClr val="2F2B20"/>
                          </a:solidFill>
                          <a:latin typeface="Calibri"/>
                          <a:ea typeface="Calibri"/>
                        </a:rPr>
                        <a:t>9.2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Calibri"/>
                          <a:ea typeface="Calibri"/>
                        </a:rPr>
                        <a:t>Estoque – Saída - Ajustes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Calibri"/>
                          <a:ea typeface="Calibri"/>
                        </a:rPr>
                        <a:t>2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Calibri"/>
                          <a:ea typeface="Calibri"/>
                        </a:rPr>
                        <a:t>4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2000" b="0" strike="noStrike" spc="-1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73" name="CaixaDeTexto 2"/>
          <p:cNvSpPr/>
          <p:nvPr/>
        </p:nvSpPr>
        <p:spPr>
          <a:xfrm>
            <a:off x="8050680" y="3837240"/>
            <a:ext cx="345780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1800" b="0" strike="noStrike" spc="-1">
                <a:solidFill>
                  <a:schemeClr val="dk1"/>
                </a:solidFill>
                <a:latin typeface="Calibri"/>
                <a:ea typeface="Calibri"/>
              </a:rPr>
              <a:t>A VELOCIDADE NÃO FOI 16 E SIM 13 PORQUE O RF 3 NÃO FOI ENTREGUE. O PROJETO TODO DEVE SER REPLANEJADO.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8312760" y="1172520"/>
            <a:ext cx="293364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4600" b="0" strike="noStrike" spc="-1">
                <a:solidFill>
                  <a:schemeClr val="dk2"/>
                </a:solidFill>
                <a:latin typeface="Cambria"/>
                <a:ea typeface="Cambria"/>
              </a:rPr>
              <a:t>                  Inspeção e Adaptação das Estimativas</a:t>
            </a:r>
            <a:endParaRPr lang="pt-BR" sz="4600" b="0" strike="noStrike" spc="-1">
              <a:solidFill>
                <a:srgbClr val="2F2B2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10158840" cy="479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343080"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200" b="0" strike="noStrike" spc="-1">
              <a:solidFill>
                <a:srgbClr val="2F2B2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39"/>
              </a:spcBef>
              <a:buNone/>
              <a:tabLst>
                <a:tab pos="0" algn="l"/>
              </a:tabLst>
            </a:pPr>
            <a:endParaRPr lang="pt-BR" sz="2200" b="0" strike="noStrike" spc="-1">
              <a:solidFill>
                <a:srgbClr val="2F2B2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39"/>
              </a:spcBef>
              <a:buNone/>
              <a:tabLst>
                <a:tab pos="0" algn="l"/>
              </a:tabLst>
            </a:pPr>
            <a:endParaRPr lang="pt-BR" sz="2200" b="0" strike="noStrike" spc="-1">
              <a:solidFill>
                <a:srgbClr val="2F2B2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39"/>
              </a:spcBef>
              <a:buNone/>
              <a:tabLst>
                <a:tab pos="0" algn="l"/>
              </a:tabLst>
            </a:pPr>
            <a:endParaRPr lang="pt-BR" sz="2200" b="0" strike="noStrike" spc="-1">
              <a:solidFill>
                <a:srgbClr val="2F2B2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39"/>
              </a:spcBef>
              <a:buNone/>
              <a:tabLst>
                <a:tab pos="0" algn="l"/>
              </a:tabLst>
            </a:pPr>
            <a:endParaRPr lang="pt-BR" sz="2200" b="0" strike="noStrike" spc="-1">
              <a:solidFill>
                <a:srgbClr val="2F2B2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39"/>
              </a:spcBef>
              <a:buNone/>
              <a:tabLst>
                <a:tab pos="0" algn="l"/>
              </a:tabLst>
            </a:pPr>
            <a:endParaRPr lang="pt-BR" sz="2200" b="0" strike="noStrike" spc="-1">
              <a:solidFill>
                <a:srgbClr val="2F2B2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39"/>
              </a:spcBef>
              <a:buNone/>
              <a:tabLst>
                <a:tab pos="0" algn="l"/>
              </a:tabLst>
            </a:pPr>
            <a:endParaRPr lang="pt-BR" sz="2200" b="0" strike="noStrike" spc="-1">
              <a:solidFill>
                <a:srgbClr val="2F2B2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39"/>
              </a:spcBef>
              <a:buNone/>
              <a:tabLst>
                <a:tab pos="0" algn="l"/>
              </a:tabLst>
            </a:pPr>
            <a:endParaRPr lang="pt-BR" sz="2200" b="0" strike="noStrike" spc="-1">
              <a:solidFill>
                <a:srgbClr val="2F2B2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39"/>
              </a:spcBef>
              <a:buNone/>
              <a:tabLst>
                <a:tab pos="0" algn="l"/>
              </a:tabLst>
            </a:pPr>
            <a:endParaRPr lang="pt-BR" sz="2200" b="0" strike="noStrike" spc="-1">
              <a:solidFill>
                <a:srgbClr val="2F2B2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39"/>
              </a:spcBef>
              <a:buNone/>
              <a:tabLst>
                <a:tab pos="0" algn="l"/>
              </a:tabLst>
            </a:pPr>
            <a:endParaRPr lang="pt-BR" sz="2200" b="0" strike="noStrike" spc="-1">
              <a:solidFill>
                <a:srgbClr val="2F2B20"/>
              </a:solidFill>
              <a:latin typeface="Arial"/>
            </a:endParaRPr>
          </a:p>
        </p:txBody>
      </p:sp>
      <p:graphicFrame>
        <p:nvGraphicFramePr>
          <p:cNvPr id="176" name="Google Shape;216;p17"/>
          <p:cNvGraphicFramePr/>
          <p:nvPr/>
        </p:nvGraphicFramePr>
        <p:xfrm>
          <a:off x="94320" y="189360"/>
          <a:ext cx="7740360" cy="6479610"/>
        </p:xfrm>
        <a:graphic>
          <a:graphicData uri="http://schemas.openxmlformats.org/drawingml/2006/table">
            <a:tbl>
              <a:tblPr/>
              <a:tblGrid>
                <a:gridCol w="878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2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5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52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2F2B20"/>
                          </a:solidFill>
                          <a:latin typeface="Arial"/>
                          <a:ea typeface="Arial"/>
                        </a:rPr>
                        <a:t>ID</a:t>
                      </a:r>
                      <a:endParaRPr lang="pt-BR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2F2B20"/>
                          </a:solidFill>
                          <a:latin typeface="Calibri"/>
                          <a:ea typeface="DejaVu Sans"/>
                        </a:rPr>
                        <a:t>HISTÓRIA</a:t>
                      </a:r>
                      <a:endParaRPr lang="pt-BR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2F2B20"/>
                          </a:solidFill>
                          <a:latin typeface="Calibri"/>
                          <a:ea typeface="Calibri"/>
                        </a:rPr>
                        <a:t>ESFORÇO</a:t>
                      </a:r>
                      <a:endParaRPr lang="pt-BR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2F2B20"/>
                          </a:solidFill>
                          <a:latin typeface="Calibri"/>
                          <a:ea typeface="Calibri"/>
                        </a:rPr>
                        <a:t>SPRINT</a:t>
                      </a:r>
                      <a:endParaRPr lang="pt-BR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100" b="1" strike="noStrike" spc="-1">
                          <a:solidFill>
                            <a:srgbClr val="2F2B20"/>
                          </a:solidFill>
                          <a:latin typeface="Calibri"/>
                          <a:ea typeface="Calibri"/>
                        </a:rPr>
                        <a:t>CONCLUSÃO</a:t>
                      </a:r>
                      <a:endParaRPr lang="pt-BR" sz="11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4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1" strike="noStrike" spc="-1">
                          <a:solidFill>
                            <a:srgbClr val="2F2B20"/>
                          </a:solidFill>
                          <a:latin typeface="Calibri"/>
                          <a:ea typeface="Calibri"/>
                        </a:rPr>
                        <a:t>1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Emitir Pedido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Calibri"/>
                          <a:ea typeface="Calibri"/>
                        </a:rPr>
                        <a:t>15/08/20XX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4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1" strike="noStrike" spc="-1">
                          <a:solidFill>
                            <a:srgbClr val="2F2B20"/>
                          </a:solidFill>
                          <a:latin typeface="Calibri"/>
                          <a:ea typeface="Calibri"/>
                        </a:rPr>
                        <a:t>2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Faturar Pedido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Calibri"/>
                          <a:ea typeface="Calibri"/>
                        </a:rPr>
                        <a:t>20/08/20XX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4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1" strike="noStrike" spc="-1">
                          <a:solidFill>
                            <a:srgbClr val="2F2B20"/>
                          </a:solidFill>
                          <a:latin typeface="Calibri"/>
                          <a:ea typeface="Calibri"/>
                        </a:rPr>
                        <a:t>3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2F2B20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Aprovar pedido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2000" b="0" strike="noStrike" spc="-1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4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1" strike="noStrike" spc="-1">
                          <a:solidFill>
                            <a:srgbClr val="2F2B20"/>
                          </a:solidFill>
                          <a:latin typeface="Calibri"/>
                          <a:ea typeface="Calibri"/>
                        </a:rPr>
                        <a:t>4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2F2B20"/>
                      </a:solidFill>
                    </a:lnT>
                    <a:lnB w="12240">
                      <a:solidFill>
                        <a:srgbClr val="2F2B20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Integrar Com O ERP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2000" b="0" strike="noStrike" spc="-1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4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1" strike="noStrike" spc="-1">
                          <a:solidFill>
                            <a:srgbClr val="2F2B20"/>
                          </a:solidFill>
                          <a:latin typeface="Calibri"/>
                          <a:ea typeface="Calibri"/>
                        </a:rPr>
                        <a:t>5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2F2B2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Cadastrar Cliente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2000" b="0" strike="noStrike" spc="-1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4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1" strike="noStrike" spc="-1">
                          <a:solidFill>
                            <a:srgbClr val="2F2B20"/>
                          </a:solidFill>
                          <a:latin typeface="Calibri"/>
                          <a:ea typeface="Calibri"/>
                        </a:rPr>
                        <a:t>6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Aprovar Crédito Do Cliente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2000" b="0" strike="noStrike" spc="-1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4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1" strike="noStrike" spc="-1">
                          <a:solidFill>
                            <a:srgbClr val="2F2B20"/>
                          </a:solidFill>
                          <a:latin typeface="Calibri"/>
                          <a:ea typeface="Calibri"/>
                        </a:rPr>
                        <a:t>7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Cadastrar Produtos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Calibri"/>
                          <a:ea typeface="Calibri"/>
                        </a:rPr>
                        <a:t>3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2000" b="0" strike="noStrike" spc="-1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37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1" strike="noStrike" spc="-1">
                          <a:solidFill>
                            <a:srgbClr val="2F2B20"/>
                          </a:solidFill>
                          <a:latin typeface="Calibri"/>
                          <a:ea typeface="Calibri"/>
                        </a:rPr>
                        <a:t>8.0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Cadastrar Estoque De Entrada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2000" b="0" strike="noStrike" spc="-1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13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1" strike="noStrike" spc="-1">
                          <a:solidFill>
                            <a:srgbClr val="2F2B20"/>
                          </a:solidFill>
                          <a:latin typeface="Calibri"/>
                          <a:ea typeface="Calibri"/>
                        </a:rPr>
                        <a:t>8.1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Cadastrar Estoque De Entrada Ajustes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2000" b="0" strike="noStrike" spc="-1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1" strike="noStrike" spc="-1">
                          <a:solidFill>
                            <a:srgbClr val="C9211E"/>
                          </a:solidFill>
                          <a:latin typeface="Calibri"/>
                          <a:ea typeface="Calibri"/>
                        </a:rPr>
                        <a:t>9.1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rgbClr val="C9211E"/>
                          </a:solidFill>
                          <a:latin typeface="Calibri"/>
                          <a:ea typeface="Calibri"/>
                        </a:rPr>
                        <a:t>Estoque Saida - Devoluções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rgbClr val="C9211E"/>
                          </a:solidFill>
                          <a:latin typeface="Calibri"/>
                          <a:ea typeface="Calibri"/>
                        </a:rPr>
                        <a:t>2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rgbClr val="C9211E"/>
                          </a:solidFill>
                          <a:latin typeface="Calibri"/>
                          <a:ea typeface="Calibri"/>
                        </a:rPr>
                        <a:t>3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2000" b="0" strike="noStrike" spc="-1">
                        <a:solidFill>
                          <a:srgbClr val="C9211E"/>
                        </a:solidFill>
                        <a:latin typeface="Calibri"/>
                        <a:ea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1" strike="noStrike" spc="-1">
                          <a:solidFill>
                            <a:srgbClr val="2F2B20"/>
                          </a:solidFill>
                          <a:latin typeface="Calibri"/>
                          <a:ea typeface="Calibri"/>
                        </a:rPr>
                        <a:t>8.2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rgbClr val="C9211E"/>
                          </a:solidFill>
                          <a:latin typeface="Calibri"/>
                          <a:ea typeface="Calibri"/>
                        </a:rPr>
                        <a:t>Estoque-Entradas-Devolução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rgbClr val="C9211E"/>
                          </a:solidFill>
                          <a:latin typeface="Calibri"/>
                          <a:ea typeface="Calibri"/>
                        </a:rPr>
                        <a:t>5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rgbClr val="C9211E"/>
                          </a:solidFill>
                          <a:latin typeface="Calibri"/>
                          <a:ea typeface="Calibri"/>
                        </a:rPr>
                        <a:t>4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2000" b="0" strike="noStrike" spc="-1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54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1" strike="noStrike" spc="-1">
                          <a:solidFill>
                            <a:srgbClr val="2F2B20"/>
                          </a:solidFill>
                          <a:latin typeface="Calibri"/>
                          <a:ea typeface="Calibri"/>
                        </a:rPr>
                        <a:t>9.0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Cadastrar Estoque De Saída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2000" b="0" strike="noStrike" spc="-1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54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1" strike="noStrike" spc="-1">
                          <a:solidFill>
                            <a:srgbClr val="2F2B20"/>
                          </a:solidFill>
                          <a:latin typeface="Calibri"/>
                          <a:ea typeface="Calibri"/>
                        </a:rPr>
                        <a:t>9.2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Calibri"/>
                          <a:ea typeface="Calibri"/>
                        </a:rPr>
                        <a:t>Estoque – Saída - Ajustes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Calibri"/>
                          <a:ea typeface="Calibri"/>
                        </a:rPr>
                        <a:t>2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Calibri"/>
                          <a:ea typeface="Calibri"/>
                        </a:rPr>
                        <a:t>4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2000" b="0" strike="noStrike" spc="-1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77" name="Google Shape;217;p17"/>
          <p:cNvSpPr/>
          <p:nvPr/>
        </p:nvSpPr>
        <p:spPr>
          <a:xfrm>
            <a:off x="343800" y="7146720"/>
            <a:ext cx="953208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800" b="0" strike="noStrike" spc="-1">
                <a:solidFill>
                  <a:srgbClr val="FF0000"/>
                </a:solidFill>
                <a:latin typeface="Calibri"/>
                <a:ea typeface="Calibri"/>
              </a:rPr>
              <a:t>Um novo sprint PODE SER colocado e alteração dos requisitos</a:t>
            </a:r>
            <a:r>
              <a:rPr lang="pt-BR" sz="1800" b="0" strike="noStrike" spc="-1">
                <a:solidFill>
                  <a:schemeClr val="dk1"/>
                </a:solidFill>
                <a:latin typeface="Calibri"/>
                <a:ea typeface="Calibri"/>
              </a:rPr>
              <a:t>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Imagem 179"/>
          <p:cNvPicPr/>
          <p:nvPr/>
        </p:nvPicPr>
        <p:blipFill>
          <a:blip r:embed="rId3"/>
          <a:stretch/>
        </p:blipFill>
        <p:spPr>
          <a:xfrm>
            <a:off x="-478302" y="-1"/>
            <a:ext cx="9917724" cy="7033847"/>
          </a:xfrm>
          <a:prstGeom prst="rect">
            <a:avLst/>
          </a:prstGeom>
          <a:ln w="0">
            <a:noFill/>
          </a:ln>
        </p:spPr>
      </p:pic>
      <p:sp>
        <p:nvSpPr>
          <p:cNvPr id="181" name="CaixaDeTexto 180"/>
          <p:cNvSpPr txBox="1"/>
          <p:nvPr/>
        </p:nvSpPr>
        <p:spPr>
          <a:xfrm>
            <a:off x="9312812" y="1111346"/>
            <a:ext cx="1962277" cy="1475391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1800" b="0" strike="noStrike" spc="-1" dirty="0">
                <a:solidFill>
                  <a:srgbClr val="000000"/>
                </a:solidFill>
                <a:latin typeface="Arial"/>
              </a:rPr>
              <a:t>Observe que toda a lógica de diferenciação se baseia no nível de </a:t>
            </a:r>
            <a:r>
              <a:rPr lang="pt-BR" sz="1800" b="0" strike="noStrike" spc="-1" dirty="0">
                <a:solidFill>
                  <a:srgbClr val="FF0000"/>
                </a:solidFill>
                <a:latin typeface="Arial"/>
              </a:rPr>
              <a:t>incerteza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</a:rPr>
              <a:t> que se tem quanto ao escopo, que nada mais é que um checklist sobre o que o gestor deve realizar para atender às necessidades do usuário final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15884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4600" spc="-1" dirty="0">
                <a:solidFill>
                  <a:schemeClr val="dk2"/>
                </a:solidFill>
                <a:latin typeface="Cambria"/>
                <a:ea typeface="Cambria"/>
              </a:rPr>
              <a:t>ABORDAGENS</a:t>
            </a:r>
          </a:p>
        </p:txBody>
      </p:sp>
      <p:sp>
        <p:nvSpPr>
          <p:cNvPr id="183" name="CaixaDeTexto 182"/>
          <p:cNvSpPr txBox="1"/>
          <p:nvPr/>
        </p:nvSpPr>
        <p:spPr>
          <a:xfrm>
            <a:off x="141869" y="1629126"/>
            <a:ext cx="10838880" cy="2649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</a:rPr>
              <a:t>A </a:t>
            </a:r>
            <a:r>
              <a:rPr lang="pt-BR" sz="2400" b="1" strike="noStrike" spc="-1" dirty="0">
                <a:solidFill>
                  <a:srgbClr val="000000"/>
                </a:solidFill>
                <a:latin typeface="Arial"/>
              </a:rPr>
              <a:t>abordagem preditiva</a:t>
            </a:r>
            <a:r>
              <a:rPr lang="pt-BR" sz="2400" b="0" strike="noStrike" spc="-1" dirty="0">
                <a:solidFill>
                  <a:srgbClr val="000000"/>
                </a:solidFill>
                <a:latin typeface="Arial"/>
              </a:rPr>
              <a:t> é baseada em prever em um plano o que será feito antes de começar a execução. Essa abordagem é adequada para solucionar problemas conhecidos, ou seja, aqueles que já foram resolvidos no passado e podem ser replicados no presente para casos iguais ou parecidos.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</a:rPr>
              <a:t>A </a:t>
            </a:r>
            <a:r>
              <a:rPr lang="pt-BR" sz="2400" b="1" strike="noStrike" spc="-1" dirty="0">
                <a:solidFill>
                  <a:srgbClr val="000000"/>
                </a:solidFill>
                <a:latin typeface="Arial"/>
              </a:rPr>
              <a:t>abordagem adaptativa</a:t>
            </a:r>
            <a:r>
              <a:rPr lang="pt-BR" sz="2400" b="0" strike="noStrike" spc="-1" dirty="0">
                <a:solidFill>
                  <a:srgbClr val="000000"/>
                </a:solidFill>
                <a:latin typeface="Arial"/>
              </a:rPr>
              <a:t> é mais flexível e não exige a conclusão total do plano do projeto antes de iniciar a execução, sendo dividida em ciclos curtos de iteração. O objetivo é incorporar constantemente o feedback do usuário final para o produto em desenvolvimento. Essa abordagem é mais adequada para solucionar problemas conhecíveis, que requerem informações do futuro e experiências sensoriais para serem resolvidos.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Imagem 184"/>
          <p:cNvPicPr/>
          <p:nvPr/>
        </p:nvPicPr>
        <p:blipFill>
          <a:blip r:embed="rId2"/>
          <a:stretch/>
        </p:blipFill>
        <p:spPr>
          <a:xfrm>
            <a:off x="0" y="2305606"/>
            <a:ext cx="5865840" cy="4447440"/>
          </a:xfrm>
          <a:prstGeom prst="rect">
            <a:avLst/>
          </a:prstGeom>
          <a:ln w="0">
            <a:noFill/>
          </a:ln>
        </p:spPr>
      </p:pic>
      <p:pic>
        <p:nvPicPr>
          <p:cNvPr id="186" name="Imagem 185"/>
          <p:cNvPicPr/>
          <p:nvPr/>
        </p:nvPicPr>
        <p:blipFill>
          <a:blip r:embed="rId3"/>
          <a:stretch/>
        </p:blipFill>
        <p:spPr>
          <a:xfrm>
            <a:off x="6014040" y="137022"/>
            <a:ext cx="6177960" cy="5187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4"/>
          <p:cNvSpPr txBox="1"/>
          <p:nvPr/>
        </p:nvSpPr>
        <p:spPr>
          <a:xfrm>
            <a:off x="609840" y="274680"/>
            <a:ext cx="1015884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4600" b="0" strike="noStrike" spc="-1">
                <a:solidFill>
                  <a:schemeClr val="dk2"/>
                </a:solidFill>
                <a:latin typeface="Cambria"/>
                <a:ea typeface="Cambria"/>
              </a:rPr>
              <a:t>Exercício: Quem é quem no slide</a:t>
            </a:r>
            <a:endParaRPr lang="pt-BR" sz="4600" b="0" strike="noStrike" spc="-1">
              <a:solidFill>
                <a:srgbClr val="2F2B20"/>
              </a:solidFill>
              <a:latin typeface="Arial"/>
            </a:endParaRPr>
          </a:p>
        </p:txBody>
      </p:sp>
      <p:pic>
        <p:nvPicPr>
          <p:cNvPr id="188" name="Imagem 187"/>
          <p:cNvPicPr/>
          <p:nvPr/>
        </p:nvPicPr>
        <p:blipFill>
          <a:blip r:embed="rId2"/>
          <a:stretch/>
        </p:blipFill>
        <p:spPr>
          <a:xfrm>
            <a:off x="318977" y="1928083"/>
            <a:ext cx="9976203" cy="4036781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Imagem 188"/>
          <p:cNvPicPr/>
          <p:nvPr/>
        </p:nvPicPr>
        <p:blipFill>
          <a:blip r:embed="rId2"/>
          <a:stretch/>
        </p:blipFill>
        <p:spPr>
          <a:xfrm>
            <a:off x="1694160" y="2030040"/>
            <a:ext cx="7485840" cy="3369960"/>
          </a:xfrm>
          <a:prstGeom prst="rect">
            <a:avLst/>
          </a:prstGeom>
          <a:ln w="0">
            <a:noFill/>
          </a:ln>
        </p:spPr>
      </p:pic>
      <p:sp>
        <p:nvSpPr>
          <p:cNvPr id="190" name="PlaceHolder 5"/>
          <p:cNvSpPr txBox="1"/>
          <p:nvPr/>
        </p:nvSpPr>
        <p:spPr>
          <a:xfrm>
            <a:off x="609840" y="274680"/>
            <a:ext cx="1015884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4600" b="0" strike="noStrike" spc="-1">
                <a:solidFill>
                  <a:schemeClr val="dk2"/>
                </a:solidFill>
                <a:latin typeface="Cambria"/>
                <a:ea typeface="Cambria"/>
              </a:rPr>
              <a:t>Exercício Solução</a:t>
            </a:r>
            <a:endParaRPr lang="pt-BR" sz="4600" b="0" strike="noStrike" spc="-1">
              <a:solidFill>
                <a:srgbClr val="2F2B2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6;p5"/>
          <p:cNvPicPr/>
          <p:nvPr/>
        </p:nvPicPr>
        <p:blipFill>
          <a:blip r:embed="rId2"/>
          <a:stretch/>
        </p:blipFill>
        <p:spPr>
          <a:xfrm>
            <a:off x="11442960" y="1897560"/>
            <a:ext cx="4700160" cy="1942560"/>
          </a:xfrm>
          <a:prstGeom prst="rect">
            <a:avLst/>
          </a:prstGeom>
          <a:ln w="0">
            <a:noFill/>
          </a:ln>
        </p:spPr>
      </p:pic>
      <p:pic>
        <p:nvPicPr>
          <p:cNvPr id="139" name="Picture 4"/>
          <p:cNvPicPr/>
          <p:nvPr/>
        </p:nvPicPr>
        <p:blipFill>
          <a:blip r:embed="rId3"/>
          <a:stretch/>
        </p:blipFill>
        <p:spPr>
          <a:xfrm>
            <a:off x="0" y="1151280"/>
            <a:ext cx="10594080" cy="4928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15884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4600" b="0" strike="noStrike" spc="-1" dirty="0">
                <a:solidFill>
                  <a:schemeClr val="dk2"/>
                </a:solidFill>
                <a:latin typeface="Cambria"/>
                <a:ea typeface="Cambria"/>
              </a:rPr>
              <a:t>Planning Poker</a:t>
            </a:r>
            <a:endParaRPr lang="pt-BR" sz="4600" b="0" strike="noStrike" spc="-1" dirty="0">
              <a:solidFill>
                <a:srgbClr val="2F2B2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166720" cy="525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343080" indent="-228600">
              <a:lnSpc>
                <a:spcPct val="100000"/>
              </a:lnSpc>
              <a:spcBef>
                <a:spcPts val="1001"/>
              </a:spcBef>
              <a:buClr>
                <a:srgbClr val="A9A57C"/>
              </a:buClr>
              <a:buFont typeface="Arial"/>
              <a:buChar char="•"/>
            </a:pPr>
            <a:r>
              <a:rPr lang="pt-BR" sz="3200" b="0" strike="noStrike" spc="-1">
                <a:solidFill>
                  <a:schemeClr val="dk1"/>
                </a:solidFill>
                <a:latin typeface="Calibri"/>
                <a:ea typeface="Calibri"/>
              </a:rPr>
              <a:t>Boa métrica que leva em consideração a opinião de todo o time.</a:t>
            </a:r>
            <a:endParaRPr lang="pt-BR" sz="3200" b="0" strike="noStrike" spc="-1">
              <a:solidFill>
                <a:srgbClr val="2F2B20"/>
              </a:solidFill>
              <a:latin typeface="Arial"/>
            </a:endParaRPr>
          </a:p>
          <a:p>
            <a:pPr marL="343080" indent="-22860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lang="pt-BR" sz="3200" b="0" strike="noStrike" spc="-1">
                <a:solidFill>
                  <a:schemeClr val="dk1"/>
                </a:solidFill>
                <a:latin typeface="Calibri"/>
                <a:ea typeface="Calibri"/>
              </a:rPr>
              <a:t>Qualquer escala pode ser utilizada, uma boa é pontuar os itens com a sequência de Fibonacci (1,2,3,5,8,13)</a:t>
            </a:r>
            <a:endParaRPr lang="pt-BR" sz="3200" b="0" strike="noStrike" spc="-1">
              <a:solidFill>
                <a:srgbClr val="2F2B20"/>
              </a:solidFill>
              <a:latin typeface="Arial"/>
            </a:endParaRPr>
          </a:p>
          <a:p>
            <a:pPr marL="343080" indent="-22860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lang="pt-BR" sz="3200" b="0" strike="noStrike" spc="-1">
                <a:solidFill>
                  <a:schemeClr val="dk1"/>
                </a:solidFill>
                <a:latin typeface="Calibri"/>
                <a:ea typeface="Calibri"/>
              </a:rPr>
              <a:t>Não colocar números muito grandes.</a:t>
            </a:r>
            <a:endParaRPr lang="pt-BR" sz="3200" b="0" strike="noStrike" spc="-1">
              <a:solidFill>
                <a:srgbClr val="2F2B20"/>
              </a:solidFill>
              <a:latin typeface="Arial"/>
            </a:endParaRPr>
          </a:p>
        </p:txBody>
      </p:sp>
      <p:pic>
        <p:nvPicPr>
          <p:cNvPr id="142" name="Google Shape;173;p11"/>
          <p:cNvPicPr/>
          <p:nvPr/>
        </p:nvPicPr>
        <p:blipFill>
          <a:blip r:embed="rId2"/>
          <a:stretch/>
        </p:blipFill>
        <p:spPr>
          <a:xfrm>
            <a:off x="6005880" y="1657440"/>
            <a:ext cx="6184800" cy="5199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15884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4600" b="0" strike="noStrike" spc="-1">
                <a:solidFill>
                  <a:schemeClr val="dk2"/>
                </a:solidFill>
                <a:latin typeface="Cambria"/>
                <a:ea typeface="Cambria"/>
              </a:rPr>
              <a:t>É fácil porque...</a:t>
            </a:r>
            <a:endParaRPr lang="pt-BR" sz="4600" b="0" strike="noStrike" spc="-1">
              <a:solidFill>
                <a:srgbClr val="2F2B20"/>
              </a:solidFill>
              <a:latin typeface="Arial"/>
            </a:endParaRPr>
          </a:p>
        </p:txBody>
      </p:sp>
      <p:pic>
        <p:nvPicPr>
          <p:cNvPr id="144" name="Google Shape;179;p12"/>
          <p:cNvPicPr/>
          <p:nvPr/>
        </p:nvPicPr>
        <p:blipFill>
          <a:blip r:embed="rId2"/>
          <a:stretch/>
        </p:blipFill>
        <p:spPr>
          <a:xfrm>
            <a:off x="6247440" y="374040"/>
            <a:ext cx="5241960" cy="5901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7272360" y="2618640"/>
            <a:ext cx="4066200" cy="171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4600" b="0" strike="noStrike" spc="-1">
                <a:solidFill>
                  <a:schemeClr val="dk2"/>
                </a:solidFill>
                <a:latin typeface="Cambria"/>
                <a:ea typeface="Cambria"/>
              </a:rPr>
              <a:t>Planning Poker</a:t>
            </a:r>
            <a:endParaRPr lang="pt-BR" sz="4600" b="0" strike="noStrike" spc="-1">
              <a:solidFill>
                <a:srgbClr val="2F2B20"/>
              </a:solidFill>
              <a:latin typeface="Arial"/>
            </a:endParaRPr>
          </a:p>
        </p:txBody>
      </p:sp>
      <p:graphicFrame>
        <p:nvGraphicFramePr>
          <p:cNvPr id="146" name="Google Shape;186;p13"/>
          <p:cNvGraphicFramePr/>
          <p:nvPr/>
        </p:nvGraphicFramePr>
        <p:xfrm>
          <a:off x="222480" y="664560"/>
          <a:ext cx="6518160" cy="6123307"/>
        </p:xfrm>
        <a:graphic>
          <a:graphicData uri="http://schemas.openxmlformats.org/drawingml/2006/table">
            <a:tbl>
              <a:tblPr/>
              <a:tblGrid>
                <a:gridCol w="568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0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1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2F2B20"/>
                          </a:solidFill>
                          <a:latin typeface="Arial"/>
                          <a:ea typeface="Arial"/>
                        </a:rPr>
                        <a:t>ID</a:t>
                      </a:r>
                      <a:endParaRPr lang="pt-BR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1" strike="noStrike" spc="-1">
                          <a:solidFill>
                            <a:srgbClr val="2F2B20"/>
                          </a:solidFill>
                          <a:latin typeface="Calibri"/>
                          <a:ea typeface="Calibri"/>
                        </a:rPr>
                        <a:t>HISTÓRIA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1" strike="noStrike" spc="-1">
                          <a:solidFill>
                            <a:srgbClr val="2F2B20"/>
                          </a:solidFill>
                          <a:latin typeface="Calibri"/>
                          <a:ea typeface="Calibri"/>
                        </a:rPr>
                        <a:t>ESFORÇO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1" strike="noStrike" spc="-1">
                          <a:solidFill>
                            <a:srgbClr val="2F2B20"/>
                          </a:solidFill>
                          <a:latin typeface="Arial"/>
                          <a:ea typeface="Arial"/>
                        </a:rPr>
                        <a:t>SPRINT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chemeClr val="lt1"/>
                          </a:solidFill>
                          <a:latin typeface="Calibri"/>
                          <a:ea typeface="Calibri"/>
                        </a:rPr>
                        <a:t>1</a:t>
                      </a:r>
                      <a:endParaRPr lang="pt-BR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Emitir Pedido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 5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 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chemeClr val="lt1"/>
                          </a:solidFill>
                          <a:latin typeface="Calibri"/>
                          <a:ea typeface="Calibri"/>
                        </a:rPr>
                        <a:t>2</a:t>
                      </a:r>
                      <a:endParaRPr lang="pt-BR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Faturar Pedido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 8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chemeClr val="lt1"/>
                          </a:solidFill>
                          <a:latin typeface="Calibri"/>
                          <a:ea typeface="Calibri"/>
                        </a:rPr>
                        <a:t>3</a:t>
                      </a:r>
                      <a:endParaRPr lang="pt-BR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Aprovar pedido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 3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chemeClr val="lt1"/>
                          </a:solidFill>
                          <a:latin typeface="Calibri"/>
                          <a:ea typeface="Calibri"/>
                        </a:rPr>
                        <a:t>4</a:t>
                      </a:r>
                      <a:endParaRPr lang="pt-BR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Integrar Com O ERP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 2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 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chemeClr val="lt1"/>
                          </a:solidFill>
                          <a:latin typeface="Calibri"/>
                          <a:ea typeface="Calibri"/>
                        </a:rPr>
                        <a:t>5</a:t>
                      </a:r>
                      <a:endParaRPr lang="pt-BR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Cadastrar Cliente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 3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 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chemeClr val="lt1"/>
                          </a:solidFill>
                          <a:latin typeface="Calibri"/>
                          <a:ea typeface="Calibri"/>
                        </a:rPr>
                        <a:t>6</a:t>
                      </a:r>
                      <a:endParaRPr lang="pt-BR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Aprovar Crédito Do Cliente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 3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 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chemeClr val="lt1"/>
                          </a:solidFill>
                          <a:latin typeface="Calibri"/>
                          <a:ea typeface="Calibri"/>
                        </a:rPr>
                        <a:t>7</a:t>
                      </a:r>
                      <a:endParaRPr lang="pt-BR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Cadastrar Produtos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 3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 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chemeClr val="lt1"/>
                          </a:solidFill>
                          <a:latin typeface="Calibri"/>
                          <a:ea typeface="Calibri"/>
                        </a:rPr>
                        <a:t>8</a:t>
                      </a:r>
                      <a:endParaRPr lang="pt-BR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Cadastrar Estoque De Entrada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13 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 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9</a:t>
                      </a:r>
                      <a:endParaRPr lang="pt-BR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Cadastrar Estoque De Saída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 8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 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47" name="Google Shape;187;p13"/>
          <p:cNvSpPr/>
          <p:nvPr/>
        </p:nvSpPr>
        <p:spPr>
          <a:xfrm>
            <a:off x="7272360" y="757080"/>
            <a:ext cx="390636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800" b="0" strike="noStrike" spc="-1">
                <a:solidFill>
                  <a:schemeClr val="dk1"/>
                </a:solidFill>
                <a:latin typeface="Calibri"/>
                <a:ea typeface="Calibri"/>
              </a:rPr>
              <a:t>Velocidade estimada = 16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Google Shape;188;p13"/>
          <p:cNvSpPr/>
          <p:nvPr/>
        </p:nvSpPr>
        <p:spPr>
          <a:xfrm>
            <a:off x="464760" y="1215000"/>
            <a:ext cx="7000920" cy="1308240"/>
          </a:xfrm>
          <a:prstGeom prst="rect">
            <a:avLst/>
          </a:prstGeom>
          <a:noFill/>
          <a:ln w="9525">
            <a:solidFill>
              <a:srgbClr val="7B785A"/>
            </a:solidFill>
            <a:prstDash val="lg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solidFill>
                <a:schemeClr val="lt1"/>
              </a:solidFill>
              <a:latin typeface="Calibri"/>
              <a:ea typeface="Calibri"/>
            </a:endParaRPr>
          </a:p>
        </p:txBody>
      </p:sp>
      <p:sp>
        <p:nvSpPr>
          <p:cNvPr id="149" name="Google Shape;200;p15"/>
          <p:cNvSpPr/>
          <p:nvPr/>
        </p:nvSpPr>
        <p:spPr>
          <a:xfrm>
            <a:off x="6870240" y="4548240"/>
            <a:ext cx="4182840" cy="155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400" b="0" strike="noStrike" spc="-1">
                <a:solidFill>
                  <a:schemeClr val="dk1"/>
                </a:solidFill>
                <a:latin typeface="Calibri"/>
                <a:ea typeface="Calibri"/>
              </a:rPr>
              <a:t>Total de Pontos =  47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400" b="0" strike="noStrike" spc="-1">
                <a:solidFill>
                  <a:schemeClr val="dk1"/>
                </a:solidFill>
                <a:latin typeface="Calibri"/>
                <a:ea typeface="Calibri"/>
              </a:rPr>
              <a:t>Prazo: Total de Pontos Esforço/velocidade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400" b="0" strike="noStrike" spc="-1">
                <a:solidFill>
                  <a:schemeClr val="dk1"/>
                </a:solidFill>
                <a:latin typeface="Calibri"/>
                <a:ea typeface="Calibri"/>
              </a:rPr>
              <a:t>Prazo = 51/16 = 3.18=  4 sprints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7112520" y="3429000"/>
            <a:ext cx="4066200" cy="171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4600" b="0" strike="noStrike" spc="-1">
                <a:solidFill>
                  <a:srgbClr val="2F2B20"/>
                </a:solidFill>
                <a:latin typeface="Arial"/>
                <a:ea typeface="DejaVu Sans"/>
              </a:rPr>
              <a:t>Sprint 1</a:t>
            </a:r>
            <a:endParaRPr lang="pt-BR" sz="4600" b="0" strike="noStrike" spc="-1">
              <a:solidFill>
                <a:srgbClr val="2F2B20"/>
              </a:solidFill>
              <a:latin typeface="Arial"/>
            </a:endParaRPr>
          </a:p>
        </p:txBody>
      </p:sp>
      <p:graphicFrame>
        <p:nvGraphicFramePr>
          <p:cNvPr id="151" name="Google Shape;186;p13"/>
          <p:cNvGraphicFramePr/>
          <p:nvPr/>
        </p:nvGraphicFramePr>
        <p:xfrm>
          <a:off x="488160" y="669600"/>
          <a:ext cx="6518160" cy="6117593"/>
        </p:xfrm>
        <a:graphic>
          <a:graphicData uri="http://schemas.openxmlformats.org/drawingml/2006/table">
            <a:tbl>
              <a:tblPr/>
              <a:tblGrid>
                <a:gridCol w="568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0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1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2F2B20"/>
                          </a:solidFill>
                          <a:latin typeface="Arial"/>
                          <a:ea typeface="Arial"/>
                        </a:rPr>
                        <a:t>ID</a:t>
                      </a:r>
                      <a:endParaRPr lang="pt-BR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1" strike="noStrike" spc="-1">
                          <a:solidFill>
                            <a:srgbClr val="2F2B20"/>
                          </a:solidFill>
                          <a:latin typeface="Calibri"/>
                          <a:ea typeface="Calibri"/>
                        </a:rPr>
                        <a:t>HISTÓRIA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1" strike="noStrike" spc="-1">
                          <a:solidFill>
                            <a:srgbClr val="2F2B20"/>
                          </a:solidFill>
                          <a:latin typeface="Calibri"/>
                          <a:ea typeface="Calibri"/>
                        </a:rPr>
                        <a:t>ESFORÇO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1" strike="noStrike" spc="-1">
                          <a:solidFill>
                            <a:srgbClr val="2F2B20"/>
                          </a:solidFill>
                          <a:latin typeface="Arial"/>
                          <a:ea typeface="Arial"/>
                        </a:rPr>
                        <a:t>SPRINT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chemeClr val="lt1"/>
                          </a:solidFill>
                          <a:latin typeface="Calibri"/>
                          <a:ea typeface="Calibri"/>
                        </a:rPr>
                        <a:t>1</a:t>
                      </a:r>
                      <a:endParaRPr lang="pt-BR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Emitir Pedido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 5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1 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chemeClr val="lt1"/>
                          </a:solidFill>
                          <a:latin typeface="Calibri"/>
                          <a:ea typeface="Calibri"/>
                        </a:rPr>
                        <a:t>2</a:t>
                      </a:r>
                      <a:endParaRPr lang="pt-BR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Faturar Pedido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 8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chemeClr val="lt1"/>
                          </a:solidFill>
                          <a:latin typeface="Calibri"/>
                          <a:ea typeface="Calibri"/>
                        </a:rPr>
                        <a:t>3</a:t>
                      </a:r>
                      <a:endParaRPr lang="pt-BR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Aprovar pedido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 3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chemeClr val="lt1"/>
                          </a:solidFill>
                          <a:latin typeface="Calibri"/>
                          <a:ea typeface="Calibri"/>
                        </a:rPr>
                        <a:t>4</a:t>
                      </a:r>
                      <a:endParaRPr lang="pt-BR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Integrar Com O ERP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 2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 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chemeClr val="lt1"/>
                          </a:solidFill>
                          <a:latin typeface="Calibri"/>
                          <a:ea typeface="Calibri"/>
                        </a:rPr>
                        <a:t>5</a:t>
                      </a:r>
                      <a:endParaRPr lang="pt-BR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Cadastrar Cliente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 3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 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chemeClr val="lt1"/>
                          </a:solidFill>
                          <a:latin typeface="Calibri"/>
                          <a:ea typeface="Calibri"/>
                        </a:rPr>
                        <a:t>6</a:t>
                      </a:r>
                      <a:endParaRPr lang="pt-BR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Aprovar Crédito Do Cliente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 3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 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chemeClr val="lt1"/>
                          </a:solidFill>
                          <a:latin typeface="Calibri"/>
                          <a:ea typeface="Calibri"/>
                        </a:rPr>
                        <a:t>7</a:t>
                      </a:r>
                      <a:endParaRPr lang="pt-BR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Cadastrar Produtos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 3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 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chemeClr val="lt1"/>
                          </a:solidFill>
                          <a:latin typeface="Calibri"/>
                          <a:ea typeface="Calibri"/>
                        </a:rPr>
                        <a:t>8</a:t>
                      </a:r>
                      <a:endParaRPr lang="pt-BR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Cadastrar Estoque De Entrada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13 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 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9</a:t>
                      </a:r>
                      <a:endParaRPr lang="pt-BR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Cadastrar Estoque De Saída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 8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 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52" name="Google Shape;187;p13"/>
          <p:cNvSpPr/>
          <p:nvPr/>
        </p:nvSpPr>
        <p:spPr>
          <a:xfrm>
            <a:off x="7272360" y="757080"/>
            <a:ext cx="390636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800" b="0" strike="noStrike" spc="-1">
                <a:solidFill>
                  <a:schemeClr val="dk1"/>
                </a:solidFill>
                <a:latin typeface="Calibri"/>
                <a:ea typeface="Calibri"/>
              </a:rPr>
              <a:t>Velocidade estimada = 16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Google Shape;188;p13"/>
          <p:cNvSpPr/>
          <p:nvPr/>
        </p:nvSpPr>
        <p:spPr>
          <a:xfrm>
            <a:off x="246600" y="1251360"/>
            <a:ext cx="7000920" cy="1308240"/>
          </a:xfrm>
          <a:prstGeom prst="rect">
            <a:avLst/>
          </a:prstGeom>
          <a:noFill/>
          <a:ln w="9525">
            <a:solidFill>
              <a:srgbClr val="7B785A"/>
            </a:solidFill>
            <a:prstDash val="lg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solidFill>
                <a:schemeClr val="lt1"/>
              </a:solidFill>
              <a:latin typeface="Calibri"/>
              <a:ea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7112520" y="3372840"/>
            <a:ext cx="4066200" cy="171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4600" b="0" strike="noStrike" spc="-1">
                <a:solidFill>
                  <a:schemeClr val="dk2"/>
                </a:solidFill>
                <a:latin typeface="Cambria"/>
                <a:ea typeface="Cambria"/>
              </a:rPr>
              <a:t>Sprint 2</a:t>
            </a:r>
            <a:endParaRPr lang="pt-BR" sz="4600" b="0" strike="noStrike" spc="-1">
              <a:solidFill>
                <a:srgbClr val="2F2B20"/>
              </a:solidFill>
              <a:latin typeface="Arial"/>
            </a:endParaRPr>
          </a:p>
        </p:txBody>
      </p:sp>
      <p:graphicFrame>
        <p:nvGraphicFramePr>
          <p:cNvPr id="155" name="Google Shape;186;p13"/>
          <p:cNvGraphicFramePr/>
          <p:nvPr/>
        </p:nvGraphicFramePr>
        <p:xfrm>
          <a:off x="488160" y="669600"/>
          <a:ext cx="6518160" cy="6117593"/>
        </p:xfrm>
        <a:graphic>
          <a:graphicData uri="http://schemas.openxmlformats.org/drawingml/2006/table">
            <a:tbl>
              <a:tblPr/>
              <a:tblGrid>
                <a:gridCol w="568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0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1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2F2B20"/>
                          </a:solidFill>
                          <a:latin typeface="Arial"/>
                          <a:ea typeface="Arial"/>
                        </a:rPr>
                        <a:t>ID</a:t>
                      </a:r>
                      <a:endParaRPr lang="pt-BR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1" strike="noStrike" spc="-1">
                          <a:solidFill>
                            <a:srgbClr val="2F2B20"/>
                          </a:solidFill>
                          <a:latin typeface="Calibri"/>
                          <a:ea typeface="Calibri"/>
                        </a:rPr>
                        <a:t>HISTÓRIA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1" strike="noStrike" spc="-1">
                          <a:solidFill>
                            <a:srgbClr val="2F2B20"/>
                          </a:solidFill>
                          <a:latin typeface="Calibri"/>
                          <a:ea typeface="Calibri"/>
                        </a:rPr>
                        <a:t>ESFORÇO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1" strike="noStrike" spc="-1">
                          <a:solidFill>
                            <a:srgbClr val="2F2B20"/>
                          </a:solidFill>
                          <a:latin typeface="Arial"/>
                          <a:ea typeface="Arial"/>
                        </a:rPr>
                        <a:t>SPRINT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chemeClr val="lt1"/>
                          </a:solidFill>
                          <a:latin typeface="Calibri"/>
                          <a:ea typeface="Calibri"/>
                        </a:rPr>
                        <a:t>1</a:t>
                      </a:r>
                      <a:endParaRPr lang="pt-BR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Emitir Pedido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 5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1 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chemeClr val="lt1"/>
                          </a:solidFill>
                          <a:latin typeface="Calibri"/>
                          <a:ea typeface="Calibri"/>
                        </a:rPr>
                        <a:t>2</a:t>
                      </a:r>
                      <a:endParaRPr lang="pt-BR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Faturar Pedido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 8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chemeClr val="lt1"/>
                          </a:solidFill>
                          <a:latin typeface="Calibri"/>
                          <a:ea typeface="Calibri"/>
                        </a:rPr>
                        <a:t>3</a:t>
                      </a:r>
                      <a:endParaRPr lang="pt-BR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Aprovar pedido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 3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chemeClr val="lt1"/>
                          </a:solidFill>
                          <a:latin typeface="Calibri"/>
                          <a:ea typeface="Calibri"/>
                        </a:rPr>
                        <a:t>4</a:t>
                      </a:r>
                      <a:endParaRPr lang="pt-BR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Integrar Com O ERP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 2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 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chemeClr val="lt1"/>
                          </a:solidFill>
                          <a:latin typeface="Calibri"/>
                          <a:ea typeface="Calibri"/>
                        </a:rPr>
                        <a:t>5</a:t>
                      </a:r>
                      <a:endParaRPr lang="pt-BR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Cadastrar Cliente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 3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 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chemeClr val="lt1"/>
                          </a:solidFill>
                          <a:latin typeface="Calibri"/>
                          <a:ea typeface="Calibri"/>
                        </a:rPr>
                        <a:t>6</a:t>
                      </a:r>
                      <a:endParaRPr lang="pt-BR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Aprovar Crédito Do Cliente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 3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 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chemeClr val="lt1"/>
                          </a:solidFill>
                          <a:latin typeface="Calibri"/>
                          <a:ea typeface="Calibri"/>
                        </a:rPr>
                        <a:t>7</a:t>
                      </a:r>
                      <a:endParaRPr lang="pt-BR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Cadastrar Produtos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 3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 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chemeClr val="lt1"/>
                          </a:solidFill>
                          <a:latin typeface="Calibri"/>
                          <a:ea typeface="Calibri"/>
                        </a:rPr>
                        <a:t>8</a:t>
                      </a:r>
                      <a:endParaRPr lang="pt-BR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Cadastrar Estoque De Entrada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13 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 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9</a:t>
                      </a:r>
                      <a:endParaRPr lang="pt-BR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Cadastrar Estoque De Saída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 8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4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 </a:t>
                      </a:r>
                      <a:endParaRPr lang="pt-B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56" name="Google Shape;187;p13"/>
          <p:cNvSpPr/>
          <p:nvPr/>
        </p:nvSpPr>
        <p:spPr>
          <a:xfrm>
            <a:off x="7272360" y="757080"/>
            <a:ext cx="390636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800" b="0" strike="noStrike" spc="-1">
                <a:solidFill>
                  <a:schemeClr val="dk1"/>
                </a:solidFill>
                <a:latin typeface="Calibri"/>
                <a:ea typeface="Calibri"/>
              </a:rPr>
              <a:t>Velocidade estimada = 16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Google Shape;188;p13"/>
          <p:cNvSpPr/>
          <p:nvPr/>
        </p:nvSpPr>
        <p:spPr>
          <a:xfrm>
            <a:off x="111240" y="2507400"/>
            <a:ext cx="7000920" cy="2637000"/>
          </a:xfrm>
          <a:prstGeom prst="rect">
            <a:avLst/>
          </a:prstGeom>
          <a:noFill/>
          <a:ln w="9525">
            <a:solidFill>
              <a:srgbClr val="7B785A"/>
            </a:solidFill>
            <a:prstDash val="lg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solidFill>
                <a:schemeClr val="lt1"/>
              </a:solidFill>
              <a:latin typeface="Calibri"/>
              <a:ea typeface="Calibri"/>
            </a:endParaRPr>
          </a:p>
        </p:txBody>
      </p:sp>
      <p:sp>
        <p:nvSpPr>
          <p:cNvPr id="158" name="Balão de Fala: Retângulo com Cantos Arredondados 1"/>
          <p:cNvSpPr/>
          <p:nvPr/>
        </p:nvSpPr>
        <p:spPr>
          <a:xfrm>
            <a:off x="7436520" y="4979520"/>
            <a:ext cx="1630080" cy="704880"/>
          </a:xfrm>
          <a:prstGeom prst="wedgeRoundRectCallout">
            <a:avLst>
              <a:gd name="adj1" fmla="val -70157"/>
              <a:gd name="adj2" fmla="val -31250"/>
              <a:gd name="adj3" fmla="val 16667"/>
            </a:avLst>
          </a:prstGeom>
          <a:solidFill>
            <a:srgbClr val="A9A57C"/>
          </a:solidFill>
          <a:ln>
            <a:solidFill>
              <a:srgbClr val="4A48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Esforço=11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421680" y="274680"/>
            <a:ext cx="434700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4600" b="0" strike="noStrike" spc="-1">
                <a:solidFill>
                  <a:schemeClr val="dk2"/>
                </a:solidFill>
                <a:latin typeface="Cambria"/>
                <a:ea typeface="Cambria"/>
              </a:rPr>
              <a:t>                  Quebrando Item do Product Backlog</a:t>
            </a:r>
            <a:endParaRPr lang="pt-BR" sz="4600" b="0" strike="noStrike" spc="-1">
              <a:solidFill>
                <a:srgbClr val="2F2B20"/>
              </a:solidFill>
              <a:latin typeface="Arial"/>
            </a:endParaRPr>
          </a:p>
        </p:txBody>
      </p:sp>
      <p:graphicFrame>
        <p:nvGraphicFramePr>
          <p:cNvPr id="160" name="Google Shape;199;p15"/>
          <p:cNvGraphicFramePr/>
          <p:nvPr/>
        </p:nvGraphicFramePr>
        <p:xfrm>
          <a:off x="467640" y="75240"/>
          <a:ext cx="5143320" cy="6322383"/>
        </p:xfrm>
        <a:graphic>
          <a:graphicData uri="http://schemas.openxmlformats.org/drawingml/2006/table">
            <a:tbl>
              <a:tblPr/>
              <a:tblGrid>
                <a:gridCol w="675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0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2F2B20"/>
                          </a:solidFill>
                          <a:latin typeface="Arial"/>
                          <a:ea typeface="Arial"/>
                        </a:rPr>
                        <a:t>ID</a:t>
                      </a:r>
                      <a:endParaRPr lang="pt-BR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2F2B20"/>
                          </a:solidFill>
                          <a:latin typeface="Calibri"/>
                          <a:ea typeface="Calibri"/>
                        </a:rPr>
                        <a:t>HISTÓRIA</a:t>
                      </a:r>
                      <a:endParaRPr lang="pt-BR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2F2B20"/>
                          </a:solidFill>
                          <a:latin typeface="Calibri"/>
                          <a:ea typeface="Calibri"/>
                        </a:rPr>
                        <a:t>ESFORÇO</a:t>
                      </a:r>
                      <a:endParaRPr lang="pt-BR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2F2B20"/>
                          </a:solidFill>
                          <a:latin typeface="Arial"/>
                          <a:ea typeface="Arial"/>
                        </a:rPr>
                        <a:t>SPRINT</a:t>
                      </a:r>
                      <a:endParaRPr lang="pt-BR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4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1" strike="noStrike" spc="-1">
                          <a:solidFill>
                            <a:srgbClr val="2F2B20"/>
                          </a:solidFill>
                          <a:latin typeface="Calibri"/>
                          <a:ea typeface="Calibri"/>
                        </a:rPr>
                        <a:t>1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Emitir Pedido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4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1" strike="noStrike" spc="-1">
                          <a:solidFill>
                            <a:srgbClr val="2F2B20"/>
                          </a:solidFill>
                          <a:latin typeface="Calibri"/>
                          <a:ea typeface="Calibri"/>
                        </a:rPr>
                        <a:t>2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Faturar Pedido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4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1" strike="noStrike" spc="-1">
                          <a:solidFill>
                            <a:srgbClr val="2F2B20"/>
                          </a:solidFill>
                          <a:latin typeface="Calibri"/>
                          <a:ea typeface="Calibri"/>
                        </a:rPr>
                        <a:t>3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2F2B20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Aprovar pedido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4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1" strike="noStrike" spc="-1">
                          <a:solidFill>
                            <a:srgbClr val="2F2B20"/>
                          </a:solidFill>
                          <a:latin typeface="Calibri"/>
                          <a:ea typeface="Calibri"/>
                        </a:rPr>
                        <a:t>4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2F2B20"/>
                      </a:solidFill>
                    </a:lnT>
                    <a:lnB w="12240">
                      <a:solidFill>
                        <a:srgbClr val="2F2B20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Integrar Com O ERP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4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1" strike="noStrike" spc="-1">
                          <a:solidFill>
                            <a:srgbClr val="2F2B20"/>
                          </a:solidFill>
                          <a:latin typeface="Calibri"/>
                          <a:ea typeface="Calibri"/>
                        </a:rPr>
                        <a:t>5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2F2B2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Cadastrar Cliente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4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1" strike="noStrike" spc="-1">
                          <a:solidFill>
                            <a:srgbClr val="2F2B20"/>
                          </a:solidFill>
                          <a:latin typeface="Calibri"/>
                          <a:ea typeface="Calibri"/>
                        </a:rPr>
                        <a:t>6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Aprovar Crédito Do Cliente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4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1" strike="noStrike" spc="-1">
                          <a:solidFill>
                            <a:srgbClr val="2F2B20"/>
                          </a:solidFill>
                          <a:latin typeface="Calibri"/>
                          <a:ea typeface="Calibri"/>
                        </a:rPr>
                        <a:t>7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Cadastrar Produtos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Calibri"/>
                          <a:ea typeface="Calibri"/>
                        </a:rPr>
                        <a:t>3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37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1" strike="noStrike" spc="-1">
                          <a:solidFill>
                            <a:srgbClr val="2F2B20"/>
                          </a:solidFill>
                          <a:latin typeface="Calibri"/>
                          <a:ea typeface="Calibri"/>
                        </a:rPr>
                        <a:t>8.0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Cadastrar Estoque De Entrada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13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1" strike="noStrike" spc="-1">
                          <a:solidFill>
                            <a:srgbClr val="2F2B20"/>
                          </a:solidFill>
                          <a:latin typeface="Calibri"/>
                          <a:ea typeface="Calibri"/>
                        </a:rPr>
                        <a:t>8.1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Cadastrar Estoque De Entrada - devolução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1" strike="noStrike" spc="-1">
                          <a:solidFill>
                            <a:srgbClr val="2F2B20"/>
                          </a:solidFill>
                          <a:latin typeface="Calibri"/>
                          <a:ea typeface="Calibri"/>
                        </a:rPr>
                        <a:t>8.2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Calibri"/>
                          <a:ea typeface="Calibri"/>
                        </a:rPr>
                        <a:t>Estoque-Entradas-Ajustes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Calibri"/>
                          <a:ea typeface="Calibri"/>
                        </a:rPr>
                        <a:t>5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54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1" strike="noStrike" spc="-1">
                          <a:solidFill>
                            <a:srgbClr val="2F2B20"/>
                          </a:solidFill>
                          <a:latin typeface="Calibri"/>
                          <a:ea typeface="Calibri"/>
                        </a:rPr>
                        <a:t>9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Cadastrar Estoque De Saída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20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2000" b="0" strike="noStrike" spc="-1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61" name="Google Shape;201;p15"/>
          <p:cNvSpPr/>
          <p:nvPr/>
        </p:nvSpPr>
        <p:spPr>
          <a:xfrm>
            <a:off x="-227520" y="1568160"/>
            <a:ext cx="5983920" cy="2635200"/>
          </a:xfrm>
          <a:prstGeom prst="rect">
            <a:avLst/>
          </a:prstGeom>
          <a:noFill/>
          <a:ln w="9525">
            <a:solidFill>
              <a:srgbClr val="7B785A"/>
            </a:solidFill>
            <a:prstDash val="lg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solidFill>
                <a:schemeClr val="lt1"/>
              </a:solidFill>
              <a:latin typeface="Calibri"/>
              <a:ea typeface="Calibri"/>
            </a:endParaRPr>
          </a:p>
        </p:txBody>
      </p:sp>
      <p:sp>
        <p:nvSpPr>
          <p:cNvPr id="162" name="Balão de Fala: Retângulo com Cantos Arredondados 1"/>
          <p:cNvSpPr/>
          <p:nvPr/>
        </p:nvSpPr>
        <p:spPr>
          <a:xfrm>
            <a:off x="5847840" y="4423320"/>
            <a:ext cx="1955880" cy="988560"/>
          </a:xfrm>
          <a:prstGeom prst="wedgeRoundRectCallout">
            <a:avLst>
              <a:gd name="adj1" fmla="val -55072"/>
              <a:gd name="adj2" fmla="val -69758"/>
              <a:gd name="adj3" fmla="val 16667"/>
            </a:avLst>
          </a:prstGeom>
          <a:solidFill>
            <a:srgbClr val="A9A57C"/>
          </a:solidFill>
          <a:ln>
            <a:solidFill>
              <a:srgbClr val="4A48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Esforço=16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7023960" y="594000"/>
            <a:ext cx="434700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4600" b="0" strike="noStrike" spc="-1">
                <a:solidFill>
                  <a:schemeClr val="dk2"/>
                </a:solidFill>
                <a:latin typeface="Cambria"/>
                <a:ea typeface="Cambria"/>
              </a:rPr>
              <a:t>                  Quebrando Item do Product Backlog</a:t>
            </a:r>
            <a:endParaRPr lang="pt-BR" sz="4600" b="0" strike="noStrike" spc="-1">
              <a:solidFill>
                <a:srgbClr val="2F2B20"/>
              </a:solidFill>
              <a:latin typeface="Arial"/>
            </a:endParaRPr>
          </a:p>
        </p:txBody>
      </p:sp>
      <p:graphicFrame>
        <p:nvGraphicFramePr>
          <p:cNvPr id="164" name="Google Shape;199;p15"/>
          <p:cNvGraphicFramePr/>
          <p:nvPr/>
        </p:nvGraphicFramePr>
        <p:xfrm>
          <a:off x="467640" y="75240"/>
          <a:ext cx="6449760" cy="5469008"/>
        </p:xfrm>
        <a:graphic>
          <a:graphicData uri="http://schemas.openxmlformats.org/drawingml/2006/table">
            <a:tbl>
              <a:tblPr/>
              <a:tblGrid>
                <a:gridCol w="846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6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1" strike="noStrike" spc="-1">
                          <a:solidFill>
                            <a:srgbClr val="2F2B20"/>
                          </a:solidFill>
                          <a:latin typeface="Arial"/>
                          <a:ea typeface="Arial"/>
                        </a:rPr>
                        <a:t>ID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1" strike="noStrike" spc="-1">
                          <a:solidFill>
                            <a:srgbClr val="2F2B20"/>
                          </a:solidFill>
                          <a:latin typeface="Calibri"/>
                          <a:ea typeface="Calibri"/>
                        </a:rPr>
                        <a:t>HISTÓRIA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1" strike="noStrike" spc="-1">
                          <a:solidFill>
                            <a:srgbClr val="2F2B20"/>
                          </a:solidFill>
                          <a:latin typeface="Calibri"/>
                          <a:ea typeface="Calibri"/>
                        </a:rPr>
                        <a:t>ESFORÇO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1" strike="noStrike" spc="-1">
                          <a:solidFill>
                            <a:srgbClr val="2F2B20"/>
                          </a:solidFill>
                          <a:latin typeface="Arial"/>
                          <a:ea typeface="Arial"/>
                        </a:rPr>
                        <a:t>SPRINT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4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1" strike="noStrike" spc="-1">
                          <a:solidFill>
                            <a:srgbClr val="2F2B20"/>
                          </a:solidFill>
                          <a:latin typeface="Calibri"/>
                          <a:ea typeface="Calibri"/>
                        </a:rPr>
                        <a:t>1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Emitir Pedido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4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1" strike="noStrike" spc="-1">
                          <a:solidFill>
                            <a:srgbClr val="2F2B20"/>
                          </a:solidFill>
                          <a:latin typeface="Calibri"/>
                          <a:ea typeface="Calibri"/>
                        </a:rPr>
                        <a:t>2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Faturar Pedido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4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1" strike="noStrike" spc="-1">
                          <a:solidFill>
                            <a:srgbClr val="2F2B20"/>
                          </a:solidFill>
                          <a:latin typeface="Calibri"/>
                          <a:ea typeface="Calibri"/>
                        </a:rPr>
                        <a:t>3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2F2B20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Aprovar pedido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4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1" strike="noStrike" spc="-1">
                          <a:solidFill>
                            <a:srgbClr val="2F2B20"/>
                          </a:solidFill>
                          <a:latin typeface="Calibri"/>
                          <a:ea typeface="Calibri"/>
                        </a:rPr>
                        <a:t>4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2F2B20"/>
                      </a:solidFill>
                    </a:lnT>
                    <a:lnB w="12240">
                      <a:solidFill>
                        <a:srgbClr val="2F2B20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Integrar Com O ERP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4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1" strike="noStrike" spc="-1">
                          <a:solidFill>
                            <a:srgbClr val="2F2B20"/>
                          </a:solidFill>
                          <a:latin typeface="Calibri"/>
                          <a:ea typeface="Calibri"/>
                        </a:rPr>
                        <a:t>5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2F2B2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Cadastrar Cliente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4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1" strike="noStrike" spc="-1">
                          <a:solidFill>
                            <a:srgbClr val="2F2B20"/>
                          </a:solidFill>
                          <a:latin typeface="Calibri"/>
                          <a:ea typeface="Calibri"/>
                        </a:rPr>
                        <a:t>6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Aprovar Crédito Do Cliente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4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1" strike="noStrike" spc="-1">
                          <a:solidFill>
                            <a:srgbClr val="2F2B20"/>
                          </a:solidFill>
                          <a:latin typeface="Calibri"/>
                          <a:ea typeface="Calibri"/>
                        </a:rPr>
                        <a:t>7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Cadastrar Produtos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0" strike="noStrike" spc="-1">
                          <a:solidFill>
                            <a:schemeClr val="dk1"/>
                          </a:solidFill>
                          <a:latin typeface="Calibri"/>
                          <a:ea typeface="Calibri"/>
                        </a:rPr>
                        <a:t>3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37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1" strike="noStrike" spc="-1">
                          <a:solidFill>
                            <a:srgbClr val="2F2B20"/>
                          </a:solidFill>
                          <a:latin typeface="Calibri"/>
                          <a:ea typeface="Calibri"/>
                        </a:rPr>
                        <a:t>8.0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Cadastrar Estoque De Entrada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13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1" strike="noStrike" spc="-1">
                          <a:solidFill>
                            <a:srgbClr val="2F2B20"/>
                          </a:solidFill>
                          <a:latin typeface="Calibri"/>
                          <a:ea typeface="Calibri"/>
                        </a:rPr>
                        <a:t>8.1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Cadastrar Estoque De Entrada - devolução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1" strike="noStrike" spc="-1">
                          <a:solidFill>
                            <a:srgbClr val="2F2B20"/>
                          </a:solidFill>
                          <a:latin typeface="Calibri"/>
                          <a:ea typeface="Calibri"/>
                        </a:rPr>
                        <a:t>8.2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0" strike="noStrike" spc="-1">
                          <a:solidFill>
                            <a:schemeClr val="dk1"/>
                          </a:solidFill>
                          <a:latin typeface="Calibri"/>
                          <a:ea typeface="Calibri"/>
                        </a:rPr>
                        <a:t>Estoque-Entradas-Ajustes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0" strike="noStrike" spc="-1">
                          <a:solidFill>
                            <a:schemeClr val="dk1"/>
                          </a:solidFill>
                          <a:latin typeface="Calibri"/>
                          <a:ea typeface="Calibri"/>
                        </a:rPr>
                        <a:t>5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0" strike="noStrike" spc="-1">
                          <a:solidFill>
                            <a:schemeClr val="dk1"/>
                          </a:solidFill>
                          <a:latin typeface="Calibri"/>
                          <a:ea typeface="Calibri"/>
                        </a:rPr>
                        <a:t>3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54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1" strike="noStrike" spc="-1">
                          <a:solidFill>
                            <a:srgbClr val="2F2B20"/>
                          </a:solidFill>
                          <a:latin typeface="Calibri"/>
                          <a:ea typeface="Calibri"/>
                        </a:rPr>
                        <a:t>9.0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Cadastrar Estoque De Saída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5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54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1" strike="noStrike" spc="-1">
                          <a:solidFill>
                            <a:srgbClr val="2F2B20"/>
                          </a:solidFill>
                          <a:latin typeface="Calibri"/>
                          <a:ea typeface="Calibri"/>
                        </a:rPr>
                        <a:t>9.1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0" strike="noStrike" spc="-1">
                          <a:solidFill>
                            <a:schemeClr val="dk1"/>
                          </a:solidFill>
                          <a:latin typeface="Calibri"/>
                          <a:ea typeface="Calibri"/>
                        </a:rPr>
                        <a:t>Estoque Saida - Devoluções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0" strike="noStrike" spc="-1">
                          <a:solidFill>
                            <a:schemeClr val="dk1"/>
                          </a:solidFill>
                          <a:latin typeface="Calibri"/>
                          <a:ea typeface="Calibri"/>
                        </a:rPr>
                        <a:t>2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0" strike="noStrike" spc="-1">
                          <a:solidFill>
                            <a:schemeClr val="dk1"/>
                          </a:solidFill>
                          <a:latin typeface="Calibri"/>
                          <a:ea typeface="Calibri"/>
                        </a:rPr>
                        <a:t>4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54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1" strike="noStrike" spc="-1">
                          <a:solidFill>
                            <a:srgbClr val="2F2B20"/>
                          </a:solidFill>
                          <a:latin typeface="Calibri"/>
                          <a:ea typeface="Calibri"/>
                        </a:rPr>
                        <a:t>9.2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0" strike="noStrike" spc="-1">
                          <a:solidFill>
                            <a:schemeClr val="dk1"/>
                          </a:solidFill>
                          <a:latin typeface="Calibri"/>
                          <a:ea typeface="Calibri"/>
                        </a:rPr>
                        <a:t>Estoque – Saída - Ajustes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0" strike="noStrike" spc="-1">
                          <a:solidFill>
                            <a:schemeClr val="dk1"/>
                          </a:solidFill>
                          <a:latin typeface="Calibri"/>
                          <a:ea typeface="Calibri"/>
                        </a:rPr>
                        <a:t>2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0" strike="noStrike" spc="-1">
                          <a:solidFill>
                            <a:schemeClr val="dk1"/>
                          </a:solidFill>
                          <a:latin typeface="Calibri"/>
                          <a:ea typeface="Calibri"/>
                        </a:rPr>
                        <a:t>4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65" name="Google Shape;200;p15"/>
          <p:cNvSpPr/>
          <p:nvPr/>
        </p:nvSpPr>
        <p:spPr>
          <a:xfrm>
            <a:off x="6918480" y="2802240"/>
            <a:ext cx="4182840" cy="155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400" b="0" strike="noStrike" spc="-1">
                <a:solidFill>
                  <a:schemeClr val="dk1"/>
                </a:solidFill>
                <a:latin typeface="Calibri"/>
                <a:ea typeface="Calibri"/>
              </a:rPr>
              <a:t>Total de Pontos =  47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400" b="0" strike="noStrike" spc="-1">
                <a:solidFill>
                  <a:schemeClr val="dk1"/>
                </a:solidFill>
                <a:latin typeface="Calibri"/>
                <a:ea typeface="Calibri"/>
              </a:rPr>
              <a:t>Prazo: Total de Pontos Esforço/velocidade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400" b="0" strike="noStrike" spc="-1">
                <a:solidFill>
                  <a:schemeClr val="dk1"/>
                </a:solidFill>
                <a:latin typeface="Calibri"/>
                <a:ea typeface="Calibri"/>
              </a:rPr>
              <a:t>Prazo = 51/16 = 3.18=  4 sprints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Google Shape;201;p15"/>
          <p:cNvSpPr/>
          <p:nvPr/>
        </p:nvSpPr>
        <p:spPr>
          <a:xfrm>
            <a:off x="734400" y="3429000"/>
            <a:ext cx="5695920" cy="1490760"/>
          </a:xfrm>
          <a:prstGeom prst="rect">
            <a:avLst/>
          </a:prstGeom>
          <a:noFill/>
          <a:ln w="9525">
            <a:solidFill>
              <a:srgbClr val="7B785A"/>
            </a:solidFill>
            <a:prstDash val="lg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solidFill>
                <a:schemeClr val="lt1"/>
              </a:solidFill>
              <a:latin typeface="Calibri"/>
              <a:ea typeface="Calibri"/>
            </a:endParaRPr>
          </a:p>
        </p:txBody>
      </p:sp>
      <p:sp>
        <p:nvSpPr>
          <p:cNvPr id="167" name="Balão de Fala: Retângulo com Cantos Arredondados 1"/>
          <p:cNvSpPr/>
          <p:nvPr/>
        </p:nvSpPr>
        <p:spPr>
          <a:xfrm>
            <a:off x="7509960" y="4555440"/>
            <a:ext cx="1955880" cy="988560"/>
          </a:xfrm>
          <a:prstGeom prst="wedgeRoundRectCallout">
            <a:avLst>
              <a:gd name="adj1" fmla="val -114855"/>
              <a:gd name="adj2" fmla="val -23521"/>
              <a:gd name="adj3" fmla="val 16667"/>
            </a:avLst>
          </a:prstGeom>
          <a:solidFill>
            <a:srgbClr val="A9A57C"/>
          </a:solidFill>
          <a:ln>
            <a:solidFill>
              <a:srgbClr val="4A48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Sprint 3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Esforço=15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djacência">
  <a:themeElements>
    <a:clrScheme name="Adjacê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djacência">
  <a:themeElements>
    <a:clrScheme name="Adjacê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</TotalTime>
  <Words>877</Words>
  <Application>Microsoft Office PowerPoint</Application>
  <PresentationFormat>Widescreen</PresentationFormat>
  <Paragraphs>385</Paragraphs>
  <Slides>18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Cambria</vt:lpstr>
      <vt:lpstr>DejaVu Sans</vt:lpstr>
      <vt:lpstr>Symbol</vt:lpstr>
      <vt:lpstr>Times New Roman</vt:lpstr>
      <vt:lpstr>Wingdings</vt:lpstr>
      <vt:lpstr>Adjacência</vt:lpstr>
      <vt:lpstr>Adjacência</vt:lpstr>
      <vt:lpstr>Office Theme</vt:lpstr>
      <vt:lpstr>SCRUM Aula ACERTANDO OS TEMPOS</vt:lpstr>
      <vt:lpstr>Apresentação do PowerPoint</vt:lpstr>
      <vt:lpstr>Planning Poker</vt:lpstr>
      <vt:lpstr>É fácil porque...</vt:lpstr>
      <vt:lpstr>Planning Poker</vt:lpstr>
      <vt:lpstr>Sprint 1</vt:lpstr>
      <vt:lpstr>Sprint 2</vt:lpstr>
      <vt:lpstr>                  Quebrando Item do Product Backlog</vt:lpstr>
      <vt:lpstr>                  Quebrando Item do Product Backlog</vt:lpstr>
      <vt:lpstr>Apresentação do PowerPoint</vt:lpstr>
      <vt:lpstr>Apresentação do PowerPoint</vt:lpstr>
      <vt:lpstr>                  Inspeção e Adaptação das Estimativas</vt:lpstr>
      <vt:lpstr>                  Inspeção e Adaptação das Estimativas</vt:lpstr>
      <vt:lpstr>Apresentação do PowerPoint</vt:lpstr>
      <vt:lpstr>ABORDAGENS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Projetos em TI Aula 3</dc:title>
  <dc:subject/>
  <dc:creator>Alunos</dc:creator>
  <dc:description/>
  <cp:lastModifiedBy>CECILIA SOSA ARIAS PEIXOTO</cp:lastModifiedBy>
  <cp:revision>32</cp:revision>
  <dcterms:created xsi:type="dcterms:W3CDTF">2017-09-02T00:38:51Z</dcterms:created>
  <dcterms:modified xsi:type="dcterms:W3CDTF">2025-02-20T22:12:07Z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</vt:i4>
  </property>
  <property fmtid="{D5CDD505-2E9C-101B-9397-08002B2CF9AE}" pid="3" name="PresentationFormat">
    <vt:lpwstr>Widescreen</vt:lpwstr>
  </property>
  <property fmtid="{D5CDD505-2E9C-101B-9397-08002B2CF9AE}" pid="4" name="Slides">
    <vt:i4>14</vt:i4>
  </property>
</Properties>
</file>