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7E7140-32CB-48AA-A804-50E559A3D897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A380A75-A5B6-43EA-ABF5-DD0F9F1FEDC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61A80DF-6B04-4540-A59A-30BE2B756806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6FAE948-C272-44CD-8D78-71E962B459A8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D4BD43D-EA5A-4473-B310-0A7082BDF68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17167ED-5847-40AC-980F-8317781B3732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4DA3147-F1CC-402C-8119-71A157A22B23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2D33DEE-63E3-4EE3-A84A-0E55FB172C1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EE05276-614F-42AA-BE4C-C244F7914657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A7CB2AB-8E21-4224-B9B2-B7057D01106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8B8ACB5-FED3-4A9A-B5F8-DE09858022D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511C477-6ECD-4793-9937-4F9AC1E6A70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077E106-2921-46CB-AF54-AC33FA6C61C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18F2169-4FC3-4C25-B3F8-090FAB8DB9E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F5A115C-922C-4B88-854B-DF94E71D41A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E911609-E2BC-4FE2-B58F-6F9C6B770807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6A7CCB5-BEBF-4D8A-9928-0D4E4029BBC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DC9B0F7-BBD3-4F7F-9C8E-CA88B25F1C0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8E91A32-C3E5-4D34-81AB-6F1C84791B6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BA15A85-ECFF-44B5-A56B-097C3257BCB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55D5E7A-AEDF-49B8-9CC5-4D23C37F339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E467C74-3F2F-49EA-9B0C-A6FA85B7E37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EF4A3CD-4138-4A53-88F6-BD03833E67B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4CAC82-40F0-4DBE-9843-E1E3074434E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1;p22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buNone/>
            </a:pPr>
            <a:r>
              <a:rPr lang="pt-BR" sz="72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2800" b="0" strike="noStrike" spc="-1">
                <a:solidFill>
                  <a:schemeClr val="accent1"/>
                </a:solidFill>
                <a:latin typeface="Gill Sans"/>
                <a:ea typeface="Gill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AD6AFBA-44EE-4E0A-A3A9-4CE71D8F91DC}" type="slidenum">
              <a:rPr lang="en-US" sz="2800" b="0" strike="noStrike" spc="-1">
                <a:solidFill>
                  <a:schemeClr val="accent1"/>
                </a:solidFill>
                <a:latin typeface="Gill Sans"/>
                <a:ea typeface="Gill Sans"/>
              </a:rPr>
              <a:t>‹nº›</a:t>
            </a:fld>
            <a:endParaRPr lang="pt-BR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" name="Google Shape;18;p23"/>
          <p:cNvGrpSpPr/>
          <p:nvPr/>
        </p:nvGrpSpPr>
        <p:grpSpPr>
          <a:xfrm>
            <a:off x="753120" y="744840"/>
            <a:ext cx="10673280" cy="5348880"/>
            <a:chOff x="753120" y="744840"/>
            <a:chExt cx="10673280" cy="5348880"/>
          </a:xfrm>
        </p:grpSpPr>
        <p:sp>
          <p:nvSpPr>
            <p:cNvPr id="6" name="Google Shape;19;p23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>
                <a:gd name="textAreaLeft" fmla="*/ 0 w 3274560"/>
                <a:gd name="textAreaRight" fmla="*/ 3274920 w 3274560"/>
                <a:gd name="textAreaTop" fmla="*/ 0 h 4408200"/>
                <a:gd name="textAreaBottom" fmla="*/ 4408560 h 4408200"/>
              </a:gdLst>
              <a:ahLst/>
              <a:cxnLst/>
              <a:rect l="textAreaLeft" t="textAreaTop" r="textAreaRight" b="textAreaBottom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" name="Google Shape;20;p23"/>
            <p:cNvSpPr/>
            <p:nvPr/>
          </p:nvSpPr>
          <p:spPr>
            <a:xfrm rot="10800000">
              <a:off x="753120" y="744840"/>
              <a:ext cx="3275280" cy="4408200"/>
            </a:xfrm>
            <a:custGeom>
              <a:avLst/>
              <a:gdLst>
                <a:gd name="textAreaLeft" fmla="*/ 0 w 3275280"/>
                <a:gd name="textAreaRight" fmla="*/ 3275640 w 3275280"/>
                <a:gd name="textAreaTop" fmla="*/ 0 h 4408200"/>
                <a:gd name="textAreaBottom" fmla="*/ 4408560 h 4408200"/>
              </a:gdLst>
              <a:ahLst/>
              <a:cxnLst/>
              <a:rect l="textAreaLeft" t="textAreaTop" r="textAreaRight" b="textAreaBottom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11;p22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dt" idx="4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ftr" idx="5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sldNum" idx="6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2800" b="0" strike="noStrike" spc="-1">
                <a:solidFill>
                  <a:schemeClr val="accent1"/>
                </a:solidFill>
                <a:latin typeface="Gill Sans"/>
                <a:ea typeface="Gill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AE3C4C4-BBB0-4A78-8030-E3A377C1EE8D}" type="slidenum">
              <a:rPr lang="en-US" sz="2800" b="0" strike="noStrike" spc="-1">
                <a:solidFill>
                  <a:schemeClr val="accent1"/>
                </a:solidFill>
                <a:latin typeface="Gill Sans"/>
                <a:ea typeface="Gill Sans"/>
              </a:rPr>
              <a:t>‹nº›</a:t>
            </a:fld>
            <a:endParaRPr lang="pt-BR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89000"/>
              </a:lnSpc>
              <a:buNone/>
              <a:tabLst>
                <a:tab pos="0" algn="l"/>
              </a:tabLst>
            </a:pPr>
            <a:r>
              <a:rPr lang="en-US" sz="72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MODELO CASCATA VS ÁGIL</a:t>
            </a:r>
            <a:endParaRPr lang="pt-BR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2679840" y="3956400"/>
            <a:ext cx="6831360" cy="1085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 algn="ctr">
              <a:lnSpc>
                <a:spcPct val="112000"/>
              </a:lnSpc>
              <a:buNone/>
              <a:tabLst>
                <a:tab pos="0" algn="l"/>
              </a:tabLst>
            </a:pPr>
            <a:endParaRPr lang="pt-BR" sz="23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50;p9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390680" y="685800"/>
            <a:ext cx="988668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Comprometimento e Envolvimento no SCRUM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390680" y="2286000"/>
            <a:ext cx="617652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84120" indent="-384120">
              <a:lnSpc>
                <a:spcPct val="94000"/>
              </a:lnSpc>
              <a:buClr>
                <a:srgbClr val="000000"/>
              </a:buClr>
              <a:buFont typeface="Libre Franklin"/>
              <a:buChar char=""/>
            </a:pPr>
            <a:r>
              <a:rPr lang="en-US" sz="20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 Diferença entre comprometimento e envolvimento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616"/>
              </a:spcBef>
              <a:buClr>
                <a:srgbClr val="000000"/>
              </a:buClr>
              <a:buFont typeface="Libre Franklin"/>
              <a:buChar char=""/>
            </a:pPr>
            <a:r>
              <a:rPr lang="en-US" sz="20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Já nos papéis não-essenciais estariam os usuários, gestores, fornecedores, parceiros, entre outros. Vale salientar que o projeto só terá êxito se todos participarem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Google Shape;153;p9" descr="Grupo grande de paraquedismo no ar"/>
          <p:cNvPicPr/>
          <p:nvPr/>
        </p:nvPicPr>
        <p:blipFill>
          <a:blip r:embed="rId2"/>
          <a:srcRect l="19586" r="18811" b="3"/>
          <a:stretch/>
        </p:blipFill>
        <p:spPr>
          <a:xfrm>
            <a:off x="8061480" y="2401560"/>
            <a:ext cx="3211200" cy="3466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50680" y="641520"/>
            <a:ext cx="3300120" cy="557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 algn="ctr">
              <a:lnSpc>
                <a:spcPct val="89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Papéis do Scrum: quem é quem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9" name="Google Shape;159;p10"/>
          <p:cNvGrpSpPr/>
          <p:nvPr/>
        </p:nvGrpSpPr>
        <p:grpSpPr>
          <a:xfrm>
            <a:off x="5686200" y="642240"/>
            <a:ext cx="6505560" cy="5572800"/>
            <a:chOff x="5686200" y="642240"/>
            <a:chExt cx="6505560" cy="5572800"/>
          </a:xfrm>
        </p:grpSpPr>
        <p:cxnSp>
          <p:nvCxnSpPr>
            <p:cNvPr id="120" name="Google Shape;160;p10"/>
            <p:cNvCxnSpPr/>
            <p:nvPr/>
          </p:nvCxnSpPr>
          <p:spPr>
            <a:xfrm>
              <a:off x="5686200" y="642240"/>
              <a:ext cx="6505920" cy="360"/>
            </a:xfrm>
            <a:prstGeom prst="straightConnector1">
              <a:avLst/>
            </a:prstGeom>
            <a:ln w="34925">
              <a:solidFill>
                <a:srgbClr val="E6C068"/>
              </a:solidFill>
              <a:round/>
            </a:ln>
          </p:spPr>
        </p:cxnSp>
        <p:sp>
          <p:nvSpPr>
            <p:cNvPr id="121" name="Google Shape;161;p10"/>
            <p:cNvSpPr/>
            <p:nvPr/>
          </p:nvSpPr>
          <p:spPr>
            <a:xfrm>
              <a:off x="5686560" y="642600"/>
              <a:ext cx="6505200" cy="1857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Google Shape;162;p10"/>
            <p:cNvSpPr/>
            <p:nvPr/>
          </p:nvSpPr>
          <p:spPr>
            <a:xfrm>
              <a:off x="5686560" y="642600"/>
              <a:ext cx="6505200" cy="1857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480" tIns="87480" rIns="87480" bIns="8748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2300" b="1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Dono do produto: o representante do cliente, e por isso tem a última palavra sobre o aceitar ou não aceitar o produto que está sendo entregue em cada ciclo.</a:t>
              </a:r>
              <a:endParaRPr lang="pt-BR" sz="23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23" name="Google Shape;163;p10"/>
            <p:cNvCxnSpPr/>
            <p:nvPr/>
          </p:nvCxnSpPr>
          <p:spPr>
            <a:xfrm>
              <a:off x="5686200" y="2499840"/>
              <a:ext cx="6505920" cy="360"/>
            </a:xfrm>
            <a:prstGeom prst="straightConnector1">
              <a:avLst/>
            </a:prstGeom>
            <a:ln w="34925">
              <a:solidFill>
                <a:srgbClr val="897B61"/>
              </a:solidFill>
              <a:round/>
            </a:ln>
          </p:spPr>
        </p:cxnSp>
        <p:sp>
          <p:nvSpPr>
            <p:cNvPr id="124" name="Google Shape;164;p10"/>
            <p:cNvSpPr/>
            <p:nvPr/>
          </p:nvSpPr>
          <p:spPr>
            <a:xfrm>
              <a:off x="5686560" y="2500200"/>
              <a:ext cx="6505200" cy="1857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Google Shape;165;p10"/>
            <p:cNvSpPr/>
            <p:nvPr/>
          </p:nvSpPr>
          <p:spPr>
            <a:xfrm>
              <a:off x="5686560" y="2500200"/>
              <a:ext cx="6505200" cy="1857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480" tIns="87480" rIns="87480" bIns="8748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2300" b="1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Scrum Master, o especialista em Scrum, zela pela aplicação dos princípios, pilares e fluxo do método Scrum, removendo impedimentos que possam comprometer essa aplicação.</a:t>
              </a:r>
              <a:endParaRPr lang="pt-BR" sz="23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26" name="Google Shape;166;p10"/>
            <p:cNvCxnSpPr/>
            <p:nvPr/>
          </p:nvCxnSpPr>
          <p:spPr>
            <a:xfrm>
              <a:off x="5686200" y="4357800"/>
              <a:ext cx="6505920" cy="360"/>
            </a:xfrm>
            <a:prstGeom prst="straightConnector1">
              <a:avLst/>
            </a:prstGeom>
            <a:ln w="34925">
              <a:solidFill>
                <a:srgbClr val="8DAB8E"/>
              </a:solidFill>
              <a:round/>
            </a:ln>
          </p:spPr>
        </p:cxnSp>
        <p:sp>
          <p:nvSpPr>
            <p:cNvPr id="127" name="Google Shape;167;p10"/>
            <p:cNvSpPr/>
            <p:nvPr/>
          </p:nvSpPr>
          <p:spPr>
            <a:xfrm>
              <a:off x="5686560" y="4357800"/>
              <a:ext cx="6505200" cy="1857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Google Shape;168;p10"/>
            <p:cNvSpPr/>
            <p:nvPr/>
          </p:nvSpPr>
          <p:spPr>
            <a:xfrm>
              <a:off x="5686560" y="4357800"/>
              <a:ext cx="6505200" cy="1857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480" tIns="87480" rIns="87480" bIns="8748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2300" b="1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O time de desenvolvimento é o pessoal que produz. Algumas características marcantes do Time de desenvolvimento são:  disposição, companheirismo, senso de colaboração e são proativos</a:t>
              </a:r>
              <a:endParaRPr lang="pt-BR" sz="23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44120" y="230400"/>
            <a:ext cx="1097100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Time Box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0" name="Google Shape;174;p11"/>
          <p:cNvGrpSpPr/>
          <p:nvPr/>
        </p:nvGrpSpPr>
        <p:grpSpPr>
          <a:xfrm>
            <a:off x="1220760" y="1360440"/>
            <a:ext cx="10971000" cy="2684160"/>
            <a:chOff x="1220760" y="1360440"/>
            <a:chExt cx="10971000" cy="2684160"/>
          </a:xfrm>
        </p:grpSpPr>
        <p:sp>
          <p:nvSpPr>
            <p:cNvPr id="131" name="Google Shape;175;p11"/>
            <p:cNvSpPr/>
            <p:nvPr/>
          </p:nvSpPr>
          <p:spPr>
            <a:xfrm>
              <a:off x="1220760" y="1360440"/>
              <a:ext cx="10971000" cy="1192680"/>
            </a:xfrm>
            <a:prstGeom prst="roundRect">
              <a:avLst>
                <a:gd name="adj" fmla="val 10000"/>
              </a:avLst>
            </a:prstGeom>
            <a:solidFill>
              <a:srgbClr val="DADA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Google Shape;176;p11"/>
            <p:cNvSpPr/>
            <p:nvPr/>
          </p:nvSpPr>
          <p:spPr>
            <a:xfrm>
              <a:off x="1581840" y="1629000"/>
              <a:ext cx="655920" cy="655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349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Google Shape;177;p11"/>
            <p:cNvSpPr/>
            <p:nvPr/>
          </p:nvSpPr>
          <p:spPr>
            <a:xfrm>
              <a:off x="2598840" y="1360440"/>
              <a:ext cx="9592920" cy="1192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Google Shape;178;p11"/>
            <p:cNvSpPr/>
            <p:nvPr/>
          </p:nvSpPr>
          <p:spPr>
            <a:xfrm>
              <a:off x="2598840" y="1360440"/>
              <a:ext cx="9592920" cy="1192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360" tIns="126360" rIns="126360" bIns="1263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2500" b="0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Cada um dos eventos do Scrum tem um tempo de duração, os chamados </a:t>
              </a:r>
              <a:r>
                <a:rPr lang="en-US" sz="2500" b="0" i="1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time-box</a:t>
              </a:r>
              <a:r>
                <a:rPr lang="en-US" sz="2500" b="0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.</a:t>
              </a:r>
              <a:endParaRPr lang="pt-BR" sz="25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Google Shape;179;p11"/>
            <p:cNvSpPr/>
            <p:nvPr/>
          </p:nvSpPr>
          <p:spPr>
            <a:xfrm>
              <a:off x="1220760" y="2851920"/>
              <a:ext cx="10971000" cy="1192680"/>
            </a:xfrm>
            <a:prstGeom prst="roundRect">
              <a:avLst>
                <a:gd name="adj" fmla="val 10000"/>
              </a:avLst>
            </a:prstGeom>
            <a:solidFill>
              <a:srgbClr val="DADA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Google Shape;180;p11"/>
            <p:cNvSpPr/>
            <p:nvPr/>
          </p:nvSpPr>
          <p:spPr>
            <a:xfrm>
              <a:off x="1581840" y="3120120"/>
              <a:ext cx="655920" cy="65592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349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Google Shape;181;p11"/>
            <p:cNvSpPr/>
            <p:nvPr/>
          </p:nvSpPr>
          <p:spPr>
            <a:xfrm>
              <a:off x="2598840" y="2851920"/>
              <a:ext cx="9592920" cy="1192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Google Shape;182;p11"/>
            <p:cNvSpPr/>
            <p:nvPr/>
          </p:nvSpPr>
          <p:spPr>
            <a:xfrm>
              <a:off x="2598840" y="2851920"/>
              <a:ext cx="9592920" cy="1192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360" tIns="126360" rIns="126360" bIns="1263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2500" b="0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A duração dos eventos é de extrema importância para dar ritmo e consistência à rotina de trabalho de uma equipe Scrum.</a:t>
              </a:r>
              <a:endParaRPr lang="pt-BR" sz="25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aphicFrame>
        <p:nvGraphicFramePr>
          <p:cNvPr id="139" name="Google Shape;183;p11"/>
          <p:cNvGraphicFramePr/>
          <p:nvPr/>
        </p:nvGraphicFramePr>
        <p:xfrm>
          <a:off x="1220760" y="4195800"/>
          <a:ext cx="5456160" cy="2651760"/>
        </p:xfrm>
        <a:graphic>
          <a:graphicData uri="http://schemas.openxmlformats.org/drawingml/2006/table">
            <a:tbl>
              <a:tblPr/>
              <a:tblGrid>
                <a:gridCol w="273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Evento Scrum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Duração máxima para uma Sprint de 4 semanas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Planejamento da Sprint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 horas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Reunião Diária (Scrum diário)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minutos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Revisão da Sprint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 horas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Retrospectiva da Sprint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 horas</a:t>
                      </a:r>
                      <a:endParaRPr lang="pt-BR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0" name="Google Shape;184;p11"/>
          <p:cNvPicPr/>
          <p:nvPr/>
        </p:nvPicPr>
        <p:blipFill>
          <a:blip r:embed="rId4"/>
          <a:stretch/>
        </p:blipFill>
        <p:spPr>
          <a:xfrm>
            <a:off x="6989040" y="4206240"/>
            <a:ext cx="5202720" cy="2651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698480" y="685800"/>
            <a:ext cx="1049292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Time Box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2" name="Google Shape;190;p12"/>
          <p:cNvGrpSpPr/>
          <p:nvPr/>
        </p:nvGrpSpPr>
        <p:grpSpPr>
          <a:xfrm>
            <a:off x="1488240" y="2171520"/>
            <a:ext cx="5072040" cy="3581280"/>
            <a:chOff x="1488240" y="2171520"/>
            <a:chExt cx="5072040" cy="3581280"/>
          </a:xfrm>
        </p:grpSpPr>
        <p:cxnSp>
          <p:nvCxnSpPr>
            <p:cNvPr id="143" name="Google Shape;191;p12"/>
            <p:cNvCxnSpPr/>
            <p:nvPr/>
          </p:nvCxnSpPr>
          <p:spPr>
            <a:xfrm>
              <a:off x="1488240" y="2171520"/>
              <a:ext cx="5072400" cy="360"/>
            </a:xfrm>
            <a:prstGeom prst="straightConnector1">
              <a:avLst/>
            </a:prstGeom>
            <a:ln w="34925">
              <a:solidFill>
                <a:srgbClr val="E6C068"/>
              </a:solidFill>
              <a:round/>
            </a:ln>
          </p:spPr>
        </p:cxnSp>
        <p:sp>
          <p:nvSpPr>
            <p:cNvPr id="144" name="Google Shape;192;p12"/>
            <p:cNvSpPr/>
            <p:nvPr/>
          </p:nvSpPr>
          <p:spPr>
            <a:xfrm>
              <a:off x="1488600" y="2171880"/>
              <a:ext cx="5071680" cy="179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5" name="Google Shape;193;p12"/>
            <p:cNvSpPr/>
            <p:nvPr/>
          </p:nvSpPr>
          <p:spPr>
            <a:xfrm>
              <a:off x="1488600" y="2171880"/>
              <a:ext cx="5071680" cy="179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480" tIns="87480" rIns="87480" bIns="87480" anchor="t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en-US" sz="2300" b="0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Todos os eventos no Scrum são eventos do tipo time-boxed, de tal modo que todo evento tem uma duração máxima.</a:t>
              </a:r>
              <a:endParaRPr lang="pt-BR" sz="23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46" name="Google Shape;194;p12"/>
            <p:cNvCxnSpPr/>
            <p:nvPr/>
          </p:nvCxnSpPr>
          <p:spPr>
            <a:xfrm>
              <a:off x="1488240" y="3962160"/>
              <a:ext cx="5072400" cy="360"/>
            </a:xfrm>
            <a:prstGeom prst="straightConnector1">
              <a:avLst/>
            </a:prstGeom>
            <a:ln w="34925">
              <a:solidFill>
                <a:srgbClr val="88795F"/>
              </a:solidFill>
              <a:round/>
            </a:ln>
          </p:spPr>
        </p:cxnSp>
        <p:sp>
          <p:nvSpPr>
            <p:cNvPr id="147" name="Google Shape;195;p12"/>
            <p:cNvSpPr/>
            <p:nvPr/>
          </p:nvSpPr>
          <p:spPr>
            <a:xfrm>
              <a:off x="1488600" y="3962520"/>
              <a:ext cx="5071680" cy="179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8" name="Google Shape;196;p12"/>
            <p:cNvSpPr/>
            <p:nvPr/>
          </p:nvSpPr>
          <p:spPr>
            <a:xfrm>
              <a:off x="1488600" y="3962520"/>
              <a:ext cx="5071680" cy="179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7480" tIns="87480" rIns="87480" bIns="87480" anchor="t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en-US" sz="2300" b="0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O Scrum Master deve ficar atento ao cumprimento dos </a:t>
              </a:r>
              <a:r>
                <a:rPr lang="en-US" sz="2300" b="0" i="1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time-box</a:t>
              </a:r>
              <a:r>
                <a:rPr lang="en-US" sz="2300" b="0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, orientando e guiando a equipe para que atue dento do período máximo estabelecido pelo </a:t>
              </a:r>
              <a:r>
                <a:rPr lang="en-US" sz="2300" b="0" i="1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framework</a:t>
              </a:r>
              <a:r>
                <a:rPr lang="en-US" sz="2300" b="0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 do Scrum.</a:t>
              </a:r>
              <a:endParaRPr lang="pt-BR" sz="23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49" name="Google Shape;197;p12"/>
          <p:cNvPicPr/>
          <p:nvPr/>
        </p:nvPicPr>
        <p:blipFill>
          <a:blip r:embed="rId2"/>
          <a:stretch/>
        </p:blipFill>
        <p:spPr>
          <a:xfrm>
            <a:off x="6823440" y="2890080"/>
            <a:ext cx="5105160" cy="2143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202;p13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023480" y="685800"/>
            <a:ext cx="1049328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Artefatos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Google Shape;204;p13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1023480" y="2286000"/>
            <a:ext cx="507204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84120" indent="-384120">
              <a:lnSpc>
                <a:spcPct val="94000"/>
              </a:lnSpc>
              <a:buClr>
                <a:srgbClr val="000000"/>
              </a:buClr>
              <a:buFont typeface="Libre Franklin"/>
              <a:buChar char=""/>
            </a:pPr>
            <a:r>
              <a:rPr lang="en-US" sz="18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No Scrum existem três artefatos: backlog do produto; backlog da sprint; e incremento do produto. Eles garantem a transparência e compartilhamento das informações-chave ao longo do desenvolvimento do projeto.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616"/>
              </a:spcBef>
              <a:buClr>
                <a:srgbClr val="000000"/>
              </a:buClr>
              <a:buFont typeface="Libre Franklin"/>
              <a:buChar char=""/>
            </a:pPr>
            <a:r>
              <a:rPr lang="en-US" sz="18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O Backlog do produto é onde se estruturam os requisitos/características do produto que será criado, será mantido e validado pelo Dono do Produto.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616"/>
              </a:spcBef>
              <a:buClr>
                <a:srgbClr val="000000"/>
              </a:buClr>
              <a:buFont typeface="Libre Franklin"/>
              <a:buChar char=""/>
            </a:pPr>
            <a:r>
              <a:rPr lang="en-US" sz="18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Backlog da Sprint: dividir para conquistar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Google Shape;206;p13"/>
          <p:cNvPicPr/>
          <p:nvPr/>
        </p:nvPicPr>
        <p:blipFill>
          <a:blip r:embed="rId2"/>
          <a:stretch/>
        </p:blipFill>
        <p:spPr>
          <a:xfrm>
            <a:off x="6411600" y="2688120"/>
            <a:ext cx="5105160" cy="2866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211;p14"/>
          <p:cNvGrpSpPr/>
          <p:nvPr/>
        </p:nvGrpSpPr>
        <p:grpSpPr>
          <a:xfrm>
            <a:off x="81720" y="189360"/>
            <a:ext cx="7198200" cy="3526200"/>
            <a:chOff x="81720" y="189360"/>
            <a:chExt cx="7198200" cy="3526200"/>
          </a:xfrm>
        </p:grpSpPr>
        <p:sp>
          <p:nvSpPr>
            <p:cNvPr id="156" name="Google Shape;212;p14"/>
            <p:cNvSpPr/>
            <p:nvPr/>
          </p:nvSpPr>
          <p:spPr>
            <a:xfrm>
              <a:off x="519480" y="189360"/>
              <a:ext cx="715680" cy="71568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349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Google Shape;213;p14"/>
            <p:cNvSpPr/>
            <p:nvPr/>
          </p:nvSpPr>
          <p:spPr>
            <a:xfrm>
              <a:off x="81720" y="1434240"/>
              <a:ext cx="1590480" cy="228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Google Shape;214;p14"/>
            <p:cNvSpPr/>
            <p:nvPr/>
          </p:nvSpPr>
          <p:spPr>
            <a:xfrm>
              <a:off x="81720" y="1434240"/>
              <a:ext cx="1756080" cy="228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600" b="1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A Sprint é um ciclo de desenvolvimento de trabalho, com duração de 1 a 4 semanas, onde as tarefas são executadas</a:t>
              </a:r>
              <a:r>
                <a:rPr lang="en-US" sz="1100" b="0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.</a:t>
              </a:r>
              <a:endParaRPr lang="pt-BR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" name="Google Shape;215;p14"/>
            <p:cNvSpPr/>
            <p:nvPr/>
          </p:nvSpPr>
          <p:spPr>
            <a:xfrm>
              <a:off x="2388600" y="189360"/>
              <a:ext cx="715680" cy="71568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349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" name="Google Shape;216;p14"/>
            <p:cNvSpPr/>
            <p:nvPr/>
          </p:nvSpPr>
          <p:spPr>
            <a:xfrm>
              <a:off x="1951200" y="1434240"/>
              <a:ext cx="1590480" cy="228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Google Shape;217;p14"/>
            <p:cNvSpPr/>
            <p:nvPr/>
          </p:nvSpPr>
          <p:spPr>
            <a:xfrm>
              <a:off x="1951200" y="1434240"/>
              <a:ext cx="1756080" cy="228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600" b="1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É nesse período que o Time de Desenvolvimento desenvolve as funcionalidades do produto.</a:t>
              </a:r>
              <a:endParaRPr lang="pt-B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Google Shape;218;p14"/>
            <p:cNvSpPr/>
            <p:nvPr/>
          </p:nvSpPr>
          <p:spPr>
            <a:xfrm>
              <a:off x="4257720" y="189360"/>
              <a:ext cx="715680" cy="71568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349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Google Shape;219;p14"/>
            <p:cNvSpPr/>
            <p:nvPr/>
          </p:nvSpPr>
          <p:spPr>
            <a:xfrm>
              <a:off x="3820320" y="1434240"/>
              <a:ext cx="1590480" cy="228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4" name="Google Shape;220;p14"/>
            <p:cNvSpPr/>
            <p:nvPr/>
          </p:nvSpPr>
          <p:spPr>
            <a:xfrm>
              <a:off x="3820320" y="1434240"/>
              <a:ext cx="1590480" cy="228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600" b="1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Durante a Sprint são realizados os chamados </a:t>
              </a:r>
              <a:r>
                <a:rPr lang="en-US" sz="1600" b="1" strike="noStrike" spc="-1">
                  <a:solidFill>
                    <a:srgbClr val="FF0000"/>
                  </a:solidFill>
                  <a:latin typeface="Libre Franklin"/>
                  <a:ea typeface="Libre Franklin"/>
                </a:rPr>
                <a:t>eventos</a:t>
              </a:r>
              <a:r>
                <a:rPr lang="en-US" sz="1600" b="1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 do Scrum: as reuniões de Planejamento da Sprint, as Daily Scrum, a Revisão da Sprint e a Retrospectiva da Sprint.</a:t>
              </a:r>
              <a:endParaRPr lang="pt-B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5" name="Google Shape;221;p14"/>
            <p:cNvSpPr/>
            <p:nvPr/>
          </p:nvSpPr>
          <p:spPr>
            <a:xfrm>
              <a:off x="6126840" y="189360"/>
              <a:ext cx="715680" cy="715680"/>
            </a:xfrm>
            <a:prstGeom prst="rect">
              <a:avLst/>
            </a:prstGeom>
            <a:blipFill rotWithShape="0">
              <a:blip r:embed="rId5"/>
              <a:srcRect/>
              <a:stretch/>
            </a:blipFill>
            <a:ln w="349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Google Shape;222;p14"/>
            <p:cNvSpPr/>
            <p:nvPr/>
          </p:nvSpPr>
          <p:spPr>
            <a:xfrm>
              <a:off x="5689440" y="1434240"/>
              <a:ext cx="1590480" cy="228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7" name="Google Shape;223;p14"/>
            <p:cNvSpPr/>
            <p:nvPr/>
          </p:nvSpPr>
          <p:spPr>
            <a:xfrm>
              <a:off x="5689440" y="1434240"/>
              <a:ext cx="1590480" cy="228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900" b="1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O ciclo se repete com o Planejamento da Sprint para o próximo ciclo de 1 a 4 semanas, da próxima sprint.</a:t>
              </a:r>
              <a:endParaRPr lang="pt-BR" sz="19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68" name="Google Shape;224;p14"/>
          <p:cNvPicPr/>
          <p:nvPr/>
        </p:nvPicPr>
        <p:blipFill>
          <a:blip r:embed="rId6"/>
          <a:stretch/>
        </p:blipFill>
        <p:spPr>
          <a:xfrm>
            <a:off x="7740000" y="1800000"/>
            <a:ext cx="4416120" cy="3090600"/>
          </a:xfrm>
          <a:prstGeom prst="rect">
            <a:avLst/>
          </a:prstGeom>
          <a:ln w="0">
            <a:noFill/>
          </a:ln>
        </p:spPr>
      </p:pic>
      <p:sp>
        <p:nvSpPr>
          <p:cNvPr id="169" name="Google Shape;225;p14"/>
          <p:cNvSpPr/>
          <p:nvPr/>
        </p:nvSpPr>
        <p:spPr>
          <a:xfrm>
            <a:off x="273600" y="5220000"/>
            <a:ext cx="11918160" cy="145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B71E42"/>
                </a:solidFill>
                <a:latin typeface="Arial"/>
                <a:ea typeface="Arial"/>
              </a:rPr>
              <a:t>Todos os eventos do Scrum, quando aplicados de maneira adequada, permitem a aplicação dos conceitos de transparência, inspeção e adaptação.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230;p15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Google Shape;231;p15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2" name="Google Shape;232;p15"/>
          <p:cNvPicPr/>
          <p:nvPr/>
        </p:nvPicPr>
        <p:blipFill>
          <a:blip r:embed="rId2"/>
          <a:stretch/>
        </p:blipFill>
        <p:spPr>
          <a:xfrm>
            <a:off x="1023480" y="1845000"/>
            <a:ext cx="5070960" cy="2847600"/>
          </a:xfrm>
          <a:prstGeom prst="rect">
            <a:avLst/>
          </a:prstGeom>
          <a:ln w="0">
            <a:noFill/>
          </a:ln>
        </p:spPr>
      </p:pic>
      <p:sp>
        <p:nvSpPr>
          <p:cNvPr id="173" name="PlaceHolder 1"/>
          <p:cNvSpPr>
            <a:spLocks noGrp="1"/>
          </p:cNvSpPr>
          <p:nvPr>
            <p:ph/>
          </p:nvPr>
        </p:nvSpPr>
        <p:spPr>
          <a:xfrm>
            <a:off x="6390000" y="1010160"/>
            <a:ext cx="5801760" cy="4837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84120" indent="-384120">
              <a:lnSpc>
                <a:spcPct val="94000"/>
              </a:lnSpc>
              <a:buClr>
                <a:srgbClr val="000000"/>
              </a:buClr>
              <a:buFont typeface="Libre Franklin"/>
              <a:buChar char=""/>
            </a:pPr>
            <a:r>
              <a:rPr lang="en-US" sz="2000" b="1" strike="noStrike" spc="-1">
                <a:solidFill>
                  <a:schemeClr val="dk2"/>
                </a:solidFill>
                <a:latin typeface="Libre Franklin"/>
                <a:ea typeface="Libre Franklin"/>
              </a:rPr>
              <a:t>O Backlog do produto possui a lista de tarefas necessárias para realização dos produtos e também pode trazer especificações das características desse produto. 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0">
              <a:lnSpc>
                <a:spcPct val="94000"/>
              </a:lnSpc>
              <a:spcBef>
                <a:spcPts val="1616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chemeClr val="dk2"/>
                </a:solidFill>
                <a:latin typeface="Libre Franklin"/>
                <a:ea typeface="Libre Franklin"/>
              </a:rPr>
              <a:t> 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616"/>
              </a:spcBef>
              <a:buClr>
                <a:srgbClr val="000000"/>
              </a:buClr>
              <a:buFont typeface="Libre Franklin"/>
              <a:buChar char=""/>
              <a:tabLst>
                <a:tab pos="0" algn="l"/>
              </a:tabLst>
            </a:pPr>
            <a:r>
              <a:rPr lang="en-US" sz="2000" b="1" strike="noStrike" spc="-1">
                <a:solidFill>
                  <a:schemeClr val="dk2"/>
                </a:solidFill>
                <a:latin typeface="Libre Franklin"/>
                <a:ea typeface="Libre Franklin"/>
              </a:rPr>
              <a:t>O Backlog tem por objetivo gerar mais transparência durante o desenvolvimento de um projeto, dar um entendimento comum a todos que estão trabalhando no projeto sobre o que é preciso fazer e maximiza a possibilidade de avaliações e adaptações durante todo o processo.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0">
              <a:lnSpc>
                <a:spcPct val="94000"/>
              </a:lnSpc>
              <a:spcBef>
                <a:spcPts val="1616"/>
              </a:spcBef>
              <a:buNone/>
              <a:tabLst>
                <a:tab pos="0" algn="l"/>
              </a:tabLst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616"/>
              </a:spcBef>
              <a:buClr>
                <a:srgbClr val="000000"/>
              </a:buClr>
              <a:buFont typeface="Libre Franklin"/>
              <a:buChar char=""/>
              <a:tabLst>
                <a:tab pos="0" algn="l"/>
              </a:tabLst>
            </a:pPr>
            <a:r>
              <a:rPr lang="en-US" sz="2000" b="1" strike="noStrike" spc="-1">
                <a:solidFill>
                  <a:schemeClr val="dk2"/>
                </a:solidFill>
                <a:latin typeface="Libre Franklin"/>
                <a:ea typeface="Libre Franklin"/>
              </a:rPr>
              <a:t>O Backlog do produto será mantido e validado pelo Dono do Produto</a:t>
            </a:r>
            <a:r>
              <a:rPr lang="en-US" sz="20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.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238;p16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Google Shape;239;p1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100840" y="685800"/>
            <a:ext cx="617652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Desvantagens do Scrum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Google Shape;241;p16" descr="Target Audience"/>
          <p:cNvPicPr/>
          <p:nvPr/>
        </p:nvPicPr>
        <p:blipFill>
          <a:blip r:embed="rId2"/>
          <a:stretch/>
        </p:blipFill>
        <p:spPr>
          <a:xfrm>
            <a:off x="634320" y="1882080"/>
            <a:ext cx="3093120" cy="3093120"/>
          </a:xfrm>
          <a:prstGeom prst="rect">
            <a:avLst/>
          </a:prstGeom>
          <a:ln w="0">
            <a:noFill/>
          </a:ln>
        </p:spPr>
      </p:pic>
      <p:sp>
        <p:nvSpPr>
          <p:cNvPr id="178" name="Google Shape;242;p16"/>
          <p:cNvSpPr/>
          <p:nvPr/>
        </p:nvSpPr>
        <p:spPr>
          <a:xfrm>
            <a:off x="4373640" y="360"/>
            <a:ext cx="228240" cy="68576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100840" y="2286000"/>
            <a:ext cx="6176520" cy="358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84120" indent="-384120">
              <a:lnSpc>
                <a:spcPct val="94000"/>
              </a:lnSpc>
              <a:buClr>
                <a:srgbClr val="000000"/>
              </a:buClr>
              <a:buFont typeface="Libre Franklin"/>
              <a:buChar char=""/>
            </a:pPr>
            <a:r>
              <a:rPr lang="en-US" sz="20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A elaboração e execução de projetos no setor público têm suas particularidades: pressão sociopolítica, burocracia ruim e prazos delimitados por mandatos. 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616"/>
              </a:spcBef>
              <a:buClr>
                <a:srgbClr val="000000"/>
              </a:buClr>
              <a:buFont typeface="Libre Franklin"/>
              <a:buChar char=""/>
            </a:pPr>
            <a:r>
              <a:rPr lang="en-US" sz="20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Além disso, existe a cultura do medo, que gera contratos cheios de detalhes, inflexíveis e antiquados tecnológica e estrategicamente. Isso faz com que o ambiente do setor público seja um desafio para implementação de práticas como a do Scrum.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248;p17"/>
          <p:cNvSpPr/>
          <p:nvPr/>
        </p:nvSpPr>
        <p:spPr>
          <a:xfrm>
            <a:off x="1105560" y="5423400"/>
            <a:ext cx="9866880" cy="86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89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Desvantagens do Scrum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249;p17"/>
          <p:cNvSpPr/>
          <p:nvPr/>
        </p:nvSpPr>
        <p:spPr>
          <a:xfrm>
            <a:off x="1219320" y="1123560"/>
            <a:ext cx="9639360" cy="351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marL="343080" indent="-343080">
              <a:lnSpc>
                <a:spcPct val="94000"/>
              </a:lnSpc>
              <a:buClr>
                <a:srgbClr val="191B0E"/>
              </a:buClr>
              <a:buFont typeface="Libre Franklin"/>
              <a:buAutoNum type="arabicPeriod"/>
            </a:pPr>
            <a:r>
              <a:rPr lang="en-US" sz="18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A primeira coisa que se deve fazer para se implantar o Scrum é </a:t>
            </a:r>
            <a:r>
              <a:rPr lang="en-US" sz="1800" b="0" strike="noStrike" spc="-1">
                <a:solidFill>
                  <a:srgbClr val="FF0000"/>
                </a:solidFill>
                <a:latin typeface="Libre Franklin"/>
                <a:ea typeface="Libre Franklin"/>
              </a:rPr>
              <a:t>analisar o ambiente cultural </a:t>
            </a:r>
            <a:r>
              <a:rPr lang="en-US" sz="18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onde essa ação será praticada.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28600">
              <a:lnSpc>
                <a:spcPct val="94000"/>
              </a:lnSpc>
              <a:spcBef>
                <a:spcPts val="201"/>
              </a:spcBef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4000"/>
              </a:lnSpc>
              <a:spcBef>
                <a:spcPts val="201"/>
              </a:spcBef>
              <a:buClr>
                <a:srgbClr val="191B0E"/>
              </a:buClr>
              <a:buFont typeface="Libre Franklin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Implementar o Scrum implica, necessariamente, em modificar a cultura organizacional, e isso não é feito do dia para a noite.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28600">
              <a:lnSpc>
                <a:spcPct val="94000"/>
              </a:lnSpc>
              <a:spcBef>
                <a:spcPts val="201"/>
              </a:spcBef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4000"/>
              </a:lnSpc>
              <a:spcBef>
                <a:spcPts val="201"/>
              </a:spcBef>
              <a:buClr>
                <a:srgbClr val="191B0E"/>
              </a:buClr>
              <a:buFont typeface="Libre Franklin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A </a:t>
            </a:r>
            <a:r>
              <a:rPr lang="en-US" sz="1800" b="0" strike="noStrike" spc="-1">
                <a:solidFill>
                  <a:srgbClr val="FF0000"/>
                </a:solidFill>
                <a:latin typeface="Libre Franklin"/>
                <a:ea typeface="Libre Franklin"/>
              </a:rPr>
              <a:t>capacitação das equipes </a:t>
            </a:r>
            <a:r>
              <a:rPr lang="en-US" sz="18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nos temas da gestão ágil de projetos é uma estratégia fundamental para se alcançar a mudança desejada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228600">
              <a:lnSpc>
                <a:spcPct val="94000"/>
              </a:lnSpc>
              <a:spcBef>
                <a:spcPts val="201"/>
              </a:spcBef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4000"/>
              </a:lnSpc>
              <a:spcBef>
                <a:spcPts val="201"/>
              </a:spcBef>
              <a:buClr>
                <a:srgbClr val="191B0E"/>
              </a:buClr>
              <a:buFont typeface="Libre Franklin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A implementação do Scrum como forma de trabalho deve levar em consideração a realidade e a </a:t>
            </a:r>
            <a:r>
              <a:rPr lang="en-US" sz="1800" b="0" strike="noStrike" spc="-1">
                <a:solidFill>
                  <a:srgbClr val="FF0000"/>
                </a:solidFill>
                <a:latin typeface="Libre Franklin"/>
                <a:ea typeface="Libre Franklin"/>
              </a:rPr>
              <a:t>maturidade</a:t>
            </a:r>
            <a:r>
              <a:rPr lang="en-US" sz="18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 de cada órgão público, além de ser aplicado em projetos específicos que permitam a aplicação do framework SCRUM.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0" y="272880"/>
            <a:ext cx="1097100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Outras desvantagens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3" name="Google Shape;255;p18"/>
          <p:cNvGrpSpPr/>
          <p:nvPr/>
        </p:nvGrpSpPr>
        <p:grpSpPr>
          <a:xfrm>
            <a:off x="0" y="1606680"/>
            <a:ext cx="12057120" cy="5089680"/>
            <a:chOff x="0" y="1606680"/>
            <a:chExt cx="12057120" cy="5089680"/>
          </a:xfrm>
        </p:grpSpPr>
        <p:sp>
          <p:nvSpPr>
            <p:cNvPr id="184" name="Google Shape;256;p18"/>
            <p:cNvSpPr/>
            <p:nvPr/>
          </p:nvSpPr>
          <p:spPr>
            <a:xfrm>
              <a:off x="0" y="1606680"/>
              <a:ext cx="12057120" cy="701640"/>
            </a:xfrm>
            <a:prstGeom prst="roundRect">
              <a:avLst>
                <a:gd name="adj" fmla="val 10000"/>
              </a:avLst>
            </a:prstGeom>
            <a:solidFill>
              <a:srgbClr val="DADA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5" name="Google Shape;257;p18"/>
            <p:cNvSpPr/>
            <p:nvPr/>
          </p:nvSpPr>
          <p:spPr>
            <a:xfrm>
              <a:off x="212400" y="1764720"/>
              <a:ext cx="385920" cy="385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349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6" name="Google Shape;258;p18"/>
            <p:cNvSpPr/>
            <p:nvPr/>
          </p:nvSpPr>
          <p:spPr>
            <a:xfrm>
              <a:off x="811080" y="1606680"/>
              <a:ext cx="11246040" cy="70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7" name="Google Shape;259;p18"/>
            <p:cNvSpPr/>
            <p:nvPr/>
          </p:nvSpPr>
          <p:spPr>
            <a:xfrm>
              <a:off x="811080" y="1606680"/>
              <a:ext cx="11246040" cy="70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160" tIns="74160" rIns="74160" bIns="74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800" b="1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Exigência de comprometimento total:  pode ser difícil de alcançar em ambientes de trabalho onde há muitas demandas concorrentes</a:t>
              </a:r>
              <a:r>
                <a:rPr lang="en-US" sz="1800" b="0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.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8" name="Google Shape;260;p18"/>
            <p:cNvSpPr/>
            <p:nvPr/>
          </p:nvSpPr>
          <p:spPr>
            <a:xfrm>
              <a:off x="0" y="2484360"/>
              <a:ext cx="12057120" cy="701640"/>
            </a:xfrm>
            <a:prstGeom prst="roundRect">
              <a:avLst>
                <a:gd name="adj" fmla="val 10000"/>
              </a:avLst>
            </a:prstGeom>
            <a:solidFill>
              <a:srgbClr val="DADA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9" name="Google Shape;261;p18"/>
            <p:cNvSpPr/>
            <p:nvPr/>
          </p:nvSpPr>
          <p:spPr>
            <a:xfrm>
              <a:off x="212400" y="2642040"/>
              <a:ext cx="385920" cy="38592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349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Google Shape;262;p18"/>
            <p:cNvSpPr/>
            <p:nvPr/>
          </p:nvSpPr>
          <p:spPr>
            <a:xfrm>
              <a:off x="811080" y="2484360"/>
              <a:ext cx="11246040" cy="70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1" name="Google Shape;263;p18"/>
            <p:cNvSpPr/>
            <p:nvPr/>
          </p:nvSpPr>
          <p:spPr>
            <a:xfrm>
              <a:off x="811080" y="2484360"/>
              <a:ext cx="11246040" cy="70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160" tIns="74160" rIns="74160" bIns="74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800" b="1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Requer treinamento adequado:  pode exigir treinamento e desenvolvimento profissional significativos para a equipe e os líderes</a:t>
              </a:r>
              <a:r>
                <a:rPr lang="en-US" sz="1800" b="0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.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2" name="Google Shape;264;p18"/>
            <p:cNvSpPr/>
            <p:nvPr/>
          </p:nvSpPr>
          <p:spPr>
            <a:xfrm>
              <a:off x="0" y="3362040"/>
              <a:ext cx="12057120" cy="701640"/>
            </a:xfrm>
            <a:prstGeom prst="roundRect">
              <a:avLst>
                <a:gd name="adj" fmla="val 10000"/>
              </a:avLst>
            </a:prstGeom>
            <a:solidFill>
              <a:srgbClr val="DADA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3" name="Google Shape;265;p18"/>
            <p:cNvSpPr/>
            <p:nvPr/>
          </p:nvSpPr>
          <p:spPr>
            <a:xfrm>
              <a:off x="212400" y="3519720"/>
              <a:ext cx="385920" cy="38592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349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4" name="Google Shape;266;p18"/>
            <p:cNvSpPr/>
            <p:nvPr/>
          </p:nvSpPr>
          <p:spPr>
            <a:xfrm>
              <a:off x="811080" y="3362040"/>
              <a:ext cx="11246040" cy="70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5" name="Google Shape;267;p18"/>
            <p:cNvSpPr/>
            <p:nvPr/>
          </p:nvSpPr>
          <p:spPr>
            <a:xfrm>
              <a:off x="811080" y="3362040"/>
              <a:ext cx="11246040" cy="70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160" tIns="74160" rIns="74160" bIns="74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800" b="1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Adaptação contínua: dificuldade em se adaptar rapidamente a mudanças constantes nos requisitos e prioridades do projeto.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6" name="Google Shape;268;p18"/>
            <p:cNvSpPr/>
            <p:nvPr/>
          </p:nvSpPr>
          <p:spPr>
            <a:xfrm>
              <a:off x="0" y="4239360"/>
              <a:ext cx="12057120" cy="701640"/>
            </a:xfrm>
            <a:prstGeom prst="roundRect">
              <a:avLst>
                <a:gd name="adj" fmla="val 10000"/>
              </a:avLst>
            </a:prstGeom>
            <a:solidFill>
              <a:srgbClr val="DADA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7" name="Google Shape;269;p18"/>
            <p:cNvSpPr/>
            <p:nvPr/>
          </p:nvSpPr>
          <p:spPr>
            <a:xfrm>
              <a:off x="212400" y="4397400"/>
              <a:ext cx="385920" cy="385920"/>
            </a:xfrm>
            <a:prstGeom prst="rect">
              <a:avLst/>
            </a:prstGeom>
            <a:blipFill rotWithShape="0">
              <a:blip r:embed="rId5"/>
              <a:srcRect/>
              <a:stretch/>
            </a:blipFill>
            <a:ln w="349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8" name="Google Shape;270;p18"/>
            <p:cNvSpPr/>
            <p:nvPr/>
          </p:nvSpPr>
          <p:spPr>
            <a:xfrm>
              <a:off x="811080" y="4239360"/>
              <a:ext cx="11246040" cy="70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9" name="Google Shape;271;p18"/>
            <p:cNvSpPr/>
            <p:nvPr/>
          </p:nvSpPr>
          <p:spPr>
            <a:xfrm>
              <a:off x="811080" y="4239360"/>
              <a:ext cx="11246040" cy="70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160" tIns="74160" rIns="74160" bIns="74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800" b="1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Falta de previsibilidade em projetos complexos: Em projetos onde os requisitos são altamente voláteis, a falta de previsibilidade pode ser uma preocupação, já que as entregas podem variar de uma sprint para outra.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0" name="Google Shape;272;p18"/>
            <p:cNvSpPr/>
            <p:nvPr/>
          </p:nvSpPr>
          <p:spPr>
            <a:xfrm>
              <a:off x="0" y="5117040"/>
              <a:ext cx="12057120" cy="701640"/>
            </a:xfrm>
            <a:prstGeom prst="roundRect">
              <a:avLst>
                <a:gd name="adj" fmla="val 10000"/>
              </a:avLst>
            </a:prstGeom>
            <a:solidFill>
              <a:srgbClr val="DADA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Google Shape;273;p18"/>
            <p:cNvSpPr/>
            <p:nvPr/>
          </p:nvSpPr>
          <p:spPr>
            <a:xfrm>
              <a:off x="212400" y="5275080"/>
              <a:ext cx="385920" cy="385920"/>
            </a:xfrm>
            <a:prstGeom prst="rect">
              <a:avLst/>
            </a:prstGeom>
            <a:blipFill rotWithShape="0">
              <a:blip r:embed="rId6"/>
              <a:srcRect/>
              <a:stretch/>
            </a:blipFill>
            <a:ln w="349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2" name="Google Shape;274;p18"/>
            <p:cNvSpPr/>
            <p:nvPr/>
          </p:nvSpPr>
          <p:spPr>
            <a:xfrm>
              <a:off x="811080" y="5117040"/>
              <a:ext cx="11246040" cy="70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3" name="Google Shape;275;p18"/>
            <p:cNvSpPr/>
            <p:nvPr/>
          </p:nvSpPr>
          <p:spPr>
            <a:xfrm>
              <a:off x="811080" y="5117040"/>
              <a:ext cx="11246040" cy="70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160" tIns="74160" rIns="74160" bIns="74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800" b="1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Possível excesso de reuniões:  podem consumir tempo demais e reduzir a produtividade da equipe.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4" name="Google Shape;276;p18"/>
            <p:cNvSpPr/>
            <p:nvPr/>
          </p:nvSpPr>
          <p:spPr>
            <a:xfrm>
              <a:off x="0" y="5994720"/>
              <a:ext cx="12057120" cy="701640"/>
            </a:xfrm>
            <a:prstGeom prst="roundRect">
              <a:avLst>
                <a:gd name="adj" fmla="val 10000"/>
              </a:avLst>
            </a:prstGeom>
            <a:solidFill>
              <a:srgbClr val="DADAD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5" name="Google Shape;277;p18"/>
            <p:cNvSpPr/>
            <p:nvPr/>
          </p:nvSpPr>
          <p:spPr>
            <a:xfrm>
              <a:off x="212400" y="6152760"/>
              <a:ext cx="385920" cy="385920"/>
            </a:xfrm>
            <a:prstGeom prst="rect">
              <a:avLst/>
            </a:prstGeom>
            <a:blipFill rotWithShape="0">
              <a:blip r:embed="rId7"/>
              <a:srcRect/>
              <a:stretch/>
            </a:blipFill>
            <a:ln w="349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6" name="Google Shape;278;p18"/>
            <p:cNvSpPr/>
            <p:nvPr/>
          </p:nvSpPr>
          <p:spPr>
            <a:xfrm>
              <a:off x="811080" y="5994720"/>
              <a:ext cx="11246040" cy="70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7" name="Google Shape;279;p18"/>
            <p:cNvSpPr/>
            <p:nvPr/>
          </p:nvSpPr>
          <p:spPr>
            <a:xfrm>
              <a:off x="811080" y="5994720"/>
              <a:ext cx="11246040" cy="70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4160" tIns="74160" rIns="74160" bIns="7416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800" b="1" strike="noStrike" spc="-1">
                  <a:solidFill>
                    <a:schemeClr val="dk1"/>
                  </a:solidFill>
                  <a:latin typeface="Libre Franklin"/>
                  <a:ea typeface="Libre Franklin"/>
                </a:rPr>
                <a:t>Ênfase na velocidade sobre a qualidade: Em algumas implementações do Scrum, pode haver uma tendência a focar demais na entrega rápida de incrementos de produto em detrimento da qualidade.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Imagem 89"/>
          <p:cNvPicPr/>
          <p:nvPr/>
        </p:nvPicPr>
        <p:blipFill>
          <a:blip r:embed="rId2"/>
          <a:stretch/>
        </p:blipFill>
        <p:spPr>
          <a:xfrm>
            <a:off x="87480" y="720000"/>
            <a:ext cx="12090600" cy="558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84;p19"/>
          <p:cNvGrpSpPr/>
          <p:nvPr/>
        </p:nvGrpSpPr>
        <p:grpSpPr>
          <a:xfrm>
            <a:off x="753120" y="744840"/>
            <a:ext cx="10673280" cy="5348880"/>
            <a:chOff x="753120" y="744840"/>
            <a:chExt cx="10673280" cy="5348880"/>
          </a:xfrm>
        </p:grpSpPr>
        <p:sp>
          <p:nvSpPr>
            <p:cNvPr id="209" name="Google Shape;285;p19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>
                <a:gd name="textAreaLeft" fmla="*/ 0 w 3274560"/>
                <a:gd name="textAreaRight" fmla="*/ 3274920 w 3274560"/>
                <a:gd name="textAreaTop" fmla="*/ 0 h 4408200"/>
                <a:gd name="textAreaBottom" fmla="*/ 4408560 h 4408200"/>
              </a:gdLst>
              <a:ahLst/>
              <a:cxnLst/>
              <a:rect l="textAreaLeft" t="textAreaTop" r="textAreaRight" b="textAreaBottom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0" name="Google Shape;286;p19"/>
            <p:cNvSpPr/>
            <p:nvPr/>
          </p:nvSpPr>
          <p:spPr>
            <a:xfrm rot="10800000">
              <a:off x="753120" y="744840"/>
              <a:ext cx="3275280" cy="4408200"/>
            </a:xfrm>
            <a:custGeom>
              <a:avLst/>
              <a:gdLst>
                <a:gd name="textAreaLeft" fmla="*/ 0 w 3275280"/>
                <a:gd name="textAreaRight" fmla="*/ 3275640 w 3275280"/>
                <a:gd name="textAreaTop" fmla="*/ 0 h 4408200"/>
                <a:gd name="textAreaBottom" fmla="*/ 4408560 h 4408200"/>
              </a:gdLst>
              <a:ahLst/>
              <a:cxnLst/>
              <a:rect l="textAreaLeft" t="textAreaTop" r="textAreaRight" b="textAreaBottom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1" name="Google Shape;287;p1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Google Shape;288;p19"/>
          <p:cNvSpPr/>
          <p:nvPr/>
        </p:nvSpPr>
        <p:spPr>
          <a:xfrm>
            <a:off x="659160" y="4484880"/>
            <a:ext cx="10869480" cy="12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 fontScale="93000"/>
          </a:bodyPr>
          <a:lstStyle/>
          <a:p>
            <a:pPr algn="ctr">
              <a:lnSpc>
                <a:spcPct val="89000"/>
              </a:lnSpc>
              <a:tabLst>
                <a:tab pos="0" algn="l"/>
              </a:tabLst>
            </a:pPr>
            <a:r>
              <a:rPr lang="en-US" sz="45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HTTPS://CREATE.KAHOOT.IT/AUTH/LOGIN</a:t>
            </a:r>
            <a:endParaRPr lang="pt-BR" sz="4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Google Shape;289;p19"/>
          <p:cNvSpPr/>
          <p:nvPr/>
        </p:nvSpPr>
        <p:spPr>
          <a:xfrm rot="5400000" flipH="1">
            <a:off x="1045800" y="-132840"/>
            <a:ext cx="3275280" cy="4408200"/>
          </a:xfrm>
          <a:custGeom>
            <a:avLst/>
            <a:gdLst>
              <a:gd name="textAreaLeft" fmla="*/ 360 w 3275280"/>
              <a:gd name="textAreaRight" fmla="*/ 3276000 w 3275280"/>
              <a:gd name="textAreaTop" fmla="*/ 0 h 4408200"/>
              <a:gd name="textAreaBottom" fmla="*/ 4408560 h 4408200"/>
            </a:gdLst>
            <a:ahLst/>
            <a:cxnLst/>
            <a:rect l="textAreaLeft" t="textAreaTop" r="textAreaRight" b="textAreaBottom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Google Shape;290;p19"/>
          <p:cNvSpPr/>
          <p:nvPr/>
        </p:nvSpPr>
        <p:spPr>
          <a:xfrm rot="16200000" flipH="1">
            <a:off x="7837920" y="613800"/>
            <a:ext cx="3274560" cy="4408200"/>
          </a:xfrm>
          <a:custGeom>
            <a:avLst/>
            <a:gdLst>
              <a:gd name="textAreaLeft" fmla="*/ 360 w 3274560"/>
              <a:gd name="textAreaRight" fmla="*/ 3275280 w 3274560"/>
              <a:gd name="textAreaTop" fmla="*/ 0 h 4408200"/>
              <a:gd name="textAreaBottom" fmla="*/ 4408560 h 4408200"/>
            </a:gdLst>
            <a:ahLst/>
            <a:cxnLst/>
            <a:rect l="textAreaLeft" t="textAreaTop" r="textAreaRight" b="textAreaBottom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5" name="Google Shape;291;p19"/>
          <p:cNvPicPr/>
          <p:nvPr/>
        </p:nvPicPr>
        <p:blipFill>
          <a:blip r:embed="rId2"/>
          <a:stretch/>
        </p:blipFill>
        <p:spPr>
          <a:xfrm>
            <a:off x="2395440" y="1150200"/>
            <a:ext cx="7371720" cy="2584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96;p20"/>
          <p:cNvSpPr/>
          <p:nvPr/>
        </p:nvSpPr>
        <p:spPr>
          <a:xfrm>
            <a:off x="999360" y="1442160"/>
            <a:ext cx="8719200" cy="328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Scrum no Contexto do Serviço Público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https://mooc41.escolavirtual.gov.br/course/view.php?id=3214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O conteúdo foi estruturado em 4 módulos, a saber: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Módulo 1: Scrum: o que é e para que serve?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Módulo 2: Os papéis na equipe do Scrum.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Módulo 3: O fluxo do Scrum.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Módulo 4: Aplicando o Scrum na Administração Pública.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Google Shape;297;p20"/>
          <p:cNvPicPr/>
          <p:nvPr/>
        </p:nvPicPr>
        <p:blipFill>
          <a:blip r:embed="rId2"/>
          <a:stretch/>
        </p:blipFill>
        <p:spPr>
          <a:xfrm>
            <a:off x="7333200" y="1573200"/>
            <a:ext cx="4545360" cy="4545360"/>
          </a:xfrm>
          <a:prstGeom prst="rect">
            <a:avLst/>
          </a:prstGeom>
          <a:ln w="0">
            <a:noFill/>
          </a:ln>
        </p:spPr>
      </p:pic>
      <p:sp>
        <p:nvSpPr>
          <p:cNvPr id="218" name="Google Shape;298;p20"/>
          <p:cNvSpPr/>
          <p:nvPr/>
        </p:nvSpPr>
        <p:spPr>
          <a:xfrm>
            <a:off x="999360" y="4873320"/>
            <a:ext cx="6200280" cy="88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O certificado estará disponível na Secretaria Virtual da EV.G: https://www.escolavirtual.gov.br/aluno/certificados.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303;p21"/>
          <p:cNvGrpSpPr/>
          <p:nvPr/>
        </p:nvGrpSpPr>
        <p:grpSpPr>
          <a:xfrm>
            <a:off x="753120" y="744840"/>
            <a:ext cx="10673280" cy="5348880"/>
            <a:chOff x="753120" y="744840"/>
            <a:chExt cx="10673280" cy="5348880"/>
          </a:xfrm>
        </p:grpSpPr>
        <p:sp>
          <p:nvSpPr>
            <p:cNvPr id="220" name="Google Shape;304;p21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>
                <a:gd name="textAreaLeft" fmla="*/ 0 w 3274560"/>
                <a:gd name="textAreaRight" fmla="*/ 3274920 w 3274560"/>
                <a:gd name="textAreaTop" fmla="*/ 0 h 4408200"/>
                <a:gd name="textAreaBottom" fmla="*/ 4408560 h 4408200"/>
              </a:gdLst>
              <a:ahLst/>
              <a:cxnLst/>
              <a:rect l="textAreaLeft" t="textAreaTop" r="textAreaRight" b="textAreaBottom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1" name="Google Shape;305;p21"/>
            <p:cNvSpPr/>
            <p:nvPr/>
          </p:nvSpPr>
          <p:spPr>
            <a:xfrm rot="10800000">
              <a:off x="753120" y="744840"/>
              <a:ext cx="3275280" cy="4408200"/>
            </a:xfrm>
            <a:custGeom>
              <a:avLst/>
              <a:gdLst>
                <a:gd name="textAreaLeft" fmla="*/ 0 w 3275280"/>
                <a:gd name="textAreaRight" fmla="*/ 3275640 w 3275280"/>
                <a:gd name="textAreaTop" fmla="*/ 0 h 4408200"/>
                <a:gd name="textAreaBottom" fmla="*/ 4408560 h 4408200"/>
              </a:gdLst>
              <a:ahLst/>
              <a:cxnLst/>
              <a:rect l="textAreaLeft" t="textAreaTop" r="textAreaRight" b="textAreaBottom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1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22" name="Google Shape;306;p2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307;p21"/>
          <p:cNvSpPr/>
          <p:nvPr/>
        </p:nvSpPr>
        <p:spPr>
          <a:xfrm>
            <a:off x="659160" y="4484880"/>
            <a:ext cx="10869480" cy="123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algn="ctr">
              <a:lnSpc>
                <a:spcPct val="89000"/>
              </a:lnSpc>
              <a:tabLst>
                <a:tab pos="0" algn="l"/>
              </a:tabLst>
            </a:pPr>
            <a:r>
              <a:rPr lang="en-US" sz="40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HTTPS://CERTIPROF.COM/PT/PAGES/SCRUM-FOUNDATION-CERTIFICATE-FREE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Google Shape;308;p21"/>
          <p:cNvSpPr/>
          <p:nvPr/>
        </p:nvSpPr>
        <p:spPr>
          <a:xfrm rot="5400000" flipH="1">
            <a:off x="1045800" y="-132840"/>
            <a:ext cx="3275280" cy="4408200"/>
          </a:xfrm>
          <a:custGeom>
            <a:avLst/>
            <a:gdLst>
              <a:gd name="textAreaLeft" fmla="*/ 360 w 3275280"/>
              <a:gd name="textAreaRight" fmla="*/ 3276000 w 3275280"/>
              <a:gd name="textAreaTop" fmla="*/ 0 h 4408200"/>
              <a:gd name="textAreaBottom" fmla="*/ 4408560 h 4408200"/>
            </a:gdLst>
            <a:ahLst/>
            <a:cxnLst/>
            <a:rect l="textAreaLeft" t="textAreaTop" r="textAreaRight" b="textAreaBottom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" name="Google Shape;309;p21"/>
          <p:cNvSpPr/>
          <p:nvPr/>
        </p:nvSpPr>
        <p:spPr>
          <a:xfrm rot="16200000" flipH="1">
            <a:off x="7837920" y="613800"/>
            <a:ext cx="3274560" cy="4408200"/>
          </a:xfrm>
          <a:custGeom>
            <a:avLst/>
            <a:gdLst>
              <a:gd name="textAreaLeft" fmla="*/ 360 w 3274560"/>
              <a:gd name="textAreaRight" fmla="*/ 3275280 w 3274560"/>
              <a:gd name="textAreaTop" fmla="*/ 0 h 4408200"/>
              <a:gd name="textAreaBottom" fmla="*/ 4408560 h 4408200"/>
            </a:gdLst>
            <a:ahLst/>
            <a:cxnLst/>
            <a:rect l="textAreaLeft" t="textAreaTop" r="textAreaRight" b="textAreaBottom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6" name="Google Shape;310;p21"/>
          <p:cNvPicPr/>
          <p:nvPr/>
        </p:nvPicPr>
        <p:blipFill>
          <a:blip r:embed="rId2"/>
          <a:stretch/>
        </p:blipFill>
        <p:spPr>
          <a:xfrm>
            <a:off x="3988080" y="1150200"/>
            <a:ext cx="4186440" cy="2584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9;p2"/>
          <p:cNvSpPr/>
          <p:nvPr/>
        </p:nvSpPr>
        <p:spPr>
          <a:xfrm>
            <a:off x="1307880" y="1810800"/>
            <a:ext cx="10601640" cy="465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Existem duas formas de se fazer a gestão de projetos de software: uma em que temos cada fase bem definida, e </a:t>
            </a:r>
            <a:r>
              <a:rPr lang="en-US" sz="2400" b="0" strike="noStrike" spc="-1">
                <a:solidFill>
                  <a:srgbClr val="FF0000"/>
                </a:solidFill>
                <a:latin typeface="Arial"/>
                <a:ea typeface="Arial"/>
              </a:rPr>
              <a:t>não podemos passar para a próxima fase sem terminar completamente a anterior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. Desse modo, o produto ou serviço só será entregue aos clientes/usuários ao final de todas as fases do projeto. Esse modelo é o que chamamos de método cascata que corresponde à gestão de projetos tradicional”.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 outra forma é quando </a:t>
            </a:r>
            <a:r>
              <a:rPr lang="en-US" sz="2400" b="0" strike="noStrike" spc="-1">
                <a:solidFill>
                  <a:srgbClr val="FF0000"/>
                </a:solidFill>
                <a:latin typeface="Arial"/>
                <a:ea typeface="Arial"/>
              </a:rPr>
              <a:t>fazemos entregas menores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, mais frequentes e que sejam úteis para quem vai usar o produto ou serviço desde o início. O nome disso é ciclo de inspeção e adaptação.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100;p2"/>
          <p:cNvSpPr/>
          <p:nvPr/>
        </p:nvSpPr>
        <p:spPr>
          <a:xfrm>
            <a:off x="609840" y="247680"/>
            <a:ext cx="10971360" cy="124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Arial"/>
              </a:rPr>
              <a:t>Modelo cascata X Ciclo de inspeção e adaptação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Google Shape;101;p2"/>
          <p:cNvPicPr/>
          <p:nvPr/>
        </p:nvPicPr>
        <p:blipFill>
          <a:blip r:embed="rId2"/>
          <a:stretch/>
        </p:blipFill>
        <p:spPr>
          <a:xfrm>
            <a:off x="8547840" y="5031720"/>
            <a:ext cx="3136680" cy="1746000"/>
          </a:xfrm>
          <a:prstGeom prst="rect">
            <a:avLst/>
          </a:prstGeom>
          <a:ln w="0">
            <a:noFill/>
          </a:ln>
        </p:spPr>
      </p:pic>
      <p:pic>
        <p:nvPicPr>
          <p:cNvPr id="94" name="Google Shape;102;p2"/>
          <p:cNvPicPr/>
          <p:nvPr/>
        </p:nvPicPr>
        <p:blipFill>
          <a:blip r:embed="rId3"/>
          <a:stretch/>
        </p:blipFill>
        <p:spPr>
          <a:xfrm>
            <a:off x="1632960" y="5281200"/>
            <a:ext cx="3059640" cy="149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07;p3"/>
          <p:cNvSpPr/>
          <p:nvPr/>
        </p:nvSpPr>
        <p:spPr>
          <a:xfrm>
            <a:off x="881640" y="631440"/>
            <a:ext cx="3134880" cy="560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>
              <a:lnSpc>
                <a:spcPct val="89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Modelo cascata X Ciclo de inspeção e adaptação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08;p3"/>
          <p:cNvSpPr/>
          <p:nvPr/>
        </p:nvSpPr>
        <p:spPr>
          <a:xfrm>
            <a:off x="4741560" y="631440"/>
            <a:ext cx="6796800" cy="374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384120" indent="-384120">
              <a:lnSpc>
                <a:spcPct val="84000"/>
              </a:lnSpc>
              <a:buClr>
                <a:srgbClr val="191B0E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O trabalho com projetos varia de determinável a alta incerteza.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231480">
              <a:lnSpc>
                <a:spcPct val="84000"/>
              </a:lnSpc>
              <a:spcBef>
                <a:spcPts val="201"/>
              </a:spcBef>
              <a:tabLst>
                <a:tab pos="0" algn="l"/>
              </a:tabLst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84000"/>
              </a:lnSpc>
              <a:spcBef>
                <a:spcPts val="201"/>
              </a:spcBef>
              <a:buClr>
                <a:srgbClr val="191B0E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Os projetos de trabalho </a:t>
            </a:r>
            <a:r>
              <a:rPr lang="en-US" sz="2400" b="0" strike="noStrike" spc="-1">
                <a:solidFill>
                  <a:srgbClr val="FF0000"/>
                </a:solidFill>
                <a:latin typeface="Libre Franklin"/>
                <a:ea typeface="Libre Franklin"/>
              </a:rPr>
              <a:t>determinável</a:t>
            </a:r>
            <a:r>
              <a:rPr lang="en-US" sz="24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 são caracterizados por procedimentos claros, comprovadamente bem-sucedidos em projetos similares no passado.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231480">
              <a:lnSpc>
                <a:spcPct val="84000"/>
              </a:lnSpc>
              <a:spcBef>
                <a:spcPts val="201"/>
              </a:spcBef>
              <a:tabLst>
                <a:tab pos="0" algn="l"/>
              </a:tabLst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84000"/>
              </a:lnSpc>
              <a:spcBef>
                <a:spcPts val="201"/>
              </a:spcBef>
              <a:buClr>
                <a:srgbClr val="191B0E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O modelo tradicional de gestão de projetos é uma abordagem adequada para o gerenciamento desse tipo de projeto.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84000"/>
              </a:lnSpc>
              <a:spcBef>
                <a:spcPts val="201"/>
              </a:spcBef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84000"/>
              </a:lnSpc>
              <a:spcBef>
                <a:spcPts val="201"/>
              </a:spcBef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09;p3"/>
          <p:cNvPicPr/>
          <p:nvPr/>
        </p:nvPicPr>
        <p:blipFill>
          <a:blip r:embed="rId2"/>
          <a:stretch/>
        </p:blipFill>
        <p:spPr>
          <a:xfrm>
            <a:off x="5801040" y="4741560"/>
            <a:ext cx="4678200" cy="1686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114;p4"/>
          <p:cNvSpPr/>
          <p:nvPr/>
        </p:nvSpPr>
        <p:spPr>
          <a:xfrm>
            <a:off x="7860600" y="685800"/>
            <a:ext cx="3656160" cy="148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>
              <a:lnSpc>
                <a:spcPct val="89000"/>
              </a:lnSpc>
              <a:tabLst>
                <a:tab pos="0" algn="l"/>
              </a:tabLst>
            </a:pPr>
            <a:r>
              <a:rPr lang="en-US" sz="34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Ágil: Ciclo de inspeção e adaptação</a:t>
            </a:r>
            <a:endParaRPr lang="pt-BR" sz="3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Google Shape;115;p4"/>
          <p:cNvPicPr/>
          <p:nvPr/>
        </p:nvPicPr>
        <p:blipFill>
          <a:blip r:embed="rId2"/>
          <a:stretch/>
        </p:blipFill>
        <p:spPr>
          <a:xfrm>
            <a:off x="874800" y="2700000"/>
            <a:ext cx="5313240" cy="1850400"/>
          </a:xfrm>
          <a:prstGeom prst="rect">
            <a:avLst/>
          </a:prstGeom>
          <a:ln w="0">
            <a:noFill/>
          </a:ln>
        </p:spPr>
      </p:pic>
      <p:sp>
        <p:nvSpPr>
          <p:cNvPr id="100" name="Google Shape;116;p4"/>
          <p:cNvSpPr/>
          <p:nvPr/>
        </p:nvSpPr>
        <p:spPr>
          <a:xfrm>
            <a:off x="6337080" y="2286000"/>
            <a:ext cx="5179680" cy="435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384120" indent="-384120">
              <a:lnSpc>
                <a:spcPct val="94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201"/>
              </a:spcBef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201"/>
              </a:spcBef>
              <a:buClr>
                <a:srgbClr val="191B0E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As equipes podem assumir projetos que exigem </a:t>
            </a:r>
            <a:r>
              <a:rPr lang="en-US" sz="2400" b="0" strike="noStrike" spc="-1">
                <a:solidFill>
                  <a:srgbClr val="FF0000"/>
                </a:solidFill>
                <a:latin typeface="Libre Franklin"/>
                <a:ea typeface="Libre Franklin"/>
              </a:rPr>
              <a:t>altas taxas de incerteza, complexidade e riscos.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201"/>
              </a:spcBef>
              <a:buClr>
                <a:srgbClr val="191B0E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As abordagens ágeis de gestão de projetos, como o </a:t>
            </a:r>
            <a:r>
              <a:rPr lang="en-US" sz="2400" b="1" strike="noStrike" spc="-1">
                <a:solidFill>
                  <a:schemeClr val="dk2"/>
                </a:solidFill>
                <a:latin typeface="Libre Franklin"/>
                <a:ea typeface="Libre Franklin"/>
              </a:rPr>
              <a:t>Scrum</a:t>
            </a:r>
            <a:r>
              <a:rPr lang="en-US" sz="24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, foram criadas para explorar ciclos curtos e se adaptar rapidamente, com base em avaliação e feedback.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21;p5"/>
          <p:cNvSpPr/>
          <p:nvPr/>
        </p:nvSpPr>
        <p:spPr>
          <a:xfrm>
            <a:off x="784800" y="685800"/>
            <a:ext cx="5793120" cy="148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1000"/>
          </a:bodyPr>
          <a:lstStyle/>
          <a:p>
            <a:pPr>
              <a:lnSpc>
                <a:spcPct val="89000"/>
              </a:lnSpc>
              <a:tabLst>
                <a:tab pos="0" algn="l"/>
              </a:tabLst>
            </a:pPr>
            <a:r>
              <a:rPr lang="en-US" sz="41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Modelo cascata X Ciclo de inspeção e adaptação</a:t>
            </a:r>
            <a:endParaRPr lang="pt-BR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122;p5"/>
          <p:cNvSpPr/>
          <p:nvPr/>
        </p:nvSpPr>
        <p:spPr>
          <a:xfrm>
            <a:off x="784800" y="2286000"/>
            <a:ext cx="5793120" cy="358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6000"/>
          </a:bodyPr>
          <a:lstStyle/>
          <a:p>
            <a:pPr marL="368640" indent="-368640">
              <a:lnSpc>
                <a:spcPct val="94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368640" indent="-368640">
              <a:lnSpc>
                <a:spcPct val="94000"/>
              </a:lnSpc>
              <a:spcBef>
                <a:spcPts val="201"/>
              </a:spcBef>
              <a:buClr>
                <a:srgbClr val="191B0E"/>
              </a:buClr>
              <a:buFont typeface="Libre Franklin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O Scrum é um exemplo dessa nova forma de gestão de projetos.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368640" indent="-368640">
              <a:lnSpc>
                <a:spcPct val="94000"/>
              </a:lnSpc>
              <a:spcBef>
                <a:spcPts val="201"/>
              </a:spcBef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368640" indent="-368640">
              <a:lnSpc>
                <a:spcPct val="94000"/>
              </a:lnSpc>
              <a:spcBef>
                <a:spcPts val="201"/>
              </a:spcBef>
              <a:buClr>
                <a:srgbClr val="191B0E"/>
              </a:buClr>
              <a:buFont typeface="Libre Franklin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O Scrum é um framework que permite uma forma de gestão ágil de projetos de software, permitindo um ciclo de inspeção e adaptação muito mais rápido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368640" indent="-258840">
              <a:lnSpc>
                <a:spcPct val="94000"/>
              </a:lnSpc>
              <a:spcBef>
                <a:spcPts val="201"/>
              </a:spcBef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368640" indent="-368640">
              <a:lnSpc>
                <a:spcPct val="94000"/>
              </a:lnSpc>
              <a:spcBef>
                <a:spcPts val="201"/>
              </a:spcBef>
              <a:buClr>
                <a:srgbClr val="191B0E"/>
              </a:buClr>
              <a:buFont typeface="Libre Franklin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Uma das características mais marcantes do Scrum é a capacidade de implementar MELHORIAS CONTÍNUAS  tanto no processo de gestão do projeto quanto na criação do produto resultante desse projeto.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oogle Shape;123;p5"/>
          <p:cNvPicPr/>
          <p:nvPr/>
        </p:nvPicPr>
        <p:blipFill>
          <a:blip r:embed="rId2"/>
          <a:stretch/>
        </p:blipFill>
        <p:spPr>
          <a:xfrm>
            <a:off x="7612200" y="1573560"/>
            <a:ext cx="4569480" cy="3136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84680" y="800280"/>
            <a:ext cx="5793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en-US" sz="41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Ciclo de inspeção e adaptação</a:t>
            </a:r>
            <a:endParaRPr lang="pt-BR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29;p6"/>
          <p:cNvSpPr/>
          <p:nvPr/>
        </p:nvSpPr>
        <p:spPr>
          <a:xfrm>
            <a:off x="784800" y="2286000"/>
            <a:ext cx="6179400" cy="438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384120" indent="-384120">
              <a:lnSpc>
                <a:spcPct val="84000"/>
              </a:lnSpc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84000"/>
              </a:lnSpc>
              <a:spcBef>
                <a:spcPts val="201"/>
              </a:spcBef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84000"/>
              </a:lnSpc>
              <a:spcBef>
                <a:spcPts val="201"/>
              </a:spcBef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84000"/>
              </a:lnSpc>
              <a:spcBef>
                <a:spcPts val="201"/>
              </a:spcBef>
              <a:buClr>
                <a:srgbClr val="191B0E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Ele foi criado por Jeff Sutherland e Ken Schwaber como um jeito mais rápido, confiável e eficiente de desenvolver softwares. Entretanto,  pode ser aplicado em projetos para setores fora do mundo da tecnologia.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84000"/>
              </a:lnSpc>
              <a:spcBef>
                <a:spcPts val="201"/>
              </a:spcBef>
              <a:buClr>
                <a:srgbClr val="191B0E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Origem do termo: Rugby como o time se une para avançar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84000"/>
              </a:lnSpc>
              <a:spcBef>
                <a:spcPts val="201"/>
              </a:spcBef>
              <a:buClr>
                <a:srgbClr val="191B0E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Como o time se une – posicionamento cuidadoso, unidade de proposito, e clareza de objetivo.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oogle Shape;130;p6"/>
          <p:cNvPicPr/>
          <p:nvPr/>
        </p:nvPicPr>
        <p:blipFill>
          <a:blip r:embed="rId2"/>
          <a:srcRect l="29938" r="42184"/>
          <a:stretch/>
        </p:blipFill>
        <p:spPr>
          <a:xfrm>
            <a:off x="7612200" y="0"/>
            <a:ext cx="457920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35;p7" descr="Pilhas de papel"/>
          <p:cNvPicPr/>
          <p:nvPr/>
        </p:nvPicPr>
        <p:blipFill>
          <a:blip r:embed="rId2"/>
          <a:srcRect t="15707" r="2"/>
          <a:stretch/>
        </p:blipFill>
        <p:spPr>
          <a:xfrm>
            <a:off x="0" y="0"/>
            <a:ext cx="12188160" cy="6857640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59092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Papéis Centrais e Papéis não-essenciais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2335320" y="2286000"/>
            <a:ext cx="9856440" cy="3885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2000"/>
          </a:bodyPr>
          <a:lstStyle/>
          <a:p>
            <a:pPr marL="340200" indent="-340200">
              <a:lnSpc>
                <a:spcPct val="94000"/>
              </a:lnSpc>
              <a:buClr>
                <a:srgbClr val="000000"/>
              </a:buClr>
              <a:buSzPct val="45000"/>
              <a:buFont typeface="Libre Franklin"/>
              <a:buChar char=""/>
            </a:pPr>
            <a:r>
              <a:rPr lang="en-US" sz="2400" b="1" strike="noStrike" spc="-1">
                <a:solidFill>
                  <a:schemeClr val="dk2"/>
                </a:solidFill>
                <a:latin typeface="Libre Franklin"/>
                <a:ea typeface="Libre Franklin"/>
              </a:rPr>
              <a:t>No Scrum, o time é dividido por papéis e classificados em dois grupos: papéis centrais e papéis não-essenciais.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340200" indent="0">
              <a:lnSpc>
                <a:spcPct val="94000"/>
              </a:lnSpc>
              <a:spcBef>
                <a:spcPts val="1616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2"/>
                </a:solidFill>
                <a:latin typeface="Libre Franklin"/>
                <a:ea typeface="Libre Franklin"/>
              </a:rPr>
              <a:t>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340200" indent="-340200">
              <a:lnSpc>
                <a:spcPct val="94000"/>
              </a:lnSpc>
              <a:spcBef>
                <a:spcPts val="1616"/>
              </a:spcBef>
              <a:buClr>
                <a:srgbClr val="000000"/>
              </a:buClr>
              <a:buSzPct val="45000"/>
              <a:buFont typeface="Libre Franklin"/>
              <a:buChar char=""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2"/>
                </a:solidFill>
                <a:latin typeface="Libre Franklin"/>
                <a:ea typeface="Libre Franklin"/>
              </a:rPr>
              <a:t>Os </a:t>
            </a:r>
            <a:r>
              <a:rPr lang="en-US" sz="2400" b="1" strike="noStrike" spc="-1">
                <a:solidFill>
                  <a:srgbClr val="FF0000"/>
                </a:solidFill>
                <a:latin typeface="Libre Franklin"/>
                <a:ea typeface="Libre Franklin"/>
              </a:rPr>
              <a:t>papéis centrais </a:t>
            </a:r>
            <a:r>
              <a:rPr lang="en-US" sz="2400" b="1" strike="noStrike" spc="-1">
                <a:solidFill>
                  <a:schemeClr val="dk2"/>
                </a:solidFill>
                <a:latin typeface="Libre Franklin"/>
                <a:ea typeface="Libre Franklin"/>
              </a:rPr>
              <a:t>são aqueles que são obrigatoriamente necessários para gerar o produto do projeto. Estão comprometidos com o projeto e, finalmente, são responsáveis pelo sucesso de cada Sprint e do projeto como um todo.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340200" indent="0">
              <a:lnSpc>
                <a:spcPct val="94000"/>
              </a:lnSpc>
              <a:spcBef>
                <a:spcPts val="1616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2"/>
                </a:solidFill>
                <a:latin typeface="Libre Franklin"/>
                <a:ea typeface="Libre Franklin"/>
              </a:rPr>
              <a:t>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340200" indent="-340200">
              <a:lnSpc>
                <a:spcPct val="94000"/>
              </a:lnSpc>
              <a:spcBef>
                <a:spcPts val="1616"/>
              </a:spcBef>
              <a:buClr>
                <a:srgbClr val="000000"/>
              </a:buClr>
              <a:buSzPct val="45000"/>
              <a:buFont typeface="Libre Franklin"/>
              <a:buChar char=""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2"/>
                </a:solidFill>
                <a:latin typeface="Libre Franklin"/>
                <a:ea typeface="Libre Franklin"/>
              </a:rPr>
              <a:t>Os </a:t>
            </a:r>
            <a:r>
              <a:rPr lang="en-US" sz="2400" b="1" strike="noStrike" spc="-1">
                <a:solidFill>
                  <a:srgbClr val="FF0000"/>
                </a:solidFill>
                <a:latin typeface="Libre Franklin"/>
                <a:ea typeface="Libre Franklin"/>
              </a:rPr>
              <a:t>papéis não-essenciais </a:t>
            </a:r>
            <a:r>
              <a:rPr lang="en-US" sz="2400" b="1" strike="noStrike" spc="-1">
                <a:solidFill>
                  <a:schemeClr val="dk2"/>
                </a:solidFill>
                <a:latin typeface="Libre Franklin"/>
                <a:ea typeface="Libre Franklin"/>
              </a:rPr>
              <a:t>são aqueles que não são, obrigatoriamente, necessários para o projeto Scrum. Esses são aqueles indivíduos que estão envolvidos com o projeto</a:t>
            </a:r>
            <a:r>
              <a:rPr lang="en-US" sz="1900" b="1" strike="noStrike" spc="-1">
                <a:solidFill>
                  <a:schemeClr val="dk2"/>
                </a:solidFill>
                <a:latin typeface="Libre Franklin"/>
                <a:ea typeface="Libre Franklin"/>
              </a:rPr>
              <a:t>.</a:t>
            </a:r>
            <a:endParaRPr lang="pt-BR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340640" y="4357800"/>
            <a:ext cx="4912920" cy="1761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en-US" sz="4100" b="0" strike="noStrike" spc="-1">
                <a:solidFill>
                  <a:schemeClr val="dk2"/>
                </a:solidFill>
                <a:latin typeface="Libre Franklin"/>
                <a:ea typeface="Libre Franklin"/>
              </a:rPr>
              <a:t>Comprometimento e Envolvimento no SCRUM</a:t>
            </a:r>
            <a:endParaRPr lang="pt-BR" sz="4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Google Shape;143;p8"/>
          <p:cNvPicPr/>
          <p:nvPr/>
        </p:nvPicPr>
        <p:blipFill>
          <a:blip r:embed="rId2"/>
          <a:stretch/>
        </p:blipFill>
        <p:spPr>
          <a:xfrm>
            <a:off x="1643040" y="643320"/>
            <a:ext cx="3291840" cy="2912040"/>
          </a:xfrm>
          <a:prstGeom prst="rect">
            <a:avLst/>
          </a:prstGeom>
          <a:ln w="0">
            <a:noFill/>
          </a:ln>
        </p:spPr>
      </p:pic>
      <p:pic>
        <p:nvPicPr>
          <p:cNvPr id="112" name="Google Shape;144;p8"/>
          <p:cNvPicPr/>
          <p:nvPr/>
        </p:nvPicPr>
        <p:blipFill>
          <a:blip r:embed="rId3"/>
          <a:stretch/>
        </p:blipFill>
        <p:spPr>
          <a:xfrm>
            <a:off x="7707600" y="643320"/>
            <a:ext cx="2389680" cy="2912040"/>
          </a:xfrm>
          <a:prstGeom prst="rect">
            <a:avLst/>
          </a:prstGeom>
          <a:ln w="0">
            <a:noFill/>
          </a:ln>
        </p:spPr>
      </p:pic>
      <p:sp>
        <p:nvSpPr>
          <p:cNvPr id="113" name="Google Shape;145;p8"/>
          <p:cNvSpPr/>
          <p:nvPr/>
        </p:nvSpPr>
        <p:spPr>
          <a:xfrm>
            <a:off x="6253920" y="4278240"/>
            <a:ext cx="4718520" cy="1841400"/>
          </a:xfrm>
          <a:prstGeom prst="wedgeRoundRectCallout">
            <a:avLst>
              <a:gd name="adj1" fmla="val 53518"/>
              <a:gd name="adj2" fmla="val -58194"/>
              <a:gd name="adj3" fmla="val 16667"/>
            </a:avLst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>
              <a:lnSpc>
                <a:spcPct val="94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chemeClr val="dk2"/>
                </a:solidFill>
                <a:latin typeface="Libre Franklin"/>
                <a:ea typeface="Libre Franklin"/>
              </a:rPr>
              <a:t>Time de desenvolvimento, Scrum master e Dono do produto são os papéis essenciais para o Scrum, por isso deverão estar comprometidos com o projeto.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1498</Words>
  <Application>Microsoft Office PowerPoint</Application>
  <PresentationFormat>Widescreen</PresentationFormat>
  <Paragraphs>107</Paragraphs>
  <Slides>22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Arial</vt:lpstr>
      <vt:lpstr>DejaVu Sans</vt:lpstr>
      <vt:lpstr>Gill Sans</vt:lpstr>
      <vt:lpstr>Libre Franklin</vt:lpstr>
      <vt:lpstr>Symbol</vt:lpstr>
      <vt:lpstr>Times New Roman</vt:lpstr>
      <vt:lpstr>Wingdings</vt:lpstr>
      <vt:lpstr>Cortar</vt:lpstr>
      <vt:lpstr>Cortar</vt:lpstr>
      <vt:lpstr>MODELO CASCATA VS ÁGIL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Ciclo de inspeção e adaptação</vt:lpstr>
      <vt:lpstr>Papéis Centrais e Papéis não-essenciais</vt:lpstr>
      <vt:lpstr>Comprometimento e Envolvimento no SCRUM</vt:lpstr>
      <vt:lpstr>Comprometimento e Envolvimento no SCRUM</vt:lpstr>
      <vt:lpstr>Papéis do Scrum: quem é quem</vt:lpstr>
      <vt:lpstr>Time Box</vt:lpstr>
      <vt:lpstr>Time Box</vt:lpstr>
      <vt:lpstr>Artefatos</vt:lpstr>
      <vt:lpstr>Apresentação do PowerPoint</vt:lpstr>
      <vt:lpstr>Apresentação do PowerPoint</vt:lpstr>
      <vt:lpstr>Desvantagens do Scrum</vt:lpstr>
      <vt:lpstr>Apresentação do PowerPoint</vt:lpstr>
      <vt:lpstr>Outras desvantagens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CASCATA VS ÁGIL</dc:title>
  <dc:subject/>
  <dc:creator>Cecilia Sosa</dc:creator>
  <dc:description/>
  <cp:lastModifiedBy>CECILIA SOSA ARIAS PEIXOTO</cp:lastModifiedBy>
  <cp:revision>2</cp:revision>
  <dcterms:created xsi:type="dcterms:W3CDTF">2024-02-15T19:03:47Z</dcterms:created>
  <dcterms:modified xsi:type="dcterms:W3CDTF">2025-04-23T11:51:08Z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