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7" r:id="rId42"/>
    <p:sldId id="298" r:id="rId43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258950-94CA-4F9F-8823-9F067B45EEC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496EE75-F7E3-4A03-8362-B7C032E51CF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F16ACB-2F4A-4EBE-A65F-1F4787BC0D7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66281A-38F5-45C0-B93B-2D41FC4A44B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4701AD-019F-4F63-91BB-D8EB483D5D4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1D37641-FE8F-42C1-AB18-85A30324C3E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3F7117-C15D-4655-B583-C908CB47AA2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D073F2-5937-4593-B2D2-B3C90C982BB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08B57C-E9BF-4438-ACE3-93C989A7E8A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76F01A-3B3E-4B0E-9A8B-9F16B5F4A94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82D2711-E384-4911-B8AE-A1E394331DD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80ECE7-57B5-47EC-84AC-A90612651AE8}" type="slidenum">
              <a:t>‹nº›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B3458F-B7AD-4232-B888-1660042146D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1D1EB6-15AF-4736-BB9F-FAB7E728CA8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5E1820-0604-4CE6-BAAD-55FDB44136E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6A6B49-CD2C-4729-B2FB-47FDB0BBDC2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AC0AE6B-764B-4C05-9BAD-D76FF8C291F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A6FEBEB-0088-4538-9822-01CAE14FF3C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2E40102-9111-4FB1-B41C-3BE28740530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79E7221-1F6B-4D6F-89B0-3E243A2BCA8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C6F26CE-5D23-4C55-ADD5-B7D9431C717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0898065-129C-4905-BB2F-45299E592A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2BA2AE-5C2B-4BA4-BD23-C4BDACF26E0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BF47A4-587B-4095-8C78-25E6672A3A7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3B550EC-9B3E-407C-8AAF-FEE24A20069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175EE8F-B660-4C07-8A08-C6B55CD0CA1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32DBFB4-B100-464E-8E67-8659046AB9E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A54B639-1AB1-495D-BFE0-3FB868A65C3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1B7C328-498A-45BC-9549-598259BCC5E9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8136469-64BA-4900-9BD3-E65C35AC7EB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24B1F2-F576-4141-B4FF-E4D62D3950E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7785AD5-4120-4736-9629-06406C66F80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963C9E7-6DD5-483D-8BF8-625DF588151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26C31F-6CD6-4AE5-9294-B57F676FEDC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3BAAB80-1943-4DEA-B5E4-37C108F73A1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2A211C0-68E9-4058-B640-05C4A304320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B5EE06B-FCFA-4F74-A7FF-CC36908E457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2A51764-5A3B-4A5E-B6BD-5D0C891223E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B8E7D16-7751-4D5B-B5E9-888893DED3E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735D5D1-4B93-4948-9A8D-9893B532C0E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02A8765-407A-4896-9333-6A387FAC25D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547BE6A-C8D8-479B-934F-E238E611BF9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18943F1-3440-4FC2-8AE0-717494D026A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1FAA96-CE9E-4869-BDC3-90B85EECA38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B22838-D31B-4A55-AB8B-0009BAF0766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C8410C-0B3F-417A-BDBD-1E982A83848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D4CB41-FB35-405C-8706-112432D606B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0E647D-0783-48DF-A005-022A96888C3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/>
          <p:nvPr/>
        </p:nvSpPr>
        <p:spPr>
          <a:xfrm>
            <a:off x="358560" y="360"/>
            <a:ext cx="170280" cy="514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2170080" y="4840200"/>
            <a:ext cx="470952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104600" y="4840200"/>
            <a:ext cx="119628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strike="noStrike" spc="-1">
                <a:solidFill>
                  <a:srgbClr val="FFFFFF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5EDABF1-33BF-4741-B6B5-5A939DB6720C}" type="slidenum">
              <a:rPr lang="pt-B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‹nº›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1042920" y="4840200"/>
            <a:ext cx="90252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8"/>
          <p:cNvSpPr/>
          <p:nvPr/>
        </p:nvSpPr>
        <p:spPr>
          <a:xfrm>
            <a:off x="358560" y="360"/>
            <a:ext cx="170280" cy="514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170080" y="4840200"/>
            <a:ext cx="470952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104600" y="4840200"/>
            <a:ext cx="119628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strike="noStrike" spc="-1">
                <a:solidFill>
                  <a:srgbClr val="FFFFFF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8D281E-EC69-4CA3-A252-C0E44A3A0ACE}" type="slidenum">
              <a:rPr lang="pt-B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‹nº›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1042920" y="4840200"/>
            <a:ext cx="90252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"/>
          <p:cNvSpPr/>
          <p:nvPr/>
        </p:nvSpPr>
        <p:spPr>
          <a:xfrm>
            <a:off x="358560" y="360"/>
            <a:ext cx="170280" cy="514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2170080" y="4840200"/>
            <a:ext cx="470952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104600" y="4840200"/>
            <a:ext cx="119628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strike="noStrike" spc="-1">
                <a:solidFill>
                  <a:srgbClr val="FFFFFF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A6C91D9-5B40-4AEB-947A-D12657378AFD}" type="slidenum">
              <a:rPr lang="pt-B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‹nº›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1042920" y="4840200"/>
            <a:ext cx="902520" cy="302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/>
          <p:cNvSpPr/>
          <p:nvPr/>
        </p:nvSpPr>
        <p:spPr>
          <a:xfrm>
            <a:off x="358560" y="360"/>
            <a:ext cx="169920" cy="51422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2170080" y="4840200"/>
            <a:ext cx="4709160" cy="30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&lt;rodapé&gt;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104600" y="4840200"/>
            <a:ext cx="1195920" cy="30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900" b="0" strike="noStrike" spc="-1">
                <a:solidFill>
                  <a:srgbClr val="FFFFFF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E1CDE18-1890-47FD-918B-800195A78687}" type="slidenum">
              <a:rPr lang="pt-B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‹nº›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1042920" y="4840200"/>
            <a:ext cx="902160" cy="30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Qualidade de Software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770760" y="126000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O que é qualidade?</a:t>
            </a:r>
          </a:p>
          <a:p>
            <a:pPr indent="0" algn="just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Como medir?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345"/>
          <p:cNvGrpSpPr/>
          <p:nvPr/>
        </p:nvGrpSpPr>
        <p:grpSpPr>
          <a:xfrm>
            <a:off x="562680" y="557280"/>
            <a:ext cx="8006400" cy="4012200"/>
            <a:chOff x="562680" y="557280"/>
            <a:chExt cx="8006400" cy="4012200"/>
          </a:xfrm>
        </p:grpSpPr>
        <p:sp>
          <p:nvSpPr>
            <p:cNvPr id="208" name="Freeform 6"/>
            <p:cNvSpPr/>
            <p:nvPr/>
          </p:nvSpPr>
          <p:spPr>
            <a:xfrm>
              <a:off x="6113880" y="1264320"/>
              <a:ext cx="2455200" cy="3305160"/>
            </a:xfrm>
            <a:custGeom>
              <a:avLst/>
              <a:gdLst>
                <a:gd name="textAreaLeft" fmla="*/ 0 w 2455200"/>
                <a:gd name="textAreaRight" fmla="*/ 2456280 w 2455200"/>
                <a:gd name="textAreaTop" fmla="*/ 0 h 3305160"/>
                <a:gd name="textAreaBottom" fmla="*/ 3306240 h 330516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Franklin Gothic Book"/>
                <a:ea typeface="DejaVu Sans"/>
              </a:endParaRPr>
            </a:p>
          </p:txBody>
        </p:sp>
        <p:sp>
          <p:nvSpPr>
            <p:cNvPr id="209" name="Freeform 6"/>
            <p:cNvSpPr/>
            <p:nvPr/>
          </p:nvSpPr>
          <p:spPr>
            <a:xfrm flipH="1" flipV="1">
              <a:off x="561960" y="556920"/>
              <a:ext cx="2455560" cy="3305160"/>
            </a:xfrm>
            <a:custGeom>
              <a:avLst/>
              <a:gdLst>
                <a:gd name="textAreaLeft" fmla="*/ -720 w 2455560"/>
                <a:gd name="textAreaRight" fmla="*/ 2455920 w 2455560"/>
                <a:gd name="textAreaTop" fmla="*/ -720 h 3305160"/>
                <a:gd name="textAreaBottom" fmla="*/ 3305520 h 330516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Franklin Gothic Book"/>
                <a:ea typeface="DejaVu Sans"/>
              </a:endParaRPr>
            </a:p>
          </p:txBody>
        </p:sp>
      </p:grpSp>
      <p:sp>
        <p:nvSpPr>
          <p:cNvPr id="210" name="Rectangle 349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211" name="Shape 411"/>
          <p:cNvPicPr/>
          <p:nvPr/>
        </p:nvPicPr>
        <p:blipFill>
          <a:blip r:embed="rId2"/>
          <a:stretch/>
        </p:blipFill>
        <p:spPr>
          <a:xfrm>
            <a:off x="193140" y="1530360"/>
            <a:ext cx="5648760" cy="2331720"/>
          </a:xfrm>
          <a:prstGeom prst="rect">
            <a:avLst/>
          </a:prstGeom>
          <a:ln w="0">
            <a:noFill/>
          </a:ln>
        </p:spPr>
      </p:pic>
      <p:sp>
        <p:nvSpPr>
          <p:cNvPr id="212" name="Freeform 6"/>
          <p:cNvSpPr/>
          <p:nvPr/>
        </p:nvSpPr>
        <p:spPr>
          <a:xfrm flipH="1" flipV="1">
            <a:off x="5986800" y="478800"/>
            <a:ext cx="1720800" cy="2755080"/>
          </a:xfrm>
          <a:custGeom>
            <a:avLst/>
            <a:gdLst>
              <a:gd name="textAreaLeft" fmla="*/ 720 w 1720800"/>
              <a:gd name="textAreaRight" fmla="*/ 1722600 w 1720800"/>
              <a:gd name="textAreaTop" fmla="*/ -720 h 2755080"/>
              <a:gd name="textAreaBottom" fmla="*/ 2755440 h 2755080"/>
            </a:gdLst>
            <a:ahLst/>
            <a:cxnLst/>
            <a:rect l="textAreaLeft" t="textAreaTop" r="textAreaRight" b="textAreaBottom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Franklin Gothic Book"/>
              <a:ea typeface="DejaVu Sans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464594" y="86040"/>
            <a:ext cx="2672565" cy="24857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2800" b="1" strike="noStrike" cap="all" spc="-1" dirty="0">
                <a:solidFill>
                  <a:srgbClr val="EFEDE3"/>
                </a:solidFill>
                <a:latin typeface="Franklin Gothic Book"/>
              </a:rPr>
              <a:t>Falha dos Sistemas de Informação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Qualidade de Produto</a:t>
            </a: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590760" y="1440000"/>
            <a:ext cx="8228880" cy="410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Produto de qualidade: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• Satisfaz as necessidades dos usuários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• Produzido dentro dos limites de tempo e orçamento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• Qualidade de produto de software é fortemente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afetada pela qualidade de processo de software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12651" y="280633"/>
            <a:ext cx="6032880" cy="586440"/>
          </a:xfrm>
          <a:prstGeom prst="rect">
            <a:avLst/>
          </a:prstGeom>
          <a:noFill/>
          <a:ln w="0">
            <a:noFill/>
          </a:ln>
        </p:spPr>
        <p:txBody>
          <a:bodyPr lIns="51480" tIns="25560" rIns="51480" bIns="2556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 dirty="0">
                <a:solidFill>
                  <a:schemeClr val="dk1"/>
                </a:solidFill>
                <a:latin typeface="Arial"/>
                <a:ea typeface="Arial"/>
              </a:rPr>
              <a:t>Garantia Qualidade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Google Shape;26;p1"/>
          <p:cNvSpPr/>
          <p:nvPr/>
        </p:nvSpPr>
        <p:spPr>
          <a:xfrm>
            <a:off x="900000" y="1080000"/>
            <a:ext cx="7379280" cy="35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A garantia de qualidade de software não é algo com o qual se começa a pensar depois que o código é gerado. É uma atividade que </a:t>
            </a:r>
            <a:r>
              <a:rPr lang="pt-BR" sz="20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é aplicada ao longo de toda a E. S. </a:t>
            </a: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Abrange: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algn="just">
              <a:lnSpc>
                <a:spcPct val="100000"/>
              </a:lnSpc>
              <a:tabLst>
                <a:tab pos="0" algn="l"/>
              </a:tabLst>
            </a:pPr>
            <a:endParaRPr lang="pt-BR" sz="7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algn="just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• métodos e ferramentas de análise, projeto, codificação e teste;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• controle da documentação do software e das 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suas mudanças;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• procedimento para garantir a adequação 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aos padrões;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• revisões técnicas formais;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 algn="just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• uma estratégia de teste de múltiplas fases;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Arial"/>
                <a:ea typeface="Arial"/>
              </a:rPr>
              <a:t>• mecanismos de medição e divulgação</a:t>
            </a:r>
            <a:r>
              <a:rPr lang="pt-BR" sz="2000" b="1" i="1" strike="noStrike" spc="-1" dirty="0">
                <a:solidFill>
                  <a:schemeClr val="dk1"/>
                </a:solidFill>
                <a:latin typeface="Arial"/>
                <a:ea typeface="Arial"/>
              </a:rPr>
              <a:t>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13600" y="180000"/>
            <a:ext cx="8185680" cy="587880"/>
          </a:xfrm>
          <a:prstGeom prst="rect">
            <a:avLst/>
          </a:prstGeom>
          <a:noFill/>
          <a:ln w="0">
            <a:noFill/>
          </a:ln>
        </p:spPr>
        <p:txBody>
          <a:bodyPr lIns="51480" tIns="25560" rIns="51480" bIns="2556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Atributos da Qualidade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Shape 133"/>
          <p:cNvSpPr/>
          <p:nvPr/>
        </p:nvSpPr>
        <p:spPr>
          <a:xfrm>
            <a:off x="900000" y="867960"/>
            <a:ext cx="7377480" cy="39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Existem várias formas de se classificar os fatores de qualidade. Uma delas é </a:t>
            </a:r>
            <a:r>
              <a:rPr lang="pt-BR" sz="2400" b="1" strike="noStrike" spc="-1">
                <a:solidFill>
                  <a:srgbClr val="C9211E"/>
                </a:solidFill>
                <a:latin typeface="Arial"/>
                <a:ea typeface="DejaVu Sans"/>
              </a:rPr>
              <a:t>classificá-los como fatores externos e fatores internos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. Fatores externos são aqueles cuja presença ou falta num produto de software pode ser detectada pelos usuários do produto (velocidade, usabilidade, portabilidade etc). Fatores internos são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aqueles que são perceptíveis apenas por profissionais de computação.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933840" y="360000"/>
            <a:ext cx="6085440" cy="1078560"/>
          </a:xfrm>
          <a:prstGeom prst="rect">
            <a:avLst/>
          </a:prstGeom>
          <a:noFill/>
          <a:ln w="0">
            <a:noFill/>
          </a:ln>
        </p:spPr>
        <p:txBody>
          <a:bodyPr lIns="51480" tIns="25560" rIns="51480" bIns="2556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Métricas da Qualidade de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Shape 146"/>
          <p:cNvSpPr/>
          <p:nvPr/>
        </p:nvSpPr>
        <p:spPr>
          <a:xfrm>
            <a:off x="1080000" y="1679760"/>
            <a:ext cx="7487640" cy="234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Um elemento chave de qualquer processo de Engenharia é a </a:t>
            </a:r>
            <a:r>
              <a:rPr lang="pt-BR" sz="2600" b="1" strike="noStrike" spc="-1">
                <a:solidFill>
                  <a:srgbClr val="C9211E"/>
                </a:solidFill>
                <a:latin typeface="Arial"/>
                <a:ea typeface="DejaVu Sans"/>
              </a:rPr>
              <a:t>medição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Usamos medidas para melhor entendermos os atributos dos modelos que criamos e para </a:t>
            </a:r>
            <a:r>
              <a:rPr lang="pt-BR" sz="2600" b="1" strike="noStrike" spc="-1">
                <a:solidFill>
                  <a:srgbClr val="C9211E"/>
                </a:solidFill>
                <a:latin typeface="Arial"/>
                <a:ea typeface="DejaVu Sans"/>
              </a:rPr>
              <a:t>avaliarmos a qualidade</a:t>
            </a: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 dos produtos de engenharia ou sistemas que nós construímos.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41600" y="360000"/>
            <a:ext cx="5737680" cy="587880"/>
          </a:xfrm>
          <a:prstGeom prst="rect">
            <a:avLst/>
          </a:prstGeom>
          <a:noFill/>
          <a:ln w="0">
            <a:noFill/>
          </a:ln>
        </p:spPr>
        <p:txBody>
          <a:bodyPr lIns="51480" tIns="25560" rIns="51480" bIns="2556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Funções</a:t>
            </a:r>
            <a:r>
              <a:rPr lang="pt-BR" sz="4400" b="1" strike="noStrike" spc="-1">
                <a:solidFill>
                  <a:srgbClr val="FFFFFF"/>
                </a:solidFill>
                <a:latin typeface="Arial"/>
              </a:rPr>
              <a:t> </a:t>
            </a: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da Medição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Shape 321"/>
          <p:cNvPicPr/>
          <p:nvPr/>
        </p:nvPicPr>
        <p:blipFill>
          <a:blip r:embed="rId2"/>
          <a:stretch/>
        </p:blipFill>
        <p:spPr>
          <a:xfrm>
            <a:off x="1260000" y="1260000"/>
            <a:ext cx="6382800" cy="335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0000" y="482760"/>
            <a:ext cx="6879240" cy="587880"/>
          </a:xfrm>
          <a:prstGeom prst="rect">
            <a:avLst/>
          </a:prstGeom>
          <a:noFill/>
          <a:ln w="0">
            <a:noFill/>
          </a:ln>
        </p:spPr>
        <p:txBody>
          <a:bodyPr lIns="51480" tIns="25560" rIns="51480" bIns="2556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Organismos Normativos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Shape 182"/>
          <p:cNvSpPr/>
          <p:nvPr/>
        </p:nvSpPr>
        <p:spPr>
          <a:xfrm>
            <a:off x="573120" y="1215000"/>
            <a:ext cx="8786160" cy="274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São instituições colaborativas responsáveis pela criação, edição, monitoramento e publicação, além de várias atividades que verificam e validam as normas e procedimentos.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tângulo 351"/>
          <p:cNvSpPr/>
          <p:nvPr/>
        </p:nvSpPr>
        <p:spPr>
          <a:xfrm>
            <a:off x="3600" y="3949920"/>
            <a:ext cx="9138960" cy="144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18"/>
          <p:cNvSpPr/>
          <p:nvPr/>
        </p:nvSpPr>
        <p:spPr>
          <a:xfrm>
            <a:off x="720000" y="720000"/>
            <a:ext cx="8034840" cy="424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649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2086"/>
              </a:spcBef>
            </a:pPr>
            <a:r>
              <a:rPr lang="pt-BR" sz="2800" b="1" u="heavy" strike="noStrike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Entidade:</a:t>
            </a:r>
            <a:r>
              <a:rPr lang="pt-BR" sz="2800" b="1" u="heavy" strike="noStrike" spc="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200" b="1" u="heavy" strike="noStrike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ISO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-343080" algn="just">
              <a:lnSpc>
                <a:spcPct val="100000"/>
              </a:lnSpc>
              <a:spcBef>
                <a:spcPts val="1485"/>
              </a:spcBef>
              <a:buClr>
                <a:srgbClr val="000000"/>
              </a:buClr>
              <a:buSzPct val="90000"/>
              <a:buFont typeface="Wingdings" charset="2"/>
              <a:buChar char=""/>
              <a:tabLst>
                <a:tab pos="376560" algn="l"/>
              </a:tabLst>
            </a:pPr>
            <a:r>
              <a:rPr lang="pt-BR" sz="2400" b="0" strike="noStrike" spc="83">
                <a:solidFill>
                  <a:srgbClr val="000000"/>
                </a:solidFill>
                <a:latin typeface="Arial MT"/>
                <a:ea typeface="DejaVu Sans"/>
              </a:rPr>
              <a:t>Fundada </a:t>
            </a:r>
            <a:r>
              <a:rPr lang="pt-BR" sz="2400" b="0" strike="noStrike" spc="41">
                <a:solidFill>
                  <a:srgbClr val="000000"/>
                </a:solidFill>
                <a:latin typeface="Arial MT"/>
                <a:ea typeface="DejaVu Sans"/>
              </a:rPr>
              <a:t>em 23 de </a:t>
            </a:r>
            <a:r>
              <a:rPr lang="pt-BR" sz="2400" b="0" strike="noStrike" spc="86">
                <a:solidFill>
                  <a:srgbClr val="000000"/>
                </a:solidFill>
                <a:latin typeface="Arial MT"/>
                <a:ea typeface="DejaVu Sans"/>
              </a:rPr>
              <a:t>fevereiro </a:t>
            </a:r>
            <a:r>
              <a:rPr lang="pt-BR" sz="2400" b="0" strike="noStrike" spc="46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83">
                <a:solidFill>
                  <a:srgbClr val="000000"/>
                </a:solidFill>
                <a:latin typeface="Arial MT"/>
                <a:ea typeface="DejaVu Sans"/>
              </a:rPr>
              <a:t>1947, </a:t>
            </a:r>
            <a:r>
              <a:rPr lang="pt-BR" sz="2400" b="0" strike="noStrike" spc="46">
                <a:solidFill>
                  <a:srgbClr val="000000"/>
                </a:solidFill>
                <a:latin typeface="Arial MT"/>
                <a:ea typeface="DejaVu Sans"/>
              </a:rPr>
              <a:t>em </a:t>
            </a:r>
            <a:r>
              <a:rPr lang="pt-BR" sz="2400" b="0" strike="noStrike" spc="86">
                <a:solidFill>
                  <a:srgbClr val="000000"/>
                </a:solidFill>
                <a:latin typeface="Arial MT"/>
                <a:ea typeface="DejaVu Sans"/>
              </a:rPr>
              <a:t>Genebra, </a:t>
            </a:r>
            <a:r>
              <a:rPr lang="pt-BR" sz="2400" b="0" strike="noStrike" spc="9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na </a:t>
            </a:r>
            <a:r>
              <a:rPr lang="pt-BR" sz="2400" b="0" strike="noStrike" spc="32">
                <a:solidFill>
                  <a:srgbClr val="000000"/>
                </a:solidFill>
                <a:latin typeface="Arial MT"/>
                <a:ea typeface="DejaVu Sans"/>
              </a:rPr>
              <a:t>Suíça,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b="0" strike="noStrike" spc="26">
                <a:solidFill>
                  <a:srgbClr val="000000"/>
                </a:solidFill>
                <a:latin typeface="Arial MT"/>
                <a:ea typeface="DejaVu Sans"/>
              </a:rPr>
              <a:t>ISO </a:t>
            </a:r>
            <a:r>
              <a:rPr lang="pt-BR" sz="2400" b="0" strike="noStrike" spc="38">
                <a:solidFill>
                  <a:srgbClr val="000000"/>
                </a:solidFill>
                <a:latin typeface="Arial MT"/>
                <a:ea typeface="DejaVu Sans"/>
              </a:rPr>
              <a:t>aprova normas </a:t>
            </a:r>
            <a:r>
              <a:rPr lang="pt-BR" sz="2400" b="0" strike="noStrike" spc="46">
                <a:solidFill>
                  <a:srgbClr val="000000"/>
                </a:solidFill>
                <a:latin typeface="Arial MT"/>
                <a:ea typeface="DejaVu Sans"/>
              </a:rPr>
              <a:t>internacionais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em um </a:t>
            </a:r>
            <a:r>
              <a:rPr lang="pt-BR" sz="2400" b="0" strike="noStrike" spc="21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86">
                <a:solidFill>
                  <a:srgbClr val="000000"/>
                </a:solidFill>
                <a:latin typeface="Arial MT"/>
                <a:ea typeface="DejaVu Sans"/>
              </a:rPr>
              <a:t>grande número </a:t>
            </a:r>
            <a:r>
              <a:rPr lang="pt-BR" sz="2400" b="0" strike="noStrike" spc="52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86">
                <a:solidFill>
                  <a:srgbClr val="000000"/>
                </a:solidFill>
                <a:latin typeface="Arial MT"/>
                <a:ea typeface="DejaVu Sans"/>
              </a:rPr>
              <a:t>áreas </a:t>
            </a:r>
            <a:r>
              <a:rPr lang="pt-BR" sz="2400" b="0" strike="noStrike" spc="52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100">
                <a:solidFill>
                  <a:srgbClr val="000000"/>
                </a:solidFill>
                <a:latin typeface="Arial MT"/>
                <a:ea typeface="DejaVu Sans"/>
              </a:rPr>
              <a:t>interesse econômico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e  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técnico.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376560" algn="l"/>
              </a:tabLst>
            </a:pP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  <a:p>
            <a:pPr marL="376560" indent="-343080" algn="just">
              <a:lnSpc>
                <a:spcPct val="100000"/>
              </a:lnSpc>
              <a:buClr>
                <a:srgbClr val="000000"/>
              </a:buClr>
              <a:buSzPct val="90000"/>
              <a:buFont typeface="Wingdings" charset="2"/>
              <a:buChar char=""/>
              <a:tabLst>
                <a:tab pos="376560" algn="l"/>
              </a:tabLst>
            </a:pPr>
            <a:r>
              <a:rPr lang="pt-BR" sz="2400" b="0" strike="noStrike" spc="12">
                <a:solidFill>
                  <a:srgbClr val="000000"/>
                </a:solidFill>
                <a:latin typeface="Arial MT"/>
                <a:ea typeface="DejaVu Sans"/>
              </a:rPr>
              <a:t>Em </a:t>
            </a:r>
            <a:r>
              <a:rPr lang="pt-BR" sz="2400" b="0" strike="noStrike" spc="26">
                <a:solidFill>
                  <a:srgbClr val="000000"/>
                </a:solidFill>
                <a:latin typeface="Arial MT"/>
                <a:ea typeface="DejaVu Sans"/>
              </a:rPr>
              <a:t>1946, </a:t>
            </a:r>
            <a:r>
              <a:rPr lang="pt-BR" sz="2400" b="0" strike="noStrike" spc="12">
                <a:solidFill>
                  <a:srgbClr val="000000"/>
                </a:solidFill>
                <a:latin typeface="Arial MT"/>
                <a:ea typeface="DejaVu Sans"/>
              </a:rPr>
              <a:t>65 </a:t>
            </a:r>
            <a:r>
              <a:rPr lang="pt-BR" sz="2400" b="0" strike="noStrike" spc="38">
                <a:solidFill>
                  <a:srgbClr val="000000"/>
                </a:solidFill>
                <a:latin typeface="Arial MT"/>
                <a:ea typeface="DejaVu Sans"/>
              </a:rPr>
              <a:t>representantes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32">
                <a:solidFill>
                  <a:srgbClr val="000000"/>
                </a:solidFill>
                <a:latin typeface="Arial MT"/>
                <a:ea typeface="DejaVu Sans"/>
              </a:rPr>
              <a:t>vinte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e </a:t>
            </a:r>
            <a:r>
              <a:rPr lang="pt-BR" sz="2400" b="0" strike="noStrike" spc="32">
                <a:solidFill>
                  <a:srgbClr val="000000"/>
                </a:solidFill>
                <a:latin typeface="Arial MT"/>
                <a:ea typeface="DejaVu Sans"/>
              </a:rPr>
              <a:t>seis países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se </a:t>
            </a:r>
            <a:r>
              <a:rPr lang="pt-BR" sz="2400" b="0" strike="noStrike" spc="21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211">
                <a:solidFill>
                  <a:srgbClr val="000000"/>
                </a:solidFill>
                <a:latin typeface="Arial MT"/>
                <a:ea typeface="DejaVu Sans"/>
              </a:rPr>
              <a:t>reuniram </a:t>
            </a:r>
            <a:r>
              <a:rPr lang="pt-BR" sz="2400" b="0" strike="noStrike" spc="117">
                <a:solidFill>
                  <a:srgbClr val="000000"/>
                </a:solidFill>
                <a:latin typeface="Arial MT"/>
                <a:ea typeface="DejaVu Sans"/>
              </a:rPr>
              <a:t>em </a:t>
            </a:r>
            <a:r>
              <a:rPr lang="pt-BR" sz="2400" b="0" strike="noStrike" spc="208">
                <a:solidFill>
                  <a:srgbClr val="000000"/>
                </a:solidFill>
                <a:latin typeface="Arial MT"/>
                <a:ea typeface="DejaVu Sans"/>
              </a:rPr>
              <a:t>Londres </a:t>
            </a:r>
            <a:r>
              <a:rPr lang="pt-BR" sz="2400" b="0" strike="noStrike" spc="182">
                <a:solidFill>
                  <a:srgbClr val="000000"/>
                </a:solidFill>
                <a:latin typeface="Arial MT"/>
                <a:ea typeface="DejaVu Sans"/>
              </a:rPr>
              <a:t>para </a:t>
            </a:r>
            <a:r>
              <a:rPr lang="pt-BR" sz="2400" b="0" strike="noStrike" spc="211">
                <a:solidFill>
                  <a:srgbClr val="000000"/>
                </a:solidFill>
                <a:latin typeface="Arial MT"/>
                <a:ea typeface="DejaVu Sans"/>
              </a:rPr>
              <a:t>discutir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lang="pt-BR" sz="2400" b="0" strike="noStrike" spc="202">
                <a:solidFill>
                  <a:srgbClr val="000000"/>
                </a:solidFill>
                <a:latin typeface="Arial MT"/>
                <a:ea typeface="DejaVu Sans"/>
              </a:rPr>
              <a:t>futuro </a:t>
            </a:r>
            <a:r>
              <a:rPr lang="pt-BR" sz="2400" b="0" strike="noStrike" spc="117">
                <a:solidFill>
                  <a:srgbClr val="000000"/>
                </a:solidFill>
                <a:latin typeface="Arial MT"/>
                <a:ea typeface="DejaVu Sans"/>
              </a:rPr>
              <a:t>da </a:t>
            </a:r>
            <a:r>
              <a:rPr lang="pt-BR" sz="2400" b="0" strike="noStrike" spc="123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41">
                <a:solidFill>
                  <a:srgbClr val="000000"/>
                </a:solidFill>
                <a:latin typeface="Arial MT"/>
                <a:ea typeface="DejaVu Sans"/>
              </a:rPr>
              <a:t>Normalização Internacional, </a:t>
            </a:r>
            <a:r>
              <a:rPr lang="pt-BR" sz="2400" b="0" strike="noStrike" spc="32">
                <a:solidFill>
                  <a:srgbClr val="000000"/>
                </a:solidFill>
                <a:latin typeface="Arial MT"/>
                <a:ea typeface="DejaVu Sans"/>
              </a:rPr>
              <a:t>entre eles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o </a:t>
            </a:r>
            <a:r>
              <a:rPr lang="pt-BR" sz="2400" b="0" strike="noStrike" spc="41">
                <a:solidFill>
                  <a:srgbClr val="000000"/>
                </a:solidFill>
                <a:latin typeface="Arial MT"/>
                <a:ea typeface="DejaVu Sans"/>
              </a:rPr>
              <a:t>Brasil, </a:t>
            </a:r>
            <a:r>
              <a:rPr lang="pt-BR" sz="2400" b="0" strike="noStrike" spc="26">
                <a:solidFill>
                  <a:srgbClr val="000000"/>
                </a:solidFill>
                <a:latin typeface="Arial MT"/>
                <a:ea typeface="DejaVu Sans"/>
              </a:rPr>
              <a:t>que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é </a:t>
            </a:r>
            <a:r>
              <a:rPr lang="pt-BR" sz="2400" b="0" strike="noStrike" spc="-656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membro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desde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fundação oficial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em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1947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20000" y="279360"/>
            <a:ext cx="4391640" cy="86724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Qualidade</a:t>
            </a:r>
            <a:r>
              <a:rPr lang="pt-BR" sz="3200" b="1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7">
                <a:solidFill>
                  <a:srgbClr val="000000"/>
                </a:solidFill>
                <a:latin typeface="Arial"/>
              </a:rPr>
              <a:t>de</a:t>
            </a:r>
            <a:r>
              <a:rPr lang="pt-BR" sz="3200" b="1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Software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20000" y="460440"/>
            <a:ext cx="8272800" cy="587880"/>
          </a:xfrm>
          <a:prstGeom prst="rect">
            <a:avLst/>
          </a:prstGeom>
          <a:noFill/>
          <a:ln w="0">
            <a:noFill/>
          </a:ln>
        </p:spPr>
        <p:txBody>
          <a:bodyPr lIns="51480" tIns="25560" rIns="51480" bIns="2556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chemeClr val="dk1"/>
                </a:solidFill>
                <a:latin typeface="Arial"/>
                <a:ea typeface="Arial"/>
              </a:rPr>
              <a:t>Normas e Padrões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22;p1"/>
          <p:cNvSpPr/>
          <p:nvPr/>
        </p:nvSpPr>
        <p:spPr>
          <a:xfrm>
            <a:off x="820440" y="1496520"/>
            <a:ext cx="8898840" cy="324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ISO 15504 (SPICE) - Avaliação de </a:t>
            </a:r>
            <a:r>
              <a:rPr lang="pt-BR" sz="2300" b="1" strike="noStrike" spc="-1">
                <a:solidFill>
                  <a:srgbClr val="C9211E"/>
                </a:solidFill>
                <a:latin typeface="Arial"/>
                <a:ea typeface="Arial"/>
              </a:rPr>
              <a:t>processo</a:t>
            </a: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 de software;</a:t>
            </a:r>
            <a:endParaRPr lang="pt-BR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MPS.Br - Melhoria do </a:t>
            </a:r>
            <a:r>
              <a:rPr lang="pt-BR" sz="2300" b="1" strike="noStrike" spc="-1">
                <a:solidFill>
                  <a:srgbClr val="C9211E"/>
                </a:solidFill>
                <a:latin typeface="Arial"/>
                <a:ea typeface="Arial"/>
              </a:rPr>
              <a:t>processo</a:t>
            </a: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 de Software Brasileiro;</a:t>
            </a:r>
            <a:endParaRPr lang="pt-BR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ISO 12207 - Qualidade do </a:t>
            </a:r>
            <a:r>
              <a:rPr lang="pt-BR" sz="2300" b="1" strike="noStrike" spc="-1">
                <a:solidFill>
                  <a:srgbClr val="C9211E"/>
                </a:solidFill>
                <a:latin typeface="Arial"/>
                <a:ea typeface="Arial"/>
              </a:rPr>
              <a:t>processo</a:t>
            </a: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 de software;</a:t>
            </a:r>
            <a:endParaRPr lang="pt-BR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CMMi – Maturidade do </a:t>
            </a:r>
            <a:r>
              <a:rPr lang="pt-BR" sz="2300" b="1" strike="noStrike" spc="-1">
                <a:solidFill>
                  <a:srgbClr val="C9211E"/>
                </a:solidFill>
                <a:latin typeface="Arial"/>
                <a:ea typeface="Arial"/>
              </a:rPr>
              <a:t>processo</a:t>
            </a: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 de software;</a:t>
            </a:r>
            <a:endParaRPr lang="pt-BR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ISO 9126 - Qualidade de </a:t>
            </a:r>
            <a:r>
              <a:rPr lang="pt-BR" sz="2300" b="1" strike="noStrike" spc="-1">
                <a:solidFill>
                  <a:srgbClr val="C9211E"/>
                </a:solidFill>
                <a:latin typeface="Arial"/>
                <a:ea typeface="Arial"/>
              </a:rPr>
              <a:t>produtos</a:t>
            </a: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 de software;</a:t>
            </a:r>
            <a:endParaRPr lang="pt-BR" sz="2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ISO 12119 - Qualidade de </a:t>
            </a:r>
            <a:r>
              <a:rPr lang="pt-BR" sz="2300" b="1" strike="noStrike" spc="-1">
                <a:solidFill>
                  <a:srgbClr val="C9211E"/>
                </a:solidFill>
                <a:latin typeface="Arial"/>
                <a:ea typeface="Arial"/>
              </a:rPr>
              <a:t>pacotes</a:t>
            </a:r>
            <a:r>
              <a:rPr lang="pt-BR" sz="2300" b="1" strike="noStrike" spc="-1">
                <a:solidFill>
                  <a:schemeClr val="dk1"/>
                </a:solidFill>
                <a:latin typeface="Arial"/>
                <a:ea typeface="Arial"/>
              </a:rPr>
              <a:t> de software.</a:t>
            </a:r>
            <a:endParaRPr lang="pt-BR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object 21"/>
          <p:cNvSpPr/>
          <p:nvPr/>
        </p:nvSpPr>
        <p:spPr>
          <a:xfrm>
            <a:off x="964440" y="981000"/>
            <a:ext cx="7494840" cy="15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Certificação</a:t>
            </a:r>
            <a:r>
              <a:rPr lang="pt-BR" sz="2800" b="1" strike="noStrike" spc="-2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lang="pt-BR" sz="2800" b="1" strike="noStrike" spc="-1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Adequação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Certificação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virou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moda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na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década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1990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(ISO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9000)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1155600" indent="245880">
              <a:lnSpc>
                <a:spcPct val="100000"/>
              </a:lnSpc>
              <a:tabLst>
                <a:tab pos="0" algn="l"/>
              </a:tabLst>
            </a:pPr>
            <a:r>
              <a:rPr lang="pt-BR" sz="2400" b="1" strike="noStrike" spc="-7">
                <a:solidFill>
                  <a:srgbClr val="C9211E"/>
                </a:solidFill>
                <a:latin typeface="Arial"/>
                <a:ea typeface="DejaVu Sans"/>
              </a:rPr>
              <a:t>Adequação</a:t>
            </a:r>
            <a:r>
              <a:rPr lang="pt-BR" sz="2400" b="1" strike="noStrike" spc="-7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 diferente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pt-BR" sz="2400" b="1" strike="noStrike" spc="-7">
                <a:solidFill>
                  <a:srgbClr val="C9211E"/>
                </a:solidFill>
                <a:latin typeface="Arial"/>
                <a:ea typeface="DejaVu Sans"/>
              </a:rPr>
              <a:t>Certificação</a:t>
            </a:r>
            <a:r>
              <a:rPr lang="pt-BR" sz="2400" b="1" strike="noStrike" spc="-7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C9211E"/>
                </a:solidFill>
                <a:latin typeface="Arial"/>
                <a:ea typeface="DejaVu Sans"/>
              </a:rPr>
              <a:t>Adequação</a:t>
            </a:r>
            <a:r>
              <a:rPr lang="pt-BR" sz="2400" b="1" strike="noStrike" spc="-1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deve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vir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antes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da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C9211E"/>
                </a:solidFill>
                <a:latin typeface="Arial"/>
                <a:ea typeface="DejaVu Sans"/>
              </a:rPr>
              <a:t>Certificação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47640" y="279360"/>
            <a:ext cx="4391640" cy="86724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Qualidade</a:t>
            </a:r>
            <a:r>
              <a:rPr lang="pt-BR" sz="3200" b="1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7">
                <a:solidFill>
                  <a:srgbClr val="000000"/>
                </a:solidFill>
                <a:latin typeface="Arial"/>
              </a:rPr>
              <a:t>de</a:t>
            </a:r>
            <a:r>
              <a:rPr lang="pt-BR" sz="3200" b="1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Software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object 23"/>
          <p:cNvPicPr/>
          <p:nvPr/>
        </p:nvPicPr>
        <p:blipFill>
          <a:blip r:embed="rId2"/>
          <a:stretch/>
        </p:blipFill>
        <p:spPr>
          <a:xfrm>
            <a:off x="5050800" y="2822400"/>
            <a:ext cx="3844440" cy="1955520"/>
          </a:xfrm>
          <a:prstGeom prst="rect">
            <a:avLst/>
          </a:prstGeom>
          <a:ln w="0">
            <a:noFill/>
          </a:ln>
        </p:spPr>
      </p:pic>
      <p:pic>
        <p:nvPicPr>
          <p:cNvPr id="234" name="object 24"/>
          <p:cNvPicPr/>
          <p:nvPr/>
        </p:nvPicPr>
        <p:blipFill>
          <a:blip r:embed="rId3"/>
          <a:stretch/>
        </p:blipFill>
        <p:spPr>
          <a:xfrm>
            <a:off x="762120" y="2851920"/>
            <a:ext cx="1836360" cy="1962720"/>
          </a:xfrm>
          <a:prstGeom prst="rect">
            <a:avLst/>
          </a:prstGeom>
          <a:ln w="0">
            <a:noFill/>
          </a:ln>
        </p:spPr>
      </p:pic>
      <p:grpSp>
        <p:nvGrpSpPr>
          <p:cNvPr id="235" name="object 25"/>
          <p:cNvGrpSpPr/>
          <p:nvPr/>
        </p:nvGrpSpPr>
        <p:grpSpPr>
          <a:xfrm>
            <a:off x="2757240" y="3390120"/>
            <a:ext cx="2233440" cy="1074960"/>
            <a:chOff x="2757240" y="3390120"/>
            <a:chExt cx="2233440" cy="1074960"/>
          </a:xfrm>
        </p:grpSpPr>
        <p:sp>
          <p:nvSpPr>
            <p:cNvPr id="236" name="object 26"/>
            <p:cNvSpPr/>
            <p:nvPr/>
          </p:nvSpPr>
          <p:spPr>
            <a:xfrm>
              <a:off x="2769120" y="3399120"/>
              <a:ext cx="2207880" cy="1055880"/>
            </a:xfrm>
            <a:custGeom>
              <a:avLst/>
              <a:gdLst>
                <a:gd name="textAreaLeft" fmla="*/ 0 w 2207880"/>
                <a:gd name="textAreaRight" fmla="*/ 2209680 w 2207880"/>
                <a:gd name="textAreaTop" fmla="*/ 0 h 1055880"/>
                <a:gd name="textAreaBottom" fmla="*/ 1057680 h 1055880"/>
              </a:gdLst>
              <a:ahLst/>
              <a:cxnLst/>
              <a:rect l="textAreaLeft" t="textAreaTop" r="textAreaRight" b="textAreaBottom"/>
              <a:pathLst>
                <a:path w="2209800" h="1409700">
                  <a:moveTo>
                    <a:pt x="1505712" y="1409700"/>
                  </a:moveTo>
                  <a:lnTo>
                    <a:pt x="1505712" y="1057656"/>
                  </a:lnTo>
                  <a:lnTo>
                    <a:pt x="0" y="1057656"/>
                  </a:lnTo>
                  <a:lnTo>
                    <a:pt x="0" y="352044"/>
                  </a:lnTo>
                  <a:lnTo>
                    <a:pt x="1505712" y="352044"/>
                  </a:lnTo>
                  <a:lnTo>
                    <a:pt x="1505712" y="0"/>
                  </a:lnTo>
                  <a:lnTo>
                    <a:pt x="2209800" y="705612"/>
                  </a:lnTo>
                  <a:lnTo>
                    <a:pt x="1505712" y="1409700"/>
                  </a:lnTo>
                  <a:close/>
                </a:path>
              </a:pathLst>
            </a:custGeom>
            <a:solidFill>
              <a:srgbClr val="4F81B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object 27"/>
            <p:cNvSpPr/>
            <p:nvPr/>
          </p:nvSpPr>
          <p:spPr>
            <a:xfrm>
              <a:off x="2757240" y="3390120"/>
              <a:ext cx="2233440" cy="1074960"/>
            </a:xfrm>
            <a:custGeom>
              <a:avLst/>
              <a:gdLst>
                <a:gd name="textAreaLeft" fmla="*/ 0 w 2233440"/>
                <a:gd name="textAreaRight" fmla="*/ 2235240 w 2233440"/>
                <a:gd name="textAreaTop" fmla="*/ 0 h 1074960"/>
                <a:gd name="textAreaBottom" fmla="*/ 1076760 h 1074960"/>
              </a:gdLst>
              <a:ahLst/>
              <a:cxnLst/>
              <a:rect l="textAreaLeft" t="textAreaTop" r="textAreaRight" b="textAreaBottom"/>
              <a:pathLst>
                <a:path w="2235200" h="1435735">
                  <a:moveTo>
                    <a:pt x="1504873" y="365137"/>
                  </a:moveTo>
                  <a:lnTo>
                    <a:pt x="1504873" y="12674"/>
                  </a:lnTo>
                  <a:lnTo>
                    <a:pt x="1505165" y="9969"/>
                  </a:lnTo>
                  <a:lnTo>
                    <a:pt x="1516672" y="0"/>
                  </a:lnTo>
                  <a:lnTo>
                    <a:pt x="1519377" y="101"/>
                  </a:lnTo>
                  <a:lnTo>
                    <a:pt x="1522006" y="774"/>
                  </a:lnTo>
                  <a:lnTo>
                    <a:pt x="1524444" y="1993"/>
                  </a:lnTo>
                  <a:lnTo>
                    <a:pt x="1526552" y="3695"/>
                  </a:lnTo>
                  <a:lnTo>
                    <a:pt x="1535531" y="12674"/>
                  </a:lnTo>
                  <a:lnTo>
                    <a:pt x="1530273" y="12674"/>
                  </a:lnTo>
                  <a:lnTo>
                    <a:pt x="1508594" y="21653"/>
                  </a:lnTo>
                  <a:lnTo>
                    <a:pt x="1530273" y="43332"/>
                  </a:lnTo>
                  <a:lnTo>
                    <a:pt x="1530273" y="352437"/>
                  </a:lnTo>
                  <a:lnTo>
                    <a:pt x="1517573" y="352437"/>
                  </a:lnTo>
                  <a:lnTo>
                    <a:pt x="1504873" y="365137"/>
                  </a:lnTo>
                  <a:close/>
                </a:path>
                <a:path w="2235200" h="1435735">
                  <a:moveTo>
                    <a:pt x="1530273" y="43332"/>
                  </a:moveTo>
                  <a:lnTo>
                    <a:pt x="1508594" y="21653"/>
                  </a:lnTo>
                  <a:lnTo>
                    <a:pt x="1530273" y="12674"/>
                  </a:lnTo>
                  <a:lnTo>
                    <a:pt x="1530273" y="43332"/>
                  </a:lnTo>
                  <a:close/>
                </a:path>
                <a:path w="2235200" h="1435735">
                  <a:moveTo>
                    <a:pt x="2204523" y="717594"/>
                  </a:moveTo>
                  <a:lnTo>
                    <a:pt x="1530273" y="43332"/>
                  </a:lnTo>
                  <a:lnTo>
                    <a:pt x="1530273" y="12674"/>
                  </a:lnTo>
                  <a:lnTo>
                    <a:pt x="1535531" y="12674"/>
                  </a:lnTo>
                  <a:lnTo>
                    <a:pt x="2231478" y="708609"/>
                  </a:lnTo>
                  <a:lnTo>
                    <a:pt x="2213508" y="708609"/>
                  </a:lnTo>
                  <a:lnTo>
                    <a:pt x="2204523" y="717594"/>
                  </a:lnTo>
                  <a:close/>
                </a:path>
                <a:path w="2235200" h="1435735">
                  <a:moveTo>
                    <a:pt x="1504873" y="1082751"/>
                  </a:moveTo>
                  <a:lnTo>
                    <a:pt x="12700" y="1082751"/>
                  </a:lnTo>
                  <a:lnTo>
                    <a:pt x="10210" y="1082509"/>
                  </a:lnTo>
                  <a:lnTo>
                    <a:pt x="0" y="1070051"/>
                  </a:lnTo>
                  <a:lnTo>
                    <a:pt x="0" y="365137"/>
                  </a:lnTo>
                  <a:lnTo>
                    <a:pt x="12700" y="352437"/>
                  </a:lnTo>
                  <a:lnTo>
                    <a:pt x="1504873" y="352437"/>
                  </a:lnTo>
                  <a:lnTo>
                    <a:pt x="1504873" y="365137"/>
                  </a:lnTo>
                  <a:lnTo>
                    <a:pt x="25400" y="365137"/>
                  </a:lnTo>
                  <a:lnTo>
                    <a:pt x="12700" y="377837"/>
                  </a:lnTo>
                  <a:lnTo>
                    <a:pt x="25400" y="377837"/>
                  </a:lnTo>
                  <a:lnTo>
                    <a:pt x="25400" y="1057351"/>
                  </a:lnTo>
                  <a:lnTo>
                    <a:pt x="12700" y="1057351"/>
                  </a:lnTo>
                  <a:lnTo>
                    <a:pt x="25400" y="1070051"/>
                  </a:lnTo>
                  <a:lnTo>
                    <a:pt x="1504873" y="1070051"/>
                  </a:lnTo>
                  <a:lnTo>
                    <a:pt x="1504873" y="1082751"/>
                  </a:lnTo>
                  <a:close/>
                </a:path>
                <a:path w="2235200" h="1435735">
                  <a:moveTo>
                    <a:pt x="1517573" y="377837"/>
                  </a:moveTo>
                  <a:lnTo>
                    <a:pt x="25400" y="377837"/>
                  </a:lnTo>
                  <a:lnTo>
                    <a:pt x="25400" y="365137"/>
                  </a:lnTo>
                  <a:lnTo>
                    <a:pt x="1504873" y="365137"/>
                  </a:lnTo>
                  <a:lnTo>
                    <a:pt x="1517573" y="352437"/>
                  </a:lnTo>
                  <a:lnTo>
                    <a:pt x="1530273" y="352437"/>
                  </a:lnTo>
                  <a:lnTo>
                    <a:pt x="1530273" y="365137"/>
                  </a:lnTo>
                  <a:lnTo>
                    <a:pt x="1520050" y="377583"/>
                  </a:lnTo>
                  <a:lnTo>
                    <a:pt x="1517573" y="377837"/>
                  </a:lnTo>
                  <a:close/>
                </a:path>
                <a:path w="2235200" h="1435735">
                  <a:moveTo>
                    <a:pt x="25400" y="377837"/>
                  </a:moveTo>
                  <a:lnTo>
                    <a:pt x="12700" y="377837"/>
                  </a:lnTo>
                  <a:lnTo>
                    <a:pt x="25400" y="365137"/>
                  </a:lnTo>
                  <a:lnTo>
                    <a:pt x="25400" y="377837"/>
                  </a:lnTo>
                  <a:close/>
                </a:path>
                <a:path w="2235200" h="1435735">
                  <a:moveTo>
                    <a:pt x="2213508" y="726579"/>
                  </a:moveTo>
                  <a:lnTo>
                    <a:pt x="2204529" y="717588"/>
                  </a:lnTo>
                  <a:lnTo>
                    <a:pt x="2213508" y="708609"/>
                  </a:lnTo>
                  <a:lnTo>
                    <a:pt x="2213508" y="726579"/>
                  </a:lnTo>
                  <a:close/>
                </a:path>
                <a:path w="2235200" h="1435735">
                  <a:moveTo>
                    <a:pt x="2231478" y="726579"/>
                  </a:moveTo>
                  <a:lnTo>
                    <a:pt x="2213508" y="726579"/>
                  </a:lnTo>
                  <a:lnTo>
                    <a:pt x="2213508" y="708609"/>
                  </a:lnTo>
                  <a:lnTo>
                    <a:pt x="2231478" y="708609"/>
                  </a:lnTo>
                  <a:lnTo>
                    <a:pt x="2233053" y="710539"/>
                  </a:lnTo>
                  <a:lnTo>
                    <a:pt x="2234222" y="712736"/>
                  </a:lnTo>
                  <a:lnTo>
                    <a:pt x="2234946" y="715111"/>
                  </a:lnTo>
                  <a:lnTo>
                    <a:pt x="2235199" y="717594"/>
                  </a:lnTo>
                  <a:lnTo>
                    <a:pt x="2234946" y="720077"/>
                  </a:lnTo>
                  <a:lnTo>
                    <a:pt x="2234222" y="722452"/>
                  </a:lnTo>
                  <a:lnTo>
                    <a:pt x="2233053" y="724649"/>
                  </a:lnTo>
                  <a:lnTo>
                    <a:pt x="2231478" y="726579"/>
                  </a:lnTo>
                  <a:close/>
                </a:path>
                <a:path w="2235200" h="1435735">
                  <a:moveTo>
                    <a:pt x="1535531" y="1422514"/>
                  </a:moveTo>
                  <a:lnTo>
                    <a:pt x="1530273" y="1422514"/>
                  </a:lnTo>
                  <a:lnTo>
                    <a:pt x="1530273" y="1391856"/>
                  </a:lnTo>
                  <a:lnTo>
                    <a:pt x="2204523" y="717594"/>
                  </a:lnTo>
                  <a:lnTo>
                    <a:pt x="2213508" y="726579"/>
                  </a:lnTo>
                  <a:lnTo>
                    <a:pt x="2231478" y="726579"/>
                  </a:lnTo>
                  <a:lnTo>
                    <a:pt x="1535531" y="1422514"/>
                  </a:lnTo>
                  <a:close/>
                </a:path>
                <a:path w="2235200" h="1435735">
                  <a:moveTo>
                    <a:pt x="25400" y="1070051"/>
                  </a:moveTo>
                  <a:lnTo>
                    <a:pt x="12700" y="1057351"/>
                  </a:lnTo>
                  <a:lnTo>
                    <a:pt x="25400" y="1057351"/>
                  </a:lnTo>
                  <a:lnTo>
                    <a:pt x="25400" y="1070051"/>
                  </a:lnTo>
                  <a:close/>
                </a:path>
                <a:path w="2235200" h="1435735">
                  <a:moveTo>
                    <a:pt x="1530273" y="1082751"/>
                  </a:moveTo>
                  <a:lnTo>
                    <a:pt x="1517573" y="1082751"/>
                  </a:lnTo>
                  <a:lnTo>
                    <a:pt x="1504873" y="1070051"/>
                  </a:lnTo>
                  <a:lnTo>
                    <a:pt x="25400" y="1070051"/>
                  </a:lnTo>
                  <a:lnTo>
                    <a:pt x="25400" y="1057351"/>
                  </a:lnTo>
                  <a:lnTo>
                    <a:pt x="1517573" y="1057351"/>
                  </a:lnTo>
                  <a:lnTo>
                    <a:pt x="1530273" y="1070051"/>
                  </a:lnTo>
                  <a:lnTo>
                    <a:pt x="1530273" y="1082751"/>
                  </a:lnTo>
                  <a:close/>
                </a:path>
                <a:path w="2235200" h="1435735">
                  <a:moveTo>
                    <a:pt x="1516672" y="1435188"/>
                  </a:moveTo>
                  <a:lnTo>
                    <a:pt x="1504873" y="1422514"/>
                  </a:lnTo>
                  <a:lnTo>
                    <a:pt x="1504873" y="1070051"/>
                  </a:lnTo>
                  <a:lnTo>
                    <a:pt x="1517573" y="1082751"/>
                  </a:lnTo>
                  <a:lnTo>
                    <a:pt x="1530273" y="1082751"/>
                  </a:lnTo>
                  <a:lnTo>
                    <a:pt x="1530273" y="1391856"/>
                  </a:lnTo>
                  <a:lnTo>
                    <a:pt x="1508594" y="1413535"/>
                  </a:lnTo>
                  <a:lnTo>
                    <a:pt x="1530273" y="1422514"/>
                  </a:lnTo>
                  <a:lnTo>
                    <a:pt x="1535531" y="1422514"/>
                  </a:lnTo>
                  <a:lnTo>
                    <a:pt x="1526552" y="1431493"/>
                  </a:lnTo>
                  <a:lnTo>
                    <a:pt x="1524444" y="1433195"/>
                  </a:lnTo>
                  <a:lnTo>
                    <a:pt x="1522006" y="1434414"/>
                  </a:lnTo>
                  <a:lnTo>
                    <a:pt x="1519377" y="1435087"/>
                  </a:lnTo>
                  <a:lnTo>
                    <a:pt x="1516672" y="1435188"/>
                  </a:lnTo>
                  <a:close/>
                </a:path>
                <a:path w="2235200" h="1435735">
                  <a:moveTo>
                    <a:pt x="1530273" y="1422514"/>
                  </a:moveTo>
                  <a:lnTo>
                    <a:pt x="1508594" y="1413535"/>
                  </a:lnTo>
                  <a:lnTo>
                    <a:pt x="1530273" y="1391856"/>
                  </a:lnTo>
                  <a:lnTo>
                    <a:pt x="1530273" y="1422514"/>
                  </a:lnTo>
                  <a:close/>
                </a:path>
              </a:pathLst>
            </a:custGeom>
            <a:solidFill>
              <a:srgbClr val="385D8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8" name="object 28"/>
          <p:cNvSpPr/>
          <p:nvPr/>
        </p:nvSpPr>
        <p:spPr>
          <a:xfrm>
            <a:off x="2967480" y="3769200"/>
            <a:ext cx="166716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400" b="1" strike="noStrike" spc="-7">
                <a:solidFill>
                  <a:srgbClr val="C9211E"/>
                </a:solidFill>
                <a:latin typeface="Arial"/>
                <a:ea typeface="DejaVu Sans"/>
              </a:rPr>
              <a:t>Adequação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11640" y="19548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Qualidade de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Área de conhecimento da Engenharia de Software que visa garantir a Qualidade do Software através da definição e  normatização de </a:t>
            </a:r>
            <a:r>
              <a:rPr lang="pt-BR" sz="2100" b="1" strike="noStrike" spc="-1">
                <a:solidFill>
                  <a:srgbClr val="C9211E"/>
                </a:solidFill>
                <a:latin typeface="Arial"/>
                <a:ea typeface="DejaVu Sans"/>
              </a:rPr>
              <a:t>processos 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de desenvolvimento, com o objetivo de garantir um </a:t>
            </a:r>
            <a:r>
              <a:rPr lang="pt-BR" sz="2100" b="1" strike="noStrike" spc="-1">
                <a:solidFill>
                  <a:srgbClr val="C9211E"/>
                </a:solidFill>
                <a:latin typeface="Arial"/>
                <a:ea typeface="DejaVu Sans"/>
              </a:rPr>
              <a:t>produto</a:t>
            </a:r>
            <a:r>
              <a:rPr lang="pt-BR" sz="2100" b="1" strike="noStrike" spc="-1">
                <a:solidFill>
                  <a:srgbClr val="000000"/>
                </a:solidFill>
                <a:latin typeface="Arial"/>
                <a:ea typeface="DejaVu Sans"/>
              </a:rPr>
              <a:t> final que satisfaça às expectativas do cliente, dentro daquilo que foi acordado inicialmente.</a:t>
            </a:r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9"/>
          <p:cNvSpPr/>
          <p:nvPr/>
        </p:nvSpPr>
        <p:spPr>
          <a:xfrm>
            <a:off x="800640" y="900000"/>
            <a:ext cx="7838640" cy="406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  <a:tabLst>
                <a:tab pos="469800" algn="l"/>
              </a:tabLst>
            </a:pPr>
            <a:r>
              <a:rPr lang="pt-BR" sz="2400" b="0" strike="noStrike" spc="32">
                <a:solidFill>
                  <a:srgbClr val="000000"/>
                </a:solidFill>
                <a:latin typeface="Arial MT"/>
                <a:ea typeface="DejaVu Sans"/>
              </a:rPr>
              <a:t>Toda </a:t>
            </a:r>
            <a:r>
              <a:rPr lang="pt-BR" sz="2400" b="0" strike="noStrike" spc="123">
                <a:solidFill>
                  <a:srgbClr val="000000"/>
                </a:solidFill>
                <a:latin typeface="Arial MT"/>
                <a:ea typeface="DejaVu Sans"/>
              </a:rPr>
              <a:t>empresa </a:t>
            </a:r>
            <a:r>
              <a:rPr lang="pt-BR" sz="2400" b="0" strike="noStrike" spc="92">
                <a:solidFill>
                  <a:srgbClr val="000000"/>
                </a:solidFill>
                <a:latin typeface="Arial MT"/>
                <a:ea typeface="DejaVu Sans"/>
              </a:rPr>
              <a:t>tem </a:t>
            </a:r>
            <a:r>
              <a:rPr lang="pt-BR" sz="2400" b="0" strike="noStrike" spc="123">
                <a:solidFill>
                  <a:srgbClr val="000000"/>
                </a:solidFill>
                <a:latin typeface="Arial MT"/>
                <a:ea typeface="DejaVu Sans"/>
              </a:rPr>
              <a:t>normas.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É </a:t>
            </a:r>
            <a:r>
              <a:rPr lang="pt-BR" sz="2400" b="0" strike="noStrike" spc="111">
                <a:solidFill>
                  <a:srgbClr val="000000"/>
                </a:solidFill>
                <a:latin typeface="Arial MT"/>
                <a:ea typeface="DejaVu Sans"/>
              </a:rPr>
              <a:t>opção </a:t>
            </a:r>
            <a:r>
              <a:rPr lang="pt-BR" sz="2400" b="0" strike="noStrike" spc="106">
                <a:solidFill>
                  <a:srgbClr val="000000"/>
                </a:solidFill>
                <a:latin typeface="Arial MT"/>
                <a:ea typeface="DejaVu Sans"/>
              </a:rPr>
              <a:t>dela </a:t>
            </a:r>
            <a:r>
              <a:rPr lang="pt-BR" sz="2400" b="0" strike="noStrike" spc="117">
                <a:solidFill>
                  <a:srgbClr val="000000"/>
                </a:solidFill>
                <a:latin typeface="Arial MT"/>
                <a:ea typeface="DejaVu Sans"/>
              </a:rPr>
              <a:t>adotar </a:t>
            </a:r>
            <a:r>
              <a:rPr lang="pt-BR" sz="2400" b="0" strike="noStrike" spc="66">
                <a:solidFill>
                  <a:srgbClr val="000000"/>
                </a:solidFill>
                <a:latin typeface="Arial MT"/>
                <a:ea typeface="DejaVu Sans"/>
              </a:rPr>
              <a:t>as </a:t>
            </a:r>
            <a:r>
              <a:rPr lang="pt-BR" sz="2400" b="0" strike="noStrike" spc="7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internacionais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ou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não.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469800" algn="l"/>
              </a:tabLst>
            </a:pP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"/>
              <a:tabLst>
                <a:tab pos="469800" algn="l"/>
              </a:tabLst>
            </a:pPr>
            <a:r>
              <a:rPr lang="pt-BR" sz="2400" b="1" strike="noStrike" spc="180">
                <a:solidFill>
                  <a:srgbClr val="FF0000"/>
                </a:solidFill>
                <a:latin typeface="Arial"/>
                <a:ea typeface="DejaVu Sans"/>
              </a:rPr>
              <a:t>Adequação </a:t>
            </a:r>
            <a:r>
              <a:rPr lang="pt-BR" sz="2400" b="0" strike="noStrike" spc="180">
                <a:solidFill>
                  <a:srgbClr val="000000"/>
                </a:solidFill>
                <a:latin typeface="Arial MT"/>
                <a:ea typeface="DejaVu Sans"/>
              </a:rPr>
              <a:t>significa colocar </a:t>
            </a:r>
            <a:r>
              <a:rPr lang="pt-BR" sz="2400" b="0" strike="noStrike" spc="92">
                <a:solidFill>
                  <a:srgbClr val="000000"/>
                </a:solidFill>
                <a:latin typeface="Arial MT"/>
                <a:ea typeface="DejaVu Sans"/>
              </a:rPr>
              <a:t>em </a:t>
            </a:r>
            <a:r>
              <a:rPr lang="pt-BR" sz="2400" b="0" strike="noStrike" spc="180">
                <a:solidFill>
                  <a:srgbClr val="000000"/>
                </a:solidFill>
                <a:latin typeface="Arial MT"/>
                <a:ea typeface="DejaVu Sans"/>
              </a:rPr>
              <a:t>prática, </a:t>
            </a:r>
            <a:r>
              <a:rPr lang="pt-BR" sz="2400" b="0" strike="noStrike" spc="157">
                <a:solidFill>
                  <a:srgbClr val="000000"/>
                </a:solidFill>
                <a:latin typeface="Arial MT"/>
                <a:ea typeface="DejaVu Sans"/>
              </a:rPr>
              <a:t>total </a:t>
            </a:r>
            <a:r>
              <a:rPr lang="pt-BR" sz="2400" b="0" strike="noStrike" spc="97">
                <a:solidFill>
                  <a:srgbClr val="000000"/>
                </a:solidFill>
                <a:latin typeface="Arial MT"/>
                <a:ea typeface="DejaVu Sans"/>
              </a:rPr>
              <a:t>ou </a:t>
            </a:r>
            <a:r>
              <a:rPr lang="pt-BR" sz="2400" b="0" strike="noStrike" spc="10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parcialmente,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aquilo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é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proposto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na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norma.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469800" algn="l"/>
              </a:tabLst>
            </a:pPr>
            <a:endParaRPr lang="pt-BR" sz="25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 algn="just">
              <a:lnSpc>
                <a:spcPct val="100000"/>
              </a:lnSpc>
              <a:buClr>
                <a:srgbClr val="FF0000"/>
              </a:buClr>
              <a:buFont typeface="Wingdings" charset="2"/>
              <a:buChar char=""/>
              <a:tabLst>
                <a:tab pos="469800" algn="l"/>
              </a:tabLst>
            </a:pPr>
            <a:r>
              <a:rPr lang="pt-BR" sz="2400" b="1" strike="noStrike" spc="60">
                <a:solidFill>
                  <a:srgbClr val="FF0000"/>
                </a:solidFill>
                <a:latin typeface="Arial"/>
                <a:ea typeface="DejaVu Sans"/>
              </a:rPr>
              <a:t>Certificação </a:t>
            </a:r>
            <a:r>
              <a:rPr lang="pt-BR" sz="2400" b="0" strike="noStrike" spc="58">
                <a:solidFill>
                  <a:srgbClr val="000000"/>
                </a:solidFill>
                <a:latin typeface="Arial MT"/>
                <a:ea typeface="DejaVu Sans"/>
              </a:rPr>
              <a:t>envolve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b="0" strike="noStrike" spc="66">
                <a:solidFill>
                  <a:srgbClr val="000000"/>
                </a:solidFill>
                <a:latin typeface="Arial MT"/>
                <a:ea typeface="DejaVu Sans"/>
              </a:rPr>
              <a:t>participação </a:t>
            </a:r>
            <a:r>
              <a:rPr lang="pt-BR" sz="2400" b="0" strike="noStrike" spc="32">
                <a:solidFill>
                  <a:srgbClr val="000000"/>
                </a:solidFill>
                <a:latin typeface="Arial MT"/>
                <a:ea typeface="DejaVu Sans"/>
              </a:rPr>
              <a:t>de um </a:t>
            </a:r>
            <a:r>
              <a:rPr lang="pt-BR" sz="2400" b="0" strike="noStrike" spc="66">
                <a:solidFill>
                  <a:srgbClr val="000000"/>
                </a:solidFill>
                <a:latin typeface="Arial MT"/>
                <a:ea typeface="DejaVu Sans"/>
              </a:rPr>
              <a:t>organismo </a:t>
            </a:r>
            <a:r>
              <a:rPr lang="pt-BR" sz="2400" b="0" strike="noStrike" spc="7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2">
                <a:solidFill>
                  <a:srgbClr val="000000"/>
                </a:solidFill>
                <a:latin typeface="Arial MT"/>
                <a:ea typeface="DejaVu Sans"/>
              </a:rPr>
              <a:t>externo, devidamente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regulamentado, </a:t>
            </a:r>
            <a:r>
              <a:rPr lang="pt-BR" sz="2400" b="0" strike="noStrike" spc="7">
                <a:solidFill>
                  <a:srgbClr val="000000"/>
                </a:solidFill>
                <a:latin typeface="Arial MT"/>
                <a:ea typeface="DejaVu Sans"/>
              </a:rPr>
              <a:t>que </a:t>
            </a:r>
            <a:r>
              <a:rPr lang="pt-BR" sz="2400" b="0" strike="noStrike" spc="12">
                <a:solidFill>
                  <a:srgbClr val="000000"/>
                </a:solidFill>
                <a:latin typeface="Arial MT"/>
                <a:ea typeface="DejaVu Sans"/>
              </a:rPr>
              <a:t>possa atestar </a:t>
            </a:r>
            <a:r>
              <a:rPr lang="pt-BR" sz="2400" b="0" strike="noStrike" spc="-656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empresa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candidata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segue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corretamente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um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padrão.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47640" y="279360"/>
            <a:ext cx="4391640" cy="86724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Qualidade</a:t>
            </a:r>
            <a:r>
              <a:rPr lang="pt-BR" sz="3200" b="1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7">
                <a:solidFill>
                  <a:srgbClr val="000000"/>
                </a:solidFill>
                <a:latin typeface="Arial"/>
              </a:rPr>
              <a:t>de</a:t>
            </a:r>
            <a:r>
              <a:rPr lang="pt-BR" sz="3200" b="1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Software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31"/>
          <p:cNvSpPr/>
          <p:nvPr/>
        </p:nvSpPr>
        <p:spPr>
          <a:xfrm>
            <a:off x="383040" y="847080"/>
            <a:ext cx="8339040" cy="74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5680" indent="-34308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Wingdings" charset="2"/>
              <a:buChar char=""/>
              <a:tabLst>
                <a:tab pos="355680" algn="l"/>
              </a:tabLst>
            </a:pPr>
            <a:r>
              <a:rPr lang="pt-BR" sz="2400" b="0" strike="noStrike" spc="92">
                <a:solidFill>
                  <a:srgbClr val="000000"/>
                </a:solidFill>
                <a:latin typeface="Arial MT"/>
                <a:ea typeface="DejaVu Sans"/>
              </a:rPr>
              <a:t>Normas</a:t>
            </a:r>
            <a:r>
              <a:rPr lang="pt-BR" sz="2400" b="0" strike="noStrike" spc="236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00">
                <a:solidFill>
                  <a:srgbClr val="000000"/>
                </a:solidFill>
                <a:latin typeface="Arial MT"/>
                <a:ea typeface="DejaVu Sans"/>
              </a:rPr>
              <a:t>técnicas</a:t>
            </a:r>
            <a:r>
              <a:rPr lang="pt-BR" sz="2400" b="0" strike="noStrike" spc="248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11">
                <a:solidFill>
                  <a:srgbClr val="000000"/>
                </a:solidFill>
                <a:latin typeface="Arial MT"/>
                <a:ea typeface="DejaVu Sans"/>
              </a:rPr>
              <a:t>internacionais </a:t>
            </a:r>
            <a:r>
              <a:rPr lang="pt-BR" sz="2400" b="0" strike="noStrike" spc="-656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relacionadas</a:t>
            </a:r>
            <a:r>
              <a:rPr lang="pt-BR" sz="24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com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software. </a:t>
            </a:r>
            <a:r>
              <a:rPr lang="pt-BR" sz="2400" b="0" strike="noStrike" spc="-97">
                <a:solidFill>
                  <a:srgbClr val="000000"/>
                </a:solidFill>
                <a:latin typeface="Arial MT"/>
                <a:ea typeface="DejaVu Sans"/>
              </a:rPr>
              <a:t>Tem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 um </a:t>
            </a:r>
            <a:r>
              <a:rPr lang="pt-BR" sz="2400" b="0" strike="noStrike" spc="-7">
                <a:solidFill>
                  <a:srgbClr val="C9211E"/>
                </a:solidFill>
                <a:latin typeface="Arial MT"/>
                <a:ea typeface="DejaVu Sans"/>
              </a:rPr>
              <a:t>caráter</a:t>
            </a:r>
            <a:r>
              <a:rPr lang="pt-BR" sz="2400" b="0" strike="noStrike" spc="-1">
                <a:solidFill>
                  <a:srgbClr val="C9211E"/>
                </a:solidFill>
                <a:latin typeface="Arial MT"/>
                <a:ea typeface="DejaVu Sans"/>
              </a:rPr>
              <a:t> mais </a:t>
            </a:r>
            <a:r>
              <a:rPr lang="pt-BR" sz="2400" b="0" strike="noStrike" spc="-7">
                <a:solidFill>
                  <a:srgbClr val="C9211E"/>
                </a:solidFill>
                <a:latin typeface="Arial MT"/>
                <a:ea typeface="DejaVu Sans"/>
              </a:rPr>
              <a:t>informativo</a:t>
            </a:r>
            <a:r>
              <a:rPr lang="pt-BR" sz="2400" b="0" strike="noStrike" spc="-1">
                <a:solidFill>
                  <a:srgbClr val="C9211E"/>
                </a:solidFill>
                <a:latin typeface="Arial MT"/>
                <a:ea typeface="DejaVu Sans"/>
              </a:rPr>
              <a:t> que </a:t>
            </a:r>
            <a:r>
              <a:rPr lang="pt-BR" sz="2400" b="0" strike="noStrike" spc="-7">
                <a:solidFill>
                  <a:srgbClr val="C9211E"/>
                </a:solidFill>
                <a:latin typeface="Arial MT"/>
                <a:ea typeface="DejaVu Sans"/>
              </a:rPr>
              <a:t>regulatório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279360"/>
            <a:ext cx="4391640" cy="86724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Qualidade</a:t>
            </a:r>
            <a:r>
              <a:rPr lang="pt-BR" sz="3200" b="1" strike="noStrike" spc="-32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7">
                <a:solidFill>
                  <a:srgbClr val="000000"/>
                </a:solidFill>
                <a:latin typeface="Arial"/>
              </a:rPr>
              <a:t>de</a:t>
            </a:r>
            <a:r>
              <a:rPr lang="pt-BR" sz="3200" b="1" strike="noStrike" spc="-46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12">
                <a:solidFill>
                  <a:srgbClr val="000000"/>
                </a:solidFill>
                <a:latin typeface="Arial"/>
              </a:rPr>
              <a:t>Software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object 33"/>
          <p:cNvPicPr/>
          <p:nvPr/>
        </p:nvPicPr>
        <p:blipFill>
          <a:blip r:embed="rId2"/>
          <a:stretch/>
        </p:blipFill>
        <p:spPr>
          <a:xfrm>
            <a:off x="540000" y="1800000"/>
            <a:ext cx="8804880" cy="32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20000" y="270000"/>
            <a:ext cx="7796880" cy="8658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pt-BR" sz="3600" b="1" strike="noStrike" spc="-7">
                <a:solidFill>
                  <a:srgbClr val="375F92"/>
                </a:solidFill>
                <a:latin typeface="Arial"/>
              </a:rPr>
              <a:t>Qualidade</a:t>
            </a:r>
            <a:r>
              <a:rPr lang="pt-BR" sz="3600" b="1" strike="noStrike" spc="-21">
                <a:solidFill>
                  <a:srgbClr val="375F92"/>
                </a:solidFill>
                <a:latin typeface="Arial"/>
              </a:rPr>
              <a:t> </a:t>
            </a:r>
            <a:r>
              <a:rPr lang="pt-BR" sz="3600" b="1" strike="noStrike" spc="-1">
                <a:solidFill>
                  <a:srgbClr val="375F92"/>
                </a:solidFill>
                <a:latin typeface="Arial"/>
              </a:rPr>
              <a:t>de</a:t>
            </a:r>
            <a:r>
              <a:rPr lang="pt-BR" sz="3600" b="1" strike="noStrike" spc="-15">
                <a:solidFill>
                  <a:srgbClr val="375F92"/>
                </a:solidFill>
                <a:latin typeface="Arial"/>
              </a:rPr>
              <a:t> </a:t>
            </a:r>
            <a:r>
              <a:rPr lang="pt-BR" sz="3600" b="1" strike="noStrike" spc="-7">
                <a:solidFill>
                  <a:srgbClr val="FF0000"/>
                </a:solidFill>
                <a:latin typeface="Arial"/>
              </a:rPr>
              <a:t>Processo</a:t>
            </a:r>
            <a:r>
              <a:rPr lang="pt-BR" sz="3600" b="1" strike="noStrike" spc="-15">
                <a:solidFill>
                  <a:srgbClr val="FF0000"/>
                </a:solidFill>
                <a:latin typeface="Arial"/>
              </a:rPr>
              <a:t> </a:t>
            </a:r>
            <a:r>
              <a:rPr lang="pt-BR" sz="3600" b="1" strike="noStrike" spc="-1">
                <a:solidFill>
                  <a:srgbClr val="375F92"/>
                </a:solidFill>
                <a:latin typeface="Arial"/>
              </a:rPr>
              <a:t>de</a:t>
            </a:r>
            <a:r>
              <a:rPr lang="pt-BR" sz="3600" b="1" strike="noStrike" spc="-15">
                <a:solidFill>
                  <a:srgbClr val="375F92"/>
                </a:solidFill>
                <a:latin typeface="Arial"/>
              </a:rPr>
              <a:t> </a:t>
            </a:r>
            <a:r>
              <a:rPr lang="pt-BR" sz="3600" b="1" strike="noStrike" spc="-7">
                <a:solidFill>
                  <a:srgbClr val="375F92"/>
                </a:solidFill>
                <a:latin typeface="Arial"/>
              </a:rPr>
              <a:t>Software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52"/>
          <p:cNvSpPr/>
          <p:nvPr/>
        </p:nvSpPr>
        <p:spPr>
          <a:xfrm>
            <a:off x="720000" y="1260000"/>
            <a:ext cx="8339400" cy="32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pt-BR" sz="3200" b="1" u="heavy" strike="noStrike" spc="-7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Arial"/>
                <a:ea typeface="DejaVu Sans"/>
              </a:rPr>
              <a:t>Norma</a:t>
            </a:r>
            <a:r>
              <a:rPr lang="pt-BR" sz="3200" b="1" u="heavy" strike="noStrike" spc="-21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200" b="1" u="heavy" strike="noStrike" spc="-7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Arial"/>
                <a:ea typeface="DejaVu Sans"/>
              </a:rPr>
              <a:t>ISO/IEC</a:t>
            </a:r>
            <a:r>
              <a:rPr lang="pt-BR" sz="3200" b="1" u="heavy" strike="noStrike" spc="-15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3200" b="1" u="heavy" strike="noStrike" spc="-7">
                <a:solidFill>
                  <a:srgbClr val="244060"/>
                </a:solidFill>
                <a:uFill>
                  <a:solidFill>
                    <a:srgbClr val="244060"/>
                  </a:solidFill>
                </a:uFill>
                <a:latin typeface="Arial"/>
                <a:ea typeface="DejaVu Sans"/>
              </a:rPr>
              <a:t>12207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2925"/>
              </a:spcBef>
              <a:buClr>
                <a:srgbClr val="000000"/>
              </a:buClr>
              <a:buFont typeface="Wingdings" charset="2"/>
              <a:buChar char=""/>
              <a:tabLst>
                <a:tab pos="355680" algn="l"/>
              </a:tabLst>
            </a:pPr>
            <a:r>
              <a:rPr lang="pt-BR" sz="2400" b="1" strike="noStrike" spc="60">
                <a:solidFill>
                  <a:srgbClr val="000000"/>
                </a:solidFill>
                <a:latin typeface="Arial"/>
                <a:ea typeface="DejaVu Sans"/>
              </a:rPr>
              <a:t>Tecnologia </a:t>
            </a:r>
            <a:r>
              <a:rPr lang="pt-BR" sz="2400" b="1" strike="noStrike" spc="41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pt-BR" sz="2400" b="1" strike="noStrike" spc="86">
                <a:solidFill>
                  <a:srgbClr val="000000"/>
                </a:solidFill>
                <a:latin typeface="Arial"/>
                <a:ea typeface="DejaVu Sans"/>
              </a:rPr>
              <a:t>informação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lang="pt-BR" sz="2400" b="1" strike="noStrike" spc="86">
                <a:solidFill>
                  <a:srgbClr val="000000"/>
                </a:solidFill>
                <a:latin typeface="Arial"/>
                <a:ea typeface="DejaVu Sans"/>
              </a:rPr>
              <a:t>Processos </a:t>
            </a:r>
            <a:r>
              <a:rPr lang="pt-BR" sz="2400" b="1" strike="noStrike" spc="41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pt-BR" sz="2400" b="1" strike="noStrike" spc="77">
                <a:solidFill>
                  <a:srgbClr val="000000"/>
                </a:solidFill>
                <a:latin typeface="Arial"/>
                <a:ea typeface="DejaVu Sans"/>
              </a:rPr>
              <a:t>ciclo </a:t>
            </a:r>
            <a:r>
              <a:rPr lang="pt-BR" sz="2400" b="1" strike="noStrike" spc="41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pt-BR" sz="2400" b="1" strike="noStrike" spc="4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vida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de software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355680" algn="l"/>
              </a:tabLst>
            </a:pPr>
            <a:endParaRPr lang="pt-BR" sz="3750" b="0" strike="noStrike" spc="-1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  <a:tabLst>
                <a:tab pos="355680" algn="l"/>
              </a:tabLst>
            </a:pPr>
            <a:r>
              <a:rPr lang="pt-BR" sz="2400" b="0" strike="noStrike" spc="41">
                <a:solidFill>
                  <a:srgbClr val="000000"/>
                </a:solidFill>
                <a:latin typeface="Arial MT"/>
                <a:ea typeface="DejaVu Sans"/>
              </a:rPr>
              <a:t>Estabelece </a:t>
            </a:r>
            <a:r>
              <a:rPr lang="pt-BR" sz="2400" b="0" strike="noStrike" spc="26">
                <a:solidFill>
                  <a:srgbClr val="000000"/>
                </a:solidFill>
                <a:latin typeface="Arial MT"/>
                <a:ea typeface="DejaVu Sans"/>
              </a:rPr>
              <a:t>uma </a:t>
            </a:r>
            <a:r>
              <a:rPr lang="pt-BR" sz="2400" b="0" strike="noStrike" spc="41">
                <a:solidFill>
                  <a:srgbClr val="FF0000"/>
                </a:solidFill>
                <a:latin typeface="Arial MT"/>
                <a:ea typeface="DejaVu Sans"/>
              </a:rPr>
              <a:t>estrutura </a:t>
            </a:r>
            <a:r>
              <a:rPr lang="pt-BR" sz="2400" b="0" strike="noStrike" spc="38">
                <a:solidFill>
                  <a:srgbClr val="FF0000"/>
                </a:solidFill>
                <a:latin typeface="Arial MT"/>
                <a:ea typeface="DejaVu Sans"/>
              </a:rPr>
              <a:t>comum </a:t>
            </a:r>
            <a:r>
              <a:rPr lang="pt-BR" sz="2400" b="0" strike="noStrike" spc="32">
                <a:solidFill>
                  <a:srgbClr val="000000"/>
                </a:solidFill>
                <a:latin typeface="Arial MT"/>
                <a:ea typeface="DejaVu Sans"/>
              </a:rPr>
              <a:t>para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os </a:t>
            </a:r>
            <a:r>
              <a:rPr lang="pt-BR" sz="2400" b="0" strike="noStrike" spc="46">
                <a:solidFill>
                  <a:srgbClr val="FF0000"/>
                </a:solidFill>
                <a:latin typeface="Arial MT"/>
                <a:ea typeface="DejaVu Sans"/>
              </a:rPr>
              <a:t>processos </a:t>
            </a:r>
            <a:r>
              <a:rPr lang="pt-BR" sz="2400" b="0" strike="noStrike" spc="21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-656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7">
                <a:solidFill>
                  <a:srgbClr val="000000"/>
                </a:solidFill>
                <a:latin typeface="Arial MT"/>
                <a:ea typeface="DejaVu Sans"/>
              </a:rPr>
              <a:t>ciclo </a:t>
            </a:r>
            <a:r>
              <a:rPr lang="pt-BR" sz="2400" b="0" strike="noStrike" spc="1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7">
                <a:solidFill>
                  <a:srgbClr val="000000"/>
                </a:solidFill>
                <a:latin typeface="Arial MT"/>
                <a:ea typeface="DejaVu Sans"/>
              </a:rPr>
              <a:t>vida </a:t>
            </a:r>
            <a:r>
              <a:rPr lang="pt-BR" sz="2400" b="0" strike="noStrike" spc="1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12">
                <a:solidFill>
                  <a:srgbClr val="000000"/>
                </a:solidFill>
                <a:latin typeface="Arial MT"/>
                <a:ea typeface="DejaVu Sans"/>
              </a:rPr>
              <a:t>software, </a:t>
            </a:r>
            <a:r>
              <a:rPr lang="pt-BR" sz="2400" b="0" strike="noStrike" spc="7">
                <a:solidFill>
                  <a:srgbClr val="000000"/>
                </a:solidFill>
                <a:latin typeface="Arial MT"/>
                <a:ea typeface="DejaVu Sans"/>
              </a:rPr>
              <a:t>com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terminologia </a:t>
            </a:r>
            <a:r>
              <a:rPr lang="pt-BR" sz="2400" b="0" strike="noStrike" spc="7">
                <a:solidFill>
                  <a:srgbClr val="000000"/>
                </a:solidFill>
                <a:latin typeface="Arial MT"/>
                <a:ea typeface="DejaVu Sans"/>
              </a:rPr>
              <a:t>bem </a:t>
            </a:r>
            <a:r>
              <a:rPr lang="pt-BR" sz="2400" b="0" strike="noStrike" spc="18">
                <a:solidFill>
                  <a:srgbClr val="000000"/>
                </a:solidFill>
                <a:latin typeface="Arial MT"/>
                <a:ea typeface="DejaVu Sans"/>
              </a:rPr>
              <a:t>definida, </a:t>
            </a:r>
            <a:r>
              <a:rPr lang="pt-BR" sz="2400" b="0" strike="noStrike" spc="-656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que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pode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ser 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referenciada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pela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indústria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 de</a:t>
            </a:r>
            <a:r>
              <a:rPr lang="pt-BR" sz="2400" b="0" strike="noStrike" spc="-7">
                <a:solidFill>
                  <a:srgbClr val="000000"/>
                </a:solidFill>
                <a:latin typeface="Arial MT"/>
                <a:ea typeface="DejaVu Sans"/>
              </a:rPr>
              <a:t> software.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00000" y="270000"/>
            <a:ext cx="7491960" cy="867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pt-BR" sz="3600" b="1" strike="noStrike" spc="-7" dirty="0">
                <a:solidFill>
                  <a:srgbClr val="375F92"/>
                </a:solidFill>
                <a:latin typeface="Arial"/>
              </a:rPr>
              <a:t>Qualidade</a:t>
            </a:r>
            <a:r>
              <a:rPr lang="pt-BR" sz="3600" b="1" strike="noStrike" spc="-15" dirty="0">
                <a:solidFill>
                  <a:srgbClr val="375F92"/>
                </a:solidFill>
                <a:latin typeface="Arial"/>
              </a:rPr>
              <a:t> </a:t>
            </a:r>
            <a:r>
              <a:rPr lang="pt-BR" sz="3600" b="1" strike="noStrike" spc="-1" dirty="0">
                <a:solidFill>
                  <a:srgbClr val="375F92"/>
                </a:solidFill>
                <a:latin typeface="Arial"/>
              </a:rPr>
              <a:t>de</a:t>
            </a:r>
            <a:r>
              <a:rPr lang="pt-BR" sz="3600" b="1" strike="noStrike" spc="-15" dirty="0">
                <a:solidFill>
                  <a:srgbClr val="375F92"/>
                </a:solidFill>
                <a:latin typeface="Arial"/>
              </a:rPr>
              <a:t> </a:t>
            </a:r>
            <a:r>
              <a:rPr lang="pt-BR" sz="3600" b="1" strike="noStrike" spc="-7" dirty="0">
                <a:solidFill>
                  <a:srgbClr val="FF0000"/>
                </a:solidFill>
                <a:latin typeface="Arial"/>
              </a:rPr>
              <a:t>Produto</a:t>
            </a:r>
            <a:r>
              <a:rPr lang="pt-BR" sz="3600" b="1" strike="noStrike" spc="-12" dirty="0">
                <a:solidFill>
                  <a:srgbClr val="FFC000"/>
                </a:solidFill>
                <a:latin typeface="Arial"/>
              </a:rPr>
              <a:t> </a:t>
            </a:r>
            <a:r>
              <a:rPr lang="pt-BR" sz="3600" b="1" strike="noStrike" spc="-1" dirty="0">
                <a:solidFill>
                  <a:srgbClr val="375F92"/>
                </a:solidFill>
                <a:latin typeface="Arial"/>
              </a:rPr>
              <a:t>de</a:t>
            </a:r>
            <a:r>
              <a:rPr lang="pt-BR" sz="3600" b="1" strike="noStrike" spc="-12" dirty="0">
                <a:solidFill>
                  <a:srgbClr val="375F92"/>
                </a:solidFill>
                <a:latin typeface="Arial"/>
              </a:rPr>
              <a:t> </a:t>
            </a:r>
            <a:r>
              <a:rPr lang="pt-BR" sz="3600" b="1" strike="noStrike" spc="-7" dirty="0">
                <a:solidFill>
                  <a:srgbClr val="375F92"/>
                </a:solidFill>
                <a:latin typeface="Arial"/>
              </a:rPr>
              <a:t>Software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54"/>
          <p:cNvSpPr/>
          <p:nvPr/>
        </p:nvSpPr>
        <p:spPr>
          <a:xfrm>
            <a:off x="752040" y="1388345"/>
            <a:ext cx="8116200" cy="22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400" b="1" u="heavy" strike="noStrike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Norma</a:t>
            </a:r>
            <a:r>
              <a:rPr lang="pt-BR" sz="2400" b="1" u="heavy" strike="noStrike" spc="-32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400" b="1" u="heavy" strike="noStrike" spc="-7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ISO/IEC</a:t>
            </a:r>
            <a:r>
              <a:rPr lang="pt-BR" sz="2400" b="1" u="heavy" strike="noStrike" spc="-2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400" b="1" u="heavy" strike="noStrike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9126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54960" indent="-34308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  <a:tabLst>
                <a:tab pos="355680" algn="l"/>
              </a:tabLst>
            </a:pPr>
            <a:r>
              <a:rPr lang="pt-BR" sz="2400" b="0" strike="noStrike" spc="12" dirty="0">
                <a:solidFill>
                  <a:srgbClr val="000000"/>
                </a:solidFill>
                <a:latin typeface="Arial MT"/>
                <a:ea typeface="DejaVu Sans"/>
              </a:rPr>
              <a:t>Representa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b="0" strike="noStrike" spc="7" dirty="0">
                <a:solidFill>
                  <a:srgbClr val="000000"/>
                </a:solidFill>
                <a:latin typeface="Arial MT"/>
                <a:ea typeface="DejaVu Sans"/>
              </a:rPr>
              <a:t>atual </a:t>
            </a:r>
            <a:r>
              <a:rPr lang="pt-BR" sz="2400" b="0" strike="noStrike" spc="18" dirty="0">
                <a:solidFill>
                  <a:srgbClr val="000000"/>
                </a:solidFill>
                <a:latin typeface="Arial MT"/>
                <a:ea typeface="DejaVu Sans"/>
              </a:rPr>
              <a:t>padronização mundial </a:t>
            </a:r>
            <a:r>
              <a:rPr lang="pt-BR" sz="2400" b="0" strike="noStrike" spc="12" dirty="0">
                <a:solidFill>
                  <a:srgbClr val="000000"/>
                </a:solidFill>
                <a:latin typeface="Arial MT"/>
                <a:ea typeface="DejaVu Sans"/>
              </a:rPr>
              <a:t>para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b="0" strike="noStrike" spc="18" dirty="0">
                <a:solidFill>
                  <a:srgbClr val="000000"/>
                </a:solidFill>
                <a:latin typeface="Arial MT"/>
                <a:ea typeface="DejaVu Sans"/>
              </a:rPr>
              <a:t>qualidade </a:t>
            </a:r>
            <a:r>
              <a:rPr lang="pt-BR" sz="2400" b="0" strike="noStrike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1" strike="noStrike" spc="-7" dirty="0">
                <a:solidFill>
                  <a:srgbClr val="000000"/>
                </a:solidFill>
                <a:latin typeface="Arial"/>
                <a:ea typeface="DejaVu Sans"/>
              </a:rPr>
              <a:t>produto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 software.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556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  <a:tabLst>
                <a:tab pos="35568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lang="pt-BR" sz="2400" b="0" strike="noStrike" spc="-10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" dirty="0">
                <a:solidFill>
                  <a:srgbClr val="000000"/>
                </a:solidFill>
                <a:latin typeface="Arial MT"/>
                <a:ea typeface="DejaVu Sans"/>
              </a:rPr>
              <a:t>norma</a:t>
            </a:r>
            <a:r>
              <a:rPr lang="pt-BR" sz="2400" b="0" strike="noStrike" spc="18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ISO</a:t>
            </a:r>
            <a:r>
              <a:rPr lang="pt-BR" sz="2400" b="0" strike="noStrike" spc="18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" dirty="0">
                <a:solidFill>
                  <a:srgbClr val="000000"/>
                </a:solidFill>
                <a:latin typeface="Arial MT"/>
                <a:ea typeface="DejaVu Sans"/>
              </a:rPr>
              <a:t>9126</a:t>
            </a:r>
            <a:r>
              <a:rPr lang="pt-BR" sz="2400" b="0" strike="noStrike" spc="18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faz</a:t>
            </a:r>
            <a:r>
              <a:rPr lang="pt-BR" sz="2400" b="0" strike="noStrike" spc="18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7" dirty="0">
                <a:solidFill>
                  <a:srgbClr val="000000"/>
                </a:solidFill>
                <a:latin typeface="Arial MT"/>
                <a:ea typeface="DejaVu Sans"/>
              </a:rPr>
              <a:t>referência</a:t>
            </a:r>
            <a:r>
              <a:rPr lang="pt-BR" sz="2400" b="0" strike="noStrike" spc="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" dirty="0">
                <a:solidFill>
                  <a:srgbClr val="000000"/>
                </a:solidFill>
                <a:latin typeface="Arial MT"/>
                <a:ea typeface="DejaVu Sans"/>
              </a:rPr>
              <a:t>aos</a:t>
            </a:r>
            <a:r>
              <a:rPr lang="pt-BR" sz="2400" b="0" strike="noStrike" spc="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7" dirty="0">
                <a:solidFill>
                  <a:srgbClr val="000000"/>
                </a:solidFill>
                <a:latin typeface="Arial MT"/>
                <a:ea typeface="DejaVu Sans"/>
              </a:rPr>
              <a:t>requisitos</a:t>
            </a:r>
            <a:r>
              <a:rPr lang="pt-BR" sz="2400" b="0" strike="noStrike" spc="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lang="pt-BR" sz="2400" b="0" strike="noStrike" spc="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i="1" strike="noStrike" spc="7" dirty="0">
                <a:solidFill>
                  <a:srgbClr val="000000"/>
                </a:solidFill>
                <a:latin typeface="Arial"/>
                <a:ea typeface="DejaVu Sans"/>
              </a:rPr>
              <a:t>software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agrupados em </a:t>
            </a:r>
            <a:r>
              <a:rPr lang="pt-BR" sz="2400" b="1" strike="noStrike" spc="-7" dirty="0">
                <a:solidFill>
                  <a:srgbClr val="000000"/>
                </a:solidFill>
                <a:latin typeface="Arial"/>
                <a:ea typeface="DejaVu Sans"/>
              </a:rPr>
              <a:t>características</a:t>
            </a:r>
            <a:r>
              <a:rPr lang="pt-BR" sz="2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e </a:t>
            </a:r>
            <a:r>
              <a:rPr lang="pt-BR" sz="2400" b="1" strike="noStrike" spc="-7" dirty="0" err="1">
                <a:solidFill>
                  <a:srgbClr val="000000"/>
                </a:solidFill>
                <a:latin typeface="Arial"/>
                <a:ea typeface="DejaVu Sans"/>
              </a:rPr>
              <a:t>subcaracterística</a:t>
            </a:r>
            <a:r>
              <a:rPr lang="pt-BR" sz="2400" b="0" strike="noStrike" spc="-7" dirty="0" err="1">
                <a:solidFill>
                  <a:srgbClr val="000000"/>
                </a:solidFill>
                <a:latin typeface="Arial MT"/>
                <a:ea typeface="DejaVu Sans"/>
              </a:rPr>
              <a:t>s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20000" y="270000"/>
            <a:ext cx="7491960" cy="86724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pt-BR" sz="3600" b="1" strike="noStrike" spc="-7" dirty="0">
                <a:solidFill>
                  <a:srgbClr val="FF0000"/>
                </a:solidFill>
                <a:latin typeface="Arial"/>
              </a:rPr>
              <a:t>Produto</a:t>
            </a:r>
            <a:r>
              <a:rPr lang="pt-BR" sz="3600" b="1" strike="noStrike" spc="-12" dirty="0">
                <a:solidFill>
                  <a:srgbClr val="FFC000"/>
                </a:solidFill>
                <a:latin typeface="Arial"/>
              </a:rPr>
              <a:t> </a:t>
            </a:r>
            <a:r>
              <a:rPr lang="pt-BR" sz="3600" b="1" strike="noStrike" spc="-1" dirty="0">
                <a:solidFill>
                  <a:srgbClr val="375F92"/>
                </a:solidFill>
                <a:latin typeface="Arial"/>
              </a:rPr>
              <a:t>de</a:t>
            </a:r>
            <a:r>
              <a:rPr lang="pt-BR" sz="3600" b="1" strike="noStrike" spc="-12" dirty="0">
                <a:solidFill>
                  <a:srgbClr val="375F92"/>
                </a:solidFill>
                <a:latin typeface="Arial"/>
              </a:rPr>
              <a:t> </a:t>
            </a:r>
            <a:r>
              <a:rPr lang="pt-BR" sz="3600" b="1" strike="noStrike" spc="-7" dirty="0">
                <a:solidFill>
                  <a:srgbClr val="375F92"/>
                </a:solidFill>
                <a:latin typeface="Arial"/>
              </a:rPr>
              <a:t>Software</a:t>
            </a:r>
            <a:endParaRPr lang="pt-B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56"/>
          <p:cNvSpPr/>
          <p:nvPr/>
        </p:nvSpPr>
        <p:spPr>
          <a:xfrm>
            <a:off x="5580000" y="270000"/>
            <a:ext cx="344304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2800" b="1" u="heavy" strike="noStrike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Norma</a:t>
            </a:r>
            <a:r>
              <a:rPr lang="pt-BR" sz="2800" b="1" u="heavy" strike="noStrike" spc="-2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800" b="1" u="heavy" strike="noStrike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ISO/IEC</a:t>
            </a:r>
            <a:r>
              <a:rPr lang="pt-BR" sz="2800" b="1" u="heavy" strike="noStrike" spc="-2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 </a:t>
            </a:r>
            <a:r>
              <a:rPr lang="pt-BR" sz="2800" b="1" u="heavy" strike="noStrike" spc="-7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DejaVu Sans"/>
              </a:rPr>
              <a:t>9126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467;p9"/>
          <p:cNvPicPr/>
          <p:nvPr/>
        </p:nvPicPr>
        <p:blipFill>
          <a:blip r:embed="rId2"/>
          <a:stretch/>
        </p:blipFill>
        <p:spPr>
          <a:xfrm>
            <a:off x="1800000" y="900000"/>
            <a:ext cx="6492600" cy="42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Métricas de Produto</a:t>
            </a: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20000" y="767880"/>
            <a:ext cx="8228880" cy="3854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34720" indent="0" algn="just">
              <a:lnSpc>
                <a:spcPct val="100000"/>
              </a:lnSpc>
              <a:buNone/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34720" indent="-2347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Existe um conjunto de requisitos implícitos que frequentemente não são mencionados na especificação. Por exemplo, o desejo de uma boa manutenibilidade.</a:t>
            </a:r>
          </a:p>
          <a:p>
            <a:pPr marL="234720" indent="-2347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Se o software atende aos requisitos explícitos, mas falha nos requisitos implícitos, a qualidade é suspeita.</a:t>
            </a:r>
          </a:p>
          <a:p>
            <a:pPr marL="234720" indent="0" algn="just">
              <a:lnSpc>
                <a:spcPct val="100000"/>
              </a:lnSpc>
              <a:buNone/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34720" indent="-2347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Elemento chave para entender os atributos de qualidade</a:t>
            </a:r>
          </a:p>
          <a:p>
            <a:pPr marL="234720" indent="-2347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Quantifica os atributos internos de um sistema.</a:t>
            </a:r>
          </a:p>
          <a:p>
            <a:pPr marL="234720" indent="0" algn="just">
              <a:lnSpc>
                <a:spcPct val="100000"/>
              </a:lnSpc>
              <a:buNone/>
              <a:tabLst>
                <a:tab pos="0" algn="l"/>
              </a:tabLst>
            </a:pP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234720" indent="0" algn="just">
              <a:lnSpc>
                <a:spcPct val="100000"/>
              </a:lnSpc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Métricas</a:t>
            </a: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2000" lnSpcReduction="10000"/>
          </a:bodyPr>
          <a:lstStyle/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Métricas estáticas: coletadas de artefatos do sistema tais como código e documentação</a:t>
            </a:r>
          </a:p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Ex: número de linhas de código, número de métodos</a:t>
            </a:r>
          </a:p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Possui relacionamento indireto com qualidade de produto</a:t>
            </a:r>
          </a:p>
          <a:p>
            <a:pPr marL="354240" indent="-2656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Sistema não é executado</a:t>
            </a:r>
          </a:p>
          <a:p>
            <a:pPr marL="35424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Métricas Básicas</a:t>
            </a: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Fan-in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Fan-out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Tamanho do Código 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Profundidade de Aninhamento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m 256"/>
          <p:cNvPicPr/>
          <p:nvPr/>
        </p:nvPicPr>
        <p:blipFill>
          <a:blip r:embed="rId2"/>
          <a:stretch/>
        </p:blipFill>
        <p:spPr>
          <a:xfrm>
            <a:off x="457200" y="1678680"/>
            <a:ext cx="8228520" cy="203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Fan-in</a:t>
            </a: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Número de funções que chamam uma dada função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Valor alto significa grande impacto de mudanças (propagação</a:t>
            </a:r>
          </a:p>
        </p:txBody>
      </p:sp>
      <p:pic>
        <p:nvPicPr>
          <p:cNvPr id="262" name="Imagem 320"/>
          <p:cNvPicPr/>
          <p:nvPr/>
        </p:nvPicPr>
        <p:blipFill>
          <a:blip r:embed="rId2"/>
          <a:stretch/>
        </p:blipFill>
        <p:spPr>
          <a:xfrm>
            <a:off x="2699640" y="3381840"/>
            <a:ext cx="4500000" cy="147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Qualidade de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3420000" y="1203480"/>
            <a:ext cx="5266080" cy="3656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84120" indent="-384120">
              <a:lnSpc>
                <a:spcPct val="94000"/>
              </a:lnSpc>
              <a:spcBef>
                <a:spcPts val="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700" b="1" i="1" strike="noStrike" spc="-7">
                <a:solidFill>
                  <a:srgbClr val="191B0E"/>
                </a:solidFill>
                <a:latin typeface="Franklin Gothic Book"/>
                <a:ea typeface="DejaVu Sans"/>
              </a:rPr>
              <a:t>Definição</a:t>
            </a:r>
            <a:r>
              <a:rPr lang="en-US" sz="1700" b="1" i="1" strike="noStrike" spc="-12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lang="en-US" sz="1700" b="1" i="1" strike="noStrike" spc="-7">
                <a:solidFill>
                  <a:srgbClr val="191B0E"/>
                </a:solidFill>
                <a:latin typeface="Franklin Gothic Book"/>
                <a:ea typeface="DejaVu Sans"/>
              </a:rPr>
              <a:t>Roger</a:t>
            </a:r>
            <a:r>
              <a:rPr lang="en-US" sz="1700" b="1" i="1" strike="noStrike" spc="-12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lang="en-US" sz="1700" b="1" i="1" strike="noStrike" spc="-7">
                <a:solidFill>
                  <a:srgbClr val="191B0E"/>
                </a:solidFill>
                <a:latin typeface="Franklin Gothic Book"/>
                <a:ea typeface="DejaVu Sans"/>
              </a:rPr>
              <a:t>S.</a:t>
            </a:r>
            <a:r>
              <a:rPr lang="en-US" sz="1700" b="1" i="1" strike="noStrike" spc="-12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r>
              <a:rPr lang="en-US" sz="1700" b="1" i="1" strike="noStrike" spc="-7">
                <a:solidFill>
                  <a:srgbClr val="191B0E"/>
                </a:solidFill>
                <a:latin typeface="Franklin Gothic Book"/>
                <a:ea typeface="DejaVu Sans"/>
              </a:rPr>
              <a:t>Pressman:</a:t>
            </a:r>
            <a:endParaRPr lang="pt-BR" sz="17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94000"/>
              </a:lnSpc>
              <a:spcBef>
                <a:spcPts val="5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17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17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1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7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Qualidade de software é definida como “conformidade com requisitos funcionais e de desempenho explicitamente declarados, normas de desenvolvimento explicitamente documentadas e características implícitas, que são esperadas em todo software desenvolvido profissionalmente</a:t>
            </a:r>
            <a:endParaRPr lang="pt-BR" sz="1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object 3"/>
          <p:cNvPicPr/>
          <p:nvPr/>
        </p:nvPicPr>
        <p:blipFill>
          <a:blip r:embed="rId2"/>
          <a:srcRect l="4103"/>
          <a:stretch/>
        </p:blipFill>
        <p:spPr>
          <a:xfrm>
            <a:off x="500400" y="1129680"/>
            <a:ext cx="2559240" cy="40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 err="1">
                <a:solidFill>
                  <a:srgbClr val="000000"/>
                </a:solidFill>
                <a:latin typeface="Arial"/>
              </a:rPr>
              <a:t>Fan-out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Número de funções chamadas por uma dada função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Valor alto significa grande complexidade da função</a:t>
            </a:r>
          </a:p>
        </p:txBody>
      </p:sp>
      <p:pic>
        <p:nvPicPr>
          <p:cNvPr id="265" name="Imagem 323"/>
          <p:cNvPicPr/>
          <p:nvPr/>
        </p:nvPicPr>
        <p:blipFill>
          <a:blip r:embed="rId2"/>
          <a:stretch/>
        </p:blipFill>
        <p:spPr>
          <a:xfrm>
            <a:off x="2520000" y="3420000"/>
            <a:ext cx="4623120" cy="152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m 324"/>
          <p:cNvPicPr/>
          <p:nvPr/>
        </p:nvPicPr>
        <p:blipFill>
          <a:blip r:embed="rId2"/>
          <a:stretch/>
        </p:blipFill>
        <p:spPr>
          <a:xfrm>
            <a:off x="1260000" y="258840"/>
            <a:ext cx="6971760" cy="4780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Exercício</a:t>
            </a:r>
          </a:p>
        </p:txBody>
      </p:sp>
      <p:pic>
        <p:nvPicPr>
          <p:cNvPr id="268" name="Imagem 326"/>
          <p:cNvPicPr/>
          <p:nvPr/>
        </p:nvPicPr>
        <p:blipFill>
          <a:blip r:embed="rId2"/>
          <a:stretch/>
        </p:blipFill>
        <p:spPr>
          <a:xfrm>
            <a:off x="1260000" y="1800000"/>
            <a:ext cx="5579640" cy="2819160"/>
          </a:xfrm>
          <a:prstGeom prst="rect">
            <a:avLst/>
          </a:prstGeom>
          <a:ln w="0">
            <a:noFill/>
          </a:ln>
        </p:spPr>
      </p:pic>
      <p:sp>
        <p:nvSpPr>
          <p:cNvPr id="269" name="CaixaDeTexto 327"/>
          <p:cNvSpPr/>
          <p:nvPr/>
        </p:nvSpPr>
        <p:spPr>
          <a:xfrm>
            <a:off x="903240" y="1197360"/>
            <a:ext cx="6116400" cy="60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Encontre a função mais complexa e com maior impacto de mudança.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Exercício</a:t>
            </a:r>
          </a:p>
        </p:txBody>
      </p:sp>
      <p:pic>
        <p:nvPicPr>
          <p:cNvPr id="271" name="Imagem 329"/>
          <p:cNvPicPr/>
          <p:nvPr/>
        </p:nvPicPr>
        <p:blipFill>
          <a:blip r:embed="rId2"/>
          <a:stretch/>
        </p:blipFill>
        <p:spPr>
          <a:xfrm>
            <a:off x="1966320" y="1719720"/>
            <a:ext cx="6313680" cy="304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Exercício</a:t>
            </a:r>
          </a:p>
        </p:txBody>
      </p:sp>
      <p:pic>
        <p:nvPicPr>
          <p:cNvPr id="273" name="Imagem 331"/>
          <p:cNvPicPr/>
          <p:nvPr/>
        </p:nvPicPr>
        <p:blipFill>
          <a:blip r:embed="rId2"/>
          <a:stretch/>
        </p:blipFill>
        <p:spPr>
          <a:xfrm>
            <a:off x="692640" y="1800000"/>
            <a:ext cx="8081280" cy="285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Exercício</a:t>
            </a:r>
          </a:p>
        </p:txBody>
      </p:sp>
      <p:pic>
        <p:nvPicPr>
          <p:cNvPr id="275" name="Imagem 333"/>
          <p:cNvPicPr/>
          <p:nvPr/>
        </p:nvPicPr>
        <p:blipFill>
          <a:blip r:embed="rId2"/>
          <a:stretch/>
        </p:blipFill>
        <p:spPr>
          <a:xfrm>
            <a:off x="1191960" y="1980000"/>
            <a:ext cx="7447680" cy="1079640"/>
          </a:xfrm>
          <a:prstGeom prst="rect">
            <a:avLst/>
          </a:prstGeom>
          <a:ln w="0"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89EA8FA-77D2-44E4-B932-8DEF45924D00}"/>
              </a:ext>
            </a:extLst>
          </p:cNvPr>
          <p:cNvSpPr/>
          <p:nvPr/>
        </p:nvSpPr>
        <p:spPr>
          <a:xfrm>
            <a:off x="1063256" y="36530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solidFill>
                  <a:srgbClr val="000000"/>
                </a:solidFill>
              </a:rPr>
              <a:t>Fan-out</a:t>
            </a:r>
            <a:r>
              <a:rPr lang="pt-BR" spc="-1" dirty="0">
                <a:solidFill>
                  <a:srgbClr val="000000"/>
                </a:solidFill>
              </a:rPr>
              <a:t>: Valor alto significa grande complexidade da função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Resolvendo</a:t>
            </a:r>
          </a:p>
        </p:txBody>
      </p:sp>
      <p:pic>
        <p:nvPicPr>
          <p:cNvPr id="277" name="Imagem 335"/>
          <p:cNvPicPr/>
          <p:nvPr/>
        </p:nvPicPr>
        <p:blipFill>
          <a:blip r:embed="rId2"/>
          <a:stretch/>
        </p:blipFill>
        <p:spPr>
          <a:xfrm>
            <a:off x="3229200" y="3579120"/>
            <a:ext cx="5914800" cy="1460880"/>
          </a:xfrm>
          <a:prstGeom prst="rect">
            <a:avLst/>
          </a:prstGeom>
          <a:ln w="0">
            <a:noFill/>
          </a:ln>
        </p:spPr>
      </p:pic>
      <p:pic>
        <p:nvPicPr>
          <p:cNvPr id="278" name="Imagem 336"/>
          <p:cNvPicPr/>
          <p:nvPr/>
        </p:nvPicPr>
        <p:blipFill>
          <a:blip r:embed="rId3"/>
          <a:stretch/>
        </p:blipFill>
        <p:spPr>
          <a:xfrm>
            <a:off x="831960" y="1440000"/>
            <a:ext cx="7447680" cy="107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Exercício</a:t>
            </a: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Explique a figura</a:t>
            </a: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Imagem 341"/>
          <p:cNvPicPr/>
          <p:nvPr/>
        </p:nvPicPr>
        <p:blipFill>
          <a:blip r:embed="rId2"/>
          <a:stretch/>
        </p:blipFill>
        <p:spPr>
          <a:xfrm>
            <a:off x="2459520" y="1683720"/>
            <a:ext cx="6180120" cy="2635920"/>
          </a:xfrm>
          <a:prstGeom prst="rect">
            <a:avLst/>
          </a:prstGeom>
          <a:ln w="0">
            <a:noFill/>
          </a:ln>
        </p:spPr>
      </p:pic>
      <p:sp>
        <p:nvSpPr>
          <p:cNvPr id="284" name="CaixaDeTexto 342"/>
          <p:cNvSpPr/>
          <p:nvPr/>
        </p:nvSpPr>
        <p:spPr>
          <a:xfrm>
            <a:off x="900000" y="4285440"/>
            <a:ext cx="6653520" cy="85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externa é a totalidade de características do produto de software do ponto de vista externo.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É a qualidade quando o software é executado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tângulo 7"/>
          <p:cNvSpPr/>
          <p:nvPr/>
        </p:nvSpPr>
        <p:spPr>
          <a:xfrm>
            <a:off x="539640" y="4680"/>
            <a:ext cx="5040360" cy="52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fatorial(n):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if n == 0: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1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else: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n * fatorial(n - 1)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potencia(base, expoente):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if expoente == 0: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1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else: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base * potencia(base, expoente - 1)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combinacao(n, k):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fatorial(n) / (fatorial(k) * fatorial(n - k))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main():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n = 5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k = 2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resul_comb = combinacao(n, k)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print("O resultado é", n, k, "a", k, "é:",result_comb)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Retângulo 8"/>
          <p:cNvSpPr/>
          <p:nvPr/>
        </p:nvSpPr>
        <p:spPr>
          <a:xfrm>
            <a:off x="5604120" y="267480"/>
            <a:ext cx="457164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if __name__ == "__main__":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main()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tângulo 7"/>
          <p:cNvSpPr/>
          <p:nvPr/>
        </p:nvSpPr>
        <p:spPr>
          <a:xfrm>
            <a:off x="539640" y="4680"/>
            <a:ext cx="5040360" cy="52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fatorial(n):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if n == 0: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1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else: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n * fatorial(n - 1)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potencia(base, expoente):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if expoente == 0: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1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else: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base * potencia(base, expoente - 1)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combinacao(n, k):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return fatorial(n) / (fatorial(k) * fatorial(n - k))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def main():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n = 5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k = 2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resul_comb = combinacao(n, k)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print("O resultado é", n, k, "a", k, "é:",result_comb)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Retângulo 8"/>
          <p:cNvSpPr/>
          <p:nvPr/>
        </p:nvSpPr>
        <p:spPr>
          <a:xfrm>
            <a:off x="5604120" y="267480"/>
            <a:ext cx="4571640" cy="81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if __name__ == "__main__":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main()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tangle 1"/>
          <p:cNvSpPr/>
          <p:nvPr/>
        </p:nvSpPr>
        <p:spPr>
          <a:xfrm>
            <a:off x="4487760" y="1717507"/>
            <a:ext cx="4655880" cy="2616585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98360" bIns="198360" numCol="1" spcCol="0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A função </a:t>
            </a:r>
            <a:r>
              <a:rPr lang="pt-BR" sz="1400" b="1" strike="noStrike" spc="-1" dirty="0">
                <a:solidFill>
                  <a:srgbClr val="0D0D0D"/>
                </a:solidFill>
                <a:latin typeface="Söhne Mono"/>
                <a:ea typeface="DejaVu Sans"/>
              </a:rPr>
              <a:t>fatorial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 tem um </a:t>
            </a:r>
            <a:r>
              <a:rPr lang="pt-BR" sz="1400" b="0" strike="noStrike" spc="-1" dirty="0" err="1">
                <a:solidFill>
                  <a:srgbClr val="0D0D0D"/>
                </a:solidFill>
                <a:latin typeface="Söhne"/>
                <a:ea typeface="DejaVu Sans"/>
              </a:rPr>
              <a:t>fan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-in de 1 (chamada pela função </a:t>
            </a:r>
            <a:r>
              <a:rPr lang="pt-BR" sz="1400" b="1" strike="noStrike" spc="-1" dirty="0" err="1">
                <a:solidFill>
                  <a:srgbClr val="0D0D0D"/>
                </a:solidFill>
                <a:latin typeface="Söhne Mono"/>
                <a:ea typeface="DejaVu Sans"/>
              </a:rPr>
              <a:t>combinacao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).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A função </a:t>
            </a:r>
            <a:r>
              <a:rPr lang="pt-BR" sz="1400" b="1" strike="noStrike" spc="-1" dirty="0">
                <a:solidFill>
                  <a:srgbClr val="0D0D0D"/>
                </a:solidFill>
                <a:latin typeface="Söhne Mono"/>
                <a:ea typeface="DejaVu Sans"/>
              </a:rPr>
              <a:t>potencia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 não é chamada por nenhuma outra função neste exemplo, então tem um </a:t>
            </a:r>
            <a:r>
              <a:rPr lang="pt-BR" sz="1400" b="0" strike="noStrike" spc="-1" dirty="0" err="1">
                <a:solidFill>
                  <a:srgbClr val="0D0D0D"/>
                </a:solidFill>
                <a:latin typeface="Söhne"/>
                <a:ea typeface="DejaVu Sans"/>
              </a:rPr>
              <a:t>fan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-in de 0.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A função </a:t>
            </a:r>
            <a:r>
              <a:rPr lang="pt-BR" sz="1400" b="1" strike="noStrike" spc="-1" dirty="0" err="1">
                <a:solidFill>
                  <a:srgbClr val="0D0D0D"/>
                </a:solidFill>
                <a:latin typeface="Söhne Mono"/>
                <a:ea typeface="DejaVu Sans"/>
              </a:rPr>
              <a:t>main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 tem um </a:t>
            </a:r>
            <a:r>
              <a:rPr lang="pt-BR" sz="1400" b="0" strike="noStrike" spc="-1" dirty="0" err="1">
                <a:solidFill>
                  <a:srgbClr val="0D0D0D"/>
                </a:solidFill>
                <a:latin typeface="Söhne"/>
                <a:ea typeface="DejaVu Sans"/>
              </a:rPr>
              <a:t>fan-out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 de 1 (chama a função </a:t>
            </a:r>
            <a:r>
              <a:rPr lang="pt-BR" sz="1400" b="1" strike="noStrike" spc="-1" dirty="0" err="1">
                <a:solidFill>
                  <a:srgbClr val="0D0D0D"/>
                </a:solidFill>
                <a:latin typeface="Söhne Mono"/>
                <a:ea typeface="DejaVu Sans"/>
              </a:rPr>
              <a:t>combinacao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)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A função </a:t>
            </a:r>
            <a:r>
              <a:rPr lang="pt-BR" sz="1400" b="1" strike="noStrike" spc="-1" dirty="0" err="1">
                <a:solidFill>
                  <a:srgbClr val="0D0D0D"/>
                </a:solidFill>
                <a:latin typeface="Söhne Mono"/>
                <a:ea typeface="DejaVu Sans"/>
              </a:rPr>
              <a:t>combinacao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 tem um </a:t>
            </a:r>
            <a:r>
              <a:rPr lang="pt-BR" sz="1400" b="0" strike="noStrike" spc="-1" dirty="0" err="1">
                <a:solidFill>
                  <a:srgbClr val="0D0D0D"/>
                </a:solidFill>
                <a:latin typeface="Söhne"/>
                <a:ea typeface="DejaVu Sans"/>
              </a:rPr>
              <a:t>fan-out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 de 1 (chama a função </a:t>
            </a:r>
            <a:r>
              <a:rPr lang="pt-BR" sz="1400" b="1" strike="noStrike" spc="-1" dirty="0">
                <a:solidFill>
                  <a:srgbClr val="0D0D0D"/>
                </a:solidFill>
                <a:latin typeface="Söhne Mono"/>
                <a:ea typeface="DejaVu Sans"/>
              </a:rPr>
              <a:t>fatorial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) e um </a:t>
            </a:r>
            <a:r>
              <a:rPr lang="pt-BR" sz="1400" b="0" strike="noStrike" spc="-1" dirty="0" err="1">
                <a:solidFill>
                  <a:srgbClr val="0D0D0D"/>
                </a:solidFill>
                <a:latin typeface="Söhne"/>
                <a:ea typeface="DejaVu Sans"/>
              </a:rPr>
              <a:t>fan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-in de 1 (chamada pela função </a:t>
            </a:r>
            <a:r>
              <a:rPr lang="pt-BR" sz="1400" b="1" strike="noStrike" spc="-1" dirty="0" err="1">
                <a:solidFill>
                  <a:srgbClr val="0D0D0D"/>
                </a:solidFill>
                <a:latin typeface="Söhne Mono"/>
                <a:ea typeface="DejaVu Sans"/>
              </a:rPr>
              <a:t>main</a:t>
            </a:r>
            <a:r>
              <a:rPr lang="pt-BR" sz="1400" b="0" strike="noStrike" spc="-1" dirty="0">
                <a:solidFill>
                  <a:srgbClr val="0D0D0D"/>
                </a:solidFill>
                <a:latin typeface="Söhne"/>
                <a:ea typeface="DejaVu Sans"/>
              </a:rPr>
              <a:t>).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Qualidade de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827640" y="987480"/>
            <a:ext cx="764244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pt-BR" sz="1800" b="0" strike="noStrike" spc="92">
                <a:solidFill>
                  <a:srgbClr val="000000"/>
                </a:solidFill>
                <a:latin typeface="Franklin Gothic Book"/>
                <a:ea typeface="DejaVu Sans"/>
              </a:rPr>
              <a:t>Rodney </a:t>
            </a:r>
            <a:r>
              <a:rPr lang="pt-BR" sz="1800" b="0" strike="noStrike" spc="97">
                <a:solidFill>
                  <a:srgbClr val="000000"/>
                </a:solidFill>
                <a:latin typeface="Franklin Gothic Book"/>
                <a:ea typeface="DejaVu Sans"/>
              </a:rPr>
              <a:t>Brooks, </a:t>
            </a:r>
            <a:r>
              <a:rPr lang="pt-BR" sz="1800" b="0" strike="noStrike" spc="92">
                <a:solidFill>
                  <a:srgbClr val="000000"/>
                </a:solidFill>
                <a:latin typeface="Franklin Gothic Book"/>
                <a:ea typeface="DejaVu Sans"/>
              </a:rPr>
              <a:t>diretor </a:t>
            </a:r>
            <a:r>
              <a:rPr lang="pt-BR" sz="1800" b="0" strike="noStrike" spc="46">
                <a:solidFill>
                  <a:srgbClr val="000000"/>
                </a:solidFill>
                <a:latin typeface="Franklin Gothic Book"/>
                <a:ea typeface="DejaVu Sans"/>
              </a:rPr>
              <a:t>do </a:t>
            </a:r>
            <a:r>
              <a:rPr lang="pt-BR" sz="1800" b="0" strike="noStrike" spc="97">
                <a:solidFill>
                  <a:srgbClr val="000000"/>
                </a:solidFill>
                <a:latin typeface="Franklin Gothic Book"/>
                <a:ea typeface="DejaVu Sans"/>
              </a:rPr>
              <a:t>Laboratório </a:t>
            </a:r>
            <a:r>
              <a:rPr lang="pt-BR" sz="1800" b="0" strike="noStrike" spc="46">
                <a:solidFill>
                  <a:srgbClr val="000000"/>
                </a:solidFill>
                <a:latin typeface="Franklin Gothic Book"/>
                <a:ea typeface="DejaVu Sans"/>
              </a:rPr>
              <a:t>de</a:t>
            </a:r>
            <a:r>
              <a:rPr lang="pt-BR" sz="1800" b="0" strike="noStrike" spc="52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pt-BR" sz="1800" b="0" strike="noStrike" spc="97">
                <a:solidFill>
                  <a:srgbClr val="000000"/>
                </a:solidFill>
                <a:latin typeface="Franklin Gothic Book"/>
                <a:ea typeface="DejaVu Sans"/>
              </a:rPr>
              <a:t>Inteligência </a:t>
            </a:r>
            <a:r>
              <a:rPr lang="pt-BR" sz="1800" b="0" strike="noStrike" spc="100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pt-BR" sz="1800" b="0" strike="noStrike" spc="18">
                <a:solidFill>
                  <a:srgbClr val="000000"/>
                </a:solidFill>
                <a:latin typeface="Franklin Gothic Book"/>
                <a:ea typeface="DejaVu Sans"/>
              </a:rPr>
              <a:t>Artificial </a:t>
            </a:r>
            <a:r>
              <a:rPr lang="pt-BR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e </a:t>
            </a:r>
            <a:r>
              <a:rPr lang="pt-BR" sz="1800" b="0" strike="noStrike" spc="21">
                <a:solidFill>
                  <a:srgbClr val="000000"/>
                </a:solidFill>
                <a:latin typeface="Franklin Gothic Book"/>
                <a:ea typeface="DejaVu Sans"/>
              </a:rPr>
              <a:t>Ciência </a:t>
            </a:r>
            <a:r>
              <a:rPr lang="pt-BR" sz="1800" b="0" strike="noStrike" spc="7">
                <a:solidFill>
                  <a:srgbClr val="000000"/>
                </a:solidFill>
                <a:latin typeface="Franklin Gothic Book"/>
                <a:ea typeface="DejaVu Sans"/>
              </a:rPr>
              <a:t>da </a:t>
            </a:r>
            <a:r>
              <a:rPr lang="pt-BR" sz="1800" b="0" strike="noStrike" spc="21">
                <a:solidFill>
                  <a:srgbClr val="000000"/>
                </a:solidFill>
                <a:latin typeface="Franklin Gothic Book"/>
                <a:ea typeface="DejaVu Sans"/>
              </a:rPr>
              <a:t>Computação</a:t>
            </a:r>
            <a:r>
              <a:rPr lang="pt-BR" sz="1800" b="0" strike="noStrike" spc="26">
                <a:solidFill>
                  <a:srgbClr val="000000"/>
                </a:solidFill>
                <a:latin typeface="Franklin Gothic Book"/>
                <a:ea typeface="DejaVu Sans"/>
              </a:rPr>
              <a:t> </a:t>
            </a:r>
            <a:r>
              <a:rPr lang="pt-BR" sz="1800" b="0" strike="noStrike" spc="7">
                <a:solidFill>
                  <a:srgbClr val="000000"/>
                </a:solidFill>
                <a:latin typeface="Franklin Gothic Book"/>
                <a:ea typeface="DejaVu Sans"/>
              </a:rPr>
              <a:t>do </a:t>
            </a:r>
            <a:r>
              <a:rPr lang="pt-BR" sz="1800" b="0" strike="noStrike" spc="-41">
                <a:solidFill>
                  <a:srgbClr val="000000"/>
                </a:solidFill>
                <a:latin typeface="Franklin Gothic Book"/>
                <a:ea typeface="DejaVu Sans"/>
              </a:rPr>
              <a:t>MIT, </a:t>
            </a:r>
            <a:r>
              <a:rPr lang="pt-BR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e </a:t>
            </a:r>
            <a:r>
              <a:rPr lang="pt-BR" sz="1800" b="0" strike="noStrike" spc="21">
                <a:solidFill>
                  <a:srgbClr val="000000"/>
                </a:solidFill>
                <a:latin typeface="Franklin Gothic Book"/>
                <a:ea typeface="DejaVu Sans"/>
              </a:rPr>
              <a:t>professor </a:t>
            </a:r>
            <a:r>
              <a:rPr lang="pt-BR" sz="1800" b="0" strike="noStrike" spc="7">
                <a:solidFill>
                  <a:srgbClr val="000000"/>
                </a:solidFill>
                <a:latin typeface="Franklin Gothic Book"/>
                <a:ea typeface="DejaVu Sans"/>
              </a:rPr>
              <a:t>de robótica </a:t>
            </a:r>
            <a:r>
              <a:rPr lang="pt-BR" sz="1800" b="0" strike="noStrike" spc="126">
                <a:solidFill>
                  <a:srgbClr val="000000"/>
                </a:solidFill>
                <a:latin typeface="Franklin Gothic Book"/>
                <a:ea typeface="DejaVu Sans"/>
              </a:rPr>
              <a:t>da Panasonic define </a:t>
            </a:r>
            <a:r>
              <a:rPr lang="pt-BR" sz="1800" b="1" strike="noStrike" spc="231">
                <a:solidFill>
                  <a:srgbClr val="FF0000"/>
                </a:solidFill>
                <a:latin typeface="Franklin Gothic Book"/>
                <a:ea typeface="DejaVu Sans"/>
              </a:rPr>
              <a:t>qualidade </a:t>
            </a:r>
            <a:r>
              <a:rPr lang="pt-BR" sz="1800" b="1" strike="noStrike" spc="197">
                <a:solidFill>
                  <a:srgbClr val="FF0000"/>
                </a:solidFill>
                <a:latin typeface="Franklin Gothic Book"/>
                <a:ea typeface="DejaVu Sans"/>
              </a:rPr>
              <a:t>como </a:t>
            </a:r>
            <a:r>
              <a:rPr lang="pt-BR" sz="1800" b="1" strike="noStrike" spc="-1">
                <a:solidFill>
                  <a:srgbClr val="FF0000"/>
                </a:solidFill>
                <a:latin typeface="Franklin Gothic Book"/>
                <a:ea typeface="DejaVu Sans"/>
              </a:rPr>
              <a:t>a  </a:t>
            </a:r>
            <a:r>
              <a:rPr lang="pt-BR" sz="1800" b="1" strike="noStrike" spc="-12">
                <a:solidFill>
                  <a:srgbClr val="FF0000"/>
                </a:solidFill>
                <a:latin typeface="Franklin Gothic Book"/>
                <a:ea typeface="DejaVu Sans"/>
              </a:rPr>
              <a:t>conformidade</a:t>
            </a:r>
            <a:r>
              <a:rPr lang="pt-BR" sz="1800" b="1" strike="noStrike" spc="-21">
                <a:solidFill>
                  <a:srgbClr val="FF0000"/>
                </a:solidFill>
                <a:latin typeface="Franklin Gothic Book"/>
                <a:ea typeface="DejaVu Sans"/>
              </a:rPr>
              <a:t> </a:t>
            </a:r>
            <a:r>
              <a:rPr lang="pt-BR" sz="1800" b="1" strike="noStrike" spc="-7">
                <a:solidFill>
                  <a:srgbClr val="FF0000"/>
                </a:solidFill>
                <a:latin typeface="Franklin Gothic Book"/>
                <a:ea typeface="DejaVu Sans"/>
              </a:rPr>
              <a:t>aos</a:t>
            </a:r>
            <a:r>
              <a:rPr lang="pt-BR" sz="1800" b="1" strike="noStrike" spc="-1">
                <a:solidFill>
                  <a:srgbClr val="FF0000"/>
                </a:solidFill>
                <a:latin typeface="Franklin Gothic Book"/>
                <a:ea typeface="DejaVu Sans"/>
              </a:rPr>
              <a:t> </a:t>
            </a:r>
            <a:r>
              <a:rPr lang="pt-BR" sz="1800" b="1" strike="noStrike" spc="-12">
                <a:solidFill>
                  <a:srgbClr val="FF0000"/>
                </a:solidFill>
                <a:latin typeface="Franklin Gothic Book"/>
                <a:ea typeface="DejaVu Sans"/>
              </a:rPr>
              <a:t>requisitos</a:t>
            </a:r>
            <a:r>
              <a:rPr lang="pt-BR" sz="1800" b="0" strike="noStrike" spc="-12">
                <a:solidFill>
                  <a:srgbClr val="FF0000"/>
                </a:solidFill>
                <a:latin typeface="Franklin Gothic Book"/>
                <a:ea typeface="DejaVu Sans"/>
              </a:rPr>
              <a:t>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Imagem 3"/>
          <p:cNvPicPr/>
          <p:nvPr/>
        </p:nvPicPr>
        <p:blipFill>
          <a:blip r:embed="rId2"/>
          <a:stretch/>
        </p:blipFill>
        <p:spPr>
          <a:xfrm>
            <a:off x="2127240" y="2062080"/>
            <a:ext cx="4889160" cy="324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402240" y="514440"/>
            <a:ext cx="2741400" cy="111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8640"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3700" b="1" strike="noStrike" spc="-12">
                <a:solidFill>
                  <a:srgbClr val="EFEDE3"/>
                </a:solidFill>
                <a:latin typeface="Franklin Gothic Book"/>
              </a:rPr>
              <a:t>Qualidade</a:t>
            </a:r>
            <a:r>
              <a:rPr lang="en-US" sz="3700" b="1" strike="noStrike" spc="-32">
                <a:solidFill>
                  <a:srgbClr val="EFEDE3"/>
                </a:solidFill>
                <a:latin typeface="Franklin Gothic Book"/>
              </a:rPr>
              <a:t> </a:t>
            </a:r>
            <a:r>
              <a:rPr lang="en-US" sz="3700" b="1" strike="noStrike" spc="-7">
                <a:solidFill>
                  <a:srgbClr val="EFEDE3"/>
                </a:solidFill>
                <a:latin typeface="Franklin Gothic Book"/>
              </a:rPr>
              <a:t>de</a:t>
            </a:r>
            <a:r>
              <a:rPr lang="en-US" sz="3700" b="1" strike="noStrike" spc="-46">
                <a:solidFill>
                  <a:srgbClr val="EFEDE3"/>
                </a:solidFill>
                <a:latin typeface="Franklin Gothic Book"/>
              </a:rPr>
              <a:t> </a:t>
            </a:r>
            <a:r>
              <a:rPr lang="en-US" sz="3700" b="1" strike="noStrike" spc="-12">
                <a:solidFill>
                  <a:srgbClr val="EFEDE3"/>
                </a:solidFill>
                <a:latin typeface="Franklin Gothic Book"/>
              </a:rPr>
              <a:t>Software</a:t>
            </a:r>
            <a:endParaRPr lang="pt-BR" sz="37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Graphic 2" descr="Marca de seleção"/>
          <p:cNvPicPr/>
          <p:nvPr/>
        </p:nvPicPr>
        <p:blipFill>
          <a:blip r:embed="rId2"/>
          <a:stretch/>
        </p:blipFill>
        <p:spPr>
          <a:xfrm>
            <a:off x="1243800" y="483840"/>
            <a:ext cx="3934800" cy="3934800"/>
          </a:xfrm>
          <a:prstGeom prst="rect">
            <a:avLst/>
          </a:prstGeom>
          <a:ln w="0">
            <a:noFill/>
          </a:ln>
        </p:spPr>
      </p:pic>
      <p:sp>
        <p:nvSpPr>
          <p:cNvPr id="180" name="object 7"/>
          <p:cNvSpPr/>
          <p:nvPr/>
        </p:nvSpPr>
        <p:spPr>
          <a:xfrm>
            <a:off x="5893200" y="1628640"/>
            <a:ext cx="2741400" cy="268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84120" indent="-384120">
              <a:lnSpc>
                <a:spcPct val="94000"/>
              </a:lnSpc>
              <a:spcBef>
                <a:spcPts val="99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"/>
              <a:tabLst>
                <a:tab pos="336600" algn="l"/>
              </a:tabLst>
            </a:pP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Superar</a:t>
            </a:r>
            <a:r>
              <a:rPr lang="en-US" sz="1500" b="0" strike="noStrike" spc="-15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as</a:t>
            </a:r>
            <a:r>
              <a:rPr lang="en-US" sz="1500" b="0" strike="noStrike" spc="-12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expectativas</a:t>
            </a: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6"/>
              </a:spcBef>
              <a:spcAft>
                <a:spcPts val="201"/>
              </a:spcAft>
              <a:tabLst>
                <a:tab pos="0" algn="l"/>
              </a:tabLst>
            </a:pP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Font typeface="Franklin Gothic Book"/>
              <a:buChar char=""/>
              <a:tabLst>
                <a:tab pos="336600" algn="l"/>
              </a:tabLst>
            </a:pP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Produto</a:t>
            </a:r>
            <a:r>
              <a:rPr lang="en-US" sz="1500" b="0" strike="noStrike" spc="-26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sem</a:t>
            </a:r>
            <a:r>
              <a:rPr lang="en-US" sz="1500" b="0" strike="noStrike" spc="-21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defeito</a:t>
            </a: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6"/>
              </a:spcBef>
              <a:spcAft>
                <a:spcPts val="201"/>
              </a:spcAft>
              <a:tabLst>
                <a:tab pos="0" algn="l"/>
              </a:tabLst>
            </a:pP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Font typeface="Franklin Gothic Book"/>
              <a:buChar char=""/>
              <a:tabLst>
                <a:tab pos="336600" algn="l"/>
              </a:tabLst>
            </a:pP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Fazer</a:t>
            </a:r>
            <a:r>
              <a:rPr lang="en-US" sz="1500" b="0" strike="noStrike" spc="-26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melhor</a:t>
            </a:r>
            <a:r>
              <a:rPr lang="en-US" sz="1500" b="0" strike="noStrike" spc="-26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com</a:t>
            </a:r>
            <a:r>
              <a:rPr lang="en-US" sz="1500" b="0" strike="noStrike" spc="-26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menos</a:t>
            </a:r>
            <a:r>
              <a:rPr lang="en-US" sz="1500" b="0" strike="noStrike" spc="-26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recursos</a:t>
            </a: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6"/>
              </a:spcBef>
              <a:spcAft>
                <a:spcPts val="201"/>
              </a:spcAft>
              <a:tabLst>
                <a:tab pos="0" algn="l"/>
              </a:tabLst>
            </a:pP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Font typeface="Franklin Gothic Book"/>
              <a:buChar char=""/>
              <a:tabLst>
                <a:tab pos="319320" algn="l"/>
              </a:tabLst>
            </a:pP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Adequação</a:t>
            </a:r>
            <a:r>
              <a:rPr lang="en-US" sz="1500" b="0" strike="noStrike" spc="-26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ao</a:t>
            </a:r>
            <a:r>
              <a:rPr lang="en-US" sz="1500" b="0" strike="noStrike" spc="-26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uso</a:t>
            </a: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6"/>
              </a:spcBef>
              <a:spcAft>
                <a:spcPts val="201"/>
              </a:spcAft>
              <a:tabLst>
                <a:tab pos="0" algn="l"/>
              </a:tabLst>
            </a:pP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Aft>
                <a:spcPts val="201"/>
              </a:spcAft>
              <a:buClr>
                <a:srgbClr val="000000"/>
              </a:buClr>
              <a:buFont typeface="Franklin Gothic Book"/>
              <a:buChar char=""/>
              <a:tabLst>
                <a:tab pos="336600" algn="l"/>
              </a:tabLst>
            </a:pP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Produzido</a:t>
            </a:r>
            <a:r>
              <a:rPr lang="en-US" sz="1500" b="0" strike="noStrike" spc="-12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por</a:t>
            </a:r>
            <a:r>
              <a:rPr lang="en-US" sz="1500" b="0" strike="noStrike" spc="-12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empresa</a:t>
            </a:r>
            <a:r>
              <a:rPr lang="en-US" sz="1500" b="0" strike="noStrike" spc="-12">
                <a:solidFill>
                  <a:srgbClr val="EFEDE3"/>
                </a:solidFill>
                <a:latin typeface="Franklin Gothic Book"/>
                <a:ea typeface="DejaVu Sans"/>
              </a:rPr>
              <a:t> </a:t>
            </a:r>
            <a:r>
              <a:rPr lang="en-US" sz="1500" b="0" strike="noStrike" spc="-7">
                <a:solidFill>
                  <a:srgbClr val="EFEDE3"/>
                </a:solidFill>
                <a:latin typeface="Franklin Gothic Book"/>
                <a:ea typeface="DejaVu Sans"/>
              </a:rPr>
              <a:t>certificada</a:t>
            </a:r>
            <a:endParaRPr lang="pt-BR" sz="15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object 8"/>
          <p:cNvSpPr/>
          <p:nvPr/>
        </p:nvSpPr>
        <p:spPr>
          <a:xfrm>
            <a:off x="1420560" y="4193640"/>
            <a:ext cx="6626880" cy="91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algn="ctr">
              <a:lnSpc>
                <a:spcPts val="2849"/>
              </a:lnSpc>
              <a:spcBef>
                <a:spcPts val="99"/>
              </a:spcBef>
            </a:pPr>
            <a:r>
              <a:rPr lang="pt-BR" sz="2400" b="1" strike="noStrike" spc="-7">
                <a:solidFill>
                  <a:srgbClr val="FFFFFF"/>
                </a:solidFill>
                <a:latin typeface="Arial"/>
                <a:ea typeface="DejaVu Sans"/>
              </a:rPr>
              <a:t>Qualidade</a:t>
            </a:r>
            <a:r>
              <a:rPr lang="pt-BR" sz="2400" b="1" strike="noStrike" spc="-12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é</a:t>
            </a:r>
            <a:r>
              <a:rPr lang="pt-BR" sz="2400" b="1" strike="noStrike" spc="-7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FFFFFF"/>
                </a:solidFill>
                <a:latin typeface="Arial"/>
                <a:ea typeface="DejaVu Sans"/>
              </a:rPr>
              <a:t>o</a:t>
            </a:r>
            <a:r>
              <a:rPr lang="pt-BR" sz="2400" b="1" strike="noStrike" spc="-7">
                <a:solidFill>
                  <a:srgbClr val="FFFFFF"/>
                </a:solidFill>
                <a:latin typeface="Arial"/>
                <a:ea typeface="DejaVu Sans"/>
              </a:rPr>
              <a:t> que cada cliente percebe como</a:t>
            </a: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ts val="4289"/>
              </a:lnSpc>
            </a:pPr>
            <a:r>
              <a:rPr lang="pt-BR" sz="3600" b="1" strike="noStrike" spc="-7">
                <a:solidFill>
                  <a:srgbClr val="FFFFFF"/>
                </a:solidFill>
                <a:latin typeface="Arial"/>
                <a:ea typeface="DejaVu Sans"/>
              </a:rPr>
              <a:t>“Qualidade”!</a:t>
            </a:r>
            <a:endParaRPr lang="pt-BR" sz="3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334"/>
          <p:cNvGrpSpPr/>
          <p:nvPr/>
        </p:nvGrpSpPr>
        <p:grpSpPr>
          <a:xfrm>
            <a:off x="562680" y="557280"/>
            <a:ext cx="8006400" cy="4012200"/>
            <a:chOff x="562680" y="557280"/>
            <a:chExt cx="8006400" cy="4012200"/>
          </a:xfrm>
        </p:grpSpPr>
        <p:sp>
          <p:nvSpPr>
            <p:cNvPr id="183" name="Freeform 4"/>
            <p:cNvSpPr/>
            <p:nvPr/>
          </p:nvSpPr>
          <p:spPr>
            <a:xfrm>
              <a:off x="6113880" y="1264320"/>
              <a:ext cx="2455200" cy="3305160"/>
            </a:xfrm>
            <a:custGeom>
              <a:avLst/>
              <a:gdLst>
                <a:gd name="textAreaLeft" fmla="*/ 0 w 2455200"/>
                <a:gd name="textAreaRight" fmla="*/ 2456280 w 2455200"/>
                <a:gd name="textAreaTop" fmla="*/ 0 h 3305160"/>
                <a:gd name="textAreaBottom" fmla="*/ 3306240 h 330516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Franklin Gothic Book"/>
                <a:ea typeface="DejaVu Sans"/>
              </a:endParaRPr>
            </a:p>
          </p:txBody>
        </p:sp>
        <p:sp>
          <p:nvSpPr>
            <p:cNvPr id="184" name="Freeform 5"/>
            <p:cNvSpPr/>
            <p:nvPr/>
          </p:nvSpPr>
          <p:spPr>
            <a:xfrm flipH="1" flipV="1">
              <a:off x="561960" y="556920"/>
              <a:ext cx="2455560" cy="3305160"/>
            </a:xfrm>
            <a:custGeom>
              <a:avLst/>
              <a:gdLst>
                <a:gd name="textAreaLeft" fmla="*/ -720 w 2455560"/>
                <a:gd name="textAreaRight" fmla="*/ 2455920 w 2455560"/>
                <a:gd name="textAreaTop" fmla="*/ -720 h 3305160"/>
                <a:gd name="textAreaBottom" fmla="*/ 3305520 h 330516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Franklin Gothic Book"/>
                <a:ea typeface="DejaVu Sans"/>
              </a:endParaRPr>
            </a:p>
          </p:txBody>
        </p:sp>
      </p:grpSp>
      <p:sp>
        <p:nvSpPr>
          <p:cNvPr id="185" name="Rectangle 2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186" name="Imagem 2"/>
          <p:cNvPicPr/>
          <p:nvPr/>
        </p:nvPicPr>
        <p:blipFill>
          <a:blip r:embed="rId2"/>
          <a:stretch/>
        </p:blipFill>
        <p:spPr>
          <a:xfrm>
            <a:off x="475560" y="1083960"/>
            <a:ext cx="5174280" cy="2974680"/>
          </a:xfrm>
          <a:prstGeom prst="rect">
            <a:avLst/>
          </a:prstGeom>
          <a:ln w="0">
            <a:noFill/>
          </a:ln>
        </p:spPr>
      </p:pic>
      <p:sp>
        <p:nvSpPr>
          <p:cNvPr id="187" name="Freeform 7"/>
          <p:cNvSpPr/>
          <p:nvPr/>
        </p:nvSpPr>
        <p:spPr>
          <a:xfrm flipH="1" flipV="1">
            <a:off x="5986800" y="478800"/>
            <a:ext cx="1720800" cy="2755080"/>
          </a:xfrm>
          <a:custGeom>
            <a:avLst/>
            <a:gdLst>
              <a:gd name="textAreaLeft" fmla="*/ 720 w 1720800"/>
              <a:gd name="textAreaRight" fmla="*/ 1722600 w 1720800"/>
              <a:gd name="textAreaTop" fmla="*/ -720 h 2755080"/>
              <a:gd name="textAreaBottom" fmla="*/ 2755440 h 2755080"/>
            </a:gdLst>
            <a:ahLst/>
            <a:cxnLst/>
            <a:rect l="textAreaLeft" t="textAreaTop" r="textAreaRight" b="textAreaBottom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Franklin Gothic Book"/>
              <a:ea typeface="DejaVu Sans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210360" y="985680"/>
            <a:ext cx="2933280" cy="225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3300" b="1" strike="noStrike" cap="all" spc="-1">
                <a:solidFill>
                  <a:srgbClr val="EFEDE3"/>
                </a:solidFill>
                <a:latin typeface="Franklin Gothic Book"/>
              </a:rPr>
              <a:t>Bases da Qualidade</a:t>
            </a:r>
            <a:endParaRPr lang="pt-BR" sz="3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"/>
          <p:cNvGrpSpPr/>
          <p:nvPr/>
        </p:nvGrpSpPr>
        <p:grpSpPr>
          <a:xfrm>
            <a:off x="562680" y="557280"/>
            <a:ext cx="8006400" cy="4012200"/>
            <a:chOff x="562680" y="557280"/>
            <a:chExt cx="8006400" cy="4012200"/>
          </a:xfrm>
        </p:grpSpPr>
        <p:sp>
          <p:nvSpPr>
            <p:cNvPr id="190" name="Freeform 1"/>
            <p:cNvSpPr/>
            <p:nvPr/>
          </p:nvSpPr>
          <p:spPr>
            <a:xfrm>
              <a:off x="6113880" y="1264320"/>
              <a:ext cx="2455200" cy="3305160"/>
            </a:xfrm>
            <a:custGeom>
              <a:avLst/>
              <a:gdLst>
                <a:gd name="textAreaLeft" fmla="*/ 0 w 2455200"/>
                <a:gd name="textAreaRight" fmla="*/ 2456280 w 2455200"/>
                <a:gd name="textAreaTop" fmla="*/ 0 h 3305160"/>
                <a:gd name="textAreaBottom" fmla="*/ 3306240 h 330516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Franklin Gothic Book"/>
                <a:ea typeface="DejaVu Sans"/>
              </a:endParaRPr>
            </a:p>
          </p:txBody>
        </p:sp>
        <p:sp>
          <p:nvSpPr>
            <p:cNvPr id="191" name="Freeform 2"/>
            <p:cNvSpPr/>
            <p:nvPr/>
          </p:nvSpPr>
          <p:spPr>
            <a:xfrm flipH="1" flipV="1">
              <a:off x="561960" y="556920"/>
              <a:ext cx="2455560" cy="3305160"/>
            </a:xfrm>
            <a:custGeom>
              <a:avLst/>
              <a:gdLst>
                <a:gd name="textAreaLeft" fmla="*/ -720 w 2455560"/>
                <a:gd name="textAreaRight" fmla="*/ 2455920 w 2455560"/>
                <a:gd name="textAreaTop" fmla="*/ -720 h 3305160"/>
                <a:gd name="textAreaBottom" fmla="*/ 3305520 h 330516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FFFFFF"/>
                </a:solidFill>
                <a:latin typeface="Franklin Gothic Book"/>
                <a:ea typeface="DejaVu Sans"/>
              </a:endParaRPr>
            </a:p>
          </p:txBody>
        </p:sp>
      </p:grpSp>
      <p:sp>
        <p:nvSpPr>
          <p:cNvPr id="192" name="Rectangle 1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193" name="Imagem 1"/>
          <p:cNvPicPr/>
          <p:nvPr/>
        </p:nvPicPr>
        <p:blipFill>
          <a:blip r:embed="rId2"/>
          <a:stretch/>
        </p:blipFill>
        <p:spPr>
          <a:xfrm>
            <a:off x="475560" y="1193760"/>
            <a:ext cx="5174280" cy="2754720"/>
          </a:xfrm>
          <a:prstGeom prst="rect">
            <a:avLst/>
          </a:prstGeom>
          <a:ln w="0">
            <a:noFill/>
          </a:ln>
        </p:spPr>
      </p:pic>
      <p:sp>
        <p:nvSpPr>
          <p:cNvPr id="194" name="Freeform 3"/>
          <p:cNvSpPr/>
          <p:nvPr/>
        </p:nvSpPr>
        <p:spPr>
          <a:xfrm flipH="1" flipV="1">
            <a:off x="5986800" y="478800"/>
            <a:ext cx="1720800" cy="2755080"/>
          </a:xfrm>
          <a:custGeom>
            <a:avLst/>
            <a:gdLst>
              <a:gd name="textAreaLeft" fmla="*/ 720 w 1720800"/>
              <a:gd name="textAreaRight" fmla="*/ 1722600 w 1720800"/>
              <a:gd name="textAreaTop" fmla="*/ -720 h 2755080"/>
              <a:gd name="textAreaBottom" fmla="*/ 2755440 h 2755080"/>
            </a:gdLst>
            <a:ahLst/>
            <a:cxnLst/>
            <a:rect l="textAreaLeft" t="textAreaTop" r="textAreaRight" b="textAreaBottom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Franklin Gothic Book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390166" y="731353"/>
            <a:ext cx="2753473" cy="22244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2500" b="0" strike="noStrike" cap="all" spc="-1" dirty="0" err="1">
                <a:solidFill>
                  <a:srgbClr val="EFEDE3"/>
                </a:solidFill>
                <a:latin typeface="Franklin Gothic Book"/>
              </a:rPr>
              <a:t>Incorporação</a:t>
            </a:r>
            <a:r>
              <a:rPr lang="en-US" sz="2500" b="0" strike="noStrike" cap="all" spc="-1" dirty="0">
                <a:solidFill>
                  <a:srgbClr val="EFEDE3"/>
                </a:solidFill>
                <a:latin typeface="Franklin Gothic Book"/>
              </a:rPr>
              <a:t> da </a:t>
            </a:r>
            <a:r>
              <a:rPr lang="en-US" sz="2500" b="0" strike="noStrike" cap="all" spc="-1" dirty="0" err="1">
                <a:solidFill>
                  <a:srgbClr val="EFEDE3"/>
                </a:solidFill>
                <a:latin typeface="Franklin Gothic Book"/>
              </a:rPr>
              <a:t>Qualidade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340"/>
          <p:cNvSpPr/>
          <p:nvPr/>
        </p:nvSpPr>
        <p:spPr>
          <a:xfrm>
            <a:off x="358560" y="360"/>
            <a:ext cx="170280" cy="514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197" name="Rectangle 342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522880" y="514440"/>
            <a:ext cx="5777640" cy="1113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6000"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191B0E"/>
                </a:solidFill>
                <a:latin typeface="Franklin Gothic Book"/>
              </a:rPr>
              <a:t>Custo da Qualidade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tangle 344"/>
          <p:cNvSpPr/>
          <p:nvPr/>
        </p:nvSpPr>
        <p:spPr>
          <a:xfrm>
            <a:off x="0" y="360"/>
            <a:ext cx="2282400" cy="5142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00" name="Rectangle 346"/>
          <p:cNvSpPr/>
          <p:nvPr/>
        </p:nvSpPr>
        <p:spPr>
          <a:xfrm>
            <a:off x="2111760" y="360"/>
            <a:ext cx="170280" cy="514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01" name="Shape 120"/>
          <p:cNvSpPr/>
          <p:nvPr/>
        </p:nvSpPr>
        <p:spPr>
          <a:xfrm>
            <a:off x="2403000" y="1283760"/>
            <a:ext cx="5777640" cy="268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O custo de qualidade inclui todos os gastos financeiros relacionados às atividades de qualidade, os quais podem ser divididos em: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384120">
              <a:lnSpc>
                <a:spcPct val="94000"/>
              </a:lnSpc>
              <a:spcAft>
                <a:spcPts val="201"/>
              </a:spcAft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hape 121"/>
          <p:cNvSpPr/>
          <p:nvPr/>
        </p:nvSpPr>
        <p:spPr>
          <a:xfrm>
            <a:off x="6080400" y="2185920"/>
            <a:ext cx="3182400" cy="245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Os custos de </a:t>
            </a:r>
            <a:r>
              <a:rPr lang="pt-BR" sz="1800" b="1" u="sng" strike="noStrike" spc="-1">
                <a:solidFill>
                  <a:srgbClr val="C00000"/>
                </a:solidFill>
                <a:uFillTx/>
                <a:latin typeface="Arial"/>
                <a:ea typeface="DejaVu Sans"/>
              </a:rPr>
              <a:t>avaliação</a:t>
            </a: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incluem: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inspeções dos processos e relações entre eles;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manutenção dos equipamentos;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testes.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Shape 122"/>
          <p:cNvSpPr/>
          <p:nvPr/>
        </p:nvSpPr>
        <p:spPr>
          <a:xfrm>
            <a:off x="2522880" y="2221920"/>
            <a:ext cx="3060720" cy="313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Os custos de </a:t>
            </a:r>
            <a:r>
              <a:rPr lang="pt-BR" sz="1800" b="1" u="sng" strike="noStrike" spc="-1">
                <a:solidFill>
                  <a:srgbClr val="C00000"/>
                </a:solidFill>
                <a:uFillTx/>
                <a:latin typeface="Arial"/>
                <a:ea typeface="DejaVu Sans"/>
              </a:rPr>
              <a:t>prevenção</a:t>
            </a: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incluem: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planejamento da qualidade;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revisões técnicas formais;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teste de equipamentos;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1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treinamento.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374760"/>
            <a:ext cx="5490000" cy="587880"/>
          </a:xfrm>
          <a:prstGeom prst="rect">
            <a:avLst/>
          </a:prstGeom>
          <a:noFill/>
          <a:ln w="0">
            <a:noFill/>
          </a:ln>
        </p:spPr>
        <p:txBody>
          <a:bodyPr lIns="51480" tIns="25560" rIns="51480" bIns="2556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Custo da Falha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Shape 128"/>
          <p:cNvSpPr/>
          <p:nvPr/>
        </p:nvSpPr>
        <p:spPr>
          <a:xfrm>
            <a:off x="1032120" y="1035000"/>
            <a:ext cx="7338600" cy="247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Os custos de falhas poderiam desaparecer se nenhum defeito ocorresse antes da entrega do produto para o cliente. Os custos de falhas podem ser divididos em: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1800" b="1" strike="noStrike" spc="-1" dirty="0">
                <a:solidFill>
                  <a:srgbClr val="C00000"/>
                </a:solidFill>
                <a:latin typeface="Arial"/>
                <a:ea typeface="DejaVu Sans"/>
              </a:rPr>
              <a:t>Os custos de falhas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1800" b="1" u="sng" strike="noStrike" spc="-1" dirty="0">
                <a:solidFill>
                  <a:srgbClr val="C00000"/>
                </a:solidFill>
                <a:uFillTx/>
                <a:latin typeface="Arial"/>
                <a:ea typeface="DejaVu Sans"/>
              </a:rPr>
              <a:t>internas</a:t>
            </a:r>
            <a:r>
              <a:rPr lang="pt-BR" sz="1800" b="1" strike="noStrike" spc="-1" dirty="0">
                <a:solidFill>
                  <a:srgbClr val="C00000"/>
                </a:solidFill>
                <a:latin typeface="Arial"/>
                <a:ea typeface="DejaVu Sans"/>
              </a:rPr>
              <a:t> :</a:t>
            </a: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• retrabalho;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• conserto de bugs;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tabLst>
                <a:tab pos="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• análise de falhas.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tângulo 3"/>
          <p:cNvSpPr/>
          <p:nvPr/>
        </p:nvSpPr>
        <p:spPr>
          <a:xfrm>
            <a:off x="5262840" y="3522960"/>
            <a:ext cx="32346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Os custos de falhas </a:t>
            </a:r>
            <a:r>
              <a:rPr lang="pt-BR" sz="1800" b="1" u="sng" strike="noStrike" spc="-1">
                <a:solidFill>
                  <a:srgbClr val="C00000"/>
                </a:solidFill>
                <a:uFillTx/>
                <a:latin typeface="Arial"/>
                <a:ea typeface="DejaVu Sans"/>
              </a:rPr>
              <a:t>externas</a:t>
            </a:r>
            <a:r>
              <a:rPr lang="pt-BR" sz="1800" b="1" strike="noStrike" spc="-1">
                <a:solidFill>
                  <a:srgbClr val="C00000"/>
                </a:solidFill>
                <a:latin typeface="Arial"/>
                <a:ea typeface="DejaVu Sans"/>
              </a:rPr>
              <a:t> 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resolução de queixas;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revisão do produto;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• aspectos de segurança.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1480</Words>
  <Application>Microsoft Office PowerPoint</Application>
  <PresentationFormat>Apresentação na tela (16:9)</PresentationFormat>
  <Paragraphs>202</Paragraphs>
  <Slides>39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39</vt:i4>
      </vt:variant>
    </vt:vector>
  </HeadingPairs>
  <TitlesOfParts>
    <vt:vector size="53" baseType="lpstr">
      <vt:lpstr>Arial</vt:lpstr>
      <vt:lpstr>Arial MT</vt:lpstr>
      <vt:lpstr>Calibri</vt:lpstr>
      <vt:lpstr>DejaVu Sans</vt:lpstr>
      <vt:lpstr>Franklin Gothic Book</vt:lpstr>
      <vt:lpstr>Söhne</vt:lpstr>
      <vt:lpstr>Söhne Mono</vt:lpstr>
      <vt:lpstr>Symbol</vt:lpstr>
      <vt:lpstr>Times New Roman</vt:lpstr>
      <vt:lpstr>Wingdings</vt:lpstr>
      <vt:lpstr>Cortar</vt:lpstr>
      <vt:lpstr>Cortar</vt:lpstr>
      <vt:lpstr>Cortar</vt:lpstr>
      <vt:lpstr>Office Theme</vt:lpstr>
      <vt:lpstr>Qualidade de Software</vt:lpstr>
      <vt:lpstr>Qualidade de Software</vt:lpstr>
      <vt:lpstr>Qualidade de Software</vt:lpstr>
      <vt:lpstr>Qualidade de Software</vt:lpstr>
      <vt:lpstr>Qualidade de Software</vt:lpstr>
      <vt:lpstr>Bases da Qualidade</vt:lpstr>
      <vt:lpstr>Incorporação da Qualidade</vt:lpstr>
      <vt:lpstr>Custo da Qualidade</vt:lpstr>
      <vt:lpstr>Custo da Falha</vt:lpstr>
      <vt:lpstr>Falha dos Sistemas de Informação</vt:lpstr>
      <vt:lpstr>Qualidade de Produto</vt:lpstr>
      <vt:lpstr>Garantia Qualidade</vt:lpstr>
      <vt:lpstr>Atributos da Qualidade</vt:lpstr>
      <vt:lpstr>Métricas da Qualidade de Software</vt:lpstr>
      <vt:lpstr>Funções da Medição</vt:lpstr>
      <vt:lpstr>Organismos Normativos</vt:lpstr>
      <vt:lpstr>Qualidade de Software</vt:lpstr>
      <vt:lpstr>Normas e Padrões</vt:lpstr>
      <vt:lpstr>Qualidade de Software</vt:lpstr>
      <vt:lpstr>Qualidade de Software</vt:lpstr>
      <vt:lpstr>Qualidade de Software</vt:lpstr>
      <vt:lpstr>Qualidade de Processo de Software</vt:lpstr>
      <vt:lpstr>Qualidade de Produto de Software</vt:lpstr>
      <vt:lpstr>Produto de Software</vt:lpstr>
      <vt:lpstr>Métricas de Produto</vt:lpstr>
      <vt:lpstr>Métricas</vt:lpstr>
      <vt:lpstr>Métricas Básicas</vt:lpstr>
      <vt:lpstr>Apresentação do PowerPoint</vt:lpstr>
      <vt:lpstr>Fan-in</vt:lpstr>
      <vt:lpstr>Fan-out</vt:lpstr>
      <vt:lpstr>Apresentação do PowerPoint</vt:lpstr>
      <vt:lpstr>Exercício</vt:lpstr>
      <vt:lpstr>Exercício</vt:lpstr>
      <vt:lpstr>Exercício</vt:lpstr>
      <vt:lpstr>Exercício</vt:lpstr>
      <vt:lpstr>Resolvendo</vt:lpstr>
      <vt:lpstr>Exercício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CECILIA SOSA ARIAS PEIXOTO</dc:creator>
  <dc:description/>
  <cp:lastModifiedBy>CECILIA SOSA ARIAS PEIXOTO</cp:lastModifiedBy>
  <cp:revision>45</cp:revision>
  <dcterms:modified xsi:type="dcterms:W3CDTF">2025-02-21T13:02:28Z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(16:9)</vt:lpwstr>
  </property>
  <property fmtid="{D5CDD505-2E9C-101B-9397-08002B2CF9AE}" pid="3" name="Slides">
    <vt:i4>41</vt:i4>
  </property>
</Properties>
</file>