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 type="screen16x9"/>
  <p:notesSz cx="7559675" cy="10691813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Libre Franklin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+5BAV678dMM8ySb0y/mKR6j62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4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1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Logica </a:t>
            </a:r>
            <a:endParaRPr/>
          </a:p>
        </p:txBody>
      </p:sp>
      <p:sp>
        <p:nvSpPr>
          <p:cNvPr id="416" name="Google Shape;416;p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bb5c21a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4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bb5c21acc_0_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33bb5c21acc_0_27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bb5c21ac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4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3bb5c21acc_0_1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33bb5c21acc_0_19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3bb5c21ac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4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3bb5c21acc_0_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g33bb5c21acc_0_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2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25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p2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bb5c21ac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4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bb5c21acc_0_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3bb5c21acc_0_6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bb5c21ac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400" cy="360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bb5c21acc_0_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3bb5c21acc_0_3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9" name="Google Shape;99;p4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4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6" name="Google Shape;116;p4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0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9" name="Google Shape;129;p50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4" name="Google Shape;134;p5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9" name="Google Shape;139;p5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5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5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7" name="Google Shape;147;p5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5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5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5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5" name="Google Shape;155;p5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5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5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5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63" name="Google Shape;163;p55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5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56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6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0" name="Google Shape;170;p56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5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5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5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5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5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9" name="Google Shape;179;p5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5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5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5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5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5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5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0" name="Google Shape;190;p5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5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3" name="Google Shape;213;p5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6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6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60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60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0" name="Google Shape;220;p60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6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6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5" name="Google Shape;225;p6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6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0" name="Google Shape;230;p6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6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6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6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8" name="Google Shape;238;p6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6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6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6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6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46" name="Google Shape;246;p6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6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6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6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65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5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4" name="Google Shape;254;p65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6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66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6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1" name="Google Shape;261;p66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6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6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6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6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0" name="Google Shape;270;p6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6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6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6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6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6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6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p6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6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81" name="Google Shape;281;p6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358560" y="360"/>
            <a:ext cx="169920" cy="5142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/>
          <p:nvPr/>
        </p:nvSpPr>
        <p:spPr>
          <a:xfrm>
            <a:off x="358560" y="360"/>
            <a:ext cx="169920" cy="5142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/>
        </p:nvSpPr>
        <p:spPr>
          <a:xfrm>
            <a:off x="358560" y="360"/>
            <a:ext cx="169920" cy="51422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oJhAnAQd4I&amp;t=230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i.cmu.edu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Qualidade de Software</a:t>
            </a:r>
            <a:endParaRPr/>
          </a:p>
        </p:txBody>
      </p:sp>
      <p:sp>
        <p:nvSpPr>
          <p:cNvPr id="287" name="Google Shape;287;p1"/>
          <p:cNvSpPr txBox="1">
            <a:spLocks noGrp="1"/>
          </p:cNvSpPr>
          <p:nvPr>
            <p:ph type="subTitle" idx="4294967295"/>
          </p:nvPr>
        </p:nvSpPr>
        <p:spPr>
          <a:xfrm>
            <a:off x="770760" y="126000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está a arquitetura do software?</a:t>
            </a: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forma geral, arquitetura é uma divisão prudente do “todo” em partes, com relações</a:t>
            </a: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específicas entre as partes (Clements et al. 2010).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"/>
          <p:cNvSpPr/>
          <p:nvPr/>
        </p:nvSpPr>
        <p:spPr>
          <a:xfrm>
            <a:off x="1840772" y="846237"/>
            <a:ext cx="6018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https://www.youtube.com/watch?v=poJhAnAQd4I&amp;t=230s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9" title="Acoplamento e Coesão (2 &amp;quot;palavrões&amp;quot; essenciais na programação) // Dicionário do Programad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3878" y="1450804"/>
            <a:ext cx="6230200" cy="35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700" y="199857"/>
            <a:ext cx="1639078" cy="1639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fracionar o todo?</a:t>
            </a:r>
            <a:endParaRPr/>
          </a:p>
        </p:txBody>
      </p:sp>
      <p:sp>
        <p:nvSpPr>
          <p:cNvPr id="354" name="Google Shape;354;p10"/>
          <p:cNvSpPr txBox="1">
            <a:spLocks noGrp="1"/>
          </p:cNvSpPr>
          <p:nvPr>
            <p:ph type="body" idx="4294967295"/>
          </p:nvPr>
        </p:nvSpPr>
        <p:spPr>
          <a:xfrm>
            <a:off x="900000" y="120348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6500"/>
          </a:bodyPr>
          <a:lstStyle/>
          <a:p>
            <a:pPr marL="192240" marR="0" lvl="0" indent="-192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Estratégia de módulos com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forte independência de outros módulos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com forte unicidade.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2240" marR="0" lvl="0" indent="-1922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Isso caracteriza sistemas onde o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acoplamento entre sub-sistemas é fraco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onde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cada sub-sistema é fortemente coeso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48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fracionar o todo?</a:t>
            </a:r>
            <a:endParaRPr/>
          </a:p>
        </p:txBody>
      </p:sp>
      <p:sp>
        <p:nvSpPr>
          <p:cNvPr id="360" name="Google Shape;360;p11"/>
          <p:cNvSpPr txBox="1">
            <a:spLocks noGrp="1"/>
          </p:cNvSpPr>
          <p:nvPr>
            <p:ph type="body" idx="4294967295"/>
          </p:nvPr>
        </p:nvSpPr>
        <p:spPr>
          <a:xfrm>
            <a:off x="900000" y="120348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1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que podemos dizer do compartilhamento de informação?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 conceito prega que cada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módulo ou sub-sistema deve guardar para si as informações que só a ele interessa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claro, que o conceito, ao ser aplicado a sistemas, gera como efeito um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acoplamento fraco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em função da heurística de minimizar o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conhecimento compartilhado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importante?</a:t>
            </a:r>
            <a:endParaRPr/>
          </a:p>
        </p:txBody>
      </p:sp>
      <p:sp>
        <p:nvSpPr>
          <p:cNvPr id="366" name="Google Shape;366;p12"/>
          <p:cNvSpPr txBox="1">
            <a:spLocks noGrp="1"/>
          </p:cNvSpPr>
          <p:nvPr>
            <p:ph type="body" idx="4294967295"/>
          </p:nvPr>
        </p:nvSpPr>
        <p:spPr>
          <a:xfrm>
            <a:off x="915480" y="133740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10000"/>
          </a:bodyPr>
          <a:lstStyle/>
          <a:p>
            <a:pPr marL="43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oesão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</a:t>
            </a:r>
            <a:r>
              <a:rPr lang="pt-BR" sz="2200" b="1">
                <a:solidFill>
                  <a:srgbClr val="000000"/>
                </a:solidFill>
              </a:rPr>
              <a:t>módulo</a:t>
            </a: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baixa coesão faz muitas coisas não relacionadas e leva aos seguintes problemas: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Difícil de entender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Difícil de reusar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Difícil de manter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"Delicado": constantemente sendo afetado por outras mudanças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Medidas de Coesão</a:t>
            </a:r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body" idx="4294967295"/>
          </p:nvPr>
        </p:nvSpPr>
        <p:spPr>
          <a:xfrm>
            <a:off x="540000" y="1203480"/>
            <a:ext cx="8279640" cy="1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39500" lnSpcReduction="20000"/>
          </a:bodyPr>
          <a:lstStyle/>
          <a:p>
            <a:pPr marL="203040" marR="0" lvl="0" indent="-152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Coincidente: o módulo realiza funções não relacionadas</a:t>
            </a:r>
            <a:endParaRPr/>
          </a:p>
          <a:p>
            <a:pPr marL="203040" marR="0" lvl="0" indent="-152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Lógica: as funções estão relacionadas logicamente</a:t>
            </a:r>
            <a:endParaRPr/>
          </a:p>
          <a:p>
            <a:pPr marL="203040" marR="0" lvl="0" indent="-152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Temporal: o módulo realiza mais que uma função que devem ocorrer no mesmo intervalo de tempo </a:t>
            </a:r>
            <a:endParaRPr/>
          </a:p>
          <a:p>
            <a:pPr marL="203040" marR="0" lvl="0" indent="-152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Procedimental: o módulo realiza mais que uma função, de tal forma que elas estão relacionadas a um procedimento geral</a:t>
            </a:r>
            <a:endParaRPr/>
          </a:p>
          <a:p>
            <a:pPr marL="203040" marR="0" lvl="0" indent="-152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Comunicacional: o módulo realiza funções que manipulam a mesma estrutura de dados</a:t>
            </a:r>
            <a:endParaRPr/>
          </a:p>
          <a:p>
            <a:pPr marL="203040" marR="0" lvl="0" indent="-1522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Funcional: o módulo realiza uma única função bem definida </a:t>
            </a:r>
            <a:endParaRPr/>
          </a:p>
        </p:txBody>
      </p:sp>
      <p:pic>
        <p:nvPicPr>
          <p:cNvPr id="373" name="Google Shape;37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0000" y="3070080"/>
            <a:ext cx="5145480" cy="19695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3"/>
          <p:cNvSpPr/>
          <p:nvPr/>
        </p:nvSpPr>
        <p:spPr>
          <a:xfrm>
            <a:off x="6666614" y="3657600"/>
            <a:ext cx="1244009" cy="1280700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360000"/>
            <a:ext cx="8099640" cy="4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/>
          </a:p>
        </p:txBody>
      </p:sp>
      <p:sp>
        <p:nvSpPr>
          <p:cNvPr id="385" name="Google Shape;385;p15"/>
          <p:cNvSpPr txBox="1">
            <a:spLocks noGrp="1"/>
          </p:cNvSpPr>
          <p:nvPr>
            <p:ph type="body" idx="4294967295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tipo de coesão tem aqui?</a:t>
            </a:r>
            <a:endParaRPr/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5"/>
          <p:cNvSpPr/>
          <p:nvPr/>
        </p:nvSpPr>
        <p:spPr>
          <a:xfrm>
            <a:off x="900000" y="4285440"/>
            <a:ext cx="6653160" cy="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960" y="2160000"/>
            <a:ext cx="5746680" cy="152748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5"/>
          <p:cNvSpPr/>
          <p:nvPr/>
        </p:nvSpPr>
        <p:spPr>
          <a:xfrm>
            <a:off x="996120" y="4140000"/>
            <a:ext cx="6923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heurística fundamental: o uso do conector “e” ou “ou” em um título de um módulo (ou subsistema) é um forte indicativo da falta de coesão!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>
            <a:spLocks noGrp="1"/>
          </p:cNvSpPr>
          <p:nvPr>
            <p:ph type="body" idx="4294967295"/>
          </p:nvPr>
        </p:nvSpPr>
        <p:spPr>
          <a:xfrm>
            <a:off x="457740" y="2134981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000" lnSpcReduction="10000"/>
          </a:bodyPr>
          <a:lstStyle/>
          <a:p>
            <a:pPr marL="397440" marR="0" lvl="0" indent="-298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 uma função relacionada ao problema? Não</a:t>
            </a:r>
            <a:endParaRPr/>
          </a:p>
          <a:p>
            <a:pPr marL="397440" marR="0" lvl="0" indent="-2980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relaciona? NADA</a:t>
            </a:r>
            <a:endParaRPr/>
          </a:p>
          <a:p>
            <a:pPr marL="397440" marR="0" lvl="0" indent="-2980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atividades estão relacionadas na mesma categoria? Não</a:t>
            </a:r>
            <a:endParaRPr/>
          </a:p>
          <a:p>
            <a:pPr marL="397440" marR="0" lvl="0" indent="-29808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pt-BR" sz="3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Coincidente</a:t>
            </a:r>
            <a:endParaRPr/>
          </a:p>
          <a:p>
            <a:pPr marL="39744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744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744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900000" y="4285440"/>
            <a:ext cx="6653160" cy="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16856"/>
            <a:ext cx="3975652" cy="1292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0012" y="0"/>
            <a:ext cx="4843988" cy="317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 2</a:t>
            </a:r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body" idx="4294967295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tipo de coesão tem aqui?</a:t>
            </a:r>
            <a:endParaRPr/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/>
          <p:nvPr/>
        </p:nvSpPr>
        <p:spPr>
          <a:xfrm>
            <a:off x="900000" y="4285440"/>
            <a:ext cx="6653160" cy="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20" y="2014560"/>
            <a:ext cx="6766920" cy="230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 txBox="1">
            <a:spLocks noGrp="1"/>
          </p:cNvSpPr>
          <p:nvPr>
            <p:ph type="body" idx="4294967295"/>
          </p:nvPr>
        </p:nvSpPr>
        <p:spPr>
          <a:xfrm>
            <a:off x="591120" y="1517400"/>
            <a:ext cx="3708892" cy="351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 </a:t>
            </a:r>
            <a:r>
              <a:rPr lang="pt-BR" sz="2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função relacionada ao problema? Não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relaciona? Dados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sequência é importante? Não</a:t>
            </a:r>
            <a:endParaRPr/>
          </a:p>
          <a:p>
            <a:pPr marL="432000" marR="0" lvl="0" indent="-32400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lang="pt-BR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Comunicacional</a:t>
            </a:r>
            <a:endParaRPr/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8"/>
          <p:cNvSpPr/>
          <p:nvPr/>
        </p:nvSpPr>
        <p:spPr>
          <a:xfrm>
            <a:off x="900000" y="4285440"/>
            <a:ext cx="6653160" cy="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300012" cy="1407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0012" y="795130"/>
            <a:ext cx="4843988" cy="3170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"/>
          <p:cNvSpPr txBox="1">
            <a:spLocks noGrp="1"/>
          </p:cNvSpPr>
          <p:nvPr>
            <p:ph type="title"/>
          </p:nvPr>
        </p:nvSpPr>
        <p:spPr>
          <a:xfrm>
            <a:off x="558800" y="239067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293" name="Google Shape;2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184" y="1203480"/>
            <a:ext cx="5887272" cy="381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419" name="Google Shape;419;p1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6484289" cy="68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o tipo de coesão?</a:t>
            </a:r>
            <a:endParaRPr/>
          </a:p>
        </p:txBody>
      </p:sp>
      <p:pic>
        <p:nvPicPr>
          <p:cNvPr id="420" name="Google Shape;4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0070" y="2137284"/>
            <a:ext cx="5758665" cy="1660156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9"/>
          <p:cNvSpPr txBox="1"/>
          <p:nvPr/>
        </p:nvSpPr>
        <p:spPr>
          <a:xfrm>
            <a:off x="788030" y="4054933"/>
            <a:ext cx="80427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módulo tem coesão lógica se o relacionamento entre suas atividades é ter a mesma </a:t>
            </a:r>
            <a:r>
              <a:rPr lang="pt-BR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categoria geral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onde as atividades a serem executadas são selecionadas fora do módulo.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33bb5c21ac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357188"/>
            <a:ext cx="69818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3bb5c21acc_0_19"/>
          <p:cNvSpPr txBox="1">
            <a:spLocks noGrp="1"/>
          </p:cNvSpPr>
          <p:nvPr>
            <p:ph type="title"/>
          </p:nvPr>
        </p:nvSpPr>
        <p:spPr>
          <a:xfrm>
            <a:off x="564050" y="98350"/>
            <a:ext cx="82293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do Acoplamento no…</a:t>
            </a:r>
            <a:endParaRPr/>
          </a:p>
        </p:txBody>
      </p:sp>
      <p:sp>
        <p:nvSpPr>
          <p:cNvPr id="434" name="Google Shape;434;g33bb5c21acc_0_19"/>
          <p:cNvSpPr txBox="1">
            <a:spLocks noGrp="1"/>
          </p:cNvSpPr>
          <p:nvPr>
            <p:ph type="subTitle" idx="1"/>
          </p:nvPr>
        </p:nvSpPr>
        <p:spPr>
          <a:xfrm>
            <a:off x="1088725" y="1203475"/>
            <a:ext cx="7597800" cy="382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 manutenibilidade: qualquer mudança na implementação da interface, pode afetar vários outros módulos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 reusabilidade: o módulo X precisa depender de mais detalhes do módulo Y sendo reusado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bb5c21acc_0_12"/>
          <p:cNvSpPr txBox="1">
            <a:spLocks noGrp="1"/>
          </p:cNvSpPr>
          <p:nvPr>
            <p:ph type="subTitle" idx="1"/>
          </p:nvPr>
        </p:nvSpPr>
        <p:spPr>
          <a:xfrm>
            <a:off x="920850" y="1203475"/>
            <a:ext cx="7765800" cy="36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/>
              <a:t>O risco de erro e a dificuldade de assegurar corretude está relacionada com o esforço humano para assegurar a corretude</a:t>
            </a:r>
            <a:endParaRPr sz="2500"/>
          </a:p>
          <a:p>
            <a:pPr marL="457200" lvl="0" indent="-387350" algn="l" rtl="0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pt-BR" sz="2500"/>
              <a:t>será menos difícil quanto mais puder ser verificado pelo compilador ou por alguma ferramenta de verificação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pt-BR" sz="2500"/>
              <a:t>será mais difícil quanto mais depender da ação humana</a:t>
            </a:r>
            <a:endParaRPr sz="25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3bb5c21acc_0_12"/>
          <p:cNvSpPr txBox="1">
            <a:spLocks noGrp="1"/>
          </p:cNvSpPr>
          <p:nvPr>
            <p:ph type="title"/>
          </p:nvPr>
        </p:nvSpPr>
        <p:spPr>
          <a:xfrm>
            <a:off x="777725" y="344875"/>
            <a:ext cx="82293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Influência do Acoplamento no…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0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</a:t>
            </a:r>
            <a:endParaRPr/>
          </a:p>
        </p:txBody>
      </p:sp>
      <p:sp>
        <p:nvSpPr>
          <p:cNvPr id="447" name="Google Shape;447;p20"/>
          <p:cNvSpPr txBox="1">
            <a:spLocks noGrp="1"/>
          </p:cNvSpPr>
          <p:nvPr>
            <p:ph type="body" idx="4294967295"/>
          </p:nvPr>
        </p:nvSpPr>
        <p:spPr>
          <a:xfrm>
            <a:off x="720000" y="1203480"/>
            <a:ext cx="8099640" cy="311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9000" lnSpcReduction="10000"/>
          </a:bodyPr>
          <a:lstStyle/>
          <a:p>
            <a:pPr marL="309240" marR="0" lvl="0" indent="-2318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 por conteúdo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faz referência direta ao interior de y</a:t>
            </a:r>
            <a:endParaRPr/>
          </a:p>
          <a:p>
            <a:pPr marL="309240" marR="0" lvl="0" indent="-231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 por comum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e y referenciam variáveis globais</a:t>
            </a:r>
            <a:endParaRPr/>
          </a:p>
          <a:p>
            <a:pPr marL="309240" marR="0" lvl="0" indent="-231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 por controle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e y se comunicam por parâmetros sendo que um deles é um </a:t>
            </a:r>
            <a:r>
              <a:rPr lang="pt-BR" sz="2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controla o comportamento de um dos módulos </a:t>
            </a:r>
            <a:endParaRPr/>
          </a:p>
          <a:p>
            <a:pPr marL="309240" marR="0" lvl="0" indent="-231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 por carimbo ``stamp‘’ou imagem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e y se comunicam por parâmetros, sendo um deles, uma estrutura de dados</a:t>
            </a:r>
            <a:endParaRPr/>
          </a:p>
          <a:p>
            <a:pPr marL="309240" marR="0" lvl="0" indent="-231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 por dados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 e y se comunicam por parâmetros</a:t>
            </a:r>
            <a:endParaRPr/>
          </a:p>
          <a:p>
            <a:pPr marL="309240" marR="0" lvl="0" indent="-231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2200" b="0" i="0" u="none" strike="noStrike" cap="non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coplamento é uma realidade a ser enfrentada. Entretanto, o projetista deve se esforçar para reduzir o acoplamento sempre que possível e compreender as ramificações do acoplamento elevado.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0000" y="1620000"/>
            <a:ext cx="3792240" cy="293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1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tipo de Acoplamento?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000" y="1566360"/>
            <a:ext cx="3792240" cy="293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2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tipo de Acoplamento?</a:t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900000" y="1260000"/>
            <a:ext cx="2159640" cy="1439640"/>
          </a:xfrm>
          <a:prstGeom prst="wedgeRoundRectCallout">
            <a:avLst>
              <a:gd name="adj1" fmla="val 182759"/>
              <a:gd name="adj2" fmla="val 47296"/>
              <a:gd name="adj3" fmla="val 16667"/>
            </a:avLst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Controle: solução dividir em operações separadas: on, off, pisca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1080000"/>
            <a:ext cx="5579640" cy="36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3"/>
          <p:cNvSpPr/>
          <p:nvPr/>
        </p:nvSpPr>
        <p:spPr>
          <a:xfrm>
            <a:off x="1440000" y="180000"/>
            <a:ext cx="7379640" cy="60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Dois módulos são acoplados por dados se eles 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comunicam por parâmetros</a:t>
            </a:r>
            <a:endParaRPr/>
          </a:p>
        </p:txBody>
      </p:sp>
      <p:pic>
        <p:nvPicPr>
          <p:cNvPr id="467" name="Google Shape;46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0000" y="1772280"/>
            <a:ext cx="2674080" cy="218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4"/>
          <p:cNvSpPr/>
          <p:nvPr/>
        </p:nvSpPr>
        <p:spPr>
          <a:xfrm>
            <a:off x="720000" y="1214280"/>
            <a:ext cx="791964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importante ressaltar que o acoplamento forte pode algumas vezes ser necessário.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exemplo onde o acoplamento forte é positivo é no emprego em </a:t>
            </a:r>
            <a:r>
              <a:rPr lang="pt-BR" sz="1800" b="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engenharia de produção do conceito de produção “just in time”. </a:t>
            </a: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alguns casos essa forte dependência entre produtores e fornecedores é justificada pela redução de custos.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software, muitas vezes um compartilhamento de </a:t>
            </a:r>
            <a:r>
              <a:rPr lang="pt-BR" sz="1800" b="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memória comum </a:t>
            </a: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plenamente justificável em algumas situações, caracterizando um </a:t>
            </a:r>
            <a:r>
              <a:rPr lang="pt-BR" sz="1800" b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 forte entre os componentes que dividem esse recurso.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 3 - lista</a:t>
            </a:r>
            <a:endParaRPr/>
          </a:p>
        </p:txBody>
      </p:sp>
      <p:pic>
        <p:nvPicPr>
          <p:cNvPr id="480" name="Google Shape;4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123" y="2350894"/>
            <a:ext cx="58388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5"/>
          <p:cNvSpPr txBox="1"/>
          <p:nvPr/>
        </p:nvSpPr>
        <p:spPr>
          <a:xfrm>
            <a:off x="663934" y="1584499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tipo de acoplamento tem aqui?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>
            <a:spLocks noGrp="1"/>
          </p:cNvSpPr>
          <p:nvPr>
            <p:ph type="title" idx="4294967295"/>
          </p:nvPr>
        </p:nvSpPr>
        <p:spPr>
          <a:xfrm>
            <a:off x="611640" y="19548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Qualidade de Software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"/>
          <p:cNvSpPr txBox="1">
            <a:spLocks noGrp="1"/>
          </p:cNvSpPr>
          <p:nvPr>
            <p:ph type="body" idx="4294967295"/>
          </p:nvPr>
        </p:nvSpPr>
        <p:spPr>
          <a:xfrm>
            <a:off x="611640" y="956452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2000" marR="0" lvl="0" indent="-324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lang="pt-BR"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Comente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7867" y="1422399"/>
            <a:ext cx="6203897" cy="366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Exercício 4 - lista</a:t>
            </a:r>
            <a:endParaRPr/>
          </a:p>
        </p:txBody>
      </p:sp>
      <p:pic>
        <p:nvPicPr>
          <p:cNvPr id="488" name="Google Shape;4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9773" y="1940757"/>
            <a:ext cx="5208657" cy="331559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6"/>
          <p:cNvSpPr txBox="1"/>
          <p:nvPr/>
        </p:nvSpPr>
        <p:spPr>
          <a:xfrm>
            <a:off x="584421" y="138571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tipo de acoplamento tem aqui?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Bibliografia</a:t>
            </a:r>
            <a:endParaRPr/>
          </a:p>
        </p:txBody>
      </p:sp>
      <p:sp>
        <p:nvSpPr>
          <p:cNvPr id="495" name="Google Shape;495;p27"/>
          <p:cNvSpPr txBox="1">
            <a:spLocks noGrp="1"/>
          </p:cNvSpPr>
          <p:nvPr>
            <p:ph type="body" idx="4294967295"/>
          </p:nvPr>
        </p:nvSpPr>
        <p:spPr>
          <a:xfrm>
            <a:off x="720000" y="162000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SEI (Software Engineering Institute)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77A2BB"/>
              </a:buClr>
              <a:buSzPts val="3200"/>
              <a:buFont typeface="Arial"/>
              <a:buNone/>
            </a:pPr>
            <a:r>
              <a:rPr lang="pt-BR" sz="3200" b="0" i="0" u="sng" strike="noStrike" cap="none">
                <a:solidFill>
                  <a:srgbClr val="77A2B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http://www.sei.cmu.edu/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ISO/IEC 25010:2011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http://www.iso.org/iso/catalogue_detail.htm?csnumber=35733</a:t>
            </a:r>
            <a:endParaRPr/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>
            <a:off x="900000" y="4285440"/>
            <a:ext cx="6653160" cy="85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Qualidade de Software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"/>
          <p:cNvSpPr txBox="1">
            <a:spLocks noGrp="1"/>
          </p:cNvSpPr>
          <p:nvPr>
            <p:ph type="body" idx="4294967295"/>
          </p:nvPr>
        </p:nvSpPr>
        <p:spPr>
          <a:xfrm>
            <a:off x="3780000" y="1272600"/>
            <a:ext cx="4905600" cy="23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700"/>
              <a:buFont typeface="Arial"/>
              <a:buNone/>
            </a:pPr>
            <a:r>
              <a:rPr lang="pt-BR" sz="2200" b="1" i="1" u="none" strike="noStrike" cap="non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arquitetura de software representa uma abstração comum de um sistema que a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94000"/>
              </a:lnSpc>
              <a:spcBef>
                <a:spcPts val="300"/>
              </a:spcBef>
              <a:spcAft>
                <a:spcPts val="0"/>
              </a:spcAft>
              <a:buClr>
                <a:srgbClr val="191B0E"/>
              </a:buClr>
              <a:buSzPts val="1700"/>
              <a:buFont typeface="Arial"/>
              <a:buNone/>
            </a:pPr>
            <a:r>
              <a:rPr lang="pt-BR" sz="2200" b="1" i="1" u="none" strike="noStrike" cap="non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maioria (ou todos) os clientes/stakeholders podem utilizar como base para o entendimento,</a:t>
            </a:r>
            <a:r>
              <a:rPr lang="pt-BR" sz="2200" i="1">
                <a:solidFill>
                  <a:srgbClr val="000000"/>
                </a:solidFill>
              </a:rPr>
              <a:t> </a:t>
            </a:r>
            <a:r>
              <a:rPr lang="pt-BR" sz="2200" b="1" i="1" u="none" strike="noStrike" cap="non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negociação, consenso, e comunicação.</a:t>
            </a:r>
            <a:endParaRPr sz="22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1272600"/>
            <a:ext cx="2339640" cy="3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Conceitos importantes</a:t>
            </a:r>
            <a:endParaRPr/>
          </a:p>
        </p:txBody>
      </p:sp>
      <p:sp>
        <p:nvSpPr>
          <p:cNvPr id="313" name="Google Shape;313;p5"/>
          <p:cNvSpPr txBox="1">
            <a:spLocks noGrp="1"/>
          </p:cNvSpPr>
          <p:nvPr>
            <p:ph type="body" idx="4294967295"/>
          </p:nvPr>
        </p:nvSpPr>
        <p:spPr>
          <a:xfrm>
            <a:off x="900000" y="120348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32000" marR="0" lvl="0" indent="-32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 também precisam de princípios organizacionais que  guie na formulação do desenho de um programa.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24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particular, precisamos de estratégias para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estruturar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grandes sistemas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tal maneira que eles tenham uma organização modular, isto é que eles possam ser divididos “naturalmente” em partes coerentes que possam ser separadamente desenvolvidas e mantidas”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g33bb5c21ac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75" y="152400"/>
            <a:ext cx="4289450" cy="35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33bb5c21ac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924" y="793425"/>
            <a:ext cx="3893676" cy="4172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33bb5c21ac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1015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3bb5c21acc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500" y="1159725"/>
            <a:ext cx="3676650" cy="233008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33bb5c21acc_0_32"/>
          <p:cNvSpPr txBox="1"/>
          <p:nvPr/>
        </p:nvSpPr>
        <p:spPr>
          <a:xfrm>
            <a:off x="701950" y="4431300"/>
            <a:ext cx="833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</a:rPr>
              <a:t>Hadoop é um framework de código aberto usado para armazenamento e processamento distribuído de grandes volumes de dados. Ele foi desenvolvido pela Apache Software Foundation e é amplamente utilizado para Big Data.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sp>
        <p:nvSpPr>
          <p:cNvPr id="334" name="Google Shape;334;p7"/>
          <p:cNvSpPr txBox="1">
            <a:spLocks noGrp="1"/>
          </p:cNvSpPr>
          <p:nvPr>
            <p:ph type="body" idx="4294967295"/>
          </p:nvPr>
        </p:nvSpPr>
        <p:spPr>
          <a:xfrm>
            <a:off x="720000" y="257400"/>
            <a:ext cx="2288520" cy="47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6500" lnSpcReduction="10000"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pt-BR" sz="2200" b="0" i="0" u="none" strike="noStrike" cap="non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software a ser criado para uma gráfica sofisticada com a arquitetura.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021"/>
              </a:buClr>
              <a:buSzPct val="100000"/>
              <a:buFont typeface="Arial"/>
              <a:buNone/>
            </a:pPr>
            <a:r>
              <a:rPr lang="pt-BR" sz="2200" b="0" i="0" u="none" strike="noStrike" cap="non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Observe que os retângulos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sombreados</a:t>
            </a:r>
            <a:r>
              <a:rPr lang="pt-BR" sz="2200" b="0" i="0" u="none" strike="noStrike" cap="non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 são equivalentes, em </a:t>
            </a:r>
            <a:r>
              <a:rPr lang="pt-BR" sz="2200" b="0" i="0" u="none" strike="noStrike" cap="non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termos funcionais.</a:t>
            </a:r>
            <a:r>
              <a:rPr lang="pt-BR" sz="2200" b="0" i="0" u="none" strike="noStrike" cap="non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42021"/>
              </a:buClr>
              <a:buSzPct val="100000"/>
              <a:buFont typeface="Arial"/>
              <a:buNone/>
            </a:pPr>
            <a:r>
              <a:rPr lang="pt-BR" sz="2200" b="0" i="0" u="none" strike="noStrike" cap="non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Cada operação é representada como um módulo separado chamado conforme indicado na figura.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08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0000" y="4680"/>
            <a:ext cx="6120360" cy="51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Medidas importantes</a:t>
            </a:r>
            <a:endParaRPr/>
          </a:p>
        </p:txBody>
      </p:sp>
      <p:sp>
        <p:nvSpPr>
          <p:cNvPr id="341" name="Google Shape;341;p8"/>
          <p:cNvSpPr txBox="1">
            <a:spLocks noGrp="1"/>
          </p:cNvSpPr>
          <p:nvPr>
            <p:ph type="body" idx="4294967295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8000" lnSpcReduction="20000"/>
          </a:bodyPr>
          <a:lstStyle/>
          <a:p>
            <a:pPr marL="380160" marR="0" lvl="0" indent="-28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oesão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medida da funcionalidade de um módulo; o quanto ele realiza uma tarefa específica. FOCO único.</a:t>
            </a:r>
            <a:endParaRPr/>
          </a:p>
          <a:p>
            <a:pPr marL="380160" marR="0" lvl="0" indent="-2851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Acoplamento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mede o grau de interdependência entre módulos.  Na</a:t>
            </a:r>
            <a:r>
              <a:rPr lang="pt-BR" sz="2200" b="0" i="0" u="none" strike="noStrike" cap="non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 medida que o grau de “conexão” entre os módulos aumenta, a complexidade do sistema também cresce. Mais interdependência o acoplamento AUMENTA.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160" marR="0" lvl="0" indent="-2851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valor alto para </a:t>
            </a:r>
            <a:r>
              <a:rPr lang="pt-BR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fan-in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 que o modulo X está fortemente acoplado ao resto do projeto e alterações em X terão repercussões extensas.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160" marR="0" lvl="0" indent="-2851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pt-BR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coesão baixo acoplamento!!!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016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Apresentação na tela (16:9)</PresentationFormat>
  <Paragraphs>108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Libre Franklin</vt:lpstr>
      <vt:lpstr>Times New Roman</vt:lpstr>
      <vt:lpstr>Arial</vt:lpstr>
      <vt:lpstr>Calibri</vt:lpstr>
      <vt:lpstr>Noto Sans Symbols</vt:lpstr>
      <vt:lpstr>Cortar</vt:lpstr>
      <vt:lpstr>Cortar</vt:lpstr>
      <vt:lpstr>Office Theme</vt:lpstr>
      <vt:lpstr>Qualidade de Software</vt:lpstr>
      <vt:lpstr>Arquitetura</vt:lpstr>
      <vt:lpstr>Qualidade de Software</vt:lpstr>
      <vt:lpstr>Qualidade de Software</vt:lpstr>
      <vt:lpstr>Conceitos importantes</vt:lpstr>
      <vt:lpstr>Apresentação do PowerPoint</vt:lpstr>
      <vt:lpstr>Apresentação do PowerPoint</vt:lpstr>
      <vt:lpstr>Exemplo</vt:lpstr>
      <vt:lpstr>Medidas importantes</vt:lpstr>
      <vt:lpstr>Apresentação do PowerPoint</vt:lpstr>
      <vt:lpstr>Como fracionar o todo?</vt:lpstr>
      <vt:lpstr>Como fracionar o todo?</vt:lpstr>
      <vt:lpstr>É importante?</vt:lpstr>
      <vt:lpstr>Medidas de Coesão</vt:lpstr>
      <vt:lpstr>Apresentação do PowerPoint</vt:lpstr>
      <vt:lpstr>Exercício</vt:lpstr>
      <vt:lpstr>Apresentação do PowerPoint</vt:lpstr>
      <vt:lpstr>Exercício 2</vt:lpstr>
      <vt:lpstr>Apresentação do PowerPoint</vt:lpstr>
      <vt:lpstr>Exercício</vt:lpstr>
      <vt:lpstr>Apresentação do PowerPoint</vt:lpstr>
      <vt:lpstr>Influência do Acoplamento no…</vt:lpstr>
      <vt:lpstr>Influência do Acoplamento no…</vt:lpstr>
      <vt:lpstr>Acoplamento</vt:lpstr>
      <vt:lpstr>Apresentação do PowerPoint</vt:lpstr>
      <vt:lpstr>Apresentação do PowerPoint</vt:lpstr>
      <vt:lpstr>Apresentação do PowerPoint</vt:lpstr>
      <vt:lpstr>Apresentação do PowerPoint</vt:lpstr>
      <vt:lpstr>Exercício 3 - lista</vt:lpstr>
      <vt:lpstr>Exercício 4 - lista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CECILIA SOSA ARIAS PEIXOTO</dc:creator>
  <cp:lastModifiedBy>CECILIA SOSA ARIAS PEIXOTO</cp:lastModifiedBy>
  <cp:revision>2</cp:revision>
  <dcterms:modified xsi:type="dcterms:W3CDTF">2025-04-30T11:23:01Z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(16:9)</vt:lpwstr>
  </property>
  <property fmtid="{D5CDD505-2E9C-101B-9397-08002B2CF9AE}" pid="3" name="Slides">
    <vt:i4>41</vt:i4>
  </property>
</Properties>
</file>