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2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5143500" type="screen16x9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hgjCtEFeksjGsY26xTnzyMdnml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8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484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1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8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484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75" name="Google Shape;75;p35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1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6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8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6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484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1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7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37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37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8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7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484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95" name="Google Shape;95;p37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1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8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4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484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1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8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38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8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8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484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12" name="Google Shape;112;p38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1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39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8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9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484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18" name="Google Shape;118;p39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1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4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40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40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8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0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484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25" name="Google Shape;125;p40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1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1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8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41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484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30" name="Google Shape;130;p41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1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2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42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8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42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484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35" name="Google Shape;135;p42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1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43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43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43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8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3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484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43" name="Google Shape;143;p43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1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8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484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1" name="Google Shape;21;p25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1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4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44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44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44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8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4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484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51" name="Google Shape;151;p44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1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4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4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45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45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8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45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484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59" name="Google Shape;159;p45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1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4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46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46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8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46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484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66" name="Google Shape;166;p46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1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4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47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47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47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47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8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47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484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75" name="Google Shape;175;p47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1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4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48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48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48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48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48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48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8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8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484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86" name="Google Shape;186;p48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1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8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484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97" name="Google Shape;197;p27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1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49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49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8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9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484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03" name="Google Shape;203;p49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1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5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50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8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50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484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09" name="Google Shape;209;p50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1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5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3" name="Google Shape;213;p51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51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8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51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484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16" name="Google Shape;216;p51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1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52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8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52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484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21" name="Google Shape;221;p52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1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8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484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1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3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4" name="Google Shape;224;p53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8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53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484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26" name="Google Shape;226;p53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1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5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0" name="Google Shape;230;p54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54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2" name="Google Shape;232;p54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8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54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484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34" name="Google Shape;234;p54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1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5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8" name="Google Shape;238;p5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9" name="Google Shape;239;p55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0" name="Google Shape;240;p55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8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55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484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42" name="Google Shape;242;p55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1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5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6" name="Google Shape;246;p56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7" name="Google Shape;247;p56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8" name="Google Shape;248;p56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8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56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484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50" name="Google Shape;250;p56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1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5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4" name="Google Shape;254;p57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5" name="Google Shape;255;p57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8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57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484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57" name="Google Shape;257;p57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1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5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1" name="Google Shape;261;p5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2" name="Google Shape;262;p58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3" name="Google Shape;263;p58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4" name="Google Shape;264;p58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8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58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484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66" name="Google Shape;266;p58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1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5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0" name="Google Shape;270;p59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1" name="Google Shape;271;p59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2" name="Google Shape;272;p59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3" name="Google Shape;273;p59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4" name="Google Shape;274;p59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5" name="Google Shape;275;p59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8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59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484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77" name="Google Shape;277;p59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1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8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9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484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4" name="Google Shape;34;p29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1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8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484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1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8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484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1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2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8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484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1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8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484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1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8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484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68" name="Google Shape;68;p34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1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/>
          <p:nvPr/>
        </p:nvSpPr>
        <p:spPr>
          <a:xfrm>
            <a:off x="358560" y="360"/>
            <a:ext cx="168840" cy="51411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21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8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484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p21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1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/>
        </p:nvSpPr>
        <p:spPr>
          <a:xfrm>
            <a:off x="358560" y="360"/>
            <a:ext cx="168840" cy="51411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3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8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484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3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1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/>
          <p:nvPr/>
        </p:nvSpPr>
        <p:spPr>
          <a:xfrm>
            <a:off x="358560" y="360"/>
            <a:ext cx="168840" cy="51411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6"/>
          <p:cNvSpPr txBox="1">
            <a:spLocks noGrp="1"/>
          </p:cNvSpPr>
          <p:nvPr>
            <p:ph type="ftr" idx="11"/>
          </p:nvPr>
        </p:nvSpPr>
        <p:spPr>
          <a:xfrm>
            <a:off x="2170080" y="4840200"/>
            <a:ext cx="4708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6"/>
          <p:cNvSpPr txBox="1">
            <a:spLocks noGrp="1"/>
          </p:cNvSpPr>
          <p:nvPr>
            <p:ph type="sldNum" idx="12"/>
          </p:nvPr>
        </p:nvSpPr>
        <p:spPr>
          <a:xfrm>
            <a:off x="7104600" y="4840200"/>
            <a:ext cx="119484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900"/>
              <a:buFont typeface="Calibri"/>
              <a:buNone/>
              <a:defRPr sz="900" b="0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6"/>
          <p:cNvSpPr txBox="1">
            <a:spLocks noGrp="1"/>
          </p:cNvSpPr>
          <p:nvPr>
            <p:ph type="dt" idx="10"/>
          </p:nvPr>
        </p:nvSpPr>
        <p:spPr>
          <a:xfrm>
            <a:off x="1042920" y="4840200"/>
            <a:ext cx="901080" cy="30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terateprogramming.com/mccabe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"/>
          <p:cNvSpPr txBox="1">
            <a:spLocks noGrp="1"/>
          </p:cNvSpPr>
          <p:nvPr>
            <p:ph type="title" idx="4294967295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Qualidade de Software</a:t>
            </a:r>
            <a:endParaRPr/>
          </a:p>
        </p:txBody>
      </p:sp>
      <p:sp>
        <p:nvSpPr>
          <p:cNvPr id="283" name="Google Shape;283;p1"/>
          <p:cNvSpPr txBox="1">
            <a:spLocks noGrp="1"/>
          </p:cNvSpPr>
          <p:nvPr>
            <p:ph type="subTitle" idx="4294967295"/>
          </p:nvPr>
        </p:nvSpPr>
        <p:spPr>
          <a:xfrm>
            <a:off x="770760" y="1260000"/>
            <a:ext cx="8227440" cy="298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2286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é o software?</a:t>
            </a:r>
            <a:endParaRPr/>
          </a:p>
          <a:p>
            <a:pPr marL="228600" marR="0" lvl="0" indent="0" algn="just" rtl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0" algn="just" rtl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0000" y="2700000"/>
            <a:ext cx="2352960" cy="230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20000" y="2700000"/>
            <a:ext cx="3418920" cy="2287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0"/>
          <p:cNvSpPr txBox="1">
            <a:spLocks noGrp="1"/>
          </p:cNvSpPr>
          <p:nvPr>
            <p:ph type="title" idx="4294967295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Exercício</a:t>
            </a:r>
            <a:endParaRPr/>
          </a:p>
        </p:txBody>
      </p:sp>
      <p:pic>
        <p:nvPicPr>
          <p:cNvPr id="346" name="Google Shape;34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0000" y="1389600"/>
            <a:ext cx="5050080" cy="3289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8840" y="1800000"/>
            <a:ext cx="4150080" cy="270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5960" y="1854360"/>
            <a:ext cx="1625400" cy="246456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1"/>
          <p:cNvSpPr txBox="1">
            <a:spLocks noGrp="1"/>
          </p:cNvSpPr>
          <p:nvPr>
            <p:ph type="title" idx="4294967295"/>
          </p:nvPr>
        </p:nvSpPr>
        <p:spPr>
          <a:xfrm>
            <a:off x="457200" y="205200"/>
            <a:ext cx="82275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>
                <a:solidFill>
                  <a:srgbClr val="000000"/>
                </a:solidFill>
              </a:rPr>
              <a:t>Resolução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2"/>
          <p:cNvSpPr txBox="1">
            <a:spLocks noGrp="1"/>
          </p:cNvSpPr>
          <p:nvPr>
            <p:ph type="title" idx="4294967295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Exercício</a:t>
            </a:r>
            <a:endParaRPr/>
          </a:p>
        </p:txBody>
      </p:sp>
      <p:sp>
        <p:nvSpPr>
          <p:cNvPr id="359" name="Google Shape;359;p12"/>
          <p:cNvSpPr/>
          <p:nvPr/>
        </p:nvSpPr>
        <p:spPr>
          <a:xfrm>
            <a:off x="811000" y="1314750"/>
            <a:ext cx="7191600" cy="16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Fazer um programa de fidelidade, o usuário informa o nível de fidelidade do cliente, o programa retorna o valor correspondente. </a:t>
            </a:r>
            <a:endParaRPr sz="2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o nível de fidelidade for "gold", o valor de retorno será 5%. Se for "platinum", será 10%. Se for "infinity", será 20%. E se for qualquer outro valor, o valor de retorno será 0.</a:t>
            </a:r>
            <a:endParaRPr sz="2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4"/>
          <p:cNvSpPr txBox="1">
            <a:spLocks noGrp="1"/>
          </p:cNvSpPr>
          <p:nvPr>
            <p:ph type="title" idx="4294967295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Lógica Composta</a:t>
            </a:r>
            <a:endParaRPr/>
          </a:p>
        </p:txBody>
      </p:sp>
      <p:pic>
        <p:nvPicPr>
          <p:cNvPr id="372" name="Google Shape;37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000" y="1505520"/>
            <a:ext cx="5950080" cy="3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5"/>
          <p:cNvSpPr txBox="1">
            <a:spLocks noGrp="1"/>
          </p:cNvSpPr>
          <p:nvPr>
            <p:ph type="title" idx="4294967295"/>
          </p:nvPr>
        </p:nvSpPr>
        <p:spPr>
          <a:xfrm>
            <a:off x="457200" y="9000"/>
            <a:ext cx="8227440" cy="12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programa de médias de notas</a:t>
            </a:r>
            <a:endParaRPr/>
          </a:p>
        </p:txBody>
      </p:sp>
      <p:sp>
        <p:nvSpPr>
          <p:cNvPr id="378" name="Google Shape;378;p15"/>
          <p:cNvSpPr/>
          <p:nvPr/>
        </p:nvSpPr>
        <p:spPr>
          <a:xfrm>
            <a:off x="900000" y="1186200"/>
            <a:ext cx="7198920" cy="367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Fazer um programa que utilize o comando while e receba notas enquanto o nota for diferente de 999 e o total de notas menor que 100. Se o valor for maior e igual a um min e menor e igual a um máximo então acumule para calcular a média. O programa deverá controlar se o total de entradas válidas (entre o mínimo e o máximo) for maior que zero antes de calcular a média, senão colocar média igual a -999. 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4680" y="720000"/>
            <a:ext cx="4494960" cy="3779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0000" y="848160"/>
            <a:ext cx="2519640" cy="373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2561" y="419523"/>
            <a:ext cx="5479197" cy="4596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7"/>
          <p:cNvSpPr txBox="1">
            <a:spLocks noGrp="1"/>
          </p:cNvSpPr>
          <p:nvPr>
            <p:ph type="title" idx="4294967295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programa de notas: posso melhorar?</a:t>
            </a:r>
            <a:endParaRPr/>
          </a:p>
        </p:txBody>
      </p:sp>
      <p:pic>
        <p:nvPicPr>
          <p:cNvPr id="391" name="Google Shape;39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0000" y="1387440"/>
            <a:ext cx="2338920" cy="347148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17"/>
          <p:cNvSpPr/>
          <p:nvPr/>
        </p:nvSpPr>
        <p:spPr>
          <a:xfrm>
            <a:off x="900000" y="1186200"/>
            <a:ext cx="3486240" cy="367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Fazer um programa que utilize o comando while e receba notas enquanto o nota for diferente de 999 e o total de notas menor que 100. Se o valor for maior e igual a um min e menor e igual a um máximo então acumule para calcular a média. O programa deverá controlar se o total de entradas válidas (entre o mínimo e o máximo) for maior que zero antes de calcular a média, senão colocar média igual a -999. 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0720" y="772200"/>
            <a:ext cx="4138920" cy="246744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18"/>
          <p:cNvSpPr/>
          <p:nvPr/>
        </p:nvSpPr>
        <p:spPr>
          <a:xfrm>
            <a:off x="720000" y="4140000"/>
            <a:ext cx="7319520" cy="125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mesmo algoritmo é desmembrado em seus caminhos possíveis (NPATH).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9" name="Google Shape;399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92440" y="180000"/>
            <a:ext cx="3426480" cy="3778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0000" y="205200"/>
            <a:ext cx="6780240" cy="330372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19"/>
          <p:cNvSpPr/>
          <p:nvPr/>
        </p:nvSpPr>
        <p:spPr>
          <a:xfrm>
            <a:off x="472680" y="3897360"/>
            <a:ext cx="8886240" cy="601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Repare que o último caminho não passa em nenhuma instrução nova pela 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 já não tenha sido passada antes em um dos três caminhos anteriores.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 3 regiões:  </a:t>
            </a:r>
            <a:r>
              <a:rPr lang="pt-BR" sz="1800" b="0" strike="noStrike">
                <a:solidFill>
                  <a:srgbClr val="242021"/>
                </a:solidFill>
                <a:latin typeface="Arial"/>
                <a:ea typeface="Arial"/>
                <a:cs typeface="Arial"/>
                <a:sym typeface="Arial"/>
              </a:rPr>
              <a:t>limite superior para a quantidade de testes que devem ser realizados para garantir que todos os comandos tenham sido executados pelo menos uma vez.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6" name="Google Shape;406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41080"/>
            <a:ext cx="2235600" cy="2698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>
            <a:spLocks noGrp="1"/>
          </p:cNvSpPr>
          <p:nvPr>
            <p:ph type="title" idx="4294967295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Bibliografia</a:t>
            </a:r>
            <a:endParaRPr/>
          </a:p>
        </p:txBody>
      </p:sp>
      <p:sp>
        <p:nvSpPr>
          <p:cNvPr id="412" name="Google Shape;412;p20"/>
          <p:cNvSpPr/>
          <p:nvPr/>
        </p:nvSpPr>
        <p:spPr>
          <a:xfrm>
            <a:off x="1054800" y="1800000"/>
            <a:ext cx="5064120" cy="111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u="sng" strike="noStrike">
                <a:solidFill>
                  <a:srgbClr val="77A2BB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http://www.literateprogramming.com/mccabe.pdf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https://www.ic.unicamp.br/~meidanis/courses/mc626/2014s1/P1/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"/>
          <p:cNvSpPr txBox="1">
            <a:spLocks noGrp="1"/>
          </p:cNvSpPr>
          <p:nvPr>
            <p:ph type="title" idx="4294967295"/>
          </p:nvPr>
        </p:nvSpPr>
        <p:spPr>
          <a:xfrm>
            <a:off x="457200" y="9000"/>
            <a:ext cx="8227440" cy="12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Tamanho, Coesão e Acoplamento</a:t>
            </a:r>
            <a:endParaRPr/>
          </a:p>
        </p:txBody>
      </p:sp>
      <p:pic>
        <p:nvPicPr>
          <p:cNvPr id="291" name="Google Shape;29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8840" y="1365120"/>
            <a:ext cx="3250080" cy="15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0800000" flipH="1">
            <a:off x="5746680" y="1619280"/>
            <a:ext cx="2892960" cy="210312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"/>
          <p:cNvSpPr/>
          <p:nvPr/>
        </p:nvSpPr>
        <p:spPr>
          <a:xfrm>
            <a:off x="540000" y="3420000"/>
            <a:ext cx="4975560" cy="136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●"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Alta complexidade deve ser evitada pois prejudica a compreensão do código e o torna mais suscetível a erros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"/>
          <p:cNvSpPr txBox="1">
            <a:spLocks noGrp="1"/>
          </p:cNvSpPr>
          <p:nvPr>
            <p:ph type="title" idx="4294967295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Tamanho </a:t>
            </a:r>
            <a:endParaRPr/>
          </a:p>
        </p:txBody>
      </p:sp>
      <p:pic>
        <p:nvPicPr>
          <p:cNvPr id="299" name="Google Shape;29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0000" y="1440000"/>
            <a:ext cx="3250080" cy="1513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"/>
          <p:cNvSpPr/>
          <p:nvPr/>
        </p:nvSpPr>
        <p:spPr>
          <a:xfrm>
            <a:off x="2763360" y="3420000"/>
            <a:ext cx="4975560" cy="136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Softwares grandes são mais suscetíveis a ter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alta complexidade.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"/>
          <p:cNvSpPr txBox="1">
            <a:spLocks noGrp="1"/>
          </p:cNvSpPr>
          <p:nvPr>
            <p:ph type="title" idx="4294967295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Modularização</a:t>
            </a:r>
            <a:endParaRPr/>
          </a:p>
        </p:txBody>
      </p:sp>
      <p:pic>
        <p:nvPicPr>
          <p:cNvPr id="306" name="Google Shape;30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87160" y="1260000"/>
            <a:ext cx="6611760" cy="3238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"/>
          <p:cNvSpPr txBox="1"/>
          <p:nvPr/>
        </p:nvSpPr>
        <p:spPr>
          <a:xfrm>
            <a:off x="1158125" y="1445050"/>
            <a:ext cx="73482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medir a qualidade de um software?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26"/>
              </a:spcBef>
              <a:spcAft>
                <a:spcPts val="0"/>
              </a:spcAft>
              <a:buNone/>
            </a:pPr>
            <a:endParaRPr sz="135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lang="pt-BR" sz="2800" b="1" strike="noStrike">
                <a:solidFill>
                  <a:srgbClr val="000000"/>
                </a:solidFill>
              </a:rPr>
              <a:t>Fan-in/fan-out</a:t>
            </a:r>
            <a:endParaRPr sz="2800" b="1" strike="noStrike">
              <a:solidFill>
                <a:srgbClr val="000000"/>
              </a:solidFill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lang="pt-BR" sz="2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Comprimento de código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lang="pt-BR" sz="2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Medida McCabe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lang="pt-BR" sz="2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Comprimento de identificadores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lang="pt-BR" sz="2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Profundidade de aninhamento condicional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Métricas de Qualidade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"/>
          <p:cNvSpPr txBox="1">
            <a:spLocks noGrp="1"/>
          </p:cNvSpPr>
          <p:nvPr>
            <p:ph type="title" idx="4294967295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McCabe</a:t>
            </a:r>
            <a:endParaRPr/>
          </a:p>
        </p:txBody>
      </p:sp>
      <p:sp>
        <p:nvSpPr>
          <p:cNvPr id="318" name="Google Shape;318;p6"/>
          <p:cNvSpPr/>
          <p:nvPr/>
        </p:nvSpPr>
        <p:spPr>
          <a:xfrm>
            <a:off x="540000" y="3240000"/>
            <a:ext cx="7918920" cy="1369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Thomas McCabe criou uma métrica para medir a complexidade de um programa (classe, método, rotina etc). 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termos mais atuais, pode-se dizer que ela indica a </a:t>
            </a:r>
            <a:r>
              <a:rPr lang="pt-BR" sz="1800" b="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dificuldade</a:t>
            </a:r>
            <a:r>
              <a:rPr lang="pt-BR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se construir </a:t>
            </a:r>
            <a:r>
              <a:rPr lang="pt-BR" sz="1800" b="0" strike="noStrike">
                <a:solidFill>
                  <a:srgbClr val="C9211E"/>
                </a:solidFill>
                <a:latin typeface="Arial"/>
                <a:ea typeface="Arial"/>
                <a:cs typeface="Arial"/>
                <a:sym typeface="Arial"/>
              </a:rPr>
              <a:t>testes</a:t>
            </a:r>
            <a:r>
              <a:rPr lang="pt-BR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unidade em um determinado código uma vez que ela mede a quantidade de caminhos linearmente independentes neste código.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0000" y="1383120"/>
            <a:ext cx="4330080" cy="16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200" y="2828400"/>
            <a:ext cx="7581240" cy="225108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7"/>
          <p:cNvSpPr/>
          <p:nvPr/>
        </p:nvSpPr>
        <p:spPr>
          <a:xfrm>
            <a:off x="1350600" y="1221888"/>
            <a:ext cx="6839700" cy="13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lang="pt-BR" sz="2200" b="0" strike="noStrike">
                <a:solidFill>
                  <a:srgbClr val="242021"/>
                </a:solidFill>
                <a:latin typeface="Arial"/>
                <a:ea typeface="Arial"/>
                <a:cs typeface="Arial"/>
                <a:sym typeface="Arial"/>
              </a:rPr>
              <a:t>otação simples para a representação do fluxo de controle, chamada de </a:t>
            </a:r>
            <a:r>
              <a:rPr lang="pt-BR" sz="2200" b="0" i="1" strike="noStrike">
                <a:solidFill>
                  <a:srgbClr val="242021"/>
                </a:solidFill>
                <a:latin typeface="Arial"/>
                <a:ea typeface="Arial"/>
                <a:cs typeface="Arial"/>
                <a:sym typeface="Arial"/>
              </a:rPr>
              <a:t>grafo de fluxo </a:t>
            </a:r>
            <a:r>
              <a:rPr lang="pt-BR" sz="2200" b="0" strike="noStrike">
                <a:solidFill>
                  <a:srgbClr val="242021"/>
                </a:solidFill>
                <a:latin typeface="Arial"/>
                <a:ea typeface="Arial"/>
                <a:cs typeface="Arial"/>
                <a:sym typeface="Arial"/>
              </a:rPr>
              <a:t>(ou </a:t>
            </a:r>
            <a:r>
              <a:rPr lang="pt-BR" sz="2200" b="0" i="1" strike="noStrike">
                <a:solidFill>
                  <a:srgbClr val="242021"/>
                </a:solidFill>
                <a:latin typeface="Arial"/>
                <a:ea typeface="Arial"/>
                <a:cs typeface="Arial"/>
                <a:sym typeface="Arial"/>
              </a:rPr>
              <a:t>grafo de programa</a:t>
            </a:r>
            <a:r>
              <a:rPr lang="pt-BR" sz="2200" b="0" strike="noStrike">
                <a:solidFill>
                  <a:srgbClr val="242021"/>
                </a:solidFill>
                <a:latin typeface="Arial"/>
                <a:ea typeface="Arial"/>
                <a:cs typeface="Arial"/>
                <a:sym typeface="Arial"/>
              </a:rPr>
              <a:t>).O grafo de fluxo representa o fluxo de controle lógico usando a notação:</a:t>
            </a:r>
            <a:endParaRPr sz="2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7"/>
          <p:cNvSpPr txBox="1">
            <a:spLocks noGrp="1"/>
          </p:cNvSpPr>
          <p:nvPr>
            <p:ph type="title" idx="4294967295"/>
          </p:nvPr>
        </p:nvSpPr>
        <p:spPr>
          <a:xfrm>
            <a:off x="656700" y="98375"/>
            <a:ext cx="82275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McCabe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8"/>
          <p:cNvSpPr/>
          <p:nvPr/>
        </p:nvSpPr>
        <p:spPr>
          <a:xfrm>
            <a:off x="936825" y="701104"/>
            <a:ext cx="7559700" cy="14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pt-BR" sz="2200" b="0" strike="noStrike">
                <a:solidFill>
                  <a:srgbClr val="242021"/>
                </a:solidFill>
                <a:latin typeface="Arial"/>
                <a:ea typeface="Arial"/>
                <a:cs typeface="Arial"/>
                <a:sym typeface="Arial"/>
              </a:rPr>
              <a:t>ada círculo</a:t>
            </a:r>
            <a:r>
              <a:rPr lang="pt-BR" sz="2200">
                <a:solidFill>
                  <a:srgbClr val="242021"/>
                </a:solidFill>
              </a:rPr>
              <a:t> (</a:t>
            </a:r>
            <a:r>
              <a:rPr lang="pt-BR" sz="2200" b="0" i="1" strike="noStrike">
                <a:solidFill>
                  <a:srgbClr val="242021"/>
                </a:solidFill>
                <a:latin typeface="Arial"/>
                <a:ea typeface="Arial"/>
                <a:cs typeface="Arial"/>
                <a:sym typeface="Arial"/>
              </a:rPr>
              <a:t>nó), </a:t>
            </a:r>
            <a:r>
              <a:rPr lang="pt-BR" sz="2200" b="0" strike="noStrike">
                <a:solidFill>
                  <a:srgbClr val="242021"/>
                </a:solidFill>
                <a:latin typeface="Arial"/>
                <a:ea typeface="Arial"/>
                <a:cs typeface="Arial"/>
                <a:sym typeface="Arial"/>
              </a:rPr>
              <a:t>representa um ou mais comandos.  As setas no grafo de fluxo</a:t>
            </a:r>
            <a:r>
              <a:rPr lang="pt-BR" sz="2200">
                <a:solidFill>
                  <a:srgbClr val="242021"/>
                </a:solidFill>
              </a:rPr>
              <a:t> (</a:t>
            </a:r>
            <a:r>
              <a:rPr lang="pt-BR" sz="2200" b="0" i="1" strike="noStrike">
                <a:solidFill>
                  <a:srgbClr val="242021"/>
                </a:solidFill>
                <a:latin typeface="Arial"/>
                <a:ea typeface="Arial"/>
                <a:cs typeface="Arial"/>
                <a:sym typeface="Arial"/>
              </a:rPr>
              <a:t>arestas</a:t>
            </a:r>
            <a:r>
              <a:rPr lang="pt-BR" sz="2200" i="1">
                <a:solidFill>
                  <a:srgbClr val="242021"/>
                </a:solidFill>
              </a:rPr>
              <a:t>)</a:t>
            </a:r>
            <a:r>
              <a:rPr lang="pt-BR" sz="2200" b="0" i="1" strike="noStrike">
                <a:solidFill>
                  <a:srgbClr val="24202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pt-BR" sz="2200" b="0" strike="noStrike">
                <a:solidFill>
                  <a:srgbClr val="242021"/>
                </a:solidFill>
                <a:latin typeface="Arial"/>
                <a:ea typeface="Arial"/>
                <a:cs typeface="Arial"/>
                <a:sym typeface="Arial"/>
              </a:rPr>
              <a:t>representam fluxo de controle e são análogas às setas do fluxograma. </a:t>
            </a:r>
            <a:endParaRPr sz="2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0" strike="noStrike">
                <a:solidFill>
                  <a:srgbClr val="24202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5800" y="2084930"/>
            <a:ext cx="2533680" cy="305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13125" y="2110488"/>
            <a:ext cx="2674440" cy="3007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9"/>
          <p:cNvSpPr txBox="1">
            <a:spLocks noGrp="1"/>
          </p:cNvSpPr>
          <p:nvPr>
            <p:ph type="title" idx="4294967295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pt-BR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Grafo de Fluxo de Controle</a:t>
            </a:r>
            <a:endParaRPr/>
          </a:p>
        </p:txBody>
      </p:sp>
      <p:pic>
        <p:nvPicPr>
          <p:cNvPr id="339" name="Google Shape;33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7701" y="1825800"/>
            <a:ext cx="7350851" cy="3317689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9"/>
          <p:cNvSpPr txBox="1"/>
          <p:nvPr/>
        </p:nvSpPr>
        <p:spPr>
          <a:xfrm>
            <a:off x="702075" y="946275"/>
            <a:ext cx="86133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242021"/>
                </a:solidFill>
              </a:rPr>
              <a:t>As áreas limitadas por arestas e nós são chamadas de </a:t>
            </a:r>
            <a:r>
              <a:rPr lang="pt-BR" sz="2200" b="1" i="1">
                <a:solidFill>
                  <a:srgbClr val="242021"/>
                </a:solidFill>
              </a:rPr>
              <a:t>regiões</a:t>
            </a:r>
            <a:r>
              <a:rPr lang="pt-BR" sz="2200" i="1">
                <a:solidFill>
                  <a:srgbClr val="242021"/>
                </a:solidFill>
              </a:rPr>
              <a:t>. </a:t>
            </a:r>
            <a:r>
              <a:rPr lang="pt-BR" sz="2200">
                <a:solidFill>
                  <a:srgbClr val="242021"/>
                </a:solidFill>
              </a:rPr>
              <a:t>Ao contarmos as regiões, incluímos a área fora do grafo como uma região.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Microsoft Office PowerPoint</Application>
  <PresentationFormat>Apresentação na tela (16:9)</PresentationFormat>
  <Paragraphs>45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Calibri</vt:lpstr>
      <vt:lpstr>Noto Sans Symbols</vt:lpstr>
      <vt:lpstr>Times New Roman</vt:lpstr>
      <vt:lpstr>Cortar</vt:lpstr>
      <vt:lpstr>Office Theme</vt:lpstr>
      <vt:lpstr>Office Theme</vt:lpstr>
      <vt:lpstr>Qualidade de Software</vt:lpstr>
      <vt:lpstr>Tamanho, Coesão e Acoplamento</vt:lpstr>
      <vt:lpstr>Tamanho </vt:lpstr>
      <vt:lpstr>Modularização</vt:lpstr>
      <vt:lpstr>Métricas de Qualidade</vt:lpstr>
      <vt:lpstr>McCabe</vt:lpstr>
      <vt:lpstr>McCabe</vt:lpstr>
      <vt:lpstr>Apresentação do PowerPoint</vt:lpstr>
      <vt:lpstr>Grafo de Fluxo de Controle</vt:lpstr>
      <vt:lpstr>Exercício</vt:lpstr>
      <vt:lpstr>Resolução</vt:lpstr>
      <vt:lpstr>Exercício</vt:lpstr>
      <vt:lpstr>Lógica Composta</vt:lpstr>
      <vt:lpstr>Um programa de médias de notas</vt:lpstr>
      <vt:lpstr>Apresentação do PowerPoint</vt:lpstr>
      <vt:lpstr>Um programa de notas: posso melhorar?</vt:lpstr>
      <vt:lpstr>Apresentação do PowerPoint</vt:lpstr>
      <vt:lpstr>Apresentação do PowerPoint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Qualidade de Software</dc:title>
  <dc:creator>CECILIA SOSA ARIAS PEIXOTO</dc:creator>
  <cp:lastModifiedBy>CECILIA SOSA ARIAS PEIXOTO</cp:lastModifiedBy>
  <cp:revision>1</cp:revision>
  <dcterms:modified xsi:type="dcterms:W3CDTF">2025-04-30T12:17:53Z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Apresentação na tela (16:9)</vt:lpwstr>
  </property>
  <property fmtid="{D5CDD505-2E9C-101B-9397-08002B2CF9AE}" pid="3" name="Slides">
    <vt:i4>41</vt:i4>
  </property>
</Properties>
</file>