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6"/>
  </p:notesMasterIdLst>
  <p:sldIdLst>
    <p:sldId id="258" r:id="rId2"/>
    <p:sldId id="259" r:id="rId3"/>
    <p:sldId id="260" r:id="rId4"/>
    <p:sldId id="265" r:id="rId5"/>
    <p:sldId id="261" r:id="rId6"/>
    <p:sldId id="263" r:id="rId7"/>
    <p:sldId id="262" r:id="rId8"/>
    <p:sldId id="266" r:id="rId9"/>
    <p:sldId id="267" r:id="rId10"/>
    <p:sldId id="272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5031" autoAdjust="0"/>
  </p:normalViewPr>
  <p:slideViewPr>
    <p:cSldViewPr snapToGrid="0">
      <p:cViewPr varScale="1">
        <p:scale>
          <a:sx n="76" d="100"/>
          <a:sy n="7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65FBF-476C-498B-9FDB-272DAECA1137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AB0FB-DBFB-45DF-8A56-3B2459466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64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Origem.cpp é o core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35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Verificações de versão, criação da janela, seta função </a:t>
            </a:r>
            <a:r>
              <a:rPr lang="pt-BR" dirty="0" err="1"/>
              <a:t>key_callback</a:t>
            </a:r>
            <a:r>
              <a:rPr lang="pt-BR" dirty="0"/>
              <a:t>, carrega GLAD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7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3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8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7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Igual ao do </a:t>
            </a:r>
            <a:r>
              <a:rPr lang="pt-BR" dirty="0" err="1"/>
              <a:t>LearnOpenGL</a:t>
            </a:r>
            <a:r>
              <a:rPr lang="pt-BR" dirty="0"/>
              <a:t> mas mudei o carregamento do arquivo e adicionei essas funções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0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72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Quase igual ao da aula, só add 3 funções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9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dentro do método </a:t>
            </a:r>
            <a:r>
              <a:rPr lang="pt-BR" dirty="0" err="1"/>
              <a:t>initialize</a:t>
            </a:r>
            <a:endParaRPr lang="pt-BR" dirty="0"/>
          </a:p>
          <a:p>
            <a:endParaRPr lang="pt-BR" dirty="0"/>
          </a:p>
          <a:p>
            <a:r>
              <a:rPr lang="pt-BR" dirty="0"/>
              <a:t>Aproveitei o que tínhamos das aulas</a:t>
            </a:r>
          </a:p>
          <a:p>
            <a:endParaRPr lang="pt-BR" dirty="0"/>
          </a:p>
          <a:p>
            <a:r>
              <a:rPr lang="pt-BR" dirty="0"/>
              <a:t>Posição dos vértices do retângulo</a:t>
            </a:r>
          </a:p>
          <a:p>
            <a:r>
              <a:rPr lang="pt-BR" dirty="0"/>
              <a:t>Os índices dos vértices que formam os dois triângulos</a:t>
            </a:r>
          </a:p>
          <a:p>
            <a:r>
              <a:rPr lang="pt-BR" dirty="0"/>
              <a:t>Utilizando um EBO</a:t>
            </a:r>
          </a:p>
          <a:p>
            <a:endParaRPr lang="pt-BR" dirty="0"/>
          </a:p>
          <a:p>
            <a:r>
              <a:rPr lang="pt-BR" dirty="0"/>
              <a:t>Gerando o VAO e os buffers, fazendo </a:t>
            </a:r>
            <a:r>
              <a:rPr lang="pt-BR" dirty="0" err="1"/>
              <a:t>bind</a:t>
            </a:r>
            <a:r>
              <a:rPr lang="pt-BR" dirty="0"/>
              <a:t> deles, especificando o conteúdo,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initialize</a:t>
            </a:r>
            <a:r>
              <a:rPr lang="pt-BR" dirty="0"/>
              <a:t>: -&gt;Ativando a profundidade (eixo z) e inicializando atributos do Objeto</a:t>
            </a:r>
          </a:p>
          <a:p>
            <a:r>
              <a:rPr lang="pt-BR" dirty="0"/>
              <a:t>Update: -&gt; Add o </a:t>
            </a:r>
            <a:r>
              <a:rPr lang="pt-BR" dirty="0" err="1"/>
              <a:t>setInt</a:t>
            </a:r>
            <a:r>
              <a:rPr lang="pt-BR" dirty="0"/>
              <a:t> da textura</a:t>
            </a:r>
          </a:p>
          <a:p>
            <a:r>
              <a:rPr lang="pt-BR" dirty="0"/>
              <a:t>Método </a:t>
            </a:r>
            <a:r>
              <a:rPr lang="pt-BR" dirty="0" err="1"/>
              <a:t>draw</a:t>
            </a:r>
            <a:r>
              <a:rPr lang="pt-BR" dirty="0"/>
              <a:t> ficou igual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47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setTexture</a:t>
            </a:r>
            <a:r>
              <a:rPr lang="pt-BR" dirty="0"/>
              <a:t>: -&gt; Incorporei as configurações do OpenGL da textura e o método </a:t>
            </a:r>
            <a:r>
              <a:rPr lang="pt-BR" dirty="0" err="1"/>
              <a:t>loadTexture</a:t>
            </a:r>
            <a:r>
              <a:rPr lang="pt-BR" dirty="0"/>
              <a:t>, em vez de passar </a:t>
            </a:r>
            <a:r>
              <a:rPr lang="pt-BR" dirty="0" err="1"/>
              <a:t>texID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setRotation</a:t>
            </a:r>
            <a:r>
              <a:rPr lang="pt-BR" dirty="0"/>
              <a:t>, </a:t>
            </a:r>
            <a:r>
              <a:rPr lang="pt-BR" dirty="0" err="1"/>
              <a:t>setTranslation</a:t>
            </a:r>
            <a:r>
              <a:rPr lang="pt-BR" dirty="0"/>
              <a:t> e </a:t>
            </a:r>
            <a:r>
              <a:rPr lang="pt-BR" dirty="0" err="1"/>
              <a:t>setScale</a:t>
            </a:r>
            <a:r>
              <a:rPr lang="pt-BR" dirty="0"/>
              <a:t> mantive igual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76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25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B0FB-DBFB-45DF-8A56-3B2459466E6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189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0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88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09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44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2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47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29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65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84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ourage the Cowardly Dog Wallpapers - Top Free Courage the Cowardly Dog  Backgrounds - WallpaperAccess">
            <a:extLst>
              <a:ext uri="{FF2B5EF4-FFF2-40B4-BE49-F238E27FC236}">
                <a16:creationId xmlns:a16="http://schemas.microsoft.com/office/drawing/2014/main" id="{5514DC6E-4276-43C4-B123-2CC97FA88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639116A-9973-4976-9E41-0E5E839A02F7}"/>
              </a:ext>
            </a:extLst>
          </p:cNvPr>
          <p:cNvSpPr/>
          <p:nvPr/>
        </p:nvSpPr>
        <p:spPr>
          <a:xfrm>
            <a:off x="518921" y="0"/>
            <a:ext cx="49536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8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</a:effectLst>
              </a:rPr>
              <a:t>Unisinos 2021/2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50838E-32EB-4F21-82C5-E7945FB378B9}"/>
              </a:ext>
            </a:extLst>
          </p:cNvPr>
          <p:cNvSpPr txBox="1"/>
          <p:nvPr/>
        </p:nvSpPr>
        <p:spPr>
          <a:xfrm>
            <a:off x="6799072" y="146957"/>
            <a:ext cx="5392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</a:effectLst>
              </a:rPr>
              <a:t>Processamento Gráfico</a:t>
            </a:r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A6E00F-9549-418C-ABB4-A7A0F206AEFE}"/>
              </a:ext>
            </a:extLst>
          </p:cNvPr>
          <p:cNvSpPr txBox="1"/>
          <p:nvPr/>
        </p:nvSpPr>
        <p:spPr>
          <a:xfrm>
            <a:off x="718458" y="5910824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</a:effectLst>
              </a:rPr>
              <a:t>Trabalho</a:t>
            </a:r>
            <a:r>
              <a:rPr lang="pt-BR" sz="28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</a:effectLst>
              </a:rPr>
              <a:t> GA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5878ABE-5B28-45AB-B1F3-DDD964A4BFE1}"/>
              </a:ext>
            </a:extLst>
          </p:cNvPr>
          <p:cNvSpPr txBox="1"/>
          <p:nvPr/>
        </p:nvSpPr>
        <p:spPr>
          <a:xfrm>
            <a:off x="7554897" y="5910824"/>
            <a:ext cx="46371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innerShdw blurRad="114300">
                    <a:prstClr val="black"/>
                  </a:innerShdw>
                </a:effectLst>
              </a:rPr>
              <a:t>Rafaela Cristina Kreusch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13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Origem.cpp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421906" y="884850"/>
            <a:ext cx="174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Key Callback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9E4983-7613-4630-843E-63DD672A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8" y="1656896"/>
            <a:ext cx="62769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Origem.cpp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80832" y="1426850"/>
            <a:ext cx="2333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Carregar Gráficos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C4458-0AD6-43F4-BC02-5B5BACD31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2" y="2024029"/>
            <a:ext cx="598253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Origem.cpp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80832" y="142685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Inicializar Objetos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65893A-93CA-4545-9CC1-2B248224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28" y="1968850"/>
            <a:ext cx="5417186" cy="44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2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Origem.cpp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80832" y="1426850"/>
            <a:ext cx="20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Verificar colisão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FDD11E-A6E1-47AA-A85D-B55F2D92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2" y="1968850"/>
            <a:ext cx="8649907" cy="4124901"/>
          </a:xfrm>
          <a:prstGeom prst="rect">
            <a:avLst/>
          </a:prstGeom>
        </p:spPr>
      </p:pic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1F0C8A-F6E0-4B09-AF82-BD1A507E7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168" y="5660303"/>
            <a:ext cx="2581635" cy="86689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C52C962-6C7E-423E-889D-EB0D155B5793}"/>
              </a:ext>
            </a:extLst>
          </p:cNvPr>
          <p:cNvSpPr txBox="1"/>
          <p:nvPr/>
        </p:nvSpPr>
        <p:spPr>
          <a:xfrm>
            <a:off x="9360168" y="5129447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Tratar colisão</a:t>
            </a:r>
          </a:p>
        </p:txBody>
      </p:sp>
    </p:spTree>
    <p:extLst>
      <p:ext uri="{BB962C8B-B14F-4D97-AF65-F5344CB8AC3E}">
        <p14:creationId xmlns:p14="http://schemas.microsoft.com/office/powerpoint/2010/main" val="3107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Origem.cpp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80832" y="1426850"/>
            <a:ext cx="1778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Finalizar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9CAEE7-49FA-44B9-B0FF-113C2AEB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1" y="2172801"/>
            <a:ext cx="5189347" cy="38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800100" y="1273629"/>
            <a:ext cx="67845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Objetivo do jogo: </a:t>
            </a:r>
            <a:r>
              <a:rPr lang="pt-BR" dirty="0"/>
              <a:t>pegar a bolinha, fazendo pontos e não</a:t>
            </a:r>
          </a:p>
          <a:p>
            <a:r>
              <a:rPr lang="pt-BR" dirty="0"/>
              <a:t>deixar ela cair.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Estrutura do código:</a:t>
            </a:r>
            <a:endParaRPr lang="pt-BR" dirty="0"/>
          </a:p>
          <a:p>
            <a:endParaRPr lang="pt-BR" dirty="0"/>
          </a:p>
          <a:p>
            <a:pPr marL="285750" indent="-285750" algn="l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pt-BR" dirty="0"/>
              <a:t>Origem.cpp</a:t>
            </a:r>
          </a:p>
          <a:p>
            <a:pPr marL="285750" indent="-285750" algn="l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Shader.h</a:t>
            </a:r>
            <a:endParaRPr lang="pt-BR" dirty="0"/>
          </a:p>
          <a:p>
            <a:pPr marL="285750" indent="-285750" algn="l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pt-BR" dirty="0" err="1"/>
              <a:t>Object.h</a:t>
            </a:r>
            <a:endParaRPr lang="pt-BR" dirty="0"/>
          </a:p>
          <a:p>
            <a:pPr marL="285750" indent="-285750" algn="l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pt-BR" dirty="0"/>
              <a:t>Object.cpp</a:t>
            </a:r>
          </a:p>
        </p:txBody>
      </p:sp>
    </p:spTree>
    <p:extLst>
      <p:ext uri="{BB962C8B-B14F-4D97-AF65-F5344CB8AC3E}">
        <p14:creationId xmlns:p14="http://schemas.microsoft.com/office/powerpoint/2010/main" val="387822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05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6"/>
                </a:solidFill>
              </a:rPr>
              <a:t>Shader.h</a:t>
            </a:r>
            <a:endParaRPr lang="pt-BR" sz="2800" dirty="0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8E2CC5-524D-4437-9A2F-A781B3F3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75" y="1917700"/>
            <a:ext cx="5505450" cy="533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831B08-FDA7-470A-A4A6-88A606679C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435"/>
          <a:stretch/>
        </p:blipFill>
        <p:spPr>
          <a:xfrm>
            <a:off x="620575" y="3083840"/>
            <a:ext cx="5747026" cy="16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8A898FD-1A75-41E3-AE68-E62F521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133600"/>
            <a:ext cx="2476500" cy="1838325"/>
          </a:xfrm>
          <a:prstGeom prst="rect">
            <a:avLst/>
          </a:prstGeom>
        </p:spPr>
      </p:pic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68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6"/>
                </a:solidFill>
              </a:rPr>
              <a:t>Shader</a:t>
            </a:r>
            <a:r>
              <a:rPr lang="pt-BR" sz="3600" dirty="0">
                <a:solidFill>
                  <a:schemeClr val="accent6"/>
                </a:solidFill>
              </a:rPr>
              <a:t> files</a:t>
            </a:r>
            <a:endParaRPr lang="pt-BR" sz="2800" dirty="0">
              <a:solidFill>
                <a:schemeClr val="accent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E3BE7C-54C3-4DB5-99E0-9CA0D5EBB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65" y="2133600"/>
            <a:ext cx="4095750" cy="25908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F2C5D2-9B87-4AD4-AC29-844E91A9B519}"/>
              </a:ext>
            </a:extLst>
          </p:cNvPr>
          <p:cNvSpPr txBox="1"/>
          <p:nvPr/>
        </p:nvSpPr>
        <p:spPr>
          <a:xfrm>
            <a:off x="530565" y="1509225"/>
            <a:ext cx="19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Vertex</a:t>
            </a:r>
            <a:r>
              <a:rPr lang="pt-BR" sz="2000" dirty="0"/>
              <a:t> </a:t>
            </a:r>
            <a:r>
              <a:rPr lang="pt-BR" sz="2000" dirty="0" err="1"/>
              <a:t>Shader</a:t>
            </a: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1DD061-17EF-4654-AAE3-A035201536E3}"/>
              </a:ext>
            </a:extLst>
          </p:cNvPr>
          <p:cNvSpPr txBox="1"/>
          <p:nvPr/>
        </p:nvSpPr>
        <p:spPr>
          <a:xfrm>
            <a:off x="4794250" y="1509225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Fragment</a:t>
            </a:r>
            <a:r>
              <a:rPr lang="pt-BR" sz="2000" dirty="0"/>
              <a:t> </a:t>
            </a:r>
            <a:r>
              <a:rPr lang="pt-BR" sz="2000" dirty="0" err="1"/>
              <a:t>Shader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132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6"/>
                </a:solidFill>
              </a:rPr>
              <a:t>Object.h</a:t>
            </a:r>
            <a:endParaRPr lang="pt-BR" sz="2800" dirty="0">
              <a:solidFill>
                <a:schemeClr val="accent6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FF3538-2892-4916-8AF2-530C50803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1284960"/>
            <a:ext cx="5286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5999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Object.cpp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EC1374-05D0-485D-BC10-89F1C7A47494}"/>
              </a:ext>
            </a:extLst>
          </p:cNvPr>
          <p:cNvSpPr txBox="1"/>
          <p:nvPr/>
        </p:nvSpPr>
        <p:spPr>
          <a:xfrm>
            <a:off x="5591246" y="884850"/>
            <a:ext cx="100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Buffers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6D86B7-6DBF-4F6B-B117-4760EFAB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75" y="1378340"/>
            <a:ext cx="4943475" cy="2209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F52A4-AAFE-4480-9A9D-B407977D1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75" y="3547780"/>
            <a:ext cx="6246812" cy="32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Object.cpp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9D1149-D8C8-42D2-9E09-A87711A3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00" y="2309168"/>
            <a:ext cx="3505200" cy="15716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927100" y="1597009"/>
            <a:ext cx="137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initiliaze</a:t>
            </a:r>
            <a:r>
              <a:rPr lang="pt-BR" sz="2000" dirty="0"/>
              <a:t>()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258D1C-66F8-4944-B8B5-07D0C7BD3223}"/>
              </a:ext>
            </a:extLst>
          </p:cNvPr>
          <p:cNvSpPr txBox="1"/>
          <p:nvPr/>
        </p:nvSpPr>
        <p:spPr>
          <a:xfrm>
            <a:off x="860400" y="4192842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update()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659861C-B9D8-4A75-9E60-D841270EF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00" y="4749800"/>
            <a:ext cx="3276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Object.cpp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294722" y="884850"/>
            <a:ext cx="1602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setTexture</a:t>
            </a:r>
            <a:r>
              <a:rPr lang="pt-BR" sz="2000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A7E66B-BCB1-44EF-9851-0D44351ED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6" y="1573465"/>
            <a:ext cx="5975231" cy="50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urage the Cowardly Dog | Jaimetarugo | Fandom">
            <a:extLst>
              <a:ext uri="{FF2B5EF4-FFF2-40B4-BE49-F238E27FC236}">
                <a16:creationId xmlns:a16="http://schemas.microsoft.com/office/drawing/2014/main" id="{D6DBFF40-31F7-4616-AF3F-AC8828CF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18302" b="3774"/>
          <a:stretch/>
        </p:blipFill>
        <p:spPr bwMode="auto">
          <a:xfrm>
            <a:off x="6096000" y="258792"/>
            <a:ext cx="5975232" cy="659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906150-F234-4E5F-8AEE-016CC75AF68B}"/>
              </a:ext>
            </a:extLst>
          </p:cNvPr>
          <p:cNvSpPr txBox="1"/>
          <p:nvPr/>
        </p:nvSpPr>
        <p:spPr>
          <a:xfrm>
            <a:off x="2235200" y="638629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6"/>
                </a:solidFill>
              </a:rPr>
              <a:t>Object.cpp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45003A-150B-42BF-AF39-E2FF2DE21632}"/>
              </a:ext>
            </a:extLst>
          </p:cNvPr>
          <p:cNvSpPr txBox="1"/>
          <p:nvPr/>
        </p:nvSpPr>
        <p:spPr>
          <a:xfrm>
            <a:off x="5294722" y="884850"/>
            <a:ext cx="205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Outros métodos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3E0CB4-8D81-4AAC-B7F5-7032312F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74" y="1625601"/>
            <a:ext cx="6245014" cy="8239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137394-B76C-4DF0-A003-D615CB3E0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86" y="2872596"/>
            <a:ext cx="5458414" cy="7401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E5E6E5B-CB45-4F43-8E30-C65A5B45E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24" y="4035803"/>
            <a:ext cx="6215564" cy="25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369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441</TotalTime>
  <Words>257</Words>
  <Application>Microsoft Office PowerPoint</Application>
  <PresentationFormat>Widescreen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Cristina Kreusch</dc:creator>
  <cp:lastModifiedBy>Rafaela Cristina Kreusch</cp:lastModifiedBy>
  <cp:revision>2</cp:revision>
  <dcterms:created xsi:type="dcterms:W3CDTF">2021-10-18T14:53:00Z</dcterms:created>
  <dcterms:modified xsi:type="dcterms:W3CDTF">2021-10-18T22:14:34Z</dcterms:modified>
</cp:coreProperties>
</file>