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77" r:id="rId8"/>
    <p:sldId id="263" r:id="rId9"/>
    <p:sldId id="264" r:id="rId10"/>
    <p:sldId id="280" r:id="rId11"/>
    <p:sldId id="265" r:id="rId12"/>
    <p:sldId id="266" r:id="rId13"/>
    <p:sldId id="267" r:id="rId14"/>
    <p:sldId id="269" r:id="rId15"/>
    <p:sldId id="278" r:id="rId16"/>
    <p:sldId id="279" r:id="rId17"/>
    <p:sldId id="281" r:id="rId18"/>
    <p:sldId id="282" r:id="rId19"/>
    <p:sldId id="283" r:id="rId20"/>
    <p:sldId id="284" r:id="rId21"/>
    <p:sldId id="285" r:id="rId22"/>
    <p:sldId id="287" r:id="rId23"/>
    <p:sldId id="286" r:id="rId24"/>
    <p:sldId id="288" r:id="rId25"/>
    <p:sldId id="289" r:id="rId26"/>
    <p:sldId id="273" r:id="rId27"/>
    <p:sldId id="290" r:id="rId28"/>
    <p:sldId id="27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AE124DD-FFA4-E942-AD90-647FE8A2CDD0}">
          <p14:sldIdLst>
            <p14:sldId id="256"/>
          </p14:sldIdLst>
        </p14:section>
        <p14:section name="Untitled Section" id="{0FAE5F5B-55D5-B941-8EAF-5B42135ECC7D}">
          <p14:sldIdLst>
            <p14:sldId id="257"/>
            <p14:sldId id="258"/>
            <p14:sldId id="259"/>
            <p14:sldId id="260"/>
            <p14:sldId id="261"/>
            <p14:sldId id="277"/>
            <p14:sldId id="263"/>
            <p14:sldId id="264"/>
            <p14:sldId id="280"/>
            <p14:sldId id="265"/>
            <p14:sldId id="266"/>
            <p14:sldId id="267"/>
            <p14:sldId id="269"/>
            <p14:sldId id="278"/>
            <p14:sldId id="279"/>
            <p14:sldId id="281"/>
            <p14:sldId id="282"/>
            <p14:sldId id="283"/>
            <p14:sldId id="284"/>
            <p14:sldId id="285"/>
            <p14:sldId id="287"/>
            <p14:sldId id="286"/>
            <p14:sldId id="288"/>
            <p14:sldId id="289"/>
            <p14:sldId id="273"/>
            <p14:sldId id="290"/>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88317" autoAdjust="0"/>
  </p:normalViewPr>
  <p:slideViewPr>
    <p:cSldViewPr snapToGrid="0" snapToObjects="1">
      <p:cViewPr>
        <p:scale>
          <a:sx n="94" d="100"/>
          <a:sy n="94" d="100"/>
        </p:scale>
        <p:origin x="-1432" y="-264"/>
      </p:cViewPr>
      <p:guideLst>
        <p:guide orient="horz" pos="1620"/>
        <p:guide pos="2880"/>
      </p:guideLst>
    </p:cSldViewPr>
  </p:slideViewPr>
  <p:outlineViewPr>
    <p:cViewPr>
      <p:scale>
        <a:sx n="33" d="100"/>
        <a:sy n="33" d="100"/>
      </p:scale>
      <p:origin x="0" y="17712"/>
    </p:cViewPr>
  </p:outlineViewPr>
  <p:notesTextViewPr>
    <p:cViewPr>
      <p:scale>
        <a:sx n="100" d="100"/>
        <a:sy n="100" d="100"/>
      </p:scale>
      <p:origin x="0" y="0"/>
    </p:cViewPr>
  </p:notesTextViewPr>
  <p:sorterViewPr>
    <p:cViewPr>
      <p:scale>
        <a:sx n="400" d="100"/>
        <a:sy n="400" d="100"/>
      </p:scale>
      <p:origin x="0" y="5754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8F195-3E5A-C144-93A4-D38CDF906389}" type="doc">
      <dgm:prSet loTypeId="urn:microsoft.com/office/officeart/2009/3/layout/IncreasingArrowsProcess" loCatId="" qsTypeId="urn:microsoft.com/office/officeart/2005/8/quickstyle/simple3" qsCatId="simple" csTypeId="urn:microsoft.com/office/officeart/2005/8/colors/accent5_3" csCatId="accent5" phldr="1"/>
      <dgm:spPr/>
      <dgm:t>
        <a:bodyPr/>
        <a:lstStyle/>
        <a:p>
          <a:endParaRPr lang="en-US"/>
        </a:p>
      </dgm:t>
    </dgm:pt>
    <dgm:pt modelId="{3D9D4DB3-CF76-1B45-94C0-951F02458F35}">
      <dgm:prSet phldrT="[Text]"/>
      <dgm:spPr/>
      <dgm:t>
        <a:bodyPr/>
        <a:lstStyle/>
        <a:p>
          <a:r>
            <a:rPr lang="en-US" b="1" dirty="0" smtClean="0"/>
            <a:t>Data Cleansing</a:t>
          </a:r>
          <a:endParaRPr lang="en-US" b="1" dirty="0"/>
        </a:p>
      </dgm:t>
    </dgm:pt>
    <dgm:pt modelId="{B4250F9E-C782-5B48-BB77-3CB99B184D82}" type="parTrans" cxnId="{0F6BCABA-EC06-5B48-A6D8-2AD7D85FB864}">
      <dgm:prSet/>
      <dgm:spPr/>
      <dgm:t>
        <a:bodyPr/>
        <a:lstStyle/>
        <a:p>
          <a:endParaRPr lang="en-US"/>
        </a:p>
      </dgm:t>
    </dgm:pt>
    <dgm:pt modelId="{38D36969-76F6-184F-A6D7-ADB431DF19D3}" type="sibTrans" cxnId="{0F6BCABA-EC06-5B48-A6D8-2AD7D85FB864}">
      <dgm:prSet/>
      <dgm:spPr/>
      <dgm:t>
        <a:bodyPr/>
        <a:lstStyle/>
        <a:p>
          <a:endParaRPr lang="en-US"/>
        </a:p>
      </dgm:t>
    </dgm:pt>
    <dgm:pt modelId="{3E925933-E989-4D46-9190-73F2C4F10CE5}">
      <dgm:prSet phldrT="[Text]"/>
      <dgm:spPr/>
      <dgm:t>
        <a:bodyPr/>
        <a:lstStyle/>
        <a:p>
          <a:r>
            <a:rPr lang="en-US" dirty="0" smtClean="0"/>
            <a:t>We removed almost 200,000 rows of invalid data</a:t>
          </a:r>
          <a:endParaRPr lang="en-US" dirty="0"/>
        </a:p>
      </dgm:t>
    </dgm:pt>
    <dgm:pt modelId="{3439A95B-0792-2542-8FD3-A8BA0E825848}" type="parTrans" cxnId="{83793818-2CDC-334D-ACE7-C9B356F15E22}">
      <dgm:prSet/>
      <dgm:spPr/>
      <dgm:t>
        <a:bodyPr/>
        <a:lstStyle/>
        <a:p>
          <a:endParaRPr lang="en-US"/>
        </a:p>
      </dgm:t>
    </dgm:pt>
    <dgm:pt modelId="{96F9C57A-DC87-9D41-BB97-E05B78BBCD23}" type="sibTrans" cxnId="{83793818-2CDC-334D-ACE7-C9B356F15E22}">
      <dgm:prSet/>
      <dgm:spPr/>
      <dgm:t>
        <a:bodyPr/>
        <a:lstStyle/>
        <a:p>
          <a:endParaRPr lang="en-US"/>
        </a:p>
      </dgm:t>
    </dgm:pt>
    <dgm:pt modelId="{40719CE7-0558-544F-A829-3EA047BD770C}">
      <dgm:prSet phldrT="[Text]"/>
      <dgm:spPr/>
      <dgm:t>
        <a:bodyPr/>
        <a:lstStyle/>
        <a:p>
          <a:r>
            <a:rPr lang="en-US" b="1" dirty="0" smtClean="0"/>
            <a:t>Aggregating the data </a:t>
          </a:r>
          <a:endParaRPr lang="en-US" b="1" dirty="0"/>
        </a:p>
      </dgm:t>
    </dgm:pt>
    <dgm:pt modelId="{50077D03-350D-934A-A846-CF4168A9F736}" type="parTrans" cxnId="{C598F87B-ECBF-6947-A231-575FAD282E87}">
      <dgm:prSet/>
      <dgm:spPr/>
      <dgm:t>
        <a:bodyPr/>
        <a:lstStyle/>
        <a:p>
          <a:endParaRPr lang="en-US"/>
        </a:p>
      </dgm:t>
    </dgm:pt>
    <dgm:pt modelId="{59A4B5D6-1E55-B44E-BDD2-8FA525F66DF7}" type="sibTrans" cxnId="{C598F87B-ECBF-6947-A231-575FAD282E87}">
      <dgm:prSet/>
      <dgm:spPr/>
      <dgm:t>
        <a:bodyPr/>
        <a:lstStyle/>
        <a:p>
          <a:endParaRPr lang="en-US"/>
        </a:p>
      </dgm:t>
    </dgm:pt>
    <dgm:pt modelId="{AD1D4EEE-9EF6-9446-9BE2-6DBD5F11131D}">
      <dgm:prSet phldrT="[Text]"/>
      <dgm:spPr/>
      <dgm:t>
        <a:bodyPr/>
        <a:lstStyle/>
        <a:p>
          <a:r>
            <a:rPr lang="en-US" dirty="0" smtClean="0"/>
            <a:t>By computing the mean of each parameter by engine id.</a:t>
          </a:r>
          <a:endParaRPr lang="en-US" dirty="0"/>
        </a:p>
      </dgm:t>
    </dgm:pt>
    <dgm:pt modelId="{49FF3454-875D-374A-B426-C0A7130B690B}" type="parTrans" cxnId="{BEC7EA2E-429C-4945-B259-7401F8C25B9E}">
      <dgm:prSet/>
      <dgm:spPr/>
      <dgm:t>
        <a:bodyPr/>
        <a:lstStyle/>
        <a:p>
          <a:endParaRPr lang="en-US"/>
        </a:p>
      </dgm:t>
    </dgm:pt>
    <dgm:pt modelId="{8FC42673-199B-B746-ABDC-F29926299C50}" type="sibTrans" cxnId="{BEC7EA2E-429C-4945-B259-7401F8C25B9E}">
      <dgm:prSet/>
      <dgm:spPr/>
      <dgm:t>
        <a:bodyPr/>
        <a:lstStyle/>
        <a:p>
          <a:endParaRPr lang="en-US"/>
        </a:p>
      </dgm:t>
    </dgm:pt>
    <dgm:pt modelId="{A675C4E5-858A-AC49-9442-9C64099F5B47}">
      <dgm:prSet phldrT="[Text]"/>
      <dgm:spPr/>
      <dgm:t>
        <a:bodyPr/>
        <a:lstStyle/>
        <a:p>
          <a:r>
            <a:rPr lang="en-US" b="1" dirty="0" smtClean="0"/>
            <a:t>Plots</a:t>
          </a:r>
          <a:endParaRPr lang="en-US" b="1" dirty="0"/>
        </a:p>
      </dgm:t>
    </dgm:pt>
    <dgm:pt modelId="{34400E7D-6BBD-B040-994B-B093F73D0F2D}" type="parTrans" cxnId="{BE5A6893-FBFD-5B4C-A448-8CE8F2A8394E}">
      <dgm:prSet/>
      <dgm:spPr/>
      <dgm:t>
        <a:bodyPr/>
        <a:lstStyle/>
        <a:p>
          <a:endParaRPr lang="en-US"/>
        </a:p>
      </dgm:t>
    </dgm:pt>
    <dgm:pt modelId="{CC894611-66A2-A54E-9D35-56321237908A}" type="sibTrans" cxnId="{BE5A6893-FBFD-5B4C-A448-8CE8F2A8394E}">
      <dgm:prSet/>
      <dgm:spPr/>
      <dgm:t>
        <a:bodyPr/>
        <a:lstStyle/>
        <a:p>
          <a:endParaRPr lang="en-US"/>
        </a:p>
      </dgm:t>
    </dgm:pt>
    <dgm:pt modelId="{0A9CF975-50AF-5348-87EF-F0FCFB2E30A6}">
      <dgm:prSet phldrT="[Text]"/>
      <dgm:spPr/>
      <dgm:t>
        <a:bodyPr/>
        <a:lstStyle/>
        <a:p>
          <a:r>
            <a:rPr lang="en-US" dirty="0" smtClean="0"/>
            <a:t>The histograms made us realize that the distribution of the key variables was a normal one. The heat maps and scatter plots helped us seeing which variables could be scattered</a:t>
          </a:r>
          <a:endParaRPr lang="en-US" dirty="0"/>
        </a:p>
      </dgm:t>
    </dgm:pt>
    <dgm:pt modelId="{CD51ED84-DD48-B345-B4D2-D813A97445A2}" type="parTrans" cxnId="{793F4785-4128-104F-B2FC-81454C00B447}">
      <dgm:prSet/>
      <dgm:spPr/>
      <dgm:t>
        <a:bodyPr/>
        <a:lstStyle/>
        <a:p>
          <a:endParaRPr lang="en-US"/>
        </a:p>
      </dgm:t>
    </dgm:pt>
    <dgm:pt modelId="{CAF5D488-820D-8144-B7ED-A28DD00A3C6F}" type="sibTrans" cxnId="{793F4785-4128-104F-B2FC-81454C00B447}">
      <dgm:prSet/>
      <dgm:spPr/>
      <dgm:t>
        <a:bodyPr/>
        <a:lstStyle/>
        <a:p>
          <a:endParaRPr lang="en-US"/>
        </a:p>
      </dgm:t>
    </dgm:pt>
    <dgm:pt modelId="{EF8D2128-C37E-0C4B-9F16-B8F39E94BAEB}">
      <dgm:prSet phldrT="[Text]"/>
      <dgm:spPr/>
      <dgm:t>
        <a:bodyPr/>
        <a:lstStyle/>
        <a:p>
          <a:r>
            <a:rPr lang="en-US" dirty="0" smtClean="0"/>
            <a:t>We created a multivariate regression model, a binary logistic regression model and a KNN model in order to compare which model is the best and use it to predict and prevent future engine failure. </a:t>
          </a:r>
          <a:endParaRPr lang="en-US" dirty="0"/>
        </a:p>
      </dgm:t>
    </dgm:pt>
    <dgm:pt modelId="{9F5F3CC2-223B-7E40-B3E7-84B53487F9C5}" type="parTrans" cxnId="{37663A75-7D0C-A242-876B-3F4CB00C85E4}">
      <dgm:prSet/>
      <dgm:spPr/>
      <dgm:t>
        <a:bodyPr/>
        <a:lstStyle/>
        <a:p>
          <a:endParaRPr lang="en-US"/>
        </a:p>
      </dgm:t>
    </dgm:pt>
    <dgm:pt modelId="{44B720E6-89BE-6740-8CB6-34E3ADA4F61A}" type="sibTrans" cxnId="{37663A75-7D0C-A242-876B-3F4CB00C85E4}">
      <dgm:prSet/>
      <dgm:spPr/>
      <dgm:t>
        <a:bodyPr/>
        <a:lstStyle/>
        <a:p>
          <a:endParaRPr lang="en-US"/>
        </a:p>
      </dgm:t>
    </dgm:pt>
    <dgm:pt modelId="{EF37DE50-1E2D-9343-82E0-76A8586DFF0B}">
      <dgm:prSet phldrT="[Text]"/>
      <dgm:spPr/>
      <dgm:t>
        <a:bodyPr/>
        <a:lstStyle/>
        <a:p>
          <a:r>
            <a:rPr lang="en-US" dirty="0" smtClean="0"/>
            <a:t>The variables that affect the status of the engine are the core speed, the fan speed, and the t_1. </a:t>
          </a:r>
          <a:endParaRPr lang="en-US" dirty="0"/>
        </a:p>
      </dgm:t>
    </dgm:pt>
    <dgm:pt modelId="{068ED92C-D977-1E41-B605-6A2F49D11944}" type="parTrans" cxnId="{DDEC8995-20D3-8A47-A084-4FADA713FDE7}">
      <dgm:prSet/>
      <dgm:spPr/>
      <dgm:t>
        <a:bodyPr/>
        <a:lstStyle/>
        <a:p>
          <a:endParaRPr lang="en-US"/>
        </a:p>
      </dgm:t>
    </dgm:pt>
    <dgm:pt modelId="{737193AD-9202-EA4A-BC98-3C12FE0D297C}" type="sibTrans" cxnId="{DDEC8995-20D3-8A47-A084-4FADA713FDE7}">
      <dgm:prSet/>
      <dgm:spPr/>
      <dgm:t>
        <a:bodyPr/>
        <a:lstStyle/>
        <a:p>
          <a:endParaRPr lang="en-US"/>
        </a:p>
      </dgm:t>
    </dgm:pt>
    <dgm:pt modelId="{E72E4EDF-B9DB-BE4B-B653-7E190A77C668}">
      <dgm:prSet phldrT="[Text]"/>
      <dgm:spPr/>
      <dgm:t>
        <a:bodyPr/>
        <a:lstStyle/>
        <a:p>
          <a:r>
            <a:rPr lang="en-US" b="1" dirty="0" smtClean="0"/>
            <a:t>Correlation Matrix</a:t>
          </a:r>
          <a:endParaRPr lang="en-US" b="1" dirty="0"/>
        </a:p>
      </dgm:t>
    </dgm:pt>
    <dgm:pt modelId="{88DC5D9F-146B-DB44-A55E-A6738F02C134}" type="parTrans" cxnId="{5D5E6764-04F9-0142-86E1-8E21E21E5E8D}">
      <dgm:prSet/>
      <dgm:spPr/>
      <dgm:t>
        <a:bodyPr/>
        <a:lstStyle/>
        <a:p>
          <a:endParaRPr lang="en-US"/>
        </a:p>
      </dgm:t>
    </dgm:pt>
    <dgm:pt modelId="{3F894B06-481A-CC42-AD91-45D59A75381C}" type="sibTrans" cxnId="{5D5E6764-04F9-0142-86E1-8E21E21E5E8D}">
      <dgm:prSet/>
      <dgm:spPr/>
      <dgm:t>
        <a:bodyPr/>
        <a:lstStyle/>
        <a:p>
          <a:endParaRPr lang="en-US"/>
        </a:p>
      </dgm:t>
    </dgm:pt>
    <dgm:pt modelId="{FB02327C-14D8-A945-87E9-66F006A39D22}">
      <dgm:prSet phldrT="[Text]"/>
      <dgm:spPr/>
      <dgm:t>
        <a:bodyPr/>
        <a:lstStyle/>
        <a:p>
          <a:r>
            <a:rPr lang="en-US" b="1" dirty="0" smtClean="0"/>
            <a:t>Regression</a:t>
          </a:r>
          <a:r>
            <a:rPr lang="en-US" dirty="0" smtClean="0"/>
            <a:t> </a:t>
          </a:r>
          <a:r>
            <a:rPr lang="en-US" b="1" dirty="0" smtClean="0"/>
            <a:t>Models</a:t>
          </a:r>
          <a:endParaRPr lang="en-US" b="1" dirty="0"/>
        </a:p>
      </dgm:t>
    </dgm:pt>
    <dgm:pt modelId="{5D11F20C-14F5-094D-BAF1-818AA82B9896}" type="parTrans" cxnId="{2017666D-4FC2-5A4F-A50F-D4127E71FC59}">
      <dgm:prSet/>
      <dgm:spPr/>
      <dgm:t>
        <a:bodyPr/>
        <a:lstStyle/>
        <a:p>
          <a:endParaRPr lang="en-US"/>
        </a:p>
      </dgm:t>
    </dgm:pt>
    <dgm:pt modelId="{AB9D205E-5217-BA48-A3B6-6F4354201853}" type="sibTrans" cxnId="{2017666D-4FC2-5A4F-A50F-D4127E71FC59}">
      <dgm:prSet/>
      <dgm:spPr/>
      <dgm:t>
        <a:bodyPr/>
        <a:lstStyle/>
        <a:p>
          <a:endParaRPr lang="en-US"/>
        </a:p>
      </dgm:t>
    </dgm:pt>
    <dgm:pt modelId="{F82F4511-B775-F549-B648-121FE2166109}" type="pres">
      <dgm:prSet presAssocID="{68F8F195-3E5A-C144-93A4-D38CDF906389}" presName="Name0" presStyleCnt="0">
        <dgm:presLayoutVars>
          <dgm:chMax val="5"/>
          <dgm:chPref val="5"/>
          <dgm:dir/>
          <dgm:animLvl val="lvl"/>
        </dgm:presLayoutVars>
      </dgm:prSet>
      <dgm:spPr/>
      <dgm:t>
        <a:bodyPr/>
        <a:lstStyle/>
        <a:p>
          <a:endParaRPr lang="en-US"/>
        </a:p>
      </dgm:t>
    </dgm:pt>
    <dgm:pt modelId="{A7B20B54-A63E-2C4D-B69C-801BC02BB86F}" type="pres">
      <dgm:prSet presAssocID="{3D9D4DB3-CF76-1B45-94C0-951F02458F35}" presName="parentText1" presStyleLbl="node1" presStyleIdx="0" presStyleCnt="5">
        <dgm:presLayoutVars>
          <dgm:chMax/>
          <dgm:chPref val="3"/>
          <dgm:bulletEnabled val="1"/>
        </dgm:presLayoutVars>
      </dgm:prSet>
      <dgm:spPr/>
      <dgm:t>
        <a:bodyPr/>
        <a:lstStyle/>
        <a:p>
          <a:endParaRPr lang="en-US"/>
        </a:p>
      </dgm:t>
    </dgm:pt>
    <dgm:pt modelId="{71BC8E03-C951-1C43-89F7-470E652F030E}" type="pres">
      <dgm:prSet presAssocID="{3D9D4DB3-CF76-1B45-94C0-951F02458F35}" presName="childText1" presStyleLbl="solidAlignAcc1" presStyleIdx="0" presStyleCnt="5">
        <dgm:presLayoutVars>
          <dgm:chMax val="0"/>
          <dgm:chPref val="0"/>
          <dgm:bulletEnabled val="1"/>
        </dgm:presLayoutVars>
      </dgm:prSet>
      <dgm:spPr/>
      <dgm:t>
        <a:bodyPr/>
        <a:lstStyle/>
        <a:p>
          <a:endParaRPr lang="en-US"/>
        </a:p>
      </dgm:t>
    </dgm:pt>
    <dgm:pt modelId="{060E6EF2-57B8-8448-A287-3C700C34C155}" type="pres">
      <dgm:prSet presAssocID="{40719CE7-0558-544F-A829-3EA047BD770C}" presName="parentText2" presStyleLbl="node1" presStyleIdx="1" presStyleCnt="5">
        <dgm:presLayoutVars>
          <dgm:chMax/>
          <dgm:chPref val="3"/>
          <dgm:bulletEnabled val="1"/>
        </dgm:presLayoutVars>
      </dgm:prSet>
      <dgm:spPr/>
      <dgm:t>
        <a:bodyPr/>
        <a:lstStyle/>
        <a:p>
          <a:endParaRPr lang="en-US"/>
        </a:p>
      </dgm:t>
    </dgm:pt>
    <dgm:pt modelId="{03C145A5-6260-7A4B-8449-FBE96BC86989}" type="pres">
      <dgm:prSet presAssocID="{40719CE7-0558-544F-A829-3EA047BD770C}" presName="childText2" presStyleLbl="solidAlignAcc1" presStyleIdx="1" presStyleCnt="5">
        <dgm:presLayoutVars>
          <dgm:chMax val="0"/>
          <dgm:chPref val="0"/>
          <dgm:bulletEnabled val="1"/>
        </dgm:presLayoutVars>
      </dgm:prSet>
      <dgm:spPr/>
      <dgm:t>
        <a:bodyPr/>
        <a:lstStyle/>
        <a:p>
          <a:endParaRPr lang="en-US"/>
        </a:p>
      </dgm:t>
    </dgm:pt>
    <dgm:pt modelId="{4E1CCC1B-56BE-6A4B-8236-6D58A5323DD5}" type="pres">
      <dgm:prSet presAssocID="{A675C4E5-858A-AC49-9442-9C64099F5B47}" presName="parentText3" presStyleLbl="node1" presStyleIdx="2" presStyleCnt="5">
        <dgm:presLayoutVars>
          <dgm:chMax/>
          <dgm:chPref val="3"/>
          <dgm:bulletEnabled val="1"/>
        </dgm:presLayoutVars>
      </dgm:prSet>
      <dgm:spPr/>
      <dgm:t>
        <a:bodyPr/>
        <a:lstStyle/>
        <a:p>
          <a:endParaRPr lang="en-US"/>
        </a:p>
      </dgm:t>
    </dgm:pt>
    <dgm:pt modelId="{5A01E007-7867-F747-AD6F-CBFE9C93A05D}" type="pres">
      <dgm:prSet presAssocID="{A675C4E5-858A-AC49-9442-9C64099F5B47}" presName="childText3" presStyleLbl="solidAlignAcc1" presStyleIdx="2" presStyleCnt="5">
        <dgm:presLayoutVars>
          <dgm:chMax val="0"/>
          <dgm:chPref val="0"/>
          <dgm:bulletEnabled val="1"/>
        </dgm:presLayoutVars>
      </dgm:prSet>
      <dgm:spPr/>
      <dgm:t>
        <a:bodyPr/>
        <a:lstStyle/>
        <a:p>
          <a:endParaRPr lang="en-US"/>
        </a:p>
      </dgm:t>
    </dgm:pt>
    <dgm:pt modelId="{3FEFD2EE-41ED-B545-9377-06A7FD3E90E7}" type="pres">
      <dgm:prSet presAssocID="{E72E4EDF-B9DB-BE4B-B653-7E190A77C668}" presName="parentText4" presStyleLbl="node1" presStyleIdx="3" presStyleCnt="5">
        <dgm:presLayoutVars>
          <dgm:chMax/>
          <dgm:chPref val="3"/>
          <dgm:bulletEnabled val="1"/>
        </dgm:presLayoutVars>
      </dgm:prSet>
      <dgm:spPr/>
      <dgm:t>
        <a:bodyPr/>
        <a:lstStyle/>
        <a:p>
          <a:endParaRPr lang="en-US"/>
        </a:p>
      </dgm:t>
    </dgm:pt>
    <dgm:pt modelId="{9A4AF3E9-DCC1-0841-AC9E-F4EB0A74FB7B}" type="pres">
      <dgm:prSet presAssocID="{E72E4EDF-B9DB-BE4B-B653-7E190A77C668}" presName="childText4" presStyleLbl="solidAlignAcc1" presStyleIdx="3" presStyleCnt="5">
        <dgm:presLayoutVars>
          <dgm:chMax val="0"/>
          <dgm:chPref val="0"/>
          <dgm:bulletEnabled val="1"/>
        </dgm:presLayoutVars>
      </dgm:prSet>
      <dgm:spPr/>
      <dgm:t>
        <a:bodyPr/>
        <a:lstStyle/>
        <a:p>
          <a:endParaRPr lang="en-US"/>
        </a:p>
      </dgm:t>
    </dgm:pt>
    <dgm:pt modelId="{DA11C374-CF7A-AD4A-9E92-DB0DD2726693}" type="pres">
      <dgm:prSet presAssocID="{FB02327C-14D8-A945-87E9-66F006A39D22}" presName="parentText5" presStyleLbl="node1" presStyleIdx="4" presStyleCnt="5">
        <dgm:presLayoutVars>
          <dgm:chMax/>
          <dgm:chPref val="3"/>
          <dgm:bulletEnabled val="1"/>
        </dgm:presLayoutVars>
      </dgm:prSet>
      <dgm:spPr/>
      <dgm:t>
        <a:bodyPr/>
        <a:lstStyle/>
        <a:p>
          <a:endParaRPr lang="en-US"/>
        </a:p>
      </dgm:t>
    </dgm:pt>
    <dgm:pt modelId="{9016C54F-41C8-2D4B-9F80-38F53F732CC3}" type="pres">
      <dgm:prSet presAssocID="{FB02327C-14D8-A945-87E9-66F006A39D22}" presName="childText5" presStyleLbl="solidAlignAcc1" presStyleIdx="4" presStyleCnt="5">
        <dgm:presLayoutVars>
          <dgm:chMax val="0"/>
          <dgm:chPref val="0"/>
          <dgm:bulletEnabled val="1"/>
        </dgm:presLayoutVars>
      </dgm:prSet>
      <dgm:spPr/>
      <dgm:t>
        <a:bodyPr/>
        <a:lstStyle/>
        <a:p>
          <a:endParaRPr lang="en-US"/>
        </a:p>
      </dgm:t>
    </dgm:pt>
  </dgm:ptLst>
  <dgm:cxnLst>
    <dgm:cxn modelId="{83793818-2CDC-334D-ACE7-C9B356F15E22}" srcId="{3D9D4DB3-CF76-1B45-94C0-951F02458F35}" destId="{3E925933-E989-4D46-9190-73F2C4F10CE5}" srcOrd="0" destOrd="0" parTransId="{3439A95B-0792-2542-8FD3-A8BA0E825848}" sibTransId="{96F9C57A-DC87-9D41-BB97-E05B78BBCD23}"/>
    <dgm:cxn modelId="{4FC195A0-C9CB-6943-80BF-85107C0E009C}" type="presOf" srcId="{A675C4E5-858A-AC49-9442-9C64099F5B47}" destId="{4E1CCC1B-56BE-6A4B-8236-6D58A5323DD5}" srcOrd="0" destOrd="0" presId="urn:microsoft.com/office/officeart/2009/3/layout/IncreasingArrowsProcess"/>
    <dgm:cxn modelId="{99D98765-1200-AA4E-BC86-003B5F0D6A85}" type="presOf" srcId="{AD1D4EEE-9EF6-9446-9BE2-6DBD5F11131D}" destId="{03C145A5-6260-7A4B-8449-FBE96BC86989}" srcOrd="0" destOrd="0" presId="urn:microsoft.com/office/officeart/2009/3/layout/IncreasingArrowsProcess"/>
    <dgm:cxn modelId="{DF1BC80C-C0FB-8E49-82B0-EAAAB12580AF}" type="presOf" srcId="{3D9D4DB3-CF76-1B45-94C0-951F02458F35}" destId="{A7B20B54-A63E-2C4D-B69C-801BC02BB86F}" srcOrd="0" destOrd="0" presId="urn:microsoft.com/office/officeart/2009/3/layout/IncreasingArrowsProcess"/>
    <dgm:cxn modelId="{F464623F-4EED-1140-9F5A-9357B4F29F0F}" type="presOf" srcId="{E72E4EDF-B9DB-BE4B-B653-7E190A77C668}" destId="{3FEFD2EE-41ED-B545-9377-06A7FD3E90E7}" srcOrd="0" destOrd="0" presId="urn:microsoft.com/office/officeart/2009/3/layout/IncreasingArrowsProcess"/>
    <dgm:cxn modelId="{BE5A6893-FBFD-5B4C-A448-8CE8F2A8394E}" srcId="{68F8F195-3E5A-C144-93A4-D38CDF906389}" destId="{A675C4E5-858A-AC49-9442-9C64099F5B47}" srcOrd="2" destOrd="0" parTransId="{34400E7D-6BBD-B040-994B-B093F73D0F2D}" sibTransId="{CC894611-66A2-A54E-9D35-56321237908A}"/>
    <dgm:cxn modelId="{47446F2D-11A1-FA42-9F53-D05EE8A73C63}" type="presOf" srcId="{3E925933-E989-4D46-9190-73F2C4F10CE5}" destId="{71BC8E03-C951-1C43-89F7-470E652F030E}" srcOrd="0" destOrd="0" presId="urn:microsoft.com/office/officeart/2009/3/layout/IncreasingArrowsProcess"/>
    <dgm:cxn modelId="{31D8BDAF-884E-0540-BD96-3EC94D1AF4AA}" type="presOf" srcId="{0A9CF975-50AF-5348-87EF-F0FCFB2E30A6}" destId="{5A01E007-7867-F747-AD6F-CBFE9C93A05D}" srcOrd="0" destOrd="0" presId="urn:microsoft.com/office/officeart/2009/3/layout/IncreasingArrowsProcess"/>
    <dgm:cxn modelId="{E2992442-1F43-2C46-BD25-A3114EB9F5BE}" type="presOf" srcId="{68F8F195-3E5A-C144-93A4-D38CDF906389}" destId="{F82F4511-B775-F549-B648-121FE2166109}" srcOrd="0" destOrd="0" presId="urn:microsoft.com/office/officeart/2009/3/layout/IncreasingArrowsProcess"/>
    <dgm:cxn modelId="{793F4785-4128-104F-B2FC-81454C00B447}" srcId="{A675C4E5-858A-AC49-9442-9C64099F5B47}" destId="{0A9CF975-50AF-5348-87EF-F0FCFB2E30A6}" srcOrd="0" destOrd="0" parTransId="{CD51ED84-DD48-B345-B4D2-D813A97445A2}" sibTransId="{CAF5D488-820D-8144-B7ED-A28DD00A3C6F}"/>
    <dgm:cxn modelId="{0F6BCABA-EC06-5B48-A6D8-2AD7D85FB864}" srcId="{68F8F195-3E5A-C144-93A4-D38CDF906389}" destId="{3D9D4DB3-CF76-1B45-94C0-951F02458F35}" srcOrd="0" destOrd="0" parTransId="{B4250F9E-C782-5B48-BB77-3CB99B184D82}" sibTransId="{38D36969-76F6-184F-A6D7-ADB431DF19D3}"/>
    <dgm:cxn modelId="{DDEC8995-20D3-8A47-A084-4FADA713FDE7}" srcId="{E72E4EDF-B9DB-BE4B-B653-7E190A77C668}" destId="{EF37DE50-1E2D-9343-82E0-76A8586DFF0B}" srcOrd="0" destOrd="0" parTransId="{068ED92C-D977-1E41-B605-6A2F49D11944}" sibTransId="{737193AD-9202-EA4A-BC98-3C12FE0D297C}"/>
    <dgm:cxn modelId="{8F681ACC-491C-6E40-92A8-214927109C7E}" type="presOf" srcId="{EF8D2128-C37E-0C4B-9F16-B8F39E94BAEB}" destId="{9016C54F-41C8-2D4B-9F80-38F53F732CC3}" srcOrd="0" destOrd="0" presId="urn:microsoft.com/office/officeart/2009/3/layout/IncreasingArrowsProcess"/>
    <dgm:cxn modelId="{B0C0BA4F-0012-5246-988C-4B8FC2D320FB}" type="presOf" srcId="{40719CE7-0558-544F-A829-3EA047BD770C}" destId="{060E6EF2-57B8-8448-A287-3C700C34C155}" srcOrd="0" destOrd="0" presId="urn:microsoft.com/office/officeart/2009/3/layout/IncreasingArrowsProcess"/>
    <dgm:cxn modelId="{2017666D-4FC2-5A4F-A50F-D4127E71FC59}" srcId="{68F8F195-3E5A-C144-93A4-D38CDF906389}" destId="{FB02327C-14D8-A945-87E9-66F006A39D22}" srcOrd="4" destOrd="0" parTransId="{5D11F20C-14F5-094D-BAF1-818AA82B9896}" sibTransId="{AB9D205E-5217-BA48-A3B6-6F4354201853}"/>
    <dgm:cxn modelId="{37663A75-7D0C-A242-876B-3F4CB00C85E4}" srcId="{FB02327C-14D8-A945-87E9-66F006A39D22}" destId="{EF8D2128-C37E-0C4B-9F16-B8F39E94BAEB}" srcOrd="0" destOrd="0" parTransId="{9F5F3CC2-223B-7E40-B3E7-84B53487F9C5}" sibTransId="{44B720E6-89BE-6740-8CB6-34E3ADA4F61A}"/>
    <dgm:cxn modelId="{681C4D89-A751-9E4A-92ED-2153DA20266A}" type="presOf" srcId="{EF37DE50-1E2D-9343-82E0-76A8586DFF0B}" destId="{9A4AF3E9-DCC1-0841-AC9E-F4EB0A74FB7B}" srcOrd="0" destOrd="0" presId="urn:microsoft.com/office/officeart/2009/3/layout/IncreasingArrowsProcess"/>
    <dgm:cxn modelId="{C598F87B-ECBF-6947-A231-575FAD282E87}" srcId="{68F8F195-3E5A-C144-93A4-D38CDF906389}" destId="{40719CE7-0558-544F-A829-3EA047BD770C}" srcOrd="1" destOrd="0" parTransId="{50077D03-350D-934A-A846-CF4168A9F736}" sibTransId="{59A4B5D6-1E55-B44E-BDD2-8FA525F66DF7}"/>
    <dgm:cxn modelId="{BEC7EA2E-429C-4945-B259-7401F8C25B9E}" srcId="{40719CE7-0558-544F-A829-3EA047BD770C}" destId="{AD1D4EEE-9EF6-9446-9BE2-6DBD5F11131D}" srcOrd="0" destOrd="0" parTransId="{49FF3454-875D-374A-B426-C0A7130B690B}" sibTransId="{8FC42673-199B-B746-ABDC-F29926299C50}"/>
    <dgm:cxn modelId="{5D5E6764-04F9-0142-86E1-8E21E21E5E8D}" srcId="{68F8F195-3E5A-C144-93A4-D38CDF906389}" destId="{E72E4EDF-B9DB-BE4B-B653-7E190A77C668}" srcOrd="3" destOrd="0" parTransId="{88DC5D9F-146B-DB44-A55E-A6738F02C134}" sibTransId="{3F894B06-481A-CC42-AD91-45D59A75381C}"/>
    <dgm:cxn modelId="{9092D37D-14B2-8341-89BE-A96C1ABB3C83}" type="presOf" srcId="{FB02327C-14D8-A945-87E9-66F006A39D22}" destId="{DA11C374-CF7A-AD4A-9E92-DB0DD2726693}" srcOrd="0" destOrd="0" presId="urn:microsoft.com/office/officeart/2009/3/layout/IncreasingArrowsProcess"/>
    <dgm:cxn modelId="{B8D7F732-C2D2-6647-8350-79D40ACDAEE9}" type="presParOf" srcId="{F82F4511-B775-F549-B648-121FE2166109}" destId="{A7B20B54-A63E-2C4D-B69C-801BC02BB86F}" srcOrd="0" destOrd="0" presId="urn:microsoft.com/office/officeart/2009/3/layout/IncreasingArrowsProcess"/>
    <dgm:cxn modelId="{CA290B23-1512-684D-B890-B3F9FB18D54A}" type="presParOf" srcId="{F82F4511-B775-F549-B648-121FE2166109}" destId="{71BC8E03-C951-1C43-89F7-470E652F030E}" srcOrd="1" destOrd="0" presId="urn:microsoft.com/office/officeart/2009/3/layout/IncreasingArrowsProcess"/>
    <dgm:cxn modelId="{A16DDADB-1BCB-7C44-B290-61600C3316D5}" type="presParOf" srcId="{F82F4511-B775-F549-B648-121FE2166109}" destId="{060E6EF2-57B8-8448-A287-3C700C34C155}" srcOrd="2" destOrd="0" presId="urn:microsoft.com/office/officeart/2009/3/layout/IncreasingArrowsProcess"/>
    <dgm:cxn modelId="{29A251CF-4483-B640-895E-F763F2827F6D}" type="presParOf" srcId="{F82F4511-B775-F549-B648-121FE2166109}" destId="{03C145A5-6260-7A4B-8449-FBE96BC86989}" srcOrd="3" destOrd="0" presId="urn:microsoft.com/office/officeart/2009/3/layout/IncreasingArrowsProcess"/>
    <dgm:cxn modelId="{0F451E6B-2AB6-544D-92AA-16D14D5CFF4D}" type="presParOf" srcId="{F82F4511-B775-F549-B648-121FE2166109}" destId="{4E1CCC1B-56BE-6A4B-8236-6D58A5323DD5}" srcOrd="4" destOrd="0" presId="urn:microsoft.com/office/officeart/2009/3/layout/IncreasingArrowsProcess"/>
    <dgm:cxn modelId="{FC44E200-7D64-3D47-9BCA-E87E3E2C270D}" type="presParOf" srcId="{F82F4511-B775-F549-B648-121FE2166109}" destId="{5A01E007-7867-F747-AD6F-CBFE9C93A05D}" srcOrd="5" destOrd="0" presId="urn:microsoft.com/office/officeart/2009/3/layout/IncreasingArrowsProcess"/>
    <dgm:cxn modelId="{84F74331-37BD-2D4C-8475-8BD4AB8AC622}" type="presParOf" srcId="{F82F4511-B775-F549-B648-121FE2166109}" destId="{3FEFD2EE-41ED-B545-9377-06A7FD3E90E7}" srcOrd="6" destOrd="0" presId="urn:microsoft.com/office/officeart/2009/3/layout/IncreasingArrowsProcess"/>
    <dgm:cxn modelId="{F30F2276-0268-2741-8049-78ED63693400}" type="presParOf" srcId="{F82F4511-B775-F549-B648-121FE2166109}" destId="{9A4AF3E9-DCC1-0841-AC9E-F4EB0A74FB7B}" srcOrd="7" destOrd="0" presId="urn:microsoft.com/office/officeart/2009/3/layout/IncreasingArrowsProcess"/>
    <dgm:cxn modelId="{54A466DB-210A-4945-91AC-FC2BD4A9AC79}" type="presParOf" srcId="{F82F4511-B775-F549-B648-121FE2166109}" destId="{DA11C374-CF7A-AD4A-9E92-DB0DD2726693}" srcOrd="8" destOrd="0" presId="urn:microsoft.com/office/officeart/2009/3/layout/IncreasingArrowsProcess"/>
    <dgm:cxn modelId="{5B0E887A-170D-B146-BA1B-4EB7C81D95DC}" type="presParOf" srcId="{F82F4511-B775-F549-B648-121FE2166109}" destId="{9016C54F-41C8-2D4B-9F80-38F53F732CC3}" srcOrd="9" destOrd="0" presId="urn:microsoft.com/office/officeart/2009/3/layout/IncreasingArrows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20B54-A63E-2C4D-B69C-801BC02BB86F}">
      <dsp:nvSpPr>
        <dsp:cNvPr id="0" name=""/>
        <dsp:cNvSpPr/>
      </dsp:nvSpPr>
      <dsp:spPr>
        <a:xfrm>
          <a:off x="231237" y="27588"/>
          <a:ext cx="8069616" cy="1173548"/>
        </a:xfrm>
        <a:prstGeom prst="rightArrow">
          <a:avLst>
            <a:gd name="adj1" fmla="val 50000"/>
            <a:gd name="adj2" fmla="val 50000"/>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254000" bIns="186301" numCol="1" spcCol="1270" anchor="ctr" anchorCtr="0">
          <a:noAutofit/>
        </a:bodyPr>
        <a:lstStyle/>
        <a:p>
          <a:pPr lvl="0" algn="l" defTabSz="533400">
            <a:lnSpc>
              <a:spcPct val="90000"/>
            </a:lnSpc>
            <a:spcBef>
              <a:spcPct val="0"/>
            </a:spcBef>
            <a:spcAft>
              <a:spcPct val="35000"/>
            </a:spcAft>
          </a:pPr>
          <a:r>
            <a:rPr lang="en-US" sz="1200" b="1" kern="1200" dirty="0" smtClean="0"/>
            <a:t>Data Cleansing</a:t>
          </a:r>
          <a:endParaRPr lang="en-US" sz="1200" b="1" kern="1200" dirty="0"/>
        </a:p>
      </dsp:txBody>
      <dsp:txXfrm>
        <a:off x="231237" y="320975"/>
        <a:ext cx="7776229" cy="586774"/>
      </dsp:txXfrm>
    </dsp:sp>
    <dsp:sp modelId="{71BC8E03-C951-1C43-89F7-470E652F030E}">
      <dsp:nvSpPr>
        <dsp:cNvPr id="0" name=""/>
        <dsp:cNvSpPr/>
      </dsp:nvSpPr>
      <dsp:spPr>
        <a:xfrm>
          <a:off x="231237" y="931049"/>
          <a:ext cx="1491426" cy="2154823"/>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We removed almost 200,000 rows of invalid data</a:t>
          </a:r>
          <a:endParaRPr lang="en-US" sz="1200" kern="1200" dirty="0"/>
        </a:p>
      </dsp:txBody>
      <dsp:txXfrm>
        <a:off x="231237" y="931049"/>
        <a:ext cx="1491426" cy="2154823"/>
      </dsp:txXfrm>
    </dsp:sp>
    <dsp:sp modelId="{060E6EF2-57B8-8448-A287-3C700C34C155}">
      <dsp:nvSpPr>
        <dsp:cNvPr id="0" name=""/>
        <dsp:cNvSpPr/>
      </dsp:nvSpPr>
      <dsp:spPr>
        <a:xfrm>
          <a:off x="1722502" y="418922"/>
          <a:ext cx="6578351" cy="1173548"/>
        </a:xfrm>
        <a:prstGeom prst="rightArrow">
          <a:avLst>
            <a:gd name="adj1" fmla="val 50000"/>
            <a:gd name="adj2" fmla="val 50000"/>
          </a:avLst>
        </a:prstGeom>
        <a:gradFill rotWithShape="0">
          <a:gsLst>
            <a:gs pos="0">
              <a:schemeClr val="accent5">
                <a:shade val="80000"/>
                <a:hueOff val="68160"/>
                <a:satOff val="-17290"/>
                <a:lumOff val="9649"/>
                <a:alphaOff val="0"/>
                <a:tint val="50000"/>
                <a:satMod val="300000"/>
              </a:schemeClr>
            </a:gs>
            <a:gs pos="35000">
              <a:schemeClr val="accent5">
                <a:shade val="80000"/>
                <a:hueOff val="68160"/>
                <a:satOff val="-17290"/>
                <a:lumOff val="9649"/>
                <a:alphaOff val="0"/>
                <a:tint val="37000"/>
                <a:satMod val="300000"/>
              </a:schemeClr>
            </a:gs>
            <a:gs pos="100000">
              <a:schemeClr val="accent5">
                <a:shade val="80000"/>
                <a:hueOff val="68160"/>
                <a:satOff val="-17290"/>
                <a:lumOff val="96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254000" bIns="186301" numCol="1" spcCol="1270" anchor="ctr" anchorCtr="0">
          <a:noAutofit/>
        </a:bodyPr>
        <a:lstStyle/>
        <a:p>
          <a:pPr lvl="0" algn="l" defTabSz="533400">
            <a:lnSpc>
              <a:spcPct val="90000"/>
            </a:lnSpc>
            <a:spcBef>
              <a:spcPct val="0"/>
            </a:spcBef>
            <a:spcAft>
              <a:spcPct val="35000"/>
            </a:spcAft>
          </a:pPr>
          <a:r>
            <a:rPr lang="en-US" sz="1200" b="1" kern="1200" dirty="0" smtClean="0"/>
            <a:t>Aggregating the data </a:t>
          </a:r>
          <a:endParaRPr lang="en-US" sz="1200" b="1" kern="1200" dirty="0"/>
        </a:p>
      </dsp:txBody>
      <dsp:txXfrm>
        <a:off x="1722502" y="712309"/>
        <a:ext cx="6284964" cy="586774"/>
      </dsp:txXfrm>
    </dsp:sp>
    <dsp:sp modelId="{03C145A5-6260-7A4B-8449-FBE96BC86989}">
      <dsp:nvSpPr>
        <dsp:cNvPr id="0" name=""/>
        <dsp:cNvSpPr/>
      </dsp:nvSpPr>
      <dsp:spPr>
        <a:xfrm>
          <a:off x="1722502" y="1322382"/>
          <a:ext cx="1491426" cy="2154823"/>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By computing the mean of each parameter by engine id.</a:t>
          </a:r>
          <a:endParaRPr lang="en-US" sz="1200" kern="1200" dirty="0"/>
        </a:p>
      </dsp:txBody>
      <dsp:txXfrm>
        <a:off x="1722502" y="1322382"/>
        <a:ext cx="1491426" cy="2154823"/>
      </dsp:txXfrm>
    </dsp:sp>
    <dsp:sp modelId="{4E1CCC1B-56BE-6A4B-8236-6D58A5323DD5}">
      <dsp:nvSpPr>
        <dsp:cNvPr id="0" name=""/>
        <dsp:cNvSpPr/>
      </dsp:nvSpPr>
      <dsp:spPr>
        <a:xfrm>
          <a:off x="3213767" y="810256"/>
          <a:ext cx="5087086" cy="1173548"/>
        </a:xfrm>
        <a:prstGeom prst="rightArrow">
          <a:avLst>
            <a:gd name="adj1" fmla="val 50000"/>
            <a:gd name="adj2" fmla="val 50000"/>
          </a:avLst>
        </a:prstGeom>
        <a:gradFill rotWithShape="0">
          <a:gsLst>
            <a:gs pos="0">
              <a:schemeClr val="accent5">
                <a:shade val="80000"/>
                <a:hueOff val="136321"/>
                <a:satOff val="-34581"/>
                <a:lumOff val="19299"/>
                <a:alphaOff val="0"/>
                <a:tint val="50000"/>
                <a:satMod val="300000"/>
              </a:schemeClr>
            </a:gs>
            <a:gs pos="35000">
              <a:schemeClr val="accent5">
                <a:shade val="80000"/>
                <a:hueOff val="136321"/>
                <a:satOff val="-34581"/>
                <a:lumOff val="19299"/>
                <a:alphaOff val="0"/>
                <a:tint val="37000"/>
                <a:satMod val="300000"/>
              </a:schemeClr>
            </a:gs>
            <a:gs pos="100000">
              <a:schemeClr val="accent5">
                <a:shade val="80000"/>
                <a:hueOff val="136321"/>
                <a:satOff val="-34581"/>
                <a:lumOff val="192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254000" bIns="186301" numCol="1" spcCol="1270" anchor="ctr" anchorCtr="0">
          <a:noAutofit/>
        </a:bodyPr>
        <a:lstStyle/>
        <a:p>
          <a:pPr lvl="0" algn="l" defTabSz="533400">
            <a:lnSpc>
              <a:spcPct val="90000"/>
            </a:lnSpc>
            <a:spcBef>
              <a:spcPct val="0"/>
            </a:spcBef>
            <a:spcAft>
              <a:spcPct val="35000"/>
            </a:spcAft>
          </a:pPr>
          <a:r>
            <a:rPr lang="en-US" sz="1200" b="1" kern="1200" dirty="0" smtClean="0"/>
            <a:t>Plots</a:t>
          </a:r>
          <a:endParaRPr lang="en-US" sz="1200" b="1" kern="1200" dirty="0"/>
        </a:p>
      </dsp:txBody>
      <dsp:txXfrm>
        <a:off x="3213767" y="1103643"/>
        <a:ext cx="4793699" cy="586774"/>
      </dsp:txXfrm>
    </dsp:sp>
    <dsp:sp modelId="{5A01E007-7867-F747-AD6F-CBFE9C93A05D}">
      <dsp:nvSpPr>
        <dsp:cNvPr id="0" name=""/>
        <dsp:cNvSpPr/>
      </dsp:nvSpPr>
      <dsp:spPr>
        <a:xfrm>
          <a:off x="3213767" y="1713716"/>
          <a:ext cx="1491426" cy="2154823"/>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The histograms made us realize that the distribution of the key variables was a normal one. The heat maps and scatter plots helped us seeing which variables could be scattered</a:t>
          </a:r>
          <a:endParaRPr lang="en-US" sz="1200" kern="1200" dirty="0"/>
        </a:p>
      </dsp:txBody>
      <dsp:txXfrm>
        <a:off x="3213767" y="1713716"/>
        <a:ext cx="1491426" cy="2154823"/>
      </dsp:txXfrm>
    </dsp:sp>
    <dsp:sp modelId="{3FEFD2EE-41ED-B545-9377-06A7FD3E90E7}">
      <dsp:nvSpPr>
        <dsp:cNvPr id="0" name=""/>
        <dsp:cNvSpPr/>
      </dsp:nvSpPr>
      <dsp:spPr>
        <a:xfrm>
          <a:off x="4705840" y="1201589"/>
          <a:ext cx="3595014" cy="1173548"/>
        </a:xfrm>
        <a:prstGeom prst="rightArrow">
          <a:avLst>
            <a:gd name="adj1" fmla="val 50000"/>
            <a:gd name="adj2" fmla="val 50000"/>
          </a:avLst>
        </a:prstGeom>
        <a:gradFill rotWithShape="0">
          <a:gsLst>
            <a:gs pos="0">
              <a:schemeClr val="accent5">
                <a:shade val="80000"/>
                <a:hueOff val="204481"/>
                <a:satOff val="-51872"/>
                <a:lumOff val="28948"/>
                <a:alphaOff val="0"/>
                <a:tint val="50000"/>
                <a:satMod val="300000"/>
              </a:schemeClr>
            </a:gs>
            <a:gs pos="35000">
              <a:schemeClr val="accent5">
                <a:shade val="80000"/>
                <a:hueOff val="204481"/>
                <a:satOff val="-51872"/>
                <a:lumOff val="28948"/>
                <a:alphaOff val="0"/>
                <a:tint val="37000"/>
                <a:satMod val="300000"/>
              </a:schemeClr>
            </a:gs>
            <a:gs pos="100000">
              <a:schemeClr val="accent5">
                <a:shade val="80000"/>
                <a:hueOff val="204481"/>
                <a:satOff val="-51872"/>
                <a:lumOff val="2894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254000" bIns="186301" numCol="1" spcCol="1270" anchor="ctr" anchorCtr="0">
          <a:noAutofit/>
        </a:bodyPr>
        <a:lstStyle/>
        <a:p>
          <a:pPr lvl="0" algn="l" defTabSz="533400">
            <a:lnSpc>
              <a:spcPct val="90000"/>
            </a:lnSpc>
            <a:spcBef>
              <a:spcPct val="0"/>
            </a:spcBef>
            <a:spcAft>
              <a:spcPct val="35000"/>
            </a:spcAft>
          </a:pPr>
          <a:r>
            <a:rPr lang="en-US" sz="1200" b="1" kern="1200" dirty="0" smtClean="0"/>
            <a:t>Correlation Matrix</a:t>
          </a:r>
          <a:endParaRPr lang="en-US" sz="1200" b="1" kern="1200" dirty="0"/>
        </a:p>
      </dsp:txBody>
      <dsp:txXfrm>
        <a:off x="4705840" y="1494976"/>
        <a:ext cx="3301627" cy="586774"/>
      </dsp:txXfrm>
    </dsp:sp>
    <dsp:sp modelId="{9A4AF3E9-DCC1-0841-AC9E-F4EB0A74FB7B}">
      <dsp:nvSpPr>
        <dsp:cNvPr id="0" name=""/>
        <dsp:cNvSpPr/>
      </dsp:nvSpPr>
      <dsp:spPr>
        <a:xfrm>
          <a:off x="4705840" y="2105050"/>
          <a:ext cx="1491426" cy="2154823"/>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The variables that affect the status of the engine are the core speed, the fan speed, and the t_1. </a:t>
          </a:r>
          <a:endParaRPr lang="en-US" sz="1200" kern="1200" dirty="0"/>
        </a:p>
      </dsp:txBody>
      <dsp:txXfrm>
        <a:off x="4705840" y="2105050"/>
        <a:ext cx="1491426" cy="2154823"/>
      </dsp:txXfrm>
    </dsp:sp>
    <dsp:sp modelId="{DA11C374-CF7A-AD4A-9E92-DB0DD2726693}">
      <dsp:nvSpPr>
        <dsp:cNvPr id="0" name=""/>
        <dsp:cNvSpPr/>
      </dsp:nvSpPr>
      <dsp:spPr>
        <a:xfrm>
          <a:off x="6197105" y="1592923"/>
          <a:ext cx="2103749" cy="1173548"/>
        </a:xfrm>
        <a:prstGeom prst="rightArrow">
          <a:avLst>
            <a:gd name="adj1" fmla="val 50000"/>
            <a:gd name="adj2" fmla="val 50000"/>
          </a:avLst>
        </a:prstGeom>
        <a:gradFill rotWithShape="0">
          <a:gsLst>
            <a:gs pos="0">
              <a:schemeClr val="accent5">
                <a:shade val="80000"/>
                <a:hueOff val="272641"/>
                <a:satOff val="-69162"/>
                <a:lumOff val="38598"/>
                <a:alphaOff val="0"/>
                <a:tint val="50000"/>
                <a:satMod val="300000"/>
              </a:schemeClr>
            </a:gs>
            <a:gs pos="35000">
              <a:schemeClr val="accent5">
                <a:shade val="80000"/>
                <a:hueOff val="272641"/>
                <a:satOff val="-69162"/>
                <a:lumOff val="38598"/>
                <a:alphaOff val="0"/>
                <a:tint val="37000"/>
                <a:satMod val="300000"/>
              </a:schemeClr>
            </a:gs>
            <a:gs pos="100000">
              <a:schemeClr val="accent5">
                <a:shade val="80000"/>
                <a:hueOff val="272641"/>
                <a:satOff val="-69162"/>
                <a:lumOff val="385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254000" bIns="186301" numCol="1" spcCol="1270" anchor="ctr" anchorCtr="0">
          <a:noAutofit/>
        </a:bodyPr>
        <a:lstStyle/>
        <a:p>
          <a:pPr lvl="0" algn="l" defTabSz="533400">
            <a:lnSpc>
              <a:spcPct val="90000"/>
            </a:lnSpc>
            <a:spcBef>
              <a:spcPct val="0"/>
            </a:spcBef>
            <a:spcAft>
              <a:spcPct val="35000"/>
            </a:spcAft>
          </a:pPr>
          <a:r>
            <a:rPr lang="en-US" sz="1200" b="1" kern="1200" dirty="0" smtClean="0"/>
            <a:t>Regression</a:t>
          </a:r>
          <a:r>
            <a:rPr lang="en-US" sz="1200" kern="1200" dirty="0" smtClean="0"/>
            <a:t> </a:t>
          </a:r>
          <a:r>
            <a:rPr lang="en-US" sz="1200" b="1" kern="1200" dirty="0" smtClean="0"/>
            <a:t>Models</a:t>
          </a:r>
          <a:endParaRPr lang="en-US" sz="1200" b="1" kern="1200" dirty="0"/>
        </a:p>
      </dsp:txBody>
      <dsp:txXfrm>
        <a:off x="6197105" y="1886310"/>
        <a:ext cx="1810362" cy="586774"/>
      </dsp:txXfrm>
    </dsp:sp>
    <dsp:sp modelId="{9016C54F-41C8-2D4B-9F80-38F53F732CC3}">
      <dsp:nvSpPr>
        <dsp:cNvPr id="0" name=""/>
        <dsp:cNvSpPr/>
      </dsp:nvSpPr>
      <dsp:spPr>
        <a:xfrm>
          <a:off x="6197105" y="2496383"/>
          <a:ext cx="1491426" cy="2154823"/>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We created a multivariate regression model, a binary logistic regression model and a KNN model in order to compare which model is the best and use it to predict and prevent future engine failure. </a:t>
          </a:r>
          <a:endParaRPr lang="en-US" sz="1200" kern="1200" dirty="0"/>
        </a:p>
      </dsp:txBody>
      <dsp:txXfrm>
        <a:off x="6197105" y="2496383"/>
        <a:ext cx="1491426" cy="215482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904054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x-none" sz="1000">
                <a:solidFill>
                  <a:schemeClr val="dk2"/>
                </a:solidFill>
              </a:rPr>
              <a:t>‹#›</a:t>
            </a:fld>
            <a:endParaRPr lang="x-none" sz="1000">
              <a:solidFill>
                <a:schemeClr val="dk2"/>
              </a:solidFill>
            </a:endParaRPr>
          </a:p>
        </p:txBody>
      </p:sp>
      <p:pic>
        <p:nvPicPr>
          <p:cNvPr id="2" name="Picture 1" descr="general+electric+logo.gif"/>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8007684" y="0"/>
            <a:ext cx="1157738" cy="115247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lIns="91425" tIns="91425" rIns="91425" bIns="91425" anchor="b" anchorCtr="0">
            <a:noAutofit/>
          </a:bodyPr>
          <a:lstStyle/>
          <a:p>
            <a:pPr lvl="0" algn="l">
              <a:spcBef>
                <a:spcPts val="0"/>
              </a:spcBef>
              <a:buNone/>
            </a:pPr>
            <a:r>
              <a:rPr lang="es-ES_tradnl" dirty="0" smtClean="0"/>
              <a:t>GEIQ: Final Project</a:t>
            </a:r>
            <a:endParaRPr lang="x-none" dirty="0"/>
          </a:p>
        </p:txBody>
      </p:sp>
      <p:sp>
        <p:nvSpPr>
          <p:cNvPr id="55" name="Shape 55"/>
          <p:cNvSpPr txBox="1">
            <a:spLocks noGrp="1"/>
          </p:cNvSpPr>
          <p:nvPr>
            <p:ph type="subTitle" idx="1"/>
          </p:nvPr>
        </p:nvSpPr>
        <p:spPr>
          <a:xfrm>
            <a:off x="311700" y="2961124"/>
            <a:ext cx="8520600" cy="1737875"/>
          </a:xfrm>
          <a:prstGeom prst="rect">
            <a:avLst/>
          </a:prstGeom>
        </p:spPr>
        <p:txBody>
          <a:bodyPr lIns="91425" tIns="91425" rIns="91425" bIns="91425" anchor="t" anchorCtr="0">
            <a:noAutofit/>
          </a:bodyPr>
          <a:lstStyle/>
          <a:p>
            <a:pPr algn="r"/>
            <a:r>
              <a:rPr lang="en-US" dirty="0"/>
              <a:t>Rodrigo Pérez </a:t>
            </a:r>
            <a:r>
              <a:rPr lang="en-US" dirty="0" err="1"/>
              <a:t>Gopar</a:t>
            </a:r>
            <a:r>
              <a:rPr lang="en-US" dirty="0"/>
              <a:t> </a:t>
            </a:r>
            <a:endParaRPr lang="en-US" dirty="0" smtClean="0"/>
          </a:p>
          <a:p>
            <a:pPr algn="r"/>
            <a:r>
              <a:rPr lang="en-US" dirty="0" smtClean="0"/>
              <a:t>Jacobo </a:t>
            </a:r>
            <a:r>
              <a:rPr lang="en-US" dirty="0"/>
              <a:t>Rayek </a:t>
            </a:r>
            <a:r>
              <a:rPr lang="en-US" dirty="0" err="1"/>
              <a:t>Tuachi</a:t>
            </a:r>
            <a:r>
              <a:rPr lang="en-US" dirty="0"/>
              <a:t> </a:t>
            </a:r>
            <a:endParaRPr lang="en-US" dirty="0" smtClean="0"/>
          </a:p>
          <a:p>
            <a:pPr algn="r"/>
            <a:r>
              <a:rPr lang="en-US" dirty="0" smtClean="0"/>
              <a:t>Rafael </a:t>
            </a:r>
            <a:r>
              <a:rPr lang="en-US" dirty="0"/>
              <a:t>Correa </a:t>
            </a:r>
            <a:r>
              <a:rPr lang="en-US" dirty="0" err="1" smtClean="0"/>
              <a:t>Engelhardt</a:t>
            </a:r>
            <a:endParaRPr lang="en-US" dirty="0"/>
          </a:p>
        </p:txBody>
      </p:sp>
      <p:pic>
        <p:nvPicPr>
          <p:cNvPr id="2" name="Picture 1" descr="general+electric+logo.gi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50000" y="0"/>
            <a:ext cx="2794000" cy="2781300"/>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Exploratory Analysis</a:t>
            </a:r>
            <a:endParaRPr lang="en-US" dirty="0"/>
          </a:p>
        </p:txBody>
      </p:sp>
      <p:sp>
        <p:nvSpPr>
          <p:cNvPr id="3" name="Text Placeholder 2"/>
          <p:cNvSpPr>
            <a:spLocks noGrp="1"/>
          </p:cNvSpPr>
          <p:nvPr>
            <p:ph type="body" idx="1"/>
          </p:nvPr>
        </p:nvSpPr>
        <p:spPr/>
        <p:txBody>
          <a:bodyPr/>
          <a:lstStyle/>
          <a:p>
            <a:r>
              <a:rPr lang="en-US" dirty="0" smtClean="0"/>
              <a:t>SLA:			DME: 			     ASI:   </a:t>
            </a:r>
            <a:endParaRPr lang="en-US" dirty="0"/>
          </a:p>
        </p:txBody>
      </p:sp>
      <p:pic>
        <p:nvPicPr>
          <p:cNvPr id="4" name="image16.png"/>
          <p:cNvPicPr/>
          <p:nvPr/>
        </p:nvPicPr>
        <p:blipFill>
          <a:blip r:embed="rId2"/>
          <a:srcRect/>
          <a:stretch>
            <a:fillRect/>
          </a:stretch>
        </p:blipFill>
        <p:spPr>
          <a:xfrm>
            <a:off x="196245" y="1676431"/>
            <a:ext cx="3081020" cy="2050415"/>
          </a:xfrm>
          <a:prstGeom prst="rect">
            <a:avLst/>
          </a:prstGeom>
          <a:ln/>
        </p:spPr>
      </p:pic>
      <p:pic>
        <p:nvPicPr>
          <p:cNvPr id="5" name="image22.png"/>
          <p:cNvPicPr/>
          <p:nvPr/>
        </p:nvPicPr>
        <p:blipFill>
          <a:blip r:embed="rId3" cstate="screen">
            <a:extLst>
              <a:ext uri="{28A0092B-C50C-407E-A947-70E740481C1C}">
                <a14:useLocalDpi xmlns:a14="http://schemas.microsoft.com/office/drawing/2010/main"/>
              </a:ext>
            </a:extLst>
          </a:blip>
          <a:srcRect t="7373" r="6501" b="5069"/>
          <a:stretch>
            <a:fillRect/>
          </a:stretch>
        </p:blipFill>
        <p:spPr>
          <a:xfrm>
            <a:off x="3277265" y="1824731"/>
            <a:ext cx="2876550" cy="1809750"/>
          </a:xfrm>
          <a:prstGeom prst="rect">
            <a:avLst/>
          </a:prstGeom>
          <a:ln/>
        </p:spPr>
      </p:pic>
      <p:pic>
        <p:nvPicPr>
          <p:cNvPr id="6" name="image68.png"/>
          <p:cNvPicPr/>
          <p:nvPr/>
        </p:nvPicPr>
        <p:blipFill>
          <a:blip r:embed="rId4" cstate="screen">
            <a:extLst>
              <a:ext uri="{28A0092B-C50C-407E-A947-70E740481C1C}">
                <a14:useLocalDpi xmlns:a14="http://schemas.microsoft.com/office/drawing/2010/main"/>
              </a:ext>
            </a:extLst>
          </a:blip>
          <a:srcRect t="6161" r="6349" b="3317"/>
          <a:stretch>
            <a:fillRect/>
          </a:stretch>
        </p:blipFill>
        <p:spPr>
          <a:xfrm>
            <a:off x="6153819" y="1815206"/>
            <a:ext cx="2809875" cy="1819275"/>
          </a:xfrm>
          <a:prstGeom prst="rect">
            <a:avLst/>
          </a:prstGeom>
          <a:ln/>
        </p:spPr>
      </p:pic>
    </p:spTree>
    <p:extLst>
      <p:ext uri="{BB962C8B-B14F-4D97-AF65-F5344CB8AC3E}">
        <p14:creationId xmlns:p14="http://schemas.microsoft.com/office/powerpoint/2010/main" val="38736874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x-none"/>
              <a:t>Exploratory Analysis</a:t>
            </a:r>
          </a:p>
        </p:txBody>
      </p:sp>
      <p:sp>
        <p:nvSpPr>
          <p:cNvPr id="125" name="Shape 12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85750" indent="-285750">
              <a:buFont typeface="Arial"/>
              <a:buChar char="•"/>
            </a:pPr>
            <a:r>
              <a:rPr lang="en-US" dirty="0"/>
              <a:t>We can see that for DME the thrust, damage and speeds are accumulated to the right of the box plot. Whereas for ASI</a:t>
            </a:r>
            <a:r>
              <a:rPr lang="en-US" dirty="0" smtClean="0"/>
              <a:t>, </a:t>
            </a:r>
            <a:r>
              <a:rPr lang="en-US" dirty="0"/>
              <a:t>the first four variables are accumulated to the left of the box plot. </a:t>
            </a:r>
          </a:p>
          <a:p>
            <a:pPr marL="285750" indent="-285750">
              <a:buFont typeface="Arial"/>
              <a:buChar char="•"/>
            </a:pPr>
            <a:r>
              <a:rPr lang="en-US" dirty="0"/>
              <a:t>These irregularities do not appear with the other customers, so for each customer, we calculated the mean of the damage. </a:t>
            </a:r>
          </a:p>
          <a:p>
            <a:pPr lvl="0">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x-none"/>
              <a:t>Exploratory Analysis</a:t>
            </a:r>
          </a:p>
        </p:txBody>
      </p:sp>
      <p:sp>
        <p:nvSpPr>
          <p:cNvPr id="133" name="Shape 1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algn="ctr"/>
            <a:r>
              <a:rPr lang="en-US" dirty="0"/>
              <a:t>customer    damage    </a:t>
            </a:r>
          </a:p>
          <a:p>
            <a:pPr algn="ctr"/>
            <a:r>
              <a:rPr lang="en-US" dirty="0"/>
              <a:t>ACC       25.403729</a:t>
            </a:r>
          </a:p>
          <a:p>
            <a:pPr algn="ctr"/>
            <a:r>
              <a:rPr lang="en-US" dirty="0"/>
              <a:t>ASI       44.974294</a:t>
            </a:r>
          </a:p>
          <a:p>
            <a:pPr algn="ctr"/>
            <a:r>
              <a:rPr lang="en-US" dirty="0"/>
              <a:t>DME       48.189059</a:t>
            </a:r>
          </a:p>
          <a:p>
            <a:pPr algn="ctr"/>
            <a:r>
              <a:rPr lang="en-US" dirty="0"/>
              <a:t>FAR       25.533029</a:t>
            </a:r>
          </a:p>
          <a:p>
            <a:pPr algn="ctr"/>
            <a:r>
              <a:rPr lang="en-US" dirty="0"/>
              <a:t>SLA       23.638572</a:t>
            </a:r>
          </a:p>
          <a:p>
            <a:pPr lvl="0" algn="ctr" rtl="0">
              <a:spcBef>
                <a:spcPts val="0"/>
              </a:spcBef>
              <a:buNone/>
            </a:pPr>
            <a:endParaRPr lang="x-none"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136650"/>
            <a:ext cx="8520600" cy="572700"/>
          </a:xfrm>
          <a:prstGeom prst="rect">
            <a:avLst/>
          </a:prstGeom>
        </p:spPr>
        <p:txBody>
          <a:bodyPr lIns="91425" tIns="91425" rIns="91425" bIns="91425" anchor="t" anchorCtr="0">
            <a:noAutofit/>
          </a:bodyPr>
          <a:lstStyle/>
          <a:p>
            <a:pPr lvl="0" rtl="0">
              <a:spcBef>
                <a:spcPts val="0"/>
              </a:spcBef>
              <a:buNone/>
            </a:pPr>
            <a:r>
              <a:rPr lang="x-none"/>
              <a:t>Exploratory Analysis</a:t>
            </a:r>
          </a:p>
        </p:txBody>
      </p:sp>
      <p:sp>
        <p:nvSpPr>
          <p:cNvPr id="141" name="Shape 141"/>
          <p:cNvSpPr txBox="1">
            <a:spLocks noGrp="1"/>
          </p:cNvSpPr>
          <p:nvPr>
            <p:ph type="body" idx="1"/>
          </p:nvPr>
        </p:nvSpPr>
        <p:spPr>
          <a:xfrm>
            <a:off x="311700" y="930450"/>
            <a:ext cx="8520600" cy="3416400"/>
          </a:xfrm>
          <a:prstGeom prst="rect">
            <a:avLst/>
          </a:prstGeom>
        </p:spPr>
        <p:txBody>
          <a:bodyPr lIns="91425" tIns="91425" rIns="91425" bIns="91425" anchor="t" anchorCtr="0">
            <a:noAutofit/>
          </a:bodyPr>
          <a:lstStyle/>
          <a:p>
            <a:pPr marL="285750" indent="-285750">
              <a:buFont typeface="Arial"/>
              <a:buChar char="•"/>
            </a:pPr>
            <a:r>
              <a:rPr lang="en-US" dirty="0"/>
              <a:t>With this results, we identified that the customer ASI and DME were the ones that maintained the highest mean damage. So we focused in this two customers to evaluate the engines that failed. </a:t>
            </a:r>
          </a:p>
          <a:p>
            <a:pPr marL="285750" indent="-285750">
              <a:buFont typeface="Arial"/>
              <a:buChar char="•"/>
            </a:pPr>
            <a:r>
              <a:rPr lang="en-US" dirty="0"/>
              <a:t>We found that of the total engine’s, 78 were the ones that failed. Of the 78 engines, 42 belong to the Dessert Middle East airlines, and their engine type is EX-50A, the rest, that are 36 engines belong to the Asia United Air and their engine type is EX-50B. </a:t>
            </a:r>
          </a:p>
          <a:p>
            <a:pPr marL="285750" indent="-285750">
              <a:buFont typeface="Arial"/>
              <a:buChar char="•"/>
            </a:pPr>
            <a:r>
              <a:rPr lang="en-US" dirty="0"/>
              <a:t>Even though there is a bigger percentage of engine type EX-50B only 15% were the ones that failed, in comparison with engine type EX-50A in which 26.3% failed. </a:t>
            </a:r>
          </a:p>
          <a:p>
            <a:pPr marL="285750" lvl="0" indent="-285750" rtl="0">
              <a:spcBef>
                <a:spcPts val="0"/>
              </a:spcBef>
              <a:buFont typeface="Arial"/>
              <a:buChar char="•"/>
            </a:pPr>
            <a:endParaRPr lang="x-none"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x-none"/>
              <a:t>Data Visualization</a:t>
            </a:r>
          </a:p>
        </p:txBody>
      </p:sp>
      <p:sp>
        <p:nvSpPr>
          <p:cNvPr id="156" name="Shape 15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r>
              <a:rPr lang="en-US" dirty="0"/>
              <a:t>To identify data trends and understand the behavior of the data, we generated different type of plots. </a:t>
            </a:r>
            <a:endParaRPr lang="es-ES_tradnl" dirty="0"/>
          </a:p>
          <a:p>
            <a:endParaRPr lang="en-US" dirty="0"/>
          </a:p>
        </p:txBody>
      </p:sp>
      <p:pic>
        <p:nvPicPr>
          <p:cNvPr id="6" name="image46.png"/>
          <p:cNvPicPr/>
          <p:nvPr/>
        </p:nvPicPr>
        <p:blipFill>
          <a:blip r:embed="rId3" cstate="screen">
            <a:extLst>
              <a:ext uri="{28A0092B-C50C-407E-A947-70E740481C1C}">
                <a14:useLocalDpi xmlns:a14="http://schemas.microsoft.com/office/drawing/2010/main"/>
              </a:ext>
            </a:extLst>
          </a:blip>
          <a:srcRect/>
          <a:stretch>
            <a:fillRect/>
          </a:stretch>
        </p:blipFill>
        <p:spPr>
          <a:xfrm>
            <a:off x="2441280" y="2045689"/>
            <a:ext cx="4116149" cy="2779280"/>
          </a:xfrm>
          <a:prstGeom prst="rect">
            <a:avLst/>
          </a:prstGeom>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x-none"/>
              <a:t>Data Visualization</a:t>
            </a:r>
          </a:p>
        </p:txBody>
      </p:sp>
      <p:sp>
        <p:nvSpPr>
          <p:cNvPr id="156" name="Shape 15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r>
              <a:rPr lang="en-US" dirty="0"/>
              <a:t>First we created histograms of all the variables, this assured us that the data we are working with follows a normal distribution: </a:t>
            </a:r>
          </a:p>
          <a:p>
            <a:endParaRPr lang="en-US" dirty="0"/>
          </a:p>
        </p:txBody>
      </p:sp>
      <p:pic>
        <p:nvPicPr>
          <p:cNvPr id="5" name="image65.png"/>
          <p:cNvPicPr/>
          <p:nvPr/>
        </p:nvPicPr>
        <p:blipFill>
          <a:blip r:embed="rId3"/>
          <a:srcRect/>
          <a:stretch>
            <a:fillRect/>
          </a:stretch>
        </p:blipFill>
        <p:spPr>
          <a:xfrm>
            <a:off x="311701" y="2455665"/>
            <a:ext cx="2903581" cy="1935917"/>
          </a:xfrm>
          <a:prstGeom prst="rect">
            <a:avLst/>
          </a:prstGeom>
          <a:ln/>
        </p:spPr>
      </p:pic>
      <p:pic>
        <p:nvPicPr>
          <p:cNvPr id="7" name="image51.png"/>
          <p:cNvPicPr/>
          <p:nvPr/>
        </p:nvPicPr>
        <p:blipFill>
          <a:blip r:embed="rId4"/>
          <a:srcRect/>
          <a:stretch>
            <a:fillRect/>
          </a:stretch>
        </p:blipFill>
        <p:spPr>
          <a:xfrm>
            <a:off x="3227231" y="2459411"/>
            <a:ext cx="2976656" cy="1984241"/>
          </a:xfrm>
          <a:prstGeom prst="rect">
            <a:avLst/>
          </a:prstGeom>
          <a:ln/>
        </p:spPr>
      </p:pic>
      <p:pic>
        <p:nvPicPr>
          <p:cNvPr id="8" name="image24.png"/>
          <p:cNvPicPr/>
          <p:nvPr/>
        </p:nvPicPr>
        <p:blipFill>
          <a:blip r:embed="rId5"/>
          <a:srcRect/>
          <a:stretch>
            <a:fillRect/>
          </a:stretch>
        </p:blipFill>
        <p:spPr>
          <a:xfrm>
            <a:off x="6117273" y="2453836"/>
            <a:ext cx="2868221" cy="1912344"/>
          </a:xfrm>
          <a:prstGeom prst="rect">
            <a:avLst/>
          </a:prstGeom>
          <a:ln/>
        </p:spPr>
      </p:pic>
    </p:spTree>
    <p:extLst>
      <p:ext uri="{BB962C8B-B14F-4D97-AF65-F5344CB8AC3E}">
        <p14:creationId xmlns:p14="http://schemas.microsoft.com/office/powerpoint/2010/main" val="88612517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x-none" dirty="0"/>
              <a:t>Data </a:t>
            </a:r>
            <a:r>
              <a:rPr lang="x-none" dirty="0" smtClean="0"/>
              <a:t>Visualization</a:t>
            </a:r>
            <a:r>
              <a:rPr lang="es-ES_tradnl" dirty="0" smtClean="0"/>
              <a:t>- </a:t>
            </a:r>
            <a:r>
              <a:rPr lang="es-ES_tradnl" dirty="0" err="1" smtClean="0"/>
              <a:t>Heat</a:t>
            </a:r>
            <a:r>
              <a:rPr lang="es-ES_tradnl" dirty="0" smtClean="0"/>
              <a:t> </a:t>
            </a:r>
            <a:r>
              <a:rPr lang="es-ES_tradnl" dirty="0" err="1" smtClean="0"/>
              <a:t>Maps</a:t>
            </a:r>
            <a:endParaRPr lang="x-none" dirty="0"/>
          </a:p>
        </p:txBody>
      </p:sp>
      <p:sp>
        <p:nvSpPr>
          <p:cNvPr id="164" name="Shape 16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r>
              <a:rPr lang="en-US" dirty="0"/>
              <a:t>Next, we generated heat maps and scatter plots to compare and evaluate the the behavior of each variable. We plotted each variable against the damage. </a:t>
            </a:r>
            <a:endParaRPr lang="en-US" dirty="0" smtClean="0"/>
          </a:p>
          <a:p>
            <a:r>
              <a:rPr lang="en-US" dirty="0"/>
              <a:t>		</a:t>
            </a:r>
          </a:p>
        </p:txBody>
      </p:sp>
      <p:pic>
        <p:nvPicPr>
          <p:cNvPr id="5" name="image55.png"/>
          <p:cNvPicPr/>
          <p:nvPr/>
        </p:nvPicPr>
        <p:blipFill>
          <a:blip r:embed="rId3" cstate="screen">
            <a:extLst>
              <a:ext uri="{28A0092B-C50C-407E-A947-70E740481C1C}">
                <a14:useLocalDpi xmlns:a14="http://schemas.microsoft.com/office/drawing/2010/main"/>
              </a:ext>
            </a:extLst>
          </a:blip>
          <a:srcRect/>
          <a:stretch>
            <a:fillRect/>
          </a:stretch>
        </p:blipFill>
        <p:spPr>
          <a:xfrm>
            <a:off x="311700" y="1962550"/>
            <a:ext cx="2064708" cy="1376472"/>
          </a:xfrm>
          <a:prstGeom prst="rect">
            <a:avLst/>
          </a:prstGeom>
          <a:ln/>
        </p:spPr>
      </p:pic>
      <p:pic>
        <p:nvPicPr>
          <p:cNvPr id="6" name="image59.png"/>
          <p:cNvPicPr/>
          <p:nvPr/>
        </p:nvPicPr>
        <p:blipFill>
          <a:blip r:embed="rId4" cstate="screen">
            <a:extLst>
              <a:ext uri="{28A0092B-C50C-407E-A947-70E740481C1C}">
                <a14:useLocalDpi xmlns:a14="http://schemas.microsoft.com/office/drawing/2010/main"/>
              </a:ext>
            </a:extLst>
          </a:blip>
          <a:srcRect/>
          <a:stretch>
            <a:fillRect/>
          </a:stretch>
        </p:blipFill>
        <p:spPr>
          <a:xfrm>
            <a:off x="2302432" y="1999264"/>
            <a:ext cx="1973173" cy="1317733"/>
          </a:xfrm>
          <a:prstGeom prst="rect">
            <a:avLst/>
          </a:prstGeom>
          <a:ln/>
        </p:spPr>
      </p:pic>
      <p:pic>
        <p:nvPicPr>
          <p:cNvPr id="7" name="image57.png"/>
          <p:cNvPicPr/>
          <p:nvPr/>
        </p:nvPicPr>
        <p:blipFill>
          <a:blip r:embed="rId5" cstate="screen">
            <a:extLst>
              <a:ext uri="{28A0092B-C50C-407E-A947-70E740481C1C}">
                <a14:useLocalDpi xmlns:a14="http://schemas.microsoft.com/office/drawing/2010/main"/>
              </a:ext>
            </a:extLst>
          </a:blip>
          <a:srcRect/>
          <a:stretch>
            <a:fillRect/>
          </a:stretch>
        </p:blipFill>
        <p:spPr>
          <a:xfrm>
            <a:off x="4275601" y="1962552"/>
            <a:ext cx="2028486" cy="1354445"/>
          </a:xfrm>
          <a:prstGeom prst="rect">
            <a:avLst/>
          </a:prstGeom>
          <a:ln/>
        </p:spPr>
      </p:pic>
      <p:pic>
        <p:nvPicPr>
          <p:cNvPr id="8" name="image66.png"/>
          <p:cNvPicPr/>
          <p:nvPr/>
        </p:nvPicPr>
        <p:blipFill>
          <a:blip r:embed="rId6" cstate="screen">
            <a:extLst>
              <a:ext uri="{28A0092B-C50C-407E-A947-70E740481C1C}">
                <a14:useLocalDpi xmlns:a14="http://schemas.microsoft.com/office/drawing/2010/main"/>
              </a:ext>
            </a:extLst>
          </a:blip>
          <a:srcRect/>
          <a:stretch>
            <a:fillRect/>
          </a:stretch>
        </p:blipFill>
        <p:spPr>
          <a:xfrm>
            <a:off x="6304087" y="1927099"/>
            <a:ext cx="2080096" cy="1389896"/>
          </a:xfrm>
          <a:prstGeom prst="rect">
            <a:avLst/>
          </a:prstGeom>
          <a:ln/>
        </p:spPr>
      </p:pic>
      <p:pic>
        <p:nvPicPr>
          <p:cNvPr id="9" name="image50.png"/>
          <p:cNvPicPr/>
          <p:nvPr/>
        </p:nvPicPr>
        <p:blipFill>
          <a:blip r:embed="rId7" cstate="screen">
            <a:extLst>
              <a:ext uri="{28A0092B-C50C-407E-A947-70E740481C1C}">
                <a14:useLocalDpi xmlns:a14="http://schemas.microsoft.com/office/drawing/2010/main"/>
              </a:ext>
            </a:extLst>
          </a:blip>
          <a:srcRect/>
          <a:stretch>
            <a:fillRect/>
          </a:stretch>
        </p:blipFill>
        <p:spPr>
          <a:xfrm>
            <a:off x="207433" y="3339024"/>
            <a:ext cx="2094999" cy="1399360"/>
          </a:xfrm>
          <a:prstGeom prst="rect">
            <a:avLst/>
          </a:prstGeom>
          <a:ln/>
        </p:spPr>
      </p:pic>
      <p:pic>
        <p:nvPicPr>
          <p:cNvPr id="10" name="image13.png"/>
          <p:cNvPicPr/>
          <p:nvPr/>
        </p:nvPicPr>
        <p:blipFill>
          <a:blip r:embed="rId8" cstate="screen">
            <a:extLst>
              <a:ext uri="{28A0092B-C50C-407E-A947-70E740481C1C}">
                <a14:useLocalDpi xmlns:a14="http://schemas.microsoft.com/office/drawing/2010/main"/>
              </a:ext>
            </a:extLst>
          </a:blip>
          <a:srcRect/>
          <a:stretch>
            <a:fillRect/>
          </a:stretch>
        </p:blipFill>
        <p:spPr>
          <a:xfrm>
            <a:off x="2376411" y="3389037"/>
            <a:ext cx="2011643" cy="1349347"/>
          </a:xfrm>
          <a:prstGeom prst="rect">
            <a:avLst/>
          </a:prstGeom>
          <a:ln/>
        </p:spPr>
      </p:pic>
      <p:pic>
        <p:nvPicPr>
          <p:cNvPr id="11" name="image56.png"/>
          <p:cNvPicPr/>
          <p:nvPr/>
        </p:nvPicPr>
        <p:blipFill>
          <a:blip r:embed="rId9" cstate="screen">
            <a:extLst>
              <a:ext uri="{28A0092B-C50C-407E-A947-70E740481C1C}">
                <a14:useLocalDpi xmlns:a14="http://schemas.microsoft.com/office/drawing/2010/main"/>
              </a:ext>
            </a:extLst>
          </a:blip>
          <a:srcRect/>
          <a:stretch>
            <a:fillRect/>
          </a:stretch>
        </p:blipFill>
        <p:spPr>
          <a:xfrm>
            <a:off x="4275605" y="3342864"/>
            <a:ext cx="2100245" cy="1395520"/>
          </a:xfrm>
          <a:prstGeom prst="rect">
            <a:avLst/>
          </a:prstGeom>
          <a:ln/>
        </p:spPr>
      </p:pic>
      <p:pic>
        <p:nvPicPr>
          <p:cNvPr id="12" name="image69.png"/>
          <p:cNvPicPr/>
          <p:nvPr/>
        </p:nvPicPr>
        <p:blipFill>
          <a:blip r:embed="rId10" cstate="screen">
            <a:extLst>
              <a:ext uri="{28A0092B-C50C-407E-A947-70E740481C1C}">
                <a14:useLocalDpi xmlns:a14="http://schemas.microsoft.com/office/drawing/2010/main"/>
              </a:ext>
            </a:extLst>
          </a:blip>
          <a:srcRect/>
          <a:stretch>
            <a:fillRect/>
          </a:stretch>
        </p:blipFill>
        <p:spPr>
          <a:xfrm>
            <a:off x="6304087" y="3316996"/>
            <a:ext cx="2320816" cy="1549400"/>
          </a:xfrm>
          <a:prstGeom prst="rect">
            <a:avLst/>
          </a:prstGeom>
          <a:ln/>
        </p:spPr>
      </p:pic>
    </p:spTree>
    <p:extLst>
      <p:ext uri="{BB962C8B-B14F-4D97-AF65-F5344CB8AC3E}">
        <p14:creationId xmlns:p14="http://schemas.microsoft.com/office/powerpoint/2010/main" val="306665811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Heat Maps</a:t>
            </a:r>
            <a:endParaRPr lang="en-US" dirty="0"/>
          </a:p>
        </p:txBody>
      </p:sp>
      <p:sp>
        <p:nvSpPr>
          <p:cNvPr id="3" name="Text Placeholder 2"/>
          <p:cNvSpPr>
            <a:spLocks noGrp="1"/>
          </p:cNvSpPr>
          <p:nvPr>
            <p:ph type="body" idx="1"/>
          </p:nvPr>
        </p:nvSpPr>
        <p:spPr/>
        <p:txBody>
          <a:bodyPr/>
          <a:lstStyle/>
          <a:p>
            <a:r>
              <a:rPr lang="en-US" dirty="0"/>
              <a:t>The heat maps showed us what we already expected. That the accumulation of the data is located where the engines didn’t fail. It also allowed us to see some irregularities that will show better in scatter plots. </a:t>
            </a:r>
          </a:p>
          <a:p>
            <a:endParaRPr lang="en-US" dirty="0"/>
          </a:p>
        </p:txBody>
      </p:sp>
      <p:pic>
        <p:nvPicPr>
          <p:cNvPr id="4" name="image05.png"/>
          <p:cNvPicPr/>
          <p:nvPr/>
        </p:nvPicPr>
        <p:blipFill>
          <a:blip r:embed="rId2"/>
          <a:srcRect/>
          <a:stretch>
            <a:fillRect/>
          </a:stretch>
        </p:blipFill>
        <p:spPr>
          <a:xfrm>
            <a:off x="412954" y="2555098"/>
            <a:ext cx="2707005" cy="1804670"/>
          </a:xfrm>
          <a:prstGeom prst="rect">
            <a:avLst/>
          </a:prstGeom>
          <a:ln/>
        </p:spPr>
      </p:pic>
      <p:pic>
        <p:nvPicPr>
          <p:cNvPr id="5" name="image19.png"/>
          <p:cNvPicPr/>
          <p:nvPr/>
        </p:nvPicPr>
        <p:blipFill>
          <a:blip r:embed="rId3" cstate="screen">
            <a:extLst>
              <a:ext uri="{28A0092B-C50C-407E-A947-70E740481C1C}">
                <a14:useLocalDpi xmlns:a14="http://schemas.microsoft.com/office/drawing/2010/main"/>
              </a:ext>
            </a:extLst>
          </a:blip>
          <a:srcRect/>
          <a:stretch>
            <a:fillRect/>
          </a:stretch>
        </p:blipFill>
        <p:spPr>
          <a:xfrm>
            <a:off x="3247967" y="2555098"/>
            <a:ext cx="2509520" cy="1673225"/>
          </a:xfrm>
          <a:prstGeom prst="rect">
            <a:avLst/>
          </a:prstGeom>
          <a:ln/>
        </p:spPr>
      </p:pic>
      <p:pic>
        <p:nvPicPr>
          <p:cNvPr id="6" name="image52.png"/>
          <p:cNvPicPr/>
          <p:nvPr/>
        </p:nvPicPr>
        <p:blipFill>
          <a:blip r:embed="rId4"/>
          <a:srcRect/>
          <a:stretch>
            <a:fillRect/>
          </a:stretch>
        </p:blipFill>
        <p:spPr>
          <a:xfrm>
            <a:off x="5924203" y="2483342"/>
            <a:ext cx="2814320" cy="1876425"/>
          </a:xfrm>
          <a:prstGeom prst="rect">
            <a:avLst/>
          </a:prstGeom>
          <a:ln/>
        </p:spPr>
      </p:pic>
    </p:spTree>
    <p:extLst>
      <p:ext uri="{BB962C8B-B14F-4D97-AF65-F5344CB8AC3E}">
        <p14:creationId xmlns:p14="http://schemas.microsoft.com/office/powerpoint/2010/main" val="30945938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Scatter plots</a:t>
            </a:r>
            <a:endParaRPr lang="en-US" dirty="0"/>
          </a:p>
        </p:txBody>
      </p:sp>
      <p:sp>
        <p:nvSpPr>
          <p:cNvPr id="3" name="Text Placeholder 2"/>
          <p:cNvSpPr>
            <a:spLocks noGrp="1"/>
          </p:cNvSpPr>
          <p:nvPr>
            <p:ph type="body" idx="1"/>
          </p:nvPr>
        </p:nvSpPr>
        <p:spPr>
          <a:xfrm>
            <a:off x="311703" y="1152475"/>
            <a:ext cx="8636027" cy="3416400"/>
          </a:xfrm>
        </p:spPr>
        <p:txBody>
          <a:bodyPr/>
          <a:lstStyle/>
          <a:p>
            <a:r>
              <a:rPr lang="en-US" dirty="0"/>
              <a:t>By visualizing the plots we can assure that after a specific value of fan speed and core speed the engine begins to fail. Also, we can identify which engines are going to be the next to fail, in other words which ones are near to this specific value. </a:t>
            </a:r>
          </a:p>
        </p:txBody>
      </p:sp>
      <p:pic>
        <p:nvPicPr>
          <p:cNvPr id="4" name="image53.png"/>
          <p:cNvPicPr/>
          <p:nvPr/>
        </p:nvPicPr>
        <p:blipFill>
          <a:blip r:embed="rId2"/>
          <a:srcRect/>
          <a:stretch>
            <a:fillRect/>
          </a:stretch>
        </p:blipFill>
        <p:spPr>
          <a:xfrm>
            <a:off x="311699" y="2274455"/>
            <a:ext cx="3821574" cy="2618568"/>
          </a:xfrm>
          <a:prstGeom prst="rect">
            <a:avLst/>
          </a:prstGeom>
          <a:ln/>
        </p:spPr>
      </p:pic>
      <p:pic>
        <p:nvPicPr>
          <p:cNvPr id="5" name="image60.png"/>
          <p:cNvPicPr/>
          <p:nvPr/>
        </p:nvPicPr>
        <p:blipFill>
          <a:blip r:embed="rId3"/>
          <a:srcRect/>
          <a:stretch>
            <a:fillRect/>
          </a:stretch>
        </p:blipFill>
        <p:spPr>
          <a:xfrm>
            <a:off x="4734789" y="2379239"/>
            <a:ext cx="3531756" cy="2513784"/>
          </a:xfrm>
          <a:prstGeom prst="rect">
            <a:avLst/>
          </a:prstGeom>
          <a:ln/>
        </p:spPr>
      </p:pic>
    </p:spTree>
    <p:extLst>
      <p:ext uri="{BB962C8B-B14F-4D97-AF65-F5344CB8AC3E}">
        <p14:creationId xmlns:p14="http://schemas.microsoft.com/office/powerpoint/2010/main" val="9232615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Scatter plots</a:t>
            </a:r>
          </a:p>
        </p:txBody>
      </p:sp>
      <p:sp>
        <p:nvSpPr>
          <p:cNvPr id="3" name="Text Placeholder 2"/>
          <p:cNvSpPr>
            <a:spLocks noGrp="1"/>
          </p:cNvSpPr>
          <p:nvPr>
            <p:ph type="body" idx="1"/>
          </p:nvPr>
        </p:nvSpPr>
        <p:spPr/>
        <p:txBody>
          <a:bodyPr/>
          <a:lstStyle/>
          <a:p>
            <a:r>
              <a:rPr lang="en-US" dirty="0"/>
              <a:t>We can also observe some irregularities in the t_4 and in the thrust, where there is a specific range in which it fails and after a specific value it also starts to fail.</a:t>
            </a:r>
          </a:p>
          <a:p>
            <a:endParaRPr lang="en-US" dirty="0"/>
          </a:p>
        </p:txBody>
      </p:sp>
      <p:pic>
        <p:nvPicPr>
          <p:cNvPr id="4" name="image49.png"/>
          <p:cNvPicPr/>
          <p:nvPr/>
        </p:nvPicPr>
        <p:blipFill>
          <a:blip r:embed="rId2"/>
          <a:srcRect/>
          <a:stretch>
            <a:fillRect/>
          </a:stretch>
        </p:blipFill>
        <p:spPr>
          <a:xfrm>
            <a:off x="455120" y="2062694"/>
            <a:ext cx="3828244" cy="2406119"/>
          </a:xfrm>
          <a:prstGeom prst="rect">
            <a:avLst/>
          </a:prstGeom>
          <a:ln/>
        </p:spPr>
      </p:pic>
      <p:pic>
        <p:nvPicPr>
          <p:cNvPr id="5" name="image15.png"/>
          <p:cNvPicPr/>
          <p:nvPr/>
        </p:nvPicPr>
        <p:blipFill>
          <a:blip r:embed="rId3"/>
          <a:srcRect/>
          <a:stretch>
            <a:fillRect/>
          </a:stretch>
        </p:blipFill>
        <p:spPr>
          <a:xfrm>
            <a:off x="4636453" y="2125282"/>
            <a:ext cx="3953365" cy="2343531"/>
          </a:xfrm>
          <a:prstGeom prst="rect">
            <a:avLst/>
          </a:prstGeom>
          <a:ln/>
        </p:spPr>
      </p:pic>
    </p:spTree>
    <p:extLst>
      <p:ext uri="{BB962C8B-B14F-4D97-AF65-F5344CB8AC3E}">
        <p14:creationId xmlns:p14="http://schemas.microsoft.com/office/powerpoint/2010/main" val="3004269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p:txBody>
          <a:bodyPr/>
          <a:lstStyle/>
          <a:p>
            <a:pPr lvl="0"/>
            <a:r>
              <a:rPr lang="en-US" dirty="0" smtClean="0"/>
              <a:t>Problem:</a:t>
            </a:r>
          </a:p>
          <a:p>
            <a:pPr lvl="0"/>
            <a:endParaRPr lang="en-US" dirty="0"/>
          </a:p>
        </p:txBody>
      </p:sp>
      <p:sp>
        <p:nvSpPr>
          <p:cNvPr id="61" name="Shape 61"/>
          <p:cNvSpPr txBox="1">
            <a:spLocks noGrp="1"/>
          </p:cNvSpPr>
          <p:nvPr>
            <p:ph type="body" idx="1"/>
          </p:nvPr>
        </p:nvSpPr>
        <p:spPr/>
        <p:txBody>
          <a:bodyPr/>
          <a:lstStyle/>
          <a:p>
            <a:pPr lvl="0"/>
            <a:r>
              <a:rPr lang="x-none" dirty="0" smtClean="0"/>
              <a:t>Blade type ABC123 was found to be deteriorated before the expected lifespan for engine EX-50. </a:t>
            </a:r>
          </a:p>
          <a:p>
            <a:pPr lvl="0"/>
            <a:r>
              <a:rPr lang="x-none" dirty="0" smtClean="0"/>
              <a:t>EX-50 engine in its two versions, EX-50A and EX-50B, flies with NU-432 type of aircraft which has five main customers, French Air (FAR), Desert Middle East Airlines (DME), Asia United Air (ASI), American Citizen Cargo (ACC) and Samba Linhas Aereas (SLA). </a:t>
            </a:r>
          </a:p>
          <a:p>
            <a:pPr lvl="0"/>
            <a:r>
              <a:rPr lang="x-none" dirty="0" smtClean="0"/>
              <a:t>Two million records have been retrieved for a sample of engines which Engineering experts have found to be relevant to the analysis. </a:t>
            </a:r>
            <a:endParaRPr lang="x-none"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Clustering- </a:t>
            </a:r>
            <a:r>
              <a:rPr lang="en-US" dirty="0"/>
              <a:t>K-mean </a:t>
            </a:r>
          </a:p>
        </p:txBody>
      </p:sp>
      <p:sp>
        <p:nvSpPr>
          <p:cNvPr id="3" name="Text Placeholder 2"/>
          <p:cNvSpPr>
            <a:spLocks noGrp="1"/>
          </p:cNvSpPr>
          <p:nvPr>
            <p:ph type="body" idx="1"/>
          </p:nvPr>
        </p:nvSpPr>
        <p:spPr/>
        <p:txBody>
          <a:bodyPr/>
          <a:lstStyle/>
          <a:p>
            <a:r>
              <a:rPr lang="en-US" dirty="0" smtClean="0"/>
              <a:t>With the scatter plots and the clustering, we observed there’s a relationship between the clusters and the categorical (discrete) variables, like </a:t>
            </a:r>
            <a:r>
              <a:rPr lang="en-US" dirty="0" err="1" smtClean="0"/>
              <a:t>fan_speed</a:t>
            </a:r>
            <a:r>
              <a:rPr lang="en-US" dirty="0" smtClean="0"/>
              <a:t> or </a:t>
            </a:r>
            <a:r>
              <a:rPr lang="en-US" dirty="0" err="1" smtClean="0"/>
              <a:t>core_speed</a:t>
            </a:r>
            <a:r>
              <a:rPr lang="en-US" dirty="0" smtClean="0"/>
              <a:t>, like we mentioned above. When the </a:t>
            </a:r>
            <a:r>
              <a:rPr lang="en-US" dirty="0" err="1" smtClean="0"/>
              <a:t>fan_speed</a:t>
            </a:r>
            <a:r>
              <a:rPr lang="en-US" dirty="0" smtClean="0"/>
              <a:t> goes over 88, engines fail. When </a:t>
            </a:r>
            <a:r>
              <a:rPr lang="en-US" dirty="0" err="1" smtClean="0"/>
              <a:t>core_speed</a:t>
            </a:r>
            <a:r>
              <a:rPr lang="en-US" dirty="0" smtClean="0"/>
              <a:t> goes over 107, engines fail.</a:t>
            </a:r>
          </a:p>
          <a:p>
            <a:endParaRPr lang="en-US" dirty="0"/>
          </a:p>
        </p:txBody>
      </p:sp>
      <p:pic>
        <p:nvPicPr>
          <p:cNvPr id="5" name="Picture 4" descr="Screen Shot 2016-05-04 at 10.17.26 AM.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6607" y="2612355"/>
            <a:ext cx="3528784" cy="2256989"/>
          </a:xfrm>
          <a:prstGeom prst="rect">
            <a:avLst/>
          </a:prstGeom>
        </p:spPr>
      </p:pic>
    </p:spTree>
    <p:extLst>
      <p:ext uri="{BB962C8B-B14F-4D97-AF65-F5344CB8AC3E}">
        <p14:creationId xmlns:p14="http://schemas.microsoft.com/office/powerpoint/2010/main" val="1125843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Correlation and Variable Selection</a:t>
            </a:r>
            <a:endParaRPr lang="en-US" dirty="0"/>
          </a:p>
        </p:txBody>
      </p:sp>
      <p:sp>
        <p:nvSpPr>
          <p:cNvPr id="3" name="Text Placeholder 2"/>
          <p:cNvSpPr>
            <a:spLocks noGrp="1"/>
          </p:cNvSpPr>
          <p:nvPr>
            <p:ph type="body" idx="1"/>
          </p:nvPr>
        </p:nvSpPr>
        <p:spPr>
          <a:xfrm>
            <a:off x="311700" y="1015655"/>
            <a:ext cx="8520600" cy="3416400"/>
          </a:xfrm>
        </p:spPr>
        <p:txBody>
          <a:bodyPr/>
          <a:lstStyle/>
          <a:p>
            <a:r>
              <a:rPr lang="en-US" dirty="0" smtClean="0"/>
              <a:t>Computed </a:t>
            </a:r>
            <a:r>
              <a:rPr lang="en-US" dirty="0"/>
              <a:t>correlation matrix and a R-squared values for all variables. We established the Y as damage and the X’s as all the other variables. </a:t>
            </a:r>
            <a:endParaRPr lang="en-US" dirty="0" smtClean="0"/>
          </a:p>
          <a:p>
            <a:r>
              <a:rPr lang="en-US" dirty="0"/>
              <a:t>So after all the analysis done, we can declare that the variables that affect the status of the engine are the core speed, the fan speed, and the t_1. </a:t>
            </a:r>
          </a:p>
        </p:txBody>
      </p:sp>
      <p:pic>
        <p:nvPicPr>
          <p:cNvPr id="4" name="Picture 3" descr="Screen Shot 2016-05-04 at 8.21.58 AM.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3565" y="2596887"/>
            <a:ext cx="2821708" cy="2389350"/>
          </a:xfrm>
          <a:prstGeom prst="rect">
            <a:avLst/>
          </a:prstGeom>
        </p:spPr>
      </p:pic>
      <p:pic>
        <p:nvPicPr>
          <p:cNvPr id="6" name="Picture 5" descr="Screen Shot 2016-05-04 at 8.22.12 AM.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6987" y="2656668"/>
            <a:ext cx="2660649" cy="2248749"/>
          </a:xfrm>
          <a:prstGeom prst="rect">
            <a:avLst/>
          </a:prstGeom>
        </p:spPr>
      </p:pic>
    </p:spTree>
    <p:extLst>
      <p:ext uri="{BB962C8B-B14F-4D97-AF65-F5344CB8AC3E}">
        <p14:creationId xmlns:p14="http://schemas.microsoft.com/office/powerpoint/2010/main" val="37545494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 and regression Models</a:t>
            </a:r>
          </a:p>
        </p:txBody>
      </p:sp>
      <p:sp>
        <p:nvSpPr>
          <p:cNvPr id="3" name="Text Placeholder 2"/>
          <p:cNvSpPr>
            <a:spLocks noGrp="1"/>
          </p:cNvSpPr>
          <p:nvPr>
            <p:ph type="body" idx="1"/>
          </p:nvPr>
        </p:nvSpPr>
        <p:spPr/>
        <p:txBody>
          <a:bodyPr/>
          <a:lstStyle/>
          <a:p>
            <a:r>
              <a:rPr lang="en-US" dirty="0"/>
              <a:t>We created a multivariate regression model, a binary logistic regression model and a KNN model in order to compare which model is the best and use it to predict and prevent future engine failure. The best model should give better predictions we will then evaluate in a confusion matrix to see the accuracy of the model:</a:t>
            </a:r>
          </a:p>
          <a:p>
            <a:r>
              <a:rPr lang="en-US" dirty="0"/>
              <a:t>[(total predictions - mistakes)/ total </a:t>
            </a:r>
            <a:r>
              <a:rPr lang="en-US" dirty="0" smtClean="0"/>
              <a:t>predictions]</a:t>
            </a:r>
          </a:p>
          <a:p>
            <a:r>
              <a:rPr lang="en-US" dirty="0" smtClean="0"/>
              <a:t>The </a:t>
            </a:r>
            <a:r>
              <a:rPr lang="en-US" dirty="0"/>
              <a:t>features we used for the models were </a:t>
            </a:r>
            <a:r>
              <a:rPr lang="en-US" dirty="0" err="1"/>
              <a:t>core_speed</a:t>
            </a:r>
            <a:r>
              <a:rPr lang="en-US" dirty="0"/>
              <a:t> and </a:t>
            </a:r>
            <a:r>
              <a:rPr lang="en-US" dirty="0" err="1"/>
              <a:t>fan_speed</a:t>
            </a:r>
            <a:r>
              <a:rPr lang="en-US" dirty="0"/>
              <a:t>, since those are the most significant variables and introducing other variables into the model only made it weaker. </a:t>
            </a:r>
          </a:p>
        </p:txBody>
      </p:sp>
    </p:spTree>
    <p:extLst>
      <p:ext uri="{BB962C8B-B14F-4D97-AF65-F5344CB8AC3E}">
        <p14:creationId xmlns:p14="http://schemas.microsoft.com/office/powerpoint/2010/main" val="11406424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Regression Model</a:t>
            </a:r>
            <a:endParaRPr lang="en-US" dirty="0"/>
          </a:p>
        </p:txBody>
      </p:sp>
      <p:sp>
        <p:nvSpPr>
          <p:cNvPr id="3" name="Text Placeholder 2"/>
          <p:cNvSpPr>
            <a:spLocks noGrp="1"/>
          </p:cNvSpPr>
          <p:nvPr>
            <p:ph type="body" idx="1"/>
          </p:nvPr>
        </p:nvSpPr>
        <p:spPr>
          <a:xfrm>
            <a:off x="311700" y="1017725"/>
            <a:ext cx="8520600" cy="3416400"/>
          </a:xfrm>
        </p:spPr>
        <p:txBody>
          <a:bodyPr/>
          <a:lstStyle/>
          <a:p>
            <a:r>
              <a:rPr lang="en-US" dirty="0" smtClean="0"/>
              <a:t>It </a:t>
            </a:r>
            <a:r>
              <a:rPr lang="en-US" dirty="0"/>
              <a:t>is a simple model, it compares the points between the independent variables x and the dependent variable y, adjusting the points to a line. In the predictions, if the y value was above 50, the engine is considered as failed (1).</a:t>
            </a:r>
          </a:p>
          <a:p>
            <a:pPr algn="ctr">
              <a:lnSpc>
                <a:spcPct val="50000"/>
              </a:lnSpc>
            </a:pPr>
            <a:endParaRPr lang="en-US" dirty="0" smtClean="0"/>
          </a:p>
          <a:p>
            <a:pPr algn="ctr">
              <a:lnSpc>
                <a:spcPct val="50000"/>
              </a:lnSpc>
            </a:pPr>
            <a:r>
              <a:rPr lang="en-US" dirty="0" smtClean="0"/>
              <a:t>Confusion </a:t>
            </a:r>
            <a:r>
              <a:rPr lang="en-US" dirty="0"/>
              <a:t>matrix:</a:t>
            </a:r>
          </a:p>
          <a:p>
            <a:pPr algn="ctr">
              <a:lnSpc>
                <a:spcPct val="50000"/>
              </a:lnSpc>
            </a:pPr>
            <a:r>
              <a:rPr lang="en-US" dirty="0"/>
              <a:t> [[339  17]</a:t>
            </a:r>
          </a:p>
          <a:p>
            <a:pPr algn="ctr">
              <a:lnSpc>
                <a:spcPct val="50000"/>
              </a:lnSpc>
            </a:pPr>
            <a:r>
              <a:rPr lang="en-US" dirty="0"/>
              <a:t> [ 17  95]</a:t>
            </a:r>
            <a:r>
              <a:rPr lang="en-US" dirty="0" smtClean="0"/>
              <a:t>]</a:t>
            </a:r>
            <a:endParaRPr lang="en-US" dirty="0"/>
          </a:p>
          <a:p>
            <a:r>
              <a:rPr lang="en-US" dirty="0"/>
              <a:t>Precision: 98.071454</a:t>
            </a:r>
            <a:r>
              <a:rPr lang="en-US" dirty="0" smtClean="0"/>
              <a:t>%</a:t>
            </a:r>
            <a:endParaRPr lang="en-US" dirty="0"/>
          </a:p>
          <a:p>
            <a:r>
              <a:rPr lang="en-US" dirty="0"/>
              <a:t>There are 17 false positives and 17 false negatives, the model is not </a:t>
            </a:r>
            <a:r>
              <a:rPr lang="en-US" dirty="0" smtClean="0"/>
              <a:t>perfect.</a:t>
            </a:r>
            <a:endParaRPr lang="en-US" dirty="0"/>
          </a:p>
          <a:p>
            <a:endParaRPr lang="en-US" dirty="0"/>
          </a:p>
        </p:txBody>
      </p:sp>
      <p:sp>
        <p:nvSpPr>
          <p:cNvPr id="4" name="Rectangle 3"/>
          <p:cNvSpPr/>
          <p:nvPr/>
        </p:nvSpPr>
        <p:spPr>
          <a:xfrm>
            <a:off x="311700" y="2082843"/>
            <a:ext cx="3096633" cy="307777"/>
          </a:xfrm>
          <a:prstGeom prst="rect">
            <a:avLst/>
          </a:prstGeom>
        </p:spPr>
        <p:txBody>
          <a:bodyPr wrap="none">
            <a:spAutoFit/>
          </a:bodyPr>
          <a:lstStyle/>
          <a:p>
            <a:r>
              <a:rPr lang="en-US" dirty="0" err="1"/>
              <a:t>yi</a:t>
            </a:r>
            <a:r>
              <a:rPr lang="en-US" dirty="0"/>
              <a:t> = β1xi1 + β2xi2 + · · · + βk </a:t>
            </a:r>
            <a:r>
              <a:rPr lang="en-US" dirty="0" err="1"/>
              <a:t>xik</a:t>
            </a:r>
            <a:r>
              <a:rPr lang="en-US" dirty="0"/>
              <a:t> + </a:t>
            </a:r>
            <a:r>
              <a:rPr lang="en-US" dirty="0" err="1"/>
              <a:t>ei</a:t>
            </a:r>
            <a:r>
              <a:rPr lang="en-US" dirty="0"/>
              <a:t> </a:t>
            </a:r>
          </a:p>
        </p:txBody>
      </p:sp>
    </p:spTree>
    <p:extLst>
      <p:ext uri="{BB962C8B-B14F-4D97-AF65-F5344CB8AC3E}">
        <p14:creationId xmlns:p14="http://schemas.microsoft.com/office/powerpoint/2010/main" val="17796891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Text Placeholder 2"/>
          <p:cNvSpPr>
            <a:spLocks noGrp="1"/>
          </p:cNvSpPr>
          <p:nvPr>
            <p:ph type="body" idx="1"/>
          </p:nvPr>
        </p:nvSpPr>
        <p:spPr/>
        <p:txBody>
          <a:bodyPr/>
          <a:lstStyle/>
          <a:p>
            <a:r>
              <a:rPr lang="en-US" dirty="0"/>
              <a:t>S</a:t>
            </a:r>
            <a:r>
              <a:rPr lang="en-US" dirty="0" smtClean="0"/>
              <a:t>imilar </a:t>
            </a:r>
            <a:r>
              <a:rPr lang="en-US" dirty="0"/>
              <a:t>to the linear model, but the dependent variable is a categorical one (it’s value is 1 or 0), so it predicts directly if the engine is going to fail or not</a:t>
            </a:r>
            <a:r>
              <a:rPr lang="en-US" dirty="0" smtClean="0"/>
              <a:t>.</a:t>
            </a:r>
          </a:p>
          <a:p>
            <a:endParaRPr lang="en-US" dirty="0"/>
          </a:p>
          <a:p>
            <a:pPr algn="ctr">
              <a:lnSpc>
                <a:spcPct val="50000"/>
              </a:lnSpc>
            </a:pPr>
            <a:r>
              <a:rPr lang="en-US" dirty="0"/>
              <a:t>Confusion matrix:</a:t>
            </a:r>
          </a:p>
          <a:p>
            <a:pPr algn="ctr">
              <a:lnSpc>
                <a:spcPct val="50000"/>
              </a:lnSpc>
            </a:pPr>
            <a:r>
              <a:rPr lang="en-US" dirty="0"/>
              <a:t> [[183 139]</a:t>
            </a:r>
          </a:p>
          <a:p>
            <a:pPr algn="ctr">
              <a:lnSpc>
                <a:spcPct val="50000"/>
              </a:lnSpc>
            </a:pPr>
            <a:r>
              <a:rPr lang="en-US" dirty="0"/>
              <a:t> [  3  75]</a:t>
            </a:r>
            <a:r>
              <a:rPr lang="en-US" dirty="0" smtClean="0"/>
              <a:t>]</a:t>
            </a:r>
            <a:endParaRPr lang="en-US" dirty="0"/>
          </a:p>
          <a:p>
            <a:r>
              <a:rPr lang="en-US" dirty="0"/>
              <a:t>Precision: 64.473577</a:t>
            </a:r>
            <a:r>
              <a:rPr lang="en-US" dirty="0" smtClean="0"/>
              <a:t>%</a:t>
            </a:r>
            <a:endParaRPr lang="en-US" dirty="0"/>
          </a:p>
          <a:p>
            <a:r>
              <a:rPr lang="en-US" dirty="0"/>
              <a:t>There are 3 false positives and 139 false negatives, the model is generally bad, the multivariate regression model </a:t>
            </a:r>
            <a:r>
              <a:rPr lang="en-US" dirty="0" smtClean="0"/>
              <a:t>is still </a:t>
            </a:r>
            <a:r>
              <a:rPr lang="en-US" dirty="0"/>
              <a:t>a better one.</a:t>
            </a:r>
          </a:p>
          <a:p>
            <a:endParaRPr lang="en-US" dirty="0"/>
          </a:p>
        </p:txBody>
      </p:sp>
      <p:pic>
        <p:nvPicPr>
          <p:cNvPr id="4" name="Picture 3" descr="Macintosh HD:Users:JacoboRaye:Desktop:Screen Shot 2016-05-04 at 9.57.57 AM.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514027" y="1962082"/>
            <a:ext cx="2836859" cy="672146"/>
          </a:xfrm>
          <a:prstGeom prst="rect">
            <a:avLst/>
          </a:prstGeom>
          <a:noFill/>
          <a:ln>
            <a:noFill/>
          </a:ln>
        </p:spPr>
      </p:pic>
    </p:spTree>
    <p:extLst>
      <p:ext uri="{BB962C8B-B14F-4D97-AF65-F5344CB8AC3E}">
        <p14:creationId xmlns:p14="http://schemas.microsoft.com/office/powerpoint/2010/main" val="38087873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model</a:t>
            </a:r>
            <a:endParaRPr lang="en-US" dirty="0"/>
          </a:p>
        </p:txBody>
      </p:sp>
      <p:sp>
        <p:nvSpPr>
          <p:cNvPr id="3" name="Text Placeholder 2"/>
          <p:cNvSpPr>
            <a:spLocks noGrp="1"/>
          </p:cNvSpPr>
          <p:nvPr>
            <p:ph type="body" idx="1"/>
          </p:nvPr>
        </p:nvSpPr>
        <p:spPr/>
        <p:txBody>
          <a:bodyPr/>
          <a:lstStyle/>
          <a:p>
            <a:r>
              <a:rPr lang="en-US" dirty="0" smtClean="0"/>
              <a:t>The </a:t>
            </a:r>
            <a:r>
              <a:rPr lang="en-US" dirty="0" err="1"/>
              <a:t>kNN</a:t>
            </a:r>
            <a:r>
              <a:rPr lang="en-US" dirty="0"/>
              <a:t> algorithm is a non-parametric algorithm that can be used for either classification or regression. For each data point, the algorithm finds the k closest observations, and then classifies the data point to the majority.</a:t>
            </a:r>
          </a:p>
          <a:p>
            <a:pPr algn="ctr">
              <a:lnSpc>
                <a:spcPct val="50000"/>
              </a:lnSpc>
            </a:pPr>
            <a:r>
              <a:rPr lang="en-US" dirty="0"/>
              <a:t>Confusion matrix:</a:t>
            </a:r>
          </a:p>
          <a:p>
            <a:pPr algn="ctr">
              <a:lnSpc>
                <a:spcPct val="50000"/>
              </a:lnSpc>
            </a:pPr>
            <a:r>
              <a:rPr lang="en-US" dirty="0"/>
              <a:t> [[322   0]</a:t>
            </a:r>
          </a:p>
          <a:p>
            <a:pPr algn="ctr">
              <a:lnSpc>
                <a:spcPct val="50000"/>
              </a:lnSpc>
            </a:pPr>
            <a:r>
              <a:rPr lang="en-US" dirty="0"/>
              <a:t> [  0  78]</a:t>
            </a:r>
            <a:r>
              <a:rPr lang="en-US" dirty="0" smtClean="0"/>
              <a:t>]</a:t>
            </a:r>
            <a:endParaRPr lang="en-US" dirty="0"/>
          </a:p>
          <a:p>
            <a:r>
              <a:rPr lang="en-US" dirty="0"/>
              <a:t>Precision: 100.000000</a:t>
            </a:r>
            <a:r>
              <a:rPr lang="en-US" dirty="0" smtClean="0"/>
              <a:t>%</a:t>
            </a:r>
          </a:p>
          <a:p>
            <a:r>
              <a:rPr lang="en-US" dirty="0" smtClean="0"/>
              <a:t>There </a:t>
            </a:r>
            <a:r>
              <a:rPr lang="en-US" dirty="0"/>
              <a:t>are no false positives or negatives, just true vales. This model is the best one, </a:t>
            </a:r>
            <a:r>
              <a:rPr lang="en-US" dirty="0" smtClean="0"/>
              <a:t>as it predict with 100% precision. </a:t>
            </a:r>
            <a:endParaRPr lang="en-US" dirty="0"/>
          </a:p>
          <a:p>
            <a:endParaRPr lang="en-US" dirty="0"/>
          </a:p>
        </p:txBody>
      </p:sp>
    </p:spTree>
    <p:extLst>
      <p:ext uri="{BB962C8B-B14F-4D97-AF65-F5344CB8AC3E}">
        <p14:creationId xmlns:p14="http://schemas.microsoft.com/office/powerpoint/2010/main" val="22840429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t>Prediction</a:t>
            </a:r>
            <a:endParaRPr lang="en-US" dirty="0"/>
          </a:p>
        </p:txBody>
      </p:sp>
      <p:sp>
        <p:nvSpPr>
          <p:cNvPr id="187" name="Shape 1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r>
              <a:rPr lang="en-US" dirty="0"/>
              <a:t>The final step was to add the steps we need for a new dataset (like cleansing) in order to predict a new dataset we are going to be given, and we are going to predict if the engine failed or not by using the models we just described.</a:t>
            </a:r>
          </a:p>
          <a:p>
            <a:pPr lvl="0">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18326134"/>
              </p:ext>
            </p:extLst>
          </p:nvPr>
        </p:nvGraphicFramePr>
        <p:xfrm>
          <a:off x="311726" y="228022"/>
          <a:ext cx="8532092" cy="4678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731814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s-ES_tradnl" dirty="0" err="1" smtClean="0"/>
              <a:t>Conclusion</a:t>
            </a:r>
            <a:r>
              <a:rPr lang="es-ES_tradnl" dirty="0" smtClean="0"/>
              <a:t> </a:t>
            </a:r>
            <a:endParaRPr lang="x-none" dirty="0"/>
          </a:p>
        </p:txBody>
      </p:sp>
      <p:sp>
        <p:nvSpPr>
          <p:cNvPr id="193" name="Shape 19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r>
              <a:rPr lang="en-US" dirty="0"/>
              <a:t>Data science is an extremely interesting and useful topic, we would never have imagined at the beginning of the semester that we would be able to work with a database of more than a million rows, clean it, analyze it through different statistical tools, and end up with three different prediction models that will help in the prediction of whether an engine is going to fail soon or not. </a:t>
            </a:r>
          </a:p>
          <a:p>
            <a:pPr lvl="0" rtl="0">
              <a:spcBef>
                <a:spcPts val="0"/>
              </a:spcBef>
              <a:buNone/>
            </a:pPr>
            <a:endParaRPr dirty="0"/>
          </a:p>
        </p:txBody>
      </p:sp>
      <p:pic>
        <p:nvPicPr>
          <p:cNvPr id="2" name="Picture 1" descr="Screen Shot 2016-05-04 at 8.33.22 AM.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36271" y="3283681"/>
            <a:ext cx="3313545" cy="1721274"/>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x-none"/>
              <a:t>Engine</a:t>
            </a:r>
          </a:p>
        </p:txBody>
      </p:sp>
      <p:pic>
        <p:nvPicPr>
          <p:cNvPr id="67" name="Shape 67"/>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047524" y="1100350"/>
            <a:ext cx="5343848" cy="4043148"/>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x-none"/>
              <a:t>Objective</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r>
              <a:rPr lang="en-US" dirty="0" smtClean="0"/>
              <a:t>The </a:t>
            </a:r>
            <a:r>
              <a:rPr lang="en-US" dirty="0"/>
              <a:t>main objective of the project is to create an analytical model or algorithm that predicts the engine deterioration and with it the status of the engine (failed, non-failed). With the data set given we tried to found this model, so that afterwards it can be applied to a new data set and predict the failures of the engines. </a:t>
            </a:r>
          </a:p>
          <a:p>
            <a:pPr lvl="0">
              <a:spcBef>
                <a:spcPts val="0"/>
              </a:spcBef>
              <a:buNone/>
            </a:pPr>
            <a:r>
              <a:rPr lang="x-none" dirty="0" smtClean="0"/>
              <a:t> </a:t>
            </a:r>
            <a:endParaRPr lang="x-none"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x-none"/>
              <a:t>Data Cleansing</a:t>
            </a:r>
          </a:p>
        </p:txBody>
      </p:sp>
      <p:sp>
        <p:nvSpPr>
          <p:cNvPr id="79" name="Shape 7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85750" indent="-285750">
              <a:buFont typeface="Arial"/>
              <a:buChar char="•"/>
            </a:pPr>
            <a:r>
              <a:rPr lang="en-US" dirty="0" smtClean="0"/>
              <a:t>We </a:t>
            </a:r>
            <a:r>
              <a:rPr lang="en-US" dirty="0"/>
              <a:t>analyzed how many rows were present, which variables and parameters were taken into account and their type of data (object, float, </a:t>
            </a:r>
            <a:r>
              <a:rPr lang="en-US" dirty="0" err="1"/>
              <a:t>int</a:t>
            </a:r>
            <a:r>
              <a:rPr lang="en-US" dirty="0"/>
              <a:t>). </a:t>
            </a:r>
            <a:endParaRPr lang="en-US" dirty="0" smtClean="0"/>
          </a:p>
          <a:p>
            <a:pPr marL="285750" indent="-285750">
              <a:buFont typeface="Arial"/>
              <a:buChar char="•"/>
            </a:pPr>
            <a:r>
              <a:rPr lang="en-US" dirty="0" smtClean="0"/>
              <a:t>As </a:t>
            </a:r>
            <a:r>
              <a:rPr lang="en-US" dirty="0"/>
              <a:t>we were starting this analysis we noticed that each row was a flight. </a:t>
            </a:r>
          </a:p>
          <a:p>
            <a:pPr marL="285750" indent="-285750">
              <a:buFont typeface="Arial"/>
              <a:buChar char="•"/>
            </a:pPr>
            <a:r>
              <a:rPr lang="en-US" dirty="0"/>
              <a:t>As we started with the data cleansing, we focused first in eliminating all the rows that had strings or invalid </a:t>
            </a:r>
            <a:r>
              <a:rPr lang="en-US" dirty="0" smtClean="0"/>
              <a:t>data, and </a:t>
            </a:r>
            <a:r>
              <a:rPr lang="en-US" dirty="0"/>
              <a:t>the parameters that were out of range</a:t>
            </a:r>
            <a:r>
              <a:rPr lang="en-US" dirty="0" smtClean="0"/>
              <a:t>.</a:t>
            </a:r>
            <a:endParaRPr lang="en-US" dirty="0"/>
          </a:p>
          <a:p>
            <a:pPr marL="285750" indent="-285750">
              <a:buFont typeface="Arial"/>
              <a:buChar char="•"/>
            </a:pPr>
            <a:r>
              <a:rPr lang="en-US" dirty="0"/>
              <a:t>As we identified different data types, we transformed all the numeric data types to floats with the intention of having the ability to work freely with all the data. </a:t>
            </a:r>
          </a:p>
          <a:p>
            <a:pPr marL="285750" indent="-285750">
              <a:buFont typeface="Arial"/>
              <a:buChar char="•"/>
            </a:pPr>
            <a:r>
              <a:rPr lang="en-US" dirty="0"/>
              <a:t>At the end of the cleansing we accomplished to remove 174,164 rows. </a:t>
            </a:r>
          </a:p>
          <a:p>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x-none" dirty="0"/>
              <a:t>Data Pre-processing </a:t>
            </a:r>
          </a:p>
        </p:txBody>
      </p:sp>
      <p:sp>
        <p:nvSpPr>
          <p:cNvPr id="90" name="Shape 9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85750" indent="-285750">
              <a:buFont typeface="Arial"/>
              <a:buChar char="•"/>
            </a:pPr>
            <a:r>
              <a:rPr lang="en-US" dirty="0" smtClean="0"/>
              <a:t>We </a:t>
            </a:r>
            <a:r>
              <a:rPr lang="en-US" dirty="0"/>
              <a:t>aggregated the data by </a:t>
            </a:r>
            <a:r>
              <a:rPr lang="en-US" dirty="0" err="1"/>
              <a:t>engine_id</a:t>
            </a:r>
            <a:r>
              <a:rPr lang="en-US" dirty="0"/>
              <a:t> by computing the mean of each parameter. Each of the </a:t>
            </a:r>
            <a:r>
              <a:rPr lang="en-US" dirty="0" err="1"/>
              <a:t>engine_id’s</a:t>
            </a:r>
            <a:r>
              <a:rPr lang="en-US" dirty="0"/>
              <a:t> has an specific customer, an specific </a:t>
            </a:r>
            <a:r>
              <a:rPr lang="en-US" dirty="0" err="1"/>
              <a:t>engine_type</a:t>
            </a:r>
            <a:r>
              <a:rPr lang="en-US" dirty="0"/>
              <a:t> and a specific damage measure. </a:t>
            </a:r>
          </a:p>
          <a:p>
            <a:pPr marL="285750" indent="-285750">
              <a:buFont typeface="Arial"/>
              <a:buChar char="•"/>
            </a:pPr>
            <a:r>
              <a:rPr lang="en-US" dirty="0" smtClean="0"/>
              <a:t>We calculated </a:t>
            </a:r>
            <a:r>
              <a:rPr lang="en-US" dirty="0"/>
              <a:t>how many flights has done each engine and included in the aggregated data. </a:t>
            </a:r>
            <a:endParaRPr lang="en-US" dirty="0" smtClean="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Data Pre-processing </a:t>
            </a:r>
            <a:endParaRPr lang="en-US" dirty="0"/>
          </a:p>
        </p:txBody>
      </p:sp>
      <p:sp>
        <p:nvSpPr>
          <p:cNvPr id="3" name="Text Placeholder 2"/>
          <p:cNvSpPr>
            <a:spLocks noGrp="1"/>
          </p:cNvSpPr>
          <p:nvPr>
            <p:ph type="body" idx="1"/>
          </p:nvPr>
        </p:nvSpPr>
        <p:spPr/>
        <p:txBody>
          <a:bodyPr/>
          <a:lstStyle/>
          <a:p>
            <a:pPr marL="285750" indent="-285750">
              <a:buFont typeface="Arial"/>
              <a:buChar char="•"/>
            </a:pPr>
            <a:r>
              <a:rPr lang="en-US" dirty="0"/>
              <a:t>By aggregating the data by </a:t>
            </a:r>
            <a:r>
              <a:rPr lang="en-US" dirty="0" err="1"/>
              <a:t>engine_id</a:t>
            </a:r>
            <a:r>
              <a:rPr lang="en-US" dirty="0"/>
              <a:t> by computing the mean of each parameter we found 400 different engine id’s each one with the mean parameters of each engine (we were able to reduce the database to only 400 rows). </a:t>
            </a:r>
            <a:endParaRPr lang="en-US" dirty="0" smtClean="0"/>
          </a:p>
          <a:p>
            <a:pPr marL="285750" indent="-285750">
              <a:buFont typeface="Arial"/>
              <a:buChar char="•"/>
            </a:pPr>
            <a:r>
              <a:rPr lang="en-US" dirty="0" smtClean="0"/>
              <a:t>Then</a:t>
            </a:r>
            <a:r>
              <a:rPr lang="en-US" dirty="0"/>
              <a:t>, we summed up the flight id’s for each engine and included it to the aggregated data set. Also, we were able to see that there are 7720 different </a:t>
            </a:r>
            <a:r>
              <a:rPr lang="en-US" dirty="0" err="1"/>
              <a:t>flight_id`s</a:t>
            </a:r>
            <a:r>
              <a:rPr lang="en-US" dirty="0"/>
              <a:t>, or plane routes.</a:t>
            </a:r>
          </a:p>
          <a:p>
            <a:pPr marL="285750" indent="-285750">
              <a:buFont typeface="Arial"/>
              <a:buChar char="•"/>
            </a:pPr>
            <a:r>
              <a:rPr lang="en-US" dirty="0"/>
              <a:t>We also converted the category (failed, not-failed) to binary (1,0). And transformed the new data set to a brand new </a:t>
            </a:r>
            <a:r>
              <a:rPr lang="en-US" dirty="0" err="1"/>
              <a:t>csv</a:t>
            </a:r>
            <a:r>
              <a:rPr lang="en-US" dirty="0"/>
              <a:t>. </a:t>
            </a:r>
          </a:p>
          <a:p>
            <a:pPr lvl="0"/>
            <a:endParaRPr lang="en-US" dirty="0"/>
          </a:p>
        </p:txBody>
      </p:sp>
    </p:spTree>
    <p:extLst>
      <p:ext uri="{BB962C8B-B14F-4D97-AF65-F5344CB8AC3E}">
        <p14:creationId xmlns:p14="http://schemas.microsoft.com/office/powerpoint/2010/main" val="33463457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x-none"/>
              <a:t>Exploratory Analysis</a:t>
            </a:r>
          </a:p>
        </p:txBody>
      </p:sp>
      <p:sp>
        <p:nvSpPr>
          <p:cNvPr id="107" name="Shape 10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85750" indent="-285750">
              <a:buFont typeface="Arial"/>
              <a:buChar char="•"/>
            </a:pPr>
            <a:r>
              <a:rPr lang="en-US" dirty="0"/>
              <a:t>With all the cleansed data and it being aggregated with the mean of each parameter, we wanted to understand completely the data given to us. </a:t>
            </a:r>
          </a:p>
          <a:p>
            <a:pPr marL="285750" indent="-285750">
              <a:buFont typeface="Arial"/>
              <a:buChar char="•"/>
            </a:pPr>
            <a:r>
              <a:rPr lang="en-US" dirty="0"/>
              <a:t>First we identified that of the 7720 different </a:t>
            </a:r>
            <a:r>
              <a:rPr lang="en-US" dirty="0" smtClean="0"/>
              <a:t>flight id’s </a:t>
            </a:r>
            <a:r>
              <a:rPr lang="en-US" dirty="0"/>
              <a:t>given their were only 400 </a:t>
            </a:r>
            <a:r>
              <a:rPr lang="en-US" dirty="0" err="1"/>
              <a:t>engine_id’s</a:t>
            </a:r>
            <a:r>
              <a:rPr lang="en-US" dirty="0"/>
              <a:t>. </a:t>
            </a:r>
          </a:p>
          <a:p>
            <a:pPr marL="285750" indent="-285750">
              <a:buFont typeface="Arial"/>
              <a:buChar char="•"/>
            </a:pPr>
            <a:r>
              <a:rPr lang="en-US" dirty="0"/>
              <a:t>Of this 400, it was divided into two different </a:t>
            </a:r>
            <a:r>
              <a:rPr lang="en-US" dirty="0" err="1"/>
              <a:t>engine_types</a:t>
            </a:r>
            <a:r>
              <a:rPr lang="en-US" dirty="0"/>
              <a:t>. </a:t>
            </a:r>
          </a:p>
          <a:p>
            <a:pPr algn="ctr"/>
            <a:r>
              <a:rPr lang="en-US" sz="1400" dirty="0" err="1"/>
              <a:t>engine_type</a:t>
            </a:r>
            <a:r>
              <a:rPr lang="en-US" sz="1400" dirty="0"/>
              <a:t>          </a:t>
            </a:r>
          </a:p>
          <a:p>
            <a:pPr algn="ctr"/>
            <a:r>
              <a:rPr lang="en-US" sz="1400" dirty="0"/>
              <a:t>EX-50A            160</a:t>
            </a:r>
          </a:p>
          <a:p>
            <a:pPr algn="ctr"/>
            <a:r>
              <a:rPr lang="en-US" sz="1400" dirty="0"/>
              <a:t>EX-50B            240</a:t>
            </a:r>
          </a:p>
          <a:p>
            <a:pPr lvl="0">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x-none" dirty="0" smtClean="0"/>
              <a:t>Exploratory Analysis</a:t>
            </a:r>
            <a:endParaRPr lang="x-none" dirty="0"/>
          </a:p>
        </p:txBody>
      </p:sp>
      <p:sp>
        <p:nvSpPr>
          <p:cNvPr id="117" name="Shape 1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85750" indent="-285750">
              <a:buFont typeface="Arial"/>
              <a:buChar char="•"/>
            </a:pPr>
            <a:r>
              <a:rPr lang="en-US" dirty="0"/>
              <a:t>We made a pie chart to show this relation: </a:t>
            </a:r>
          </a:p>
          <a:p>
            <a:pPr marL="285750" indent="-285750">
              <a:buFont typeface="Arial"/>
              <a:buChar char="•"/>
            </a:pPr>
            <a:endParaRPr lang="en-US" dirty="0"/>
          </a:p>
          <a:p>
            <a:pPr marL="285750" indent="-285750">
              <a:buFont typeface="Arial"/>
              <a:buChar char="•"/>
            </a:pPr>
            <a:r>
              <a:rPr lang="en-US" dirty="0"/>
              <a:t>We created box plots by customers for each of the variables. This allowed us to visualize the </a:t>
            </a:r>
            <a:r>
              <a:rPr lang="en-US" dirty="0" smtClean="0"/>
              <a:t>behavior </a:t>
            </a:r>
            <a:r>
              <a:rPr lang="en-US" dirty="0"/>
              <a:t>for each variable for all the customers. </a:t>
            </a:r>
          </a:p>
          <a:p>
            <a:r>
              <a:rPr lang="en-US" dirty="0" smtClean="0"/>
              <a:t>ACC				    FAR: </a:t>
            </a:r>
          </a:p>
          <a:p>
            <a:endParaRPr lang="en-US" dirty="0" smtClean="0"/>
          </a:p>
          <a:p>
            <a:endParaRPr lang="en-US" dirty="0"/>
          </a:p>
        </p:txBody>
      </p:sp>
      <p:pic>
        <p:nvPicPr>
          <p:cNvPr id="7" name="image27.png"/>
          <p:cNvPicPr/>
          <p:nvPr/>
        </p:nvPicPr>
        <p:blipFill>
          <a:blip r:embed="rId3" cstate="screen">
            <a:extLst>
              <a:ext uri="{28A0092B-C50C-407E-A947-70E740481C1C}">
                <a14:useLocalDpi xmlns:a14="http://schemas.microsoft.com/office/drawing/2010/main"/>
              </a:ext>
            </a:extLst>
          </a:blip>
          <a:srcRect l="13404" t="11842" r="10187" b="13157"/>
          <a:stretch>
            <a:fillRect/>
          </a:stretch>
        </p:blipFill>
        <p:spPr>
          <a:xfrm>
            <a:off x="5546264" y="445027"/>
            <a:ext cx="1828983" cy="1700539"/>
          </a:xfrm>
          <a:prstGeom prst="rect">
            <a:avLst/>
          </a:prstGeom>
          <a:ln/>
        </p:spPr>
      </p:pic>
      <p:pic>
        <p:nvPicPr>
          <p:cNvPr id="5" name="image48.png"/>
          <p:cNvPicPr/>
          <p:nvPr/>
        </p:nvPicPr>
        <p:blipFill>
          <a:blip r:embed="rId4"/>
          <a:srcRect/>
          <a:stretch>
            <a:fillRect/>
          </a:stretch>
        </p:blipFill>
        <p:spPr>
          <a:xfrm>
            <a:off x="1279468" y="3054208"/>
            <a:ext cx="2890520" cy="1927225"/>
          </a:xfrm>
          <a:prstGeom prst="rect">
            <a:avLst/>
          </a:prstGeom>
          <a:ln/>
        </p:spPr>
      </p:pic>
      <p:pic>
        <p:nvPicPr>
          <p:cNvPr id="6" name="image11.png"/>
          <p:cNvPicPr/>
          <p:nvPr/>
        </p:nvPicPr>
        <p:blipFill>
          <a:blip r:embed="rId5"/>
          <a:srcRect/>
          <a:stretch>
            <a:fillRect/>
          </a:stretch>
        </p:blipFill>
        <p:spPr>
          <a:xfrm>
            <a:off x="5456365" y="3054208"/>
            <a:ext cx="2833370" cy="1894205"/>
          </a:xfrm>
          <a:prstGeom prst="rect">
            <a:avLst/>
          </a:prstGeom>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159</TotalTime>
  <Words>1763</Words>
  <Application>Microsoft Macintosh PowerPoint</Application>
  <PresentationFormat>On-screen Show (16:9)</PresentationFormat>
  <Paragraphs>113</Paragraphs>
  <Slides>28</Slides>
  <Notes>16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simple-light-2</vt:lpstr>
      <vt:lpstr>GEIQ: Final Project</vt:lpstr>
      <vt:lpstr>Problem: </vt:lpstr>
      <vt:lpstr>Engine</vt:lpstr>
      <vt:lpstr>Objective</vt:lpstr>
      <vt:lpstr>Data Cleansing</vt:lpstr>
      <vt:lpstr>Data Pre-processing </vt:lpstr>
      <vt:lpstr>Data Pre-processing </vt:lpstr>
      <vt:lpstr>Exploratory Analysis</vt:lpstr>
      <vt:lpstr>Exploratory Analysis</vt:lpstr>
      <vt:lpstr>Exploratory Analysis</vt:lpstr>
      <vt:lpstr>Exploratory Analysis</vt:lpstr>
      <vt:lpstr>Exploratory Analysis</vt:lpstr>
      <vt:lpstr>Exploratory Analysis</vt:lpstr>
      <vt:lpstr>Data Visualization</vt:lpstr>
      <vt:lpstr>Data Visualization</vt:lpstr>
      <vt:lpstr>Data Visualization- Heat Maps</vt:lpstr>
      <vt:lpstr>Data Visualization- Heat Maps</vt:lpstr>
      <vt:lpstr>Data Visualization- Scatter plots</vt:lpstr>
      <vt:lpstr>Data Visualization- Scatter plots</vt:lpstr>
      <vt:lpstr>Data Clustering- K-mean </vt:lpstr>
      <vt:lpstr>Correlation and Variable Selection</vt:lpstr>
      <vt:lpstr>Data Classification and regression Models</vt:lpstr>
      <vt:lpstr>Multivariate Regression Model</vt:lpstr>
      <vt:lpstr>Logistic Regression Model</vt:lpstr>
      <vt:lpstr>KNN model</vt:lpstr>
      <vt:lpstr>Prediction</vt:lpstr>
      <vt:lpstr>PowerPoint Presentation</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Estrategias de Cómputo en la Nube</dc:title>
  <cp:lastModifiedBy>Jacobo Rayek</cp:lastModifiedBy>
  <cp:revision>15</cp:revision>
  <dcterms:modified xsi:type="dcterms:W3CDTF">2016-05-05T17:35:22Z</dcterms:modified>
</cp:coreProperties>
</file>