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36" r:id="rId2"/>
  </p:sldMasterIdLst>
  <p:notesMasterIdLst>
    <p:notesMasterId r:id="rId53"/>
  </p:notesMasterIdLst>
  <p:handoutMasterIdLst>
    <p:handoutMasterId r:id="rId54"/>
  </p:handoutMasterIdLst>
  <p:sldIdLst>
    <p:sldId id="383" r:id="rId3"/>
    <p:sldId id="384" r:id="rId4"/>
    <p:sldId id="385" r:id="rId5"/>
    <p:sldId id="387" r:id="rId6"/>
    <p:sldId id="386" r:id="rId7"/>
    <p:sldId id="388" r:id="rId8"/>
    <p:sldId id="347" r:id="rId9"/>
    <p:sldId id="354" r:id="rId10"/>
    <p:sldId id="349" r:id="rId11"/>
    <p:sldId id="350" r:id="rId12"/>
    <p:sldId id="351" r:id="rId13"/>
    <p:sldId id="389" r:id="rId14"/>
    <p:sldId id="390" r:id="rId15"/>
    <p:sldId id="391" r:id="rId16"/>
    <p:sldId id="392" r:id="rId17"/>
    <p:sldId id="393" r:id="rId18"/>
    <p:sldId id="394" r:id="rId19"/>
    <p:sldId id="395" r:id="rId20"/>
    <p:sldId id="352" r:id="rId21"/>
    <p:sldId id="396" r:id="rId22"/>
    <p:sldId id="397" r:id="rId23"/>
    <p:sldId id="398" r:id="rId24"/>
    <p:sldId id="400" r:id="rId25"/>
    <p:sldId id="401" r:id="rId26"/>
    <p:sldId id="403" r:id="rId27"/>
    <p:sldId id="404" r:id="rId28"/>
    <p:sldId id="405" r:id="rId29"/>
    <p:sldId id="353" r:id="rId30"/>
    <p:sldId id="381" r:id="rId31"/>
    <p:sldId id="361" r:id="rId32"/>
    <p:sldId id="406" r:id="rId33"/>
    <p:sldId id="407" r:id="rId34"/>
    <p:sldId id="362" r:id="rId35"/>
    <p:sldId id="363" r:id="rId36"/>
    <p:sldId id="364" r:id="rId37"/>
    <p:sldId id="365" r:id="rId38"/>
    <p:sldId id="366" r:id="rId39"/>
    <p:sldId id="367" r:id="rId40"/>
    <p:sldId id="368" r:id="rId41"/>
    <p:sldId id="369" r:id="rId42"/>
    <p:sldId id="382" r:id="rId43"/>
    <p:sldId id="370" r:id="rId44"/>
    <p:sldId id="375" r:id="rId45"/>
    <p:sldId id="376" r:id="rId46"/>
    <p:sldId id="377" r:id="rId47"/>
    <p:sldId id="378" r:id="rId48"/>
    <p:sldId id="379" r:id="rId49"/>
    <p:sldId id="408" r:id="rId50"/>
    <p:sldId id="380" r:id="rId51"/>
    <p:sldId id="409" r:id="rId52"/>
  </p:sldIdLst>
  <p:sldSz cx="9144000" cy="6858000" type="screen4x3"/>
  <p:notesSz cx="6797675" cy="9928225"/>
  <p:defaultTextStyle>
    <a:defPPr>
      <a:defRPr lang="es-A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FFFF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9" autoAdjust="0"/>
    <p:restoredTop sz="94660" autoAdjust="0"/>
  </p:normalViewPr>
  <p:slideViewPr>
    <p:cSldViewPr>
      <p:cViewPr varScale="1">
        <p:scale>
          <a:sx n="73" d="100"/>
          <a:sy n="73" d="100"/>
        </p:scale>
        <p:origin x="12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3795" name="Rectangle 3"/>
          <p:cNvSpPr>
            <a:spLocks noGrp="1" noChangeArrowheads="1"/>
          </p:cNvSpPr>
          <p:nvPr>
            <p:ph type="dt" sz="quarter" idx="1"/>
          </p:nvPr>
        </p:nvSpPr>
        <p:spPr bwMode="auto">
          <a:xfrm>
            <a:off x="3849688"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s-AR" altLang="es-AR" dirty="0"/>
          </a:p>
        </p:txBody>
      </p:sp>
      <p:sp>
        <p:nvSpPr>
          <p:cNvPr id="33796" name="Rectangle 4"/>
          <p:cNvSpPr>
            <a:spLocks noGrp="1" noChangeArrowheads="1"/>
          </p:cNvSpPr>
          <p:nvPr>
            <p:ph type="ftr" sz="quarter" idx="2"/>
          </p:nvPr>
        </p:nvSpPr>
        <p:spPr bwMode="auto">
          <a:xfrm>
            <a:off x="0"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3797" name="Rectangle 5"/>
          <p:cNvSpPr>
            <a:spLocks noGrp="1" noChangeArrowheads="1"/>
          </p:cNvSpPr>
          <p:nvPr>
            <p:ph type="sldNum" sz="quarter" idx="3"/>
          </p:nvPr>
        </p:nvSpPr>
        <p:spPr bwMode="auto">
          <a:xfrm>
            <a:off x="3849688"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C0C9F3C-3A81-4E38-8538-3D6BA5FC7F36}" type="slidenum">
              <a:rPr lang="es-AR" altLang="es-AR"/>
              <a:pPr>
                <a:defRPr/>
              </a:pPr>
              <a:t>‹Nº›</a:t>
            </a:fld>
            <a:endParaRPr lang="es-AR" altLang="es-AR" dirty="0"/>
          </a:p>
        </p:txBody>
      </p:sp>
    </p:spTree>
    <p:extLst>
      <p:ext uri="{BB962C8B-B14F-4D97-AF65-F5344CB8AC3E}">
        <p14:creationId xmlns:p14="http://schemas.microsoft.com/office/powerpoint/2010/main" val="3633501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1747" name="Rectangle 3"/>
          <p:cNvSpPr>
            <a:spLocks noGrp="1" noChangeArrowheads="1"/>
          </p:cNvSpPr>
          <p:nvPr>
            <p:ph type="dt" idx="1"/>
          </p:nvPr>
        </p:nvSpPr>
        <p:spPr bwMode="auto">
          <a:xfrm>
            <a:off x="3849688"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s-AR" altLang="es-AR" dirty="0"/>
          </a:p>
        </p:txBody>
      </p:sp>
      <p:sp>
        <p:nvSpPr>
          <p:cNvPr id="25604"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79450" y="4716463"/>
            <a:ext cx="5438775" cy="4467225"/>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s-AR" altLang="es-AR" noProof="0"/>
              <a:t>Click to edit Master text styles</a:t>
            </a:r>
          </a:p>
          <a:p>
            <a:pPr lvl="1"/>
            <a:r>
              <a:rPr lang="es-AR" altLang="es-AR" noProof="0"/>
              <a:t>Second level</a:t>
            </a:r>
          </a:p>
          <a:p>
            <a:pPr lvl="2"/>
            <a:r>
              <a:rPr lang="es-AR" altLang="es-AR" noProof="0"/>
              <a:t>Third level</a:t>
            </a:r>
          </a:p>
          <a:p>
            <a:pPr lvl="3"/>
            <a:r>
              <a:rPr lang="es-AR" altLang="es-AR" noProof="0"/>
              <a:t>Fourth level</a:t>
            </a:r>
          </a:p>
          <a:p>
            <a:pPr lvl="4"/>
            <a:r>
              <a:rPr lang="es-AR" altLang="es-AR" noProof="0"/>
              <a:t>Fifth level</a:t>
            </a:r>
          </a:p>
        </p:txBody>
      </p:sp>
      <p:sp>
        <p:nvSpPr>
          <p:cNvPr id="31750" name="Rectangle 6"/>
          <p:cNvSpPr>
            <a:spLocks noGrp="1" noChangeArrowheads="1"/>
          </p:cNvSpPr>
          <p:nvPr>
            <p:ph type="ftr" sz="quarter" idx="4"/>
          </p:nvPr>
        </p:nvSpPr>
        <p:spPr bwMode="auto">
          <a:xfrm>
            <a:off x="0"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1751" name="Rectangle 7"/>
          <p:cNvSpPr>
            <a:spLocks noGrp="1" noChangeArrowheads="1"/>
          </p:cNvSpPr>
          <p:nvPr>
            <p:ph type="sldNum" sz="quarter" idx="5"/>
          </p:nvPr>
        </p:nvSpPr>
        <p:spPr bwMode="auto">
          <a:xfrm>
            <a:off x="3849688"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49E65E6D-6CC1-48E5-BB0C-EFC144A88C9E}" type="slidenum">
              <a:rPr lang="es-AR" altLang="es-AR"/>
              <a:pPr>
                <a:defRPr/>
              </a:pPr>
              <a:t>‹Nº›</a:t>
            </a:fld>
            <a:endParaRPr lang="es-AR" altLang="es-AR" dirty="0"/>
          </a:p>
        </p:txBody>
      </p:sp>
    </p:spTree>
    <p:extLst>
      <p:ext uri="{BB962C8B-B14F-4D97-AF65-F5344CB8AC3E}">
        <p14:creationId xmlns:p14="http://schemas.microsoft.com/office/powerpoint/2010/main" val="6517906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p:txBody>
          <a:bodyPr/>
          <a:lstStyle>
            <a:lvl1pPr>
              <a:defRPr/>
            </a:lvl1pPr>
          </a:lstStyle>
          <a:p>
            <a:pPr>
              <a:defRPr/>
            </a:pPr>
            <a:fld id="{3FD7E0DC-DB79-492B-B424-07177EED9C18}" type="datetimeFigureOut">
              <a:rPr lang="es-AR"/>
              <a:pPr>
                <a:defRPr/>
              </a:pPr>
              <a:t>26/4/2019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B14C8F9D-EE51-4D35-BBFB-6BB18AA550BD}" type="slidenum">
              <a:rPr lang="es-AR"/>
              <a:pPr>
                <a:defRPr/>
              </a:pPr>
              <a:t>‹Nº›</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6EBAC1C0-8583-47FF-96D0-5DB0C1E7E9E4}" type="datetimeFigureOut">
              <a:rPr lang="es-AR"/>
              <a:pPr>
                <a:defRPr/>
              </a:pPr>
              <a:t>26/4/2019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8B5F2825-FFB1-4DF9-81F0-F5318EB566B7}" type="slidenum">
              <a:rPr lang="es-AR"/>
              <a:pPr>
                <a:defRPr/>
              </a:pPr>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7626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37BD94C7-C64F-44E4-8ECD-ED616B1FBE7D}" type="datetimeFigureOut">
              <a:rPr lang="es-AR"/>
              <a:pPr>
                <a:defRPr/>
              </a:pPr>
              <a:t>26/4/2019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4C5398BC-F536-406B-BBE1-844D7F714FDE}" type="slidenum">
              <a:rPr lang="es-AR"/>
              <a:pPr>
                <a:defRPr/>
              </a:pPr>
              <a:t>‹Nº›</a:t>
            </a:fld>
            <a:endParaRPr lang="es-A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En blanco">
    <p:spTree>
      <p:nvGrpSpPr>
        <p:cNvPr id="1" name=""/>
        <p:cNvGrpSpPr/>
        <p:nvPr/>
      </p:nvGrpSpPr>
      <p:grpSpPr>
        <a:xfrm>
          <a:off x="0" y="0"/>
          <a:ext cx="0" cy="0"/>
          <a:chOff x="0" y="0"/>
          <a:chExt cx="0" cy="0"/>
        </a:xfrm>
      </p:grpSpPr>
      <p:pic>
        <p:nvPicPr>
          <p:cNvPr id="2" name="Picture 7" descr="HeaderBackgroundPPT"/>
          <p:cNvPicPr>
            <a:picLocks noChangeAspect="1" noChangeArrowheads="1"/>
          </p:cNvPicPr>
          <p:nvPr userDrawn="1"/>
        </p:nvPicPr>
        <p:blipFill>
          <a:blip r:embed="rId2"/>
          <a:srcRect/>
          <a:stretch>
            <a:fillRect/>
          </a:stretch>
        </p:blipFill>
        <p:spPr bwMode="auto">
          <a:xfrm>
            <a:off x="0" y="-26988"/>
            <a:ext cx="9144000" cy="393701"/>
          </a:xfrm>
          <a:prstGeom prst="rect">
            <a:avLst/>
          </a:prstGeom>
          <a:noFill/>
          <a:ln w="9525">
            <a:noFill/>
            <a:miter lim="800000"/>
            <a:headEnd/>
            <a:tailEnd/>
          </a:ln>
        </p:spPr>
      </p:pic>
      <p:sp>
        <p:nvSpPr>
          <p:cNvPr id="3" name="Text Box 8"/>
          <p:cNvSpPr txBox="1">
            <a:spLocks noChangeArrowheads="1"/>
          </p:cNvSpPr>
          <p:nvPr userDrawn="1"/>
        </p:nvSpPr>
        <p:spPr bwMode="auto">
          <a:xfrm>
            <a:off x="179388" y="7938"/>
            <a:ext cx="8785225" cy="366712"/>
          </a:xfrm>
          <a:prstGeom prst="rect">
            <a:avLst/>
          </a:prstGeom>
          <a:noFill/>
          <a:ln>
            <a:noFill/>
          </a:ln>
          <a:effectLst/>
          <a:extLst/>
        </p:spPr>
        <p:txBody>
          <a:bodyPr>
            <a:spAutoFit/>
          </a:bodyPr>
          <a:lstStyle/>
          <a:p>
            <a:pPr algn="r">
              <a:spcBef>
                <a:spcPct val="50000"/>
              </a:spcBef>
              <a:defRPr/>
            </a:pPr>
            <a:r>
              <a:rPr lang="es-AR" altLang="es-AR" b="1" dirty="0">
                <a:solidFill>
                  <a:schemeClr val="bg1"/>
                </a:solidFill>
              </a:rPr>
              <a:t>Nombre del curso – numero de clase (aclara de cuantas clases en total)</a:t>
            </a:r>
            <a:endParaRPr lang="es-AR" altLang="es-AR" b="1" dirty="0">
              <a:solidFill>
                <a:schemeClr val="bg1"/>
              </a:solidFill>
              <a:latin typeface="Trebuchet MS" pitchFamily="34" charset="0"/>
            </a:endParaRPr>
          </a:p>
        </p:txBody>
      </p:sp>
      <p:pic>
        <p:nvPicPr>
          <p:cNvPr id="4" name="Picture 9" descr="FooterPPT"/>
          <p:cNvPicPr>
            <a:picLocks noChangeAspect="1" noChangeArrowheads="1"/>
          </p:cNvPicPr>
          <p:nvPr userDrawn="1"/>
        </p:nvPicPr>
        <p:blipFill>
          <a:blip r:embed="rId3"/>
          <a:srcRect/>
          <a:stretch>
            <a:fillRect/>
          </a:stretch>
        </p:blipFill>
        <p:spPr bwMode="auto">
          <a:xfrm>
            <a:off x="0" y="6276975"/>
            <a:ext cx="9144000" cy="581025"/>
          </a:xfrm>
          <a:prstGeom prst="rect">
            <a:avLst/>
          </a:prstGeom>
          <a:noFill/>
          <a:ln w="9525">
            <a:noFill/>
            <a:miter lim="800000"/>
            <a:headEnd/>
            <a:tailEnd/>
          </a:ln>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029A6ABD-54DA-473A-ADF3-B74A893694AC}" type="datetimeFigureOut">
              <a:rPr lang="es-AR"/>
              <a:pPr>
                <a:defRPr/>
              </a:pPr>
              <a:t>26/4/2019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E41F2A70-8AF2-4AD7-9FAC-9F524CAEEAF7}" type="slidenum">
              <a:rPr lang="es-AR"/>
              <a:pPr>
                <a:defRPr/>
              </a:pPr>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lvl1pPr>
              <a:defRPr/>
            </a:lvl1pPr>
          </a:lstStyle>
          <a:p>
            <a:pPr>
              <a:defRPr/>
            </a:pPr>
            <a:fld id="{B599B4E4-0411-49B8-8CEF-5AD7B18EFAE7}" type="datetimeFigureOut">
              <a:rPr lang="es-AR"/>
              <a:pPr>
                <a:defRPr/>
              </a:pPr>
              <a:t>26/4/2019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95695DC4-EEF6-4796-B081-1365DD4602BC}" type="slidenum">
              <a:rPr lang="es-AR"/>
              <a:pPr>
                <a:defRPr/>
              </a:pPr>
              <a:t>‹Nº›</a:t>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6715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48200" y="1825625"/>
            <a:ext cx="386715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3"/>
          <p:cNvSpPr>
            <a:spLocks noGrp="1"/>
          </p:cNvSpPr>
          <p:nvPr>
            <p:ph type="dt" sz="half" idx="10"/>
          </p:nvPr>
        </p:nvSpPr>
        <p:spPr/>
        <p:txBody>
          <a:bodyPr/>
          <a:lstStyle>
            <a:lvl1pPr>
              <a:defRPr/>
            </a:lvl1pPr>
          </a:lstStyle>
          <a:p>
            <a:pPr>
              <a:defRPr/>
            </a:pPr>
            <a:fld id="{32CC9F41-A32A-4A22-9AE5-7C31DDDEB7D2}" type="datetimeFigureOut">
              <a:rPr lang="es-AR"/>
              <a:pPr>
                <a:defRPr/>
              </a:pPr>
              <a:t>26/4/2019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1EB647EC-EDFB-4BBE-B07B-8412DE52F8BB}" type="slidenum">
              <a:rPr lang="es-AR"/>
              <a:pPr>
                <a:defRPr/>
              </a:pPr>
              <a:t>‹Nº›</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3"/>
          <p:cNvSpPr>
            <a:spLocks noGrp="1"/>
          </p:cNvSpPr>
          <p:nvPr>
            <p:ph type="dt" sz="half" idx="10"/>
          </p:nvPr>
        </p:nvSpPr>
        <p:spPr/>
        <p:txBody>
          <a:bodyPr/>
          <a:lstStyle>
            <a:lvl1pPr>
              <a:defRPr/>
            </a:lvl1pPr>
          </a:lstStyle>
          <a:p>
            <a:pPr>
              <a:defRPr/>
            </a:pPr>
            <a:fld id="{86DA9347-FAEA-44FD-B540-DEACD42EC12D}" type="datetimeFigureOut">
              <a:rPr lang="es-AR"/>
              <a:pPr>
                <a:defRPr/>
              </a:pPr>
              <a:t>26/4/2019</a:t>
            </a:fld>
            <a:endParaRPr lang="es-AR" dirty="0"/>
          </a:p>
        </p:txBody>
      </p:sp>
      <p:sp>
        <p:nvSpPr>
          <p:cNvPr id="8" name="Marcador de pie de página 4"/>
          <p:cNvSpPr>
            <a:spLocks noGrp="1"/>
          </p:cNvSpPr>
          <p:nvPr>
            <p:ph type="ftr" sz="quarter" idx="11"/>
          </p:nvPr>
        </p:nvSpPr>
        <p:spPr/>
        <p:txBody>
          <a:bodyPr/>
          <a:lstStyle>
            <a:lvl1pPr>
              <a:defRPr/>
            </a:lvl1pPr>
          </a:lstStyle>
          <a:p>
            <a:pPr>
              <a:defRPr/>
            </a:pPr>
            <a:endParaRPr lang="es-AR" dirty="0"/>
          </a:p>
        </p:txBody>
      </p:sp>
      <p:sp>
        <p:nvSpPr>
          <p:cNvPr id="9" name="Marcador de número de diapositiva 5"/>
          <p:cNvSpPr>
            <a:spLocks noGrp="1"/>
          </p:cNvSpPr>
          <p:nvPr>
            <p:ph type="sldNum" sz="quarter" idx="12"/>
          </p:nvPr>
        </p:nvSpPr>
        <p:spPr/>
        <p:txBody>
          <a:bodyPr/>
          <a:lstStyle>
            <a:lvl1pPr>
              <a:defRPr/>
            </a:lvl1pPr>
          </a:lstStyle>
          <a:p>
            <a:pPr>
              <a:defRPr/>
            </a:pPr>
            <a:fld id="{A9360E1B-E1F7-4BBA-BA18-74587D4C2F7D}" type="slidenum">
              <a:rPr lang="es-AR"/>
              <a:pPr>
                <a:defRPr/>
              </a:pPr>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3"/>
          <p:cNvSpPr>
            <a:spLocks noGrp="1"/>
          </p:cNvSpPr>
          <p:nvPr>
            <p:ph type="dt" sz="half" idx="10"/>
          </p:nvPr>
        </p:nvSpPr>
        <p:spPr/>
        <p:txBody>
          <a:bodyPr/>
          <a:lstStyle>
            <a:lvl1pPr>
              <a:defRPr/>
            </a:lvl1pPr>
          </a:lstStyle>
          <a:p>
            <a:pPr>
              <a:defRPr/>
            </a:pPr>
            <a:fld id="{DCEB8110-1869-4695-B038-5CAC32FFE173}" type="datetimeFigureOut">
              <a:rPr lang="es-AR"/>
              <a:pPr>
                <a:defRPr/>
              </a:pPr>
              <a:t>26/4/2019</a:t>
            </a:fld>
            <a:endParaRPr lang="es-AR" dirty="0"/>
          </a:p>
        </p:txBody>
      </p:sp>
      <p:sp>
        <p:nvSpPr>
          <p:cNvPr id="4" name="Marcador de pie de página 4"/>
          <p:cNvSpPr>
            <a:spLocks noGrp="1"/>
          </p:cNvSpPr>
          <p:nvPr>
            <p:ph type="ftr" sz="quarter" idx="11"/>
          </p:nvPr>
        </p:nvSpPr>
        <p:spPr/>
        <p:txBody>
          <a:bodyPr/>
          <a:lstStyle>
            <a:lvl1pPr>
              <a:defRPr/>
            </a:lvl1pPr>
          </a:lstStyle>
          <a:p>
            <a:pPr>
              <a:defRPr/>
            </a:pPr>
            <a:endParaRPr lang="es-AR" dirty="0"/>
          </a:p>
        </p:txBody>
      </p:sp>
      <p:sp>
        <p:nvSpPr>
          <p:cNvPr id="5" name="Marcador de número de diapositiva 5"/>
          <p:cNvSpPr>
            <a:spLocks noGrp="1"/>
          </p:cNvSpPr>
          <p:nvPr>
            <p:ph type="sldNum" sz="quarter" idx="12"/>
          </p:nvPr>
        </p:nvSpPr>
        <p:spPr/>
        <p:txBody>
          <a:bodyPr/>
          <a:lstStyle>
            <a:lvl1pPr>
              <a:defRPr/>
            </a:lvl1pPr>
          </a:lstStyle>
          <a:p>
            <a:pPr>
              <a:defRPr/>
            </a:pPr>
            <a:fld id="{DACE38A9-D55E-4041-BC6A-6EBDEAE67621}" type="slidenum">
              <a:rPr lang="es-AR"/>
              <a:pPr>
                <a:defRPr/>
              </a:pPr>
              <a:t>‹Nº›</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377F2637-27E8-41A6-8D35-783B1CE151C2}" type="datetimeFigureOut">
              <a:rPr lang="es-AR"/>
              <a:pPr>
                <a:defRPr/>
              </a:pPr>
              <a:t>26/4/2019</a:t>
            </a:fld>
            <a:endParaRPr lang="es-AR" dirty="0"/>
          </a:p>
        </p:txBody>
      </p:sp>
      <p:sp>
        <p:nvSpPr>
          <p:cNvPr id="3" name="Marcador de pie de página 4"/>
          <p:cNvSpPr>
            <a:spLocks noGrp="1"/>
          </p:cNvSpPr>
          <p:nvPr>
            <p:ph type="ftr" sz="quarter" idx="11"/>
          </p:nvPr>
        </p:nvSpPr>
        <p:spPr/>
        <p:txBody>
          <a:bodyPr/>
          <a:lstStyle>
            <a:lvl1pPr>
              <a:defRPr/>
            </a:lvl1pPr>
          </a:lstStyle>
          <a:p>
            <a:pPr>
              <a:defRPr/>
            </a:pPr>
            <a:endParaRPr lang="es-AR" dirty="0"/>
          </a:p>
        </p:txBody>
      </p:sp>
      <p:sp>
        <p:nvSpPr>
          <p:cNvPr id="4" name="Marcador de número de diapositiva 5"/>
          <p:cNvSpPr>
            <a:spLocks noGrp="1"/>
          </p:cNvSpPr>
          <p:nvPr>
            <p:ph type="sldNum" sz="quarter" idx="12"/>
          </p:nvPr>
        </p:nvSpPr>
        <p:spPr/>
        <p:txBody>
          <a:bodyPr/>
          <a:lstStyle>
            <a:lvl1pPr>
              <a:defRPr/>
            </a:lvl1pPr>
          </a:lstStyle>
          <a:p>
            <a:pPr>
              <a:defRPr/>
            </a:pPr>
            <a:fld id="{48FB4406-70D9-4774-93FE-B213B02FFD6D}" type="slidenum">
              <a:rPr lang="es-AR"/>
              <a:pPr>
                <a:defRPr/>
              </a:pPr>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C1C7AE9A-1D54-4F11-B9E9-C1DEC32E745B}" type="datetimeFigureOut">
              <a:rPr lang="es-AR"/>
              <a:pPr>
                <a:defRPr/>
              </a:pPr>
              <a:t>26/4/2019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A52B5483-E2D4-4060-856C-3439F97382B3}" type="slidenum">
              <a:rPr lang="es-AR"/>
              <a:pPr>
                <a:defRPr/>
              </a:pPr>
              <a:t>‹Nº›</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dirty="0"/>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1918B2EB-31EE-4261-BA0B-75E00FC1ADD5}" type="datetimeFigureOut">
              <a:rPr lang="es-AR"/>
              <a:pPr>
                <a:defRPr/>
              </a:pPr>
              <a:t>26/4/2019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47196E13-2AF6-4173-9389-ABFBD2459159}" type="slidenum">
              <a:rPr lang="es-AR"/>
              <a:pPr>
                <a:defRPr/>
              </a:pPr>
              <a:t>‹Nº›</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Marcador de título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s-AR"/>
          </a:p>
        </p:txBody>
      </p:sp>
      <p:sp>
        <p:nvSpPr>
          <p:cNvPr id="13315" name="Marcador de texto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defRPr sz="1200">
                <a:solidFill>
                  <a:schemeClr val="tx1">
                    <a:tint val="75000"/>
                  </a:schemeClr>
                </a:solidFill>
                <a:latin typeface="Arial" panose="020B0604020202020204" pitchFamily="34" charset="0"/>
              </a:defRPr>
            </a:lvl1pPr>
          </a:lstStyle>
          <a:p>
            <a:pPr>
              <a:defRPr/>
            </a:pPr>
            <a:fld id="{5A327950-7207-4740-9BF7-AAC79F169B72}" type="datetimeFigureOut">
              <a:rPr lang="es-AR"/>
              <a:pPr>
                <a:defRPr/>
              </a:pPr>
              <a:t>26/4/2019</a:t>
            </a:fld>
            <a:endParaRPr lang="es-AR" dirty="0"/>
          </a:p>
        </p:txBody>
      </p:sp>
      <p:sp>
        <p:nvSpPr>
          <p:cNvPr id="5" name="Marcador de pie de pá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defRPr sz="1200">
                <a:solidFill>
                  <a:schemeClr val="tx1">
                    <a:tint val="75000"/>
                  </a:schemeClr>
                </a:solidFill>
                <a:latin typeface="Arial" panose="020B0604020202020204" pitchFamily="34" charset="0"/>
              </a:defRPr>
            </a:lvl1pPr>
          </a:lstStyle>
          <a:p>
            <a:pPr>
              <a:defRPr/>
            </a:pPr>
            <a:endParaRPr lang="es-AR" dirty="0"/>
          </a:p>
        </p:txBody>
      </p:sp>
      <p:sp>
        <p:nvSpPr>
          <p:cNvPr id="6" name="Marcador de número de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0" hangingPunct="0">
              <a:defRPr sz="1200">
                <a:solidFill>
                  <a:schemeClr val="tx1">
                    <a:tint val="75000"/>
                  </a:schemeClr>
                </a:solidFill>
                <a:latin typeface="Arial" panose="020B0604020202020204" pitchFamily="34" charset="0"/>
              </a:defRPr>
            </a:lvl1pPr>
          </a:lstStyle>
          <a:p>
            <a:pPr>
              <a:defRPr/>
            </a:pPr>
            <a:fld id="{D4518E29-E810-4B5B-8FD9-1EA33155198C}" type="slidenum">
              <a:rPr lang="es-AR"/>
              <a:pPr>
                <a:defRPr/>
              </a:pPr>
              <a:t>‹Nº›</a:t>
            </a:fld>
            <a:endParaRPr lang="es-AR" dirty="0"/>
          </a:p>
        </p:txBody>
      </p:sp>
    </p:spTree>
  </p:cSld>
  <p:clrMap bg1="lt1" tx1="dk1" bg2="lt2" tx2="dk2" accent1="accent1" accent2="accent2" accent3="accent3" accent4="accent4" accent5="accent5" accent6="accent6" hlink="hlink" folHlink="folHlink"/>
  <p:sldLayoutIdLst>
    <p:sldLayoutId id="2147483735" r:id="rId1"/>
    <p:sldLayoutId id="2147483734" r:id="rId2"/>
    <p:sldLayoutId id="2147483733" r:id="rId3"/>
    <p:sldLayoutId id="2147483732" r:id="rId4"/>
    <p:sldLayoutId id="2147483731" r:id="rId5"/>
    <p:sldLayoutId id="2147483730" r:id="rId6"/>
    <p:sldLayoutId id="2147483729" r:id="rId7"/>
    <p:sldLayoutId id="2147483728" r:id="rId8"/>
    <p:sldLayoutId id="2147483727" r:id="rId9"/>
    <p:sldLayoutId id="2147483726" r:id="rId10"/>
    <p:sldLayoutId id="214748372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AR" altLang="es-AR"/>
              <a:t>Click to edit Master title style</a:t>
            </a:r>
          </a:p>
        </p:txBody>
      </p:sp>
      <p:sp>
        <p:nvSpPr>
          <p:cNvPr id="50182"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AR" altLang="es-AR"/>
              <a:t>Click to edit Master text styles</a:t>
            </a:r>
          </a:p>
          <a:p>
            <a:pPr lvl="1"/>
            <a:r>
              <a:rPr lang="es-AR" altLang="es-AR"/>
              <a:t>Second level</a:t>
            </a:r>
          </a:p>
          <a:p>
            <a:pPr lvl="2"/>
            <a:r>
              <a:rPr lang="es-AR" altLang="es-AR"/>
              <a:t>Third level</a:t>
            </a:r>
          </a:p>
          <a:p>
            <a:pPr lvl="3"/>
            <a:r>
              <a:rPr lang="es-AR" altLang="es-AR"/>
              <a:t>Fourth level</a:t>
            </a:r>
          </a:p>
          <a:p>
            <a:pPr lvl="4"/>
            <a:r>
              <a:rPr lang="es-AR" altLang="es-AR"/>
              <a:t>Fifth level</a:t>
            </a:r>
          </a:p>
        </p:txBody>
      </p:sp>
    </p:spTree>
  </p:cSld>
  <p:clrMap bg1="lt1" tx1="dk1" bg2="lt2" tx2="dk2" accent1="accent1" accent2="accent2" accent3="accent3" accent4="accent4" accent5="accent5" accent6="accent6" hlink="hlink" folHlink="folHlink"/>
  <p:sldLayoutIdLst>
    <p:sldLayoutId id="2147483737" r:id="rId1"/>
  </p:sldLayoutIdLst>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m/url?q=http://www.java.sun.com/&amp;sa=D&amp;ust=1503402017508000&amp;usg=AFQjCNGcSK1Ux3lFJggp52ro-1sGN6Sx3Q" TargetMode="External"/><Relationship Id="rId2" Type="http://schemas.openxmlformats.org/officeDocument/2006/relationships/hyperlink" Target="https://www.google.com/url?q=http://www.java.sun.com/&amp;sa=D&amp;ust=1503402017507000&amp;usg=AFQjCNGi7_ipexZ9HcFpKyBbXW0GLms4fA"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hyperlink" Target="http://es.wikipedia.org/wiki/CamelCase"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www.netbeans.org/" TargetMode="External"/><Relationship Id="rId2" Type="http://schemas.openxmlformats.org/officeDocument/2006/relationships/hyperlink" Target="http://java.sun.com/"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nb-NO" dirty="0" smtClean="0">
                <a:solidFill>
                  <a:schemeClr val="bg1"/>
                </a:solidFill>
                <a:latin typeface="Trebuchet MS" panose="020B0603020202020204" pitchFamily="34" charset="0"/>
              </a:rPr>
              <a:t>Java</a:t>
            </a:r>
            <a:endParaRPr lang="es-AR" dirty="0">
              <a:solidFill>
                <a:schemeClr val="bg1"/>
              </a:solidFill>
              <a:latin typeface="Trebuchet MS" panose="020B0603020202020204" pitchFamily="34" charset="0"/>
            </a:endParaRPr>
          </a:p>
        </p:txBody>
      </p:sp>
      <p:sp>
        <p:nvSpPr>
          <p:cNvPr id="3" name="Rectangle 2"/>
          <p:cNvSpPr txBox="1">
            <a:spLocks noChangeArrowheads="1"/>
          </p:cNvSpPr>
          <p:nvPr/>
        </p:nvSpPr>
        <p:spPr bwMode="auto">
          <a:xfrm>
            <a:off x="1655676" y="1484784"/>
            <a:ext cx="5832648" cy="3503678"/>
          </a:xfrm>
          <a:prstGeom prst="rect">
            <a:avLst/>
          </a:prstGeom>
          <a:noFill/>
          <a:ln w="9525">
            <a:noFill/>
            <a:miter lim="800000"/>
            <a:headEnd/>
            <a:tailEnd/>
          </a:ln>
        </p:spPr>
        <p:txBody>
          <a:bodyPr anchor="ctr"/>
          <a:lstStyle/>
          <a:p>
            <a:pPr algn="ctr"/>
            <a:r>
              <a:rPr lang="es-AR" sz="2400" b="1" dirty="0" smtClean="0">
                <a:solidFill>
                  <a:srgbClr val="3366CC"/>
                </a:solidFill>
              </a:rPr>
              <a:t>Curso</a:t>
            </a:r>
          </a:p>
          <a:p>
            <a:pPr algn="ctr"/>
            <a:endParaRPr lang="es-AR" sz="2400" b="1" dirty="0" smtClean="0">
              <a:solidFill>
                <a:srgbClr val="3366CC"/>
              </a:solidFill>
            </a:endParaRPr>
          </a:p>
          <a:p>
            <a:pPr algn="ctr"/>
            <a:r>
              <a:rPr lang="nb-NO" sz="2400" b="1" dirty="0">
                <a:solidFill>
                  <a:srgbClr val="3366CC"/>
                </a:solidFill>
              </a:rPr>
              <a:t>Java Standard Programming J2SE </a:t>
            </a:r>
            <a:r>
              <a:rPr lang="nb-NO" sz="2400" b="1" dirty="0" smtClean="0">
                <a:solidFill>
                  <a:srgbClr val="3366CC"/>
                </a:solidFill>
              </a:rPr>
              <a:t>8.0</a:t>
            </a:r>
            <a:endParaRPr lang="es-AR" sz="2400" b="1" dirty="0" smtClean="0">
              <a:solidFill>
                <a:srgbClr val="3366CC"/>
              </a:solidFill>
            </a:endParaRPr>
          </a:p>
          <a:p>
            <a:pPr algn="ctr"/>
            <a:endParaRPr lang="es-AR" sz="2400" b="1" dirty="0" smtClean="0">
              <a:solidFill>
                <a:srgbClr val="3366CC"/>
              </a:solidFill>
            </a:endParaRPr>
          </a:p>
          <a:p>
            <a:pPr algn="ctr">
              <a:lnSpc>
                <a:spcPct val="150000"/>
              </a:lnSpc>
            </a:pPr>
            <a:r>
              <a:rPr lang="es-AR" sz="2400" b="1" dirty="0" smtClean="0">
                <a:solidFill>
                  <a:srgbClr val="3366CC"/>
                </a:solidFill>
              </a:rPr>
              <a:t>Instructor</a:t>
            </a:r>
          </a:p>
          <a:p>
            <a:pPr algn="ctr">
              <a:lnSpc>
                <a:spcPct val="150000"/>
              </a:lnSpc>
            </a:pPr>
            <a:r>
              <a:rPr lang="es-AR" sz="2400" b="1" dirty="0" smtClean="0">
                <a:solidFill>
                  <a:srgbClr val="3366CC"/>
                </a:solidFill>
              </a:rPr>
              <a:t>Ing. Rafael D. Ibarra</a:t>
            </a:r>
          </a:p>
          <a:p>
            <a:pPr algn="ctr">
              <a:lnSpc>
                <a:spcPct val="150000"/>
              </a:lnSpc>
            </a:pPr>
            <a:endParaRPr lang="es-AR" sz="2400" b="1" dirty="0">
              <a:solidFill>
                <a:srgbClr val="3366CC"/>
              </a:solidFill>
            </a:endParaRPr>
          </a:p>
          <a:p>
            <a:pPr algn="ctr">
              <a:lnSpc>
                <a:spcPct val="150000"/>
              </a:lnSpc>
            </a:pPr>
            <a:r>
              <a:rPr lang="es-AR" sz="2400" b="1" dirty="0" smtClean="0">
                <a:solidFill>
                  <a:srgbClr val="3366CC"/>
                </a:solidFill>
              </a:rPr>
              <a:t>Contacto</a:t>
            </a:r>
          </a:p>
          <a:p>
            <a:pPr algn="ctr">
              <a:lnSpc>
                <a:spcPct val="150000"/>
              </a:lnSpc>
            </a:pPr>
            <a:r>
              <a:rPr lang="es-AR" sz="2400" b="1" dirty="0" smtClean="0">
                <a:solidFill>
                  <a:srgbClr val="3366CC"/>
                </a:solidFill>
              </a:rPr>
              <a:t>Rafael.Dante@Gmail.com</a:t>
            </a:r>
          </a:p>
          <a:p>
            <a:pPr algn="ctr">
              <a:lnSpc>
                <a:spcPct val="150000"/>
              </a:lnSpc>
            </a:pPr>
            <a:endParaRPr lang="es-AR" sz="2000" b="1" dirty="0" smtClean="0">
              <a:solidFill>
                <a:srgbClr val="3366CC"/>
              </a:solidFill>
            </a:endParaRPr>
          </a:p>
          <a:p>
            <a:pPr algn="ctr"/>
            <a:endParaRPr lang="es-AR" sz="2000" b="1" dirty="0">
              <a:solidFill>
                <a:srgbClr val="3366CC"/>
              </a:solidFill>
            </a:endParaRPr>
          </a:p>
        </p:txBody>
      </p:sp>
    </p:spTree>
    <p:extLst>
      <p:ext uri="{BB962C8B-B14F-4D97-AF65-F5344CB8AC3E}">
        <p14:creationId xmlns:p14="http://schemas.microsoft.com/office/powerpoint/2010/main" val="1129952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4.hiboox.com/images/4311/6a5a958ce8101ff5a9bd60a6c3a64e8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96752"/>
            <a:ext cx="6162675" cy="3743325"/>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395536" y="620688"/>
            <a:ext cx="4248472" cy="369332"/>
          </a:xfrm>
          <a:prstGeom prst="rect">
            <a:avLst/>
          </a:prstGeom>
          <a:noFill/>
        </p:spPr>
        <p:txBody>
          <a:bodyPr wrap="square" rtlCol="0">
            <a:spAutoFit/>
          </a:bodyPr>
          <a:lstStyle/>
          <a:p>
            <a:r>
              <a:rPr lang="es-AR" dirty="0"/>
              <a:t>Concepto multiplataforma: Con java</a:t>
            </a:r>
          </a:p>
        </p:txBody>
      </p:sp>
      <p:sp>
        <p:nvSpPr>
          <p:cNvPr id="6"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Multiplaforma</a:t>
            </a:r>
          </a:p>
        </p:txBody>
      </p:sp>
    </p:spTree>
    <p:extLst>
      <p:ext uri="{BB962C8B-B14F-4D97-AF65-F5344CB8AC3E}">
        <p14:creationId xmlns:p14="http://schemas.microsoft.com/office/powerpoint/2010/main" val="420683711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images4.hiboox.com/images/4311/7c9304f78c3189aab177248a94e57db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96752"/>
            <a:ext cx="3663575" cy="38770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images4.hiboox.com/images/4311/a851d1ff7e46c79a114d42aae59ff4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196752"/>
            <a:ext cx="3982204" cy="3912468"/>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395536" y="620688"/>
            <a:ext cx="4248472" cy="369332"/>
          </a:xfrm>
          <a:prstGeom prst="rect">
            <a:avLst/>
          </a:prstGeom>
          <a:noFill/>
        </p:spPr>
        <p:txBody>
          <a:bodyPr wrap="square" rtlCol="0">
            <a:spAutoFit/>
          </a:bodyPr>
          <a:lstStyle/>
          <a:p>
            <a:r>
              <a:rPr lang="es-AR" dirty="0"/>
              <a:t>Sin java</a:t>
            </a:r>
          </a:p>
        </p:txBody>
      </p:sp>
      <p:sp>
        <p:nvSpPr>
          <p:cNvPr id="6" name="5 CuadroTexto"/>
          <p:cNvSpPr txBox="1"/>
          <p:nvPr/>
        </p:nvSpPr>
        <p:spPr>
          <a:xfrm>
            <a:off x="4788024" y="620688"/>
            <a:ext cx="4248472" cy="369332"/>
          </a:xfrm>
          <a:prstGeom prst="rect">
            <a:avLst/>
          </a:prstGeom>
          <a:noFill/>
        </p:spPr>
        <p:txBody>
          <a:bodyPr wrap="square" rtlCol="0">
            <a:spAutoFit/>
          </a:bodyPr>
          <a:lstStyle/>
          <a:p>
            <a:r>
              <a:rPr lang="es-AR" dirty="0"/>
              <a:t>Con java</a:t>
            </a:r>
          </a:p>
        </p:txBody>
      </p:sp>
      <p:sp>
        <p:nvSpPr>
          <p:cNvPr id="7"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Multiplaforma</a:t>
            </a:r>
          </a:p>
        </p:txBody>
      </p:sp>
    </p:spTree>
    <p:extLst>
      <p:ext uri="{BB962C8B-B14F-4D97-AF65-F5344CB8AC3E}">
        <p14:creationId xmlns:p14="http://schemas.microsoft.com/office/powerpoint/2010/main" val="307514847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6463308"/>
          </a:xfrm>
          <a:prstGeom prst="rect">
            <a:avLst/>
          </a:prstGeom>
        </p:spPr>
        <p:txBody>
          <a:bodyPr wrap="square">
            <a:spAutoFit/>
          </a:bodyPr>
          <a:lstStyle/>
          <a:p>
            <a:r>
              <a:rPr lang="es-AR" b="1" dirty="0" smtClean="0"/>
              <a:t>Java </a:t>
            </a:r>
            <a:r>
              <a:rPr lang="es-AR" b="1" dirty="0" err="1"/>
              <a:t>Development</a:t>
            </a:r>
            <a:r>
              <a:rPr lang="es-AR" b="1" dirty="0"/>
              <a:t> Kit (JDK) </a:t>
            </a:r>
          </a:p>
          <a:p>
            <a:pPr>
              <a:lnSpc>
                <a:spcPct val="150000"/>
              </a:lnSpc>
            </a:pPr>
            <a:r>
              <a:rPr lang="es-AR" dirty="0" smtClean="0"/>
              <a:t>Es el </a:t>
            </a:r>
            <a:r>
              <a:rPr lang="es-AR" dirty="0"/>
              <a:t>kit de desarrollo propuesto por </a:t>
            </a:r>
            <a:r>
              <a:rPr lang="es-AR" dirty="0" err="1"/>
              <a:t>Sun</a:t>
            </a:r>
            <a:r>
              <a:rPr lang="es-AR" dirty="0"/>
              <a:t> Microsystems para realizar desarrollos en JAVA. Se puede bajar de forma gratuita de la pagina</a:t>
            </a:r>
            <a:r>
              <a:rPr lang="es-AR" dirty="0">
                <a:hlinkClick r:id="rId2"/>
              </a:rPr>
              <a:t> </a:t>
            </a:r>
            <a:r>
              <a:rPr lang="es-AR" u="sng" dirty="0">
                <a:hlinkClick r:id="rId3"/>
              </a:rPr>
              <a:t>http://www.java.sun.com</a:t>
            </a:r>
            <a:endParaRPr lang="es-AR" dirty="0"/>
          </a:p>
          <a:p>
            <a:pPr>
              <a:lnSpc>
                <a:spcPct val="150000"/>
              </a:lnSpc>
            </a:pPr>
            <a:r>
              <a:rPr lang="es-AR" dirty="0"/>
              <a:t>El kit incluye herramientas de desarrollo tales como un compilador, un </a:t>
            </a:r>
            <a:r>
              <a:rPr lang="es-AR" dirty="0" err="1"/>
              <a:t>debugger</a:t>
            </a:r>
            <a:r>
              <a:rPr lang="es-AR" dirty="0"/>
              <a:t>, un documentador para documentar en forma casi automática una </a:t>
            </a:r>
            <a:r>
              <a:rPr lang="es-AR" dirty="0" smtClean="0"/>
              <a:t>aplicación, </a:t>
            </a:r>
            <a:r>
              <a:rPr lang="es-AR" dirty="0"/>
              <a:t>un empaquetador para crear archivos de </a:t>
            </a:r>
            <a:r>
              <a:rPr lang="es-AR" dirty="0" smtClean="0"/>
              <a:t>distribución, </a:t>
            </a:r>
            <a:r>
              <a:rPr lang="es-AR" dirty="0"/>
              <a:t>y otras herramientas mas.</a:t>
            </a:r>
          </a:p>
          <a:p>
            <a:pPr>
              <a:lnSpc>
                <a:spcPct val="150000"/>
              </a:lnSpc>
            </a:pPr>
            <a:r>
              <a:rPr lang="es-AR" dirty="0"/>
              <a:t>El kit no incluye un entorno de desarrollo interactivo (o IDE) como pueden ser </a:t>
            </a:r>
            <a:r>
              <a:rPr lang="es-AR" dirty="0" err="1"/>
              <a:t>Netbeans</a:t>
            </a:r>
            <a:r>
              <a:rPr lang="es-AR" dirty="0"/>
              <a:t>, </a:t>
            </a:r>
            <a:r>
              <a:rPr lang="es-AR" dirty="0" err="1"/>
              <a:t>Jdeveloper</a:t>
            </a:r>
            <a:r>
              <a:rPr lang="es-AR" dirty="0"/>
              <a:t> o Eclipse</a:t>
            </a:r>
            <a:r>
              <a:rPr lang="es-AR" dirty="0" smtClean="0"/>
              <a:t>.</a:t>
            </a:r>
          </a:p>
          <a:p>
            <a:endParaRPr lang="es-AR" dirty="0"/>
          </a:p>
          <a:p>
            <a:r>
              <a:rPr lang="es-AR" b="1" dirty="0"/>
              <a:t>El compilador </a:t>
            </a:r>
          </a:p>
          <a:p>
            <a:pPr>
              <a:lnSpc>
                <a:spcPct val="150000"/>
              </a:lnSpc>
            </a:pPr>
            <a:r>
              <a:rPr lang="es-AR" dirty="0"/>
              <a:t>El compilador viene incluido como una herramienta dentro de la JDK, en el sistema operativo Windows viene presentado como javac.exe</a:t>
            </a:r>
          </a:p>
          <a:p>
            <a:pPr>
              <a:lnSpc>
                <a:spcPct val="150000"/>
              </a:lnSpc>
            </a:pPr>
            <a:r>
              <a:rPr lang="es-AR" dirty="0"/>
              <a:t>El compilador transforma los archivos de código fuente de java, es decir los archivos de texto con extensión .java, en archivo compilados, también denominados </a:t>
            </a:r>
            <a:r>
              <a:rPr lang="es-AR" dirty="0" err="1"/>
              <a:t>bytecode</a:t>
            </a:r>
            <a:r>
              <a:rPr lang="es-AR" dirty="0"/>
              <a:t>. Los archivos compilados tienen la extensión .</a:t>
            </a:r>
            <a:r>
              <a:rPr lang="es-AR" dirty="0" err="1"/>
              <a:t>class</a:t>
            </a:r>
            <a:r>
              <a:rPr lang="es-AR" dirty="0"/>
              <a:t>, y son archivos binarios.</a:t>
            </a:r>
          </a:p>
          <a:p>
            <a:endParaRPr lang="es-AR" dirty="0"/>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Elementos Desarrollo</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0234550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4939814"/>
          </a:xfrm>
          <a:prstGeom prst="rect">
            <a:avLst/>
          </a:prstGeom>
        </p:spPr>
        <p:txBody>
          <a:bodyPr wrap="square">
            <a:spAutoFit/>
          </a:bodyPr>
          <a:lstStyle/>
          <a:p>
            <a:r>
              <a:rPr lang="es-AR" b="1" dirty="0" smtClean="0"/>
              <a:t>Java </a:t>
            </a:r>
            <a:r>
              <a:rPr lang="es-AR" b="1" dirty="0" err="1"/>
              <a:t>Runtime</a:t>
            </a:r>
            <a:r>
              <a:rPr lang="es-AR" b="1" dirty="0"/>
              <a:t> </a:t>
            </a:r>
            <a:r>
              <a:rPr lang="es-AR" b="1" dirty="0" err="1"/>
              <a:t>Environment</a:t>
            </a:r>
            <a:r>
              <a:rPr lang="es-AR" b="1" dirty="0"/>
              <a:t> (JRE) </a:t>
            </a:r>
            <a:endParaRPr lang="es-AR" b="1" dirty="0" smtClean="0"/>
          </a:p>
          <a:p>
            <a:endParaRPr lang="es-AR" b="1" dirty="0"/>
          </a:p>
          <a:p>
            <a:pPr>
              <a:lnSpc>
                <a:spcPct val="150000"/>
              </a:lnSpc>
            </a:pPr>
            <a:r>
              <a:rPr lang="es-AR" dirty="0" smtClean="0"/>
              <a:t>Es el </a:t>
            </a:r>
            <a:r>
              <a:rPr lang="es-AR" dirty="0"/>
              <a:t>ambiente de ejecución de Java, y </a:t>
            </a:r>
            <a:r>
              <a:rPr lang="es-AR" dirty="0" smtClean="0"/>
              <a:t>también </a:t>
            </a:r>
            <a:r>
              <a:rPr lang="es-AR" dirty="0"/>
              <a:t>esta incluido en la JDK. Tiene como componentes más importantes a la Java Virtual Machine y a las </a:t>
            </a:r>
            <a:r>
              <a:rPr lang="es-AR" dirty="0" err="1"/>
              <a:t>class</a:t>
            </a:r>
            <a:r>
              <a:rPr lang="es-AR" dirty="0"/>
              <a:t> </a:t>
            </a:r>
            <a:r>
              <a:rPr lang="es-AR" dirty="0" err="1"/>
              <a:t>libraries</a:t>
            </a:r>
            <a:r>
              <a:rPr lang="es-AR" dirty="0"/>
              <a:t>, que son las que contienen las clases base del lenguaje de programación JAVA.</a:t>
            </a:r>
          </a:p>
          <a:p>
            <a:pPr>
              <a:lnSpc>
                <a:spcPct val="150000"/>
              </a:lnSpc>
            </a:pPr>
            <a:r>
              <a:rPr lang="es-AR" dirty="0"/>
              <a:t>El JRE se distribuye también en forma independiente, es decir sin la JDK, ya que cuando es necesario desplegar una </a:t>
            </a:r>
            <a:r>
              <a:rPr lang="es-AR" dirty="0" smtClean="0"/>
              <a:t>aplicación </a:t>
            </a:r>
            <a:r>
              <a:rPr lang="es-AR" dirty="0"/>
              <a:t>hecha en JAVA en el cliente, no es necesario instalarle herramientas que son propias del proceso de desarrollo, como ser el compilador, empaquetador, documentador, y otros.</a:t>
            </a:r>
          </a:p>
          <a:p>
            <a:pPr>
              <a:lnSpc>
                <a:spcPct val="150000"/>
              </a:lnSpc>
            </a:pPr>
            <a:r>
              <a:rPr lang="es-AR" dirty="0"/>
              <a:t>Sin una JRE instalada no es posible ejecutar una </a:t>
            </a:r>
            <a:r>
              <a:rPr lang="es-AR" dirty="0" smtClean="0"/>
              <a:t>aplicación </a:t>
            </a:r>
            <a:r>
              <a:rPr lang="es-AR" dirty="0"/>
              <a:t>construida en JAVA.</a:t>
            </a:r>
          </a:p>
          <a:p>
            <a:pPr>
              <a:lnSpc>
                <a:spcPct val="150000"/>
              </a:lnSpc>
            </a:pPr>
            <a:r>
              <a:rPr lang="es-AR" dirty="0"/>
              <a:t>En Windows, el comando para invocarlo es el java.exe</a:t>
            </a:r>
          </a:p>
          <a:p>
            <a:endParaRPr lang="es-AR" dirty="0"/>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Entorno Ejecución</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99140624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5909310"/>
          </a:xfrm>
          <a:prstGeom prst="rect">
            <a:avLst/>
          </a:prstGeom>
        </p:spPr>
        <p:txBody>
          <a:bodyPr wrap="square">
            <a:spAutoFit/>
          </a:bodyPr>
          <a:lstStyle/>
          <a:p>
            <a:r>
              <a:rPr lang="es-AR" b="1" dirty="0" smtClean="0"/>
              <a:t>Java </a:t>
            </a:r>
            <a:r>
              <a:rPr lang="es-AR" b="1" dirty="0"/>
              <a:t>Virtual Machine (JVM) </a:t>
            </a:r>
          </a:p>
          <a:p>
            <a:endParaRPr lang="es-AR" b="1" dirty="0" smtClean="0"/>
          </a:p>
          <a:p>
            <a:r>
              <a:rPr lang="es-AR" b="1" dirty="0" smtClean="0"/>
              <a:t>Qué </a:t>
            </a:r>
            <a:r>
              <a:rPr lang="es-AR" b="1" dirty="0"/>
              <a:t>es </a:t>
            </a:r>
          </a:p>
          <a:p>
            <a:r>
              <a:rPr lang="es-AR" dirty="0"/>
              <a:t>La Java Virtual Machine viene incluida dentro de la Java </a:t>
            </a:r>
            <a:r>
              <a:rPr lang="es-AR" dirty="0" err="1"/>
              <a:t>Runtime</a:t>
            </a:r>
            <a:r>
              <a:rPr lang="es-AR" dirty="0"/>
              <a:t> </a:t>
            </a:r>
            <a:r>
              <a:rPr lang="es-AR" dirty="0" err="1"/>
              <a:t>Environment</a:t>
            </a:r>
            <a:r>
              <a:rPr lang="es-AR" dirty="0"/>
              <a:t>, y tiene como principal objetivo la ejecución de código JAVA compilado, es decir de los archivo .</a:t>
            </a:r>
            <a:r>
              <a:rPr lang="es-AR" dirty="0" err="1"/>
              <a:t>class</a:t>
            </a:r>
            <a:endParaRPr lang="es-AR" dirty="0"/>
          </a:p>
          <a:p>
            <a:r>
              <a:rPr lang="es-AR" dirty="0"/>
              <a:t>La JVM se encarga de interpretar el </a:t>
            </a:r>
            <a:r>
              <a:rPr lang="es-AR" dirty="0" err="1"/>
              <a:t>bytecode</a:t>
            </a:r>
            <a:r>
              <a:rPr lang="es-AR" dirty="0"/>
              <a:t> y convertirlo a código nativo en tiempo de ejecución, lo cual hace que la ejecución sea un poco más lenta pero garantiza la portabilidad, es decir que el lenguaje sea multiplataforma. De esta manera el código compilado JAVA se puede ejecutar en cualquier plataforma (arquitectura + sistema operativo) que tenga instalada el JRE.</a:t>
            </a:r>
          </a:p>
          <a:p>
            <a:r>
              <a:rPr lang="es-AR" dirty="0"/>
              <a:t>"</a:t>
            </a:r>
            <a:r>
              <a:rPr lang="es-AR" dirty="0" err="1"/>
              <a:t>Write</a:t>
            </a:r>
            <a:r>
              <a:rPr lang="es-AR" dirty="0"/>
              <a:t> once, run </a:t>
            </a:r>
            <a:r>
              <a:rPr lang="es-AR" dirty="0" err="1"/>
              <a:t>anywhere</a:t>
            </a:r>
            <a:r>
              <a:rPr lang="es-AR" dirty="0"/>
              <a:t>" es la política desde el primer </a:t>
            </a:r>
            <a:r>
              <a:rPr lang="es-AR" dirty="0" smtClean="0"/>
              <a:t>día </a:t>
            </a:r>
            <a:r>
              <a:rPr lang="es-AR" dirty="0"/>
              <a:t>de JAVA, es decir construir la </a:t>
            </a:r>
            <a:r>
              <a:rPr lang="es-AR" dirty="0" smtClean="0"/>
              <a:t>aplicación </a:t>
            </a:r>
            <a:r>
              <a:rPr lang="es-AR" dirty="0"/>
              <a:t>una vez y ejecutarla en “cualquier lado”.</a:t>
            </a:r>
          </a:p>
          <a:p>
            <a:endParaRPr lang="es-AR" b="1" dirty="0" smtClean="0"/>
          </a:p>
          <a:p>
            <a:r>
              <a:rPr lang="es-AR" b="1" dirty="0" smtClean="0"/>
              <a:t>La </a:t>
            </a:r>
            <a:r>
              <a:rPr lang="es-AR" b="1" dirty="0"/>
              <a:t>variable de entorno CLASSPATH </a:t>
            </a:r>
          </a:p>
          <a:p>
            <a:r>
              <a:rPr lang="es-AR" dirty="0"/>
              <a:t>La variable de entorno CLASSPATH se utiliza para referenciar el directorio donde estarán ubicadas todas las clases construidas en JAVA, para que el JRE al ejecutar una clase sepa dónde ubicar el resto de las clases o archivos empaquetados que contienen clases.</a:t>
            </a:r>
          </a:p>
          <a:p>
            <a:endParaRPr lang="es-AR" dirty="0"/>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Entorno Ejecución</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63591341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6309420"/>
          </a:xfrm>
          <a:prstGeom prst="rect">
            <a:avLst/>
          </a:prstGeom>
        </p:spPr>
        <p:txBody>
          <a:bodyPr wrap="square">
            <a:spAutoFit/>
          </a:bodyPr>
          <a:lstStyle/>
          <a:p>
            <a:r>
              <a:rPr lang="es-AR" b="1" dirty="0"/>
              <a:t>Identificador </a:t>
            </a:r>
            <a:endParaRPr lang="es-AR" b="1" dirty="0" smtClean="0"/>
          </a:p>
          <a:p>
            <a:endParaRPr lang="es-AR" b="1" dirty="0"/>
          </a:p>
          <a:p>
            <a:r>
              <a:rPr lang="es-AR" sz="1600" dirty="0"/>
              <a:t>A la hora de nombrar las variables es importante tener en cuenta que no pueden comenzar con un número ni utilizar caracteres "%" o "*" o "@" por que están reservados para otras operaciones.</a:t>
            </a:r>
          </a:p>
          <a:p>
            <a:r>
              <a:rPr lang="es-AR" sz="1600" dirty="0"/>
              <a:t>Pueden comenzar con los caracteres "_" o "$", aunque la especificación no recomienda el uso del </a:t>
            </a:r>
            <a:r>
              <a:rPr lang="es-AR" sz="1600" dirty="0" smtClean="0"/>
              <a:t>carácter </a:t>
            </a:r>
            <a:r>
              <a:rPr lang="es-AR" sz="1600" dirty="0"/>
              <a:t>“$” en variables.</a:t>
            </a:r>
          </a:p>
          <a:p>
            <a:endParaRPr lang="es-AR" b="1" dirty="0" smtClean="0"/>
          </a:p>
          <a:p>
            <a:r>
              <a:rPr lang="es-AR" b="1" dirty="0" smtClean="0"/>
              <a:t>Tipos </a:t>
            </a:r>
            <a:r>
              <a:rPr lang="es-AR" b="1" dirty="0"/>
              <a:t>de variables </a:t>
            </a:r>
            <a:endParaRPr lang="es-AR" b="1" dirty="0" smtClean="0"/>
          </a:p>
          <a:p>
            <a:endParaRPr lang="es-AR" b="1" dirty="0"/>
          </a:p>
          <a:p>
            <a:r>
              <a:rPr lang="es-AR" sz="1600" dirty="0"/>
              <a:t>La variables pueden ser declaradas con tipo de datos primitivos (</a:t>
            </a:r>
            <a:r>
              <a:rPr lang="es-AR" sz="1600" dirty="0" err="1"/>
              <a:t>int</a:t>
            </a:r>
            <a:r>
              <a:rPr lang="es-AR" sz="1600" dirty="0"/>
              <a:t>, </a:t>
            </a:r>
            <a:r>
              <a:rPr lang="es-AR" sz="1600" dirty="0" err="1"/>
              <a:t>long</a:t>
            </a:r>
            <a:r>
              <a:rPr lang="es-AR" sz="1600" dirty="0"/>
              <a:t>, </a:t>
            </a:r>
            <a:r>
              <a:rPr lang="es-AR" sz="1600" dirty="0" err="1"/>
              <a:t>float</a:t>
            </a:r>
            <a:r>
              <a:rPr lang="es-AR" sz="1600" dirty="0"/>
              <a:t>, </a:t>
            </a:r>
            <a:r>
              <a:rPr lang="es-AR" sz="1600" dirty="0" err="1"/>
              <a:t>double</a:t>
            </a:r>
            <a:r>
              <a:rPr lang="es-AR" sz="1600" dirty="0"/>
              <a:t>, </a:t>
            </a:r>
            <a:r>
              <a:rPr lang="es-AR" sz="1600" dirty="0" err="1"/>
              <a:t>etc</a:t>
            </a:r>
            <a:r>
              <a:rPr lang="es-AR" sz="1600" dirty="0"/>
              <a:t>) o también como tipos, pertenecientes a alguna clase, como por ejemplo la clase </a:t>
            </a:r>
            <a:r>
              <a:rPr lang="es-AR" sz="1600" dirty="0" err="1"/>
              <a:t>String</a:t>
            </a:r>
            <a:r>
              <a:rPr lang="es-AR" sz="1600" dirty="0"/>
              <a:t> para trabajar con cadenas de caracteres.</a:t>
            </a:r>
          </a:p>
          <a:p>
            <a:endParaRPr lang="es-AR" b="1" dirty="0" smtClean="0"/>
          </a:p>
          <a:p>
            <a:r>
              <a:rPr lang="es-AR" b="1" dirty="0" smtClean="0"/>
              <a:t>Declaración </a:t>
            </a:r>
            <a:r>
              <a:rPr lang="es-AR" b="1" dirty="0"/>
              <a:t>y definición </a:t>
            </a:r>
            <a:endParaRPr lang="es-AR" b="1" dirty="0" smtClean="0"/>
          </a:p>
          <a:p>
            <a:endParaRPr lang="es-AR" b="1" dirty="0"/>
          </a:p>
          <a:p>
            <a:r>
              <a:rPr lang="es-AR" sz="1600" dirty="0"/>
              <a:t>Un variable del tipo entero puede ser declarada de la siguiente forma:</a:t>
            </a:r>
          </a:p>
          <a:p>
            <a:r>
              <a:rPr lang="es-AR" sz="1600" dirty="0" err="1"/>
              <a:t>int</a:t>
            </a:r>
            <a:r>
              <a:rPr lang="es-AR" sz="1600" dirty="0"/>
              <a:t> </a:t>
            </a:r>
            <a:r>
              <a:rPr lang="es-AR" sz="1600" dirty="0" err="1"/>
              <a:t>var</a:t>
            </a:r>
            <a:r>
              <a:rPr lang="es-AR" sz="1600" dirty="0"/>
              <a:t>;</a:t>
            </a:r>
          </a:p>
          <a:p>
            <a:r>
              <a:rPr lang="es-AR" sz="1600" dirty="0"/>
              <a:t> </a:t>
            </a:r>
          </a:p>
          <a:p>
            <a:r>
              <a:rPr lang="es-AR" sz="1600" dirty="0"/>
              <a:t>Si se desea declarar y asignar un valor, en este caso resulta necesario definirla. La definición se realiza de la siguiente manera:</a:t>
            </a:r>
          </a:p>
          <a:p>
            <a:r>
              <a:rPr lang="es-AR" sz="1600" dirty="0" err="1"/>
              <a:t>int</a:t>
            </a:r>
            <a:r>
              <a:rPr lang="es-AR" sz="1600" dirty="0"/>
              <a:t> </a:t>
            </a:r>
            <a:r>
              <a:rPr lang="es-AR" sz="1600" dirty="0" err="1"/>
              <a:t>var</a:t>
            </a:r>
            <a:r>
              <a:rPr lang="es-AR" sz="1600" dirty="0"/>
              <a:t> = 200;</a:t>
            </a:r>
          </a:p>
          <a:p>
            <a:endParaRPr lang="es-AR" dirty="0"/>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Sintaxis y Semántica del Lenguaje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1053537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5663089"/>
          </a:xfrm>
          <a:prstGeom prst="rect">
            <a:avLst/>
          </a:prstGeom>
        </p:spPr>
        <p:txBody>
          <a:bodyPr wrap="square">
            <a:spAutoFit/>
          </a:bodyPr>
          <a:lstStyle/>
          <a:p>
            <a:r>
              <a:rPr lang="es-AR" b="1" dirty="0"/>
              <a:t>Vectores </a:t>
            </a:r>
            <a:endParaRPr lang="es-AR" b="1" dirty="0" smtClean="0"/>
          </a:p>
          <a:p>
            <a:endParaRPr lang="es-AR" b="1" dirty="0"/>
          </a:p>
          <a:p>
            <a:r>
              <a:rPr lang="es-AR" sz="1600" dirty="0"/>
              <a:t>Para manejar un conjunto de valores se utilizan los vectores, que agrupan una serie de valores en una única variable. Para trabajar con arreglos (vectores) es necesario determinar el tipo de información que contendrá y la longitud – o cantidad de elementos – que tendrá el propio vector.</a:t>
            </a:r>
          </a:p>
          <a:p>
            <a:r>
              <a:rPr lang="es-AR" sz="1600" dirty="0"/>
              <a:t>Si, por ejemplo, resulta necesario construir un vector para almacenar números enteros, se utilizará un vector del tipo entero de, por ejemplo, 10 posiciones, que luego será necesario llenarlo con valores. Lo dicho anteriormente, se realiza de la siguiente manera:</a:t>
            </a:r>
          </a:p>
          <a:p>
            <a:endParaRPr lang="es-AR" dirty="0"/>
          </a:p>
          <a:p>
            <a:r>
              <a:rPr lang="es-AR" sz="1600" dirty="0" err="1" smtClean="0"/>
              <a:t>int</a:t>
            </a:r>
            <a:r>
              <a:rPr lang="es-AR" sz="1600" dirty="0"/>
              <a:t>[ ] vector =  new </a:t>
            </a:r>
            <a:r>
              <a:rPr lang="es-AR" sz="1600" dirty="0" err="1"/>
              <a:t>int</a:t>
            </a:r>
            <a:r>
              <a:rPr lang="es-AR" sz="1600" dirty="0"/>
              <a:t>[10];</a:t>
            </a:r>
          </a:p>
          <a:p>
            <a:r>
              <a:rPr lang="es-AR" sz="1600" dirty="0"/>
              <a:t> </a:t>
            </a:r>
          </a:p>
          <a:p>
            <a:r>
              <a:rPr lang="es-AR" sz="1600" dirty="0" err="1"/>
              <a:t>vec</a:t>
            </a:r>
            <a:r>
              <a:rPr lang="es-AR" sz="1600" dirty="0"/>
              <a:t>[0] = 150</a:t>
            </a:r>
            <a:r>
              <a:rPr lang="es-AR" sz="1600" dirty="0" smtClean="0"/>
              <a:t>;  </a:t>
            </a:r>
            <a:r>
              <a:rPr lang="es-AR" sz="1600" dirty="0" err="1" smtClean="0"/>
              <a:t>vec</a:t>
            </a:r>
            <a:r>
              <a:rPr lang="es-AR" sz="1600" dirty="0" smtClean="0"/>
              <a:t>[1</a:t>
            </a:r>
            <a:r>
              <a:rPr lang="es-AR" sz="1600" dirty="0"/>
              <a:t>] = 300</a:t>
            </a:r>
            <a:r>
              <a:rPr lang="es-AR" sz="1600" dirty="0" smtClean="0"/>
              <a:t>;  </a:t>
            </a:r>
            <a:r>
              <a:rPr lang="es-AR" sz="1600" dirty="0" err="1" smtClean="0"/>
              <a:t>vec</a:t>
            </a:r>
            <a:r>
              <a:rPr lang="es-AR" sz="1600" dirty="0" smtClean="0"/>
              <a:t>[2</a:t>
            </a:r>
            <a:r>
              <a:rPr lang="es-AR" sz="1600" dirty="0"/>
              <a:t>] = 500</a:t>
            </a:r>
            <a:r>
              <a:rPr lang="es-AR" sz="1600" dirty="0" smtClean="0"/>
              <a:t>; </a:t>
            </a:r>
            <a:endParaRPr lang="es-AR" sz="1600" dirty="0"/>
          </a:p>
          <a:p>
            <a:r>
              <a:rPr lang="es-AR" sz="1600" dirty="0"/>
              <a:t> </a:t>
            </a:r>
          </a:p>
          <a:p>
            <a:r>
              <a:rPr lang="es-AR" sz="1600" dirty="0"/>
              <a:t>Si se conocen de antemano los valores que contendrá el vector, podemos armar el vector de una forma más resumida, presentada a continuación:</a:t>
            </a:r>
          </a:p>
          <a:p>
            <a:r>
              <a:rPr lang="es-AR" sz="1600" dirty="0" err="1"/>
              <a:t>int</a:t>
            </a:r>
            <a:r>
              <a:rPr lang="es-AR" sz="1600" dirty="0"/>
              <a:t>[ ] vector = {150,300,500,4,5,6};</a:t>
            </a:r>
          </a:p>
          <a:p>
            <a:r>
              <a:rPr lang="es-AR" dirty="0"/>
              <a:t> </a:t>
            </a:r>
          </a:p>
          <a:p>
            <a:r>
              <a:rPr lang="es-AR" sz="1600" dirty="0"/>
              <a:t>Los vectores cuentan con la posibilidad de solicitarles que longitud poseen, esto se realiza a </a:t>
            </a:r>
            <a:r>
              <a:rPr lang="es-AR" sz="1600" dirty="0" smtClean="0"/>
              <a:t>través </a:t>
            </a:r>
            <a:r>
              <a:rPr lang="es-AR" sz="1600" dirty="0"/>
              <a:t>del atributo </a:t>
            </a:r>
            <a:r>
              <a:rPr lang="es-AR" sz="1600" b="1" dirty="0" err="1"/>
              <a:t>length</a:t>
            </a:r>
            <a:endParaRPr lang="es-AR" sz="1600" b="1" dirty="0"/>
          </a:p>
          <a:p>
            <a:r>
              <a:rPr lang="es-AR" sz="1600" dirty="0"/>
              <a:t>Es importante recordar que en JAVA – a diferencia de otros lenguajes de programación - la primer </a:t>
            </a:r>
            <a:r>
              <a:rPr lang="es-AR" sz="1600" dirty="0" smtClean="0"/>
              <a:t>posición </a:t>
            </a:r>
            <a:r>
              <a:rPr lang="es-AR" sz="1600" dirty="0"/>
              <a:t>de un vector es la </a:t>
            </a:r>
            <a:r>
              <a:rPr lang="es-AR" sz="1600" dirty="0" smtClean="0"/>
              <a:t>posición </a:t>
            </a:r>
            <a:r>
              <a:rPr lang="es-AR" sz="1600" dirty="0"/>
              <a:t>0 (cero).</a:t>
            </a:r>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Sintaxis y Semántica del Lenguaje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49153414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6401753"/>
          </a:xfrm>
          <a:prstGeom prst="rect">
            <a:avLst/>
          </a:prstGeom>
        </p:spPr>
        <p:txBody>
          <a:bodyPr wrap="square">
            <a:spAutoFit/>
          </a:bodyPr>
          <a:lstStyle/>
          <a:p>
            <a:r>
              <a:rPr lang="es-AR" b="1" dirty="0"/>
              <a:t>Tipos de dato primitivos </a:t>
            </a:r>
            <a:r>
              <a:rPr lang="es-AR" b="1" dirty="0" smtClean="0"/>
              <a:t>(1/2)</a:t>
            </a:r>
            <a:endParaRPr lang="es-AR" b="1" dirty="0"/>
          </a:p>
          <a:p>
            <a:endParaRPr lang="es-AR" b="1" dirty="0" smtClean="0"/>
          </a:p>
          <a:p>
            <a:r>
              <a:rPr lang="es-AR" b="1" dirty="0" err="1" smtClean="0"/>
              <a:t>boolean</a:t>
            </a:r>
            <a:r>
              <a:rPr lang="es-AR" b="1" dirty="0" smtClean="0"/>
              <a:t> </a:t>
            </a:r>
            <a:r>
              <a:rPr lang="es-AR" b="1" dirty="0"/>
              <a:t>             </a:t>
            </a:r>
          </a:p>
          <a:p>
            <a:r>
              <a:rPr lang="es-AR" sz="1600" dirty="0"/>
              <a:t>El tipo de dato </a:t>
            </a:r>
            <a:r>
              <a:rPr lang="es-AR" sz="1600" dirty="0" err="1"/>
              <a:t>boolean</a:t>
            </a:r>
            <a:r>
              <a:rPr lang="es-AR" sz="1600" dirty="0"/>
              <a:t> se utiliza para almacenar las palabras claves true o false, es decir verdadero o falso. Ocupan 1 byte en memoria.</a:t>
            </a:r>
          </a:p>
          <a:p>
            <a:endParaRPr lang="es-AR" b="1" dirty="0" smtClean="0"/>
          </a:p>
          <a:p>
            <a:r>
              <a:rPr lang="es-AR" b="1" dirty="0" err="1" smtClean="0"/>
              <a:t>char</a:t>
            </a:r>
            <a:r>
              <a:rPr lang="es-AR" b="1" dirty="0" smtClean="0"/>
              <a:t> </a:t>
            </a:r>
            <a:r>
              <a:rPr lang="es-AR" b="1" dirty="0"/>
              <a:t>          </a:t>
            </a:r>
          </a:p>
          <a:p>
            <a:r>
              <a:rPr lang="es-AR" sz="1600" dirty="0"/>
              <a:t>El tipo de dato </a:t>
            </a:r>
            <a:r>
              <a:rPr lang="es-AR" sz="1600" dirty="0" err="1"/>
              <a:t>char</a:t>
            </a:r>
            <a:r>
              <a:rPr lang="es-AR" sz="1600" dirty="0"/>
              <a:t> se utiliza para almacenar un solo </a:t>
            </a:r>
            <a:r>
              <a:rPr lang="es-AR" sz="1600" dirty="0" smtClean="0"/>
              <a:t>carácter, </a:t>
            </a:r>
            <a:r>
              <a:rPr lang="es-AR" sz="1600" dirty="0"/>
              <a:t>del tipo Unicode. Ocupan 2 bytes en memoria.</a:t>
            </a:r>
          </a:p>
          <a:p>
            <a:endParaRPr lang="es-AR" b="1" dirty="0" smtClean="0"/>
          </a:p>
          <a:p>
            <a:r>
              <a:rPr lang="es-AR" b="1" dirty="0" smtClean="0"/>
              <a:t>byte </a:t>
            </a:r>
            <a:r>
              <a:rPr lang="es-AR" b="1" dirty="0"/>
              <a:t>          </a:t>
            </a:r>
          </a:p>
          <a:p>
            <a:r>
              <a:rPr lang="es-AR" sz="1600" dirty="0"/>
              <a:t>El tipo de dato byte es un tipo de dato numérico y entero, se utiliza para almacenar números comprendidos entre -128 y 127. Ocupa 1 byte de memoria.</a:t>
            </a:r>
          </a:p>
          <a:p>
            <a:endParaRPr lang="es-AR" b="1" dirty="0" smtClean="0"/>
          </a:p>
          <a:p>
            <a:r>
              <a:rPr lang="es-AR" b="1" dirty="0" smtClean="0"/>
              <a:t>short </a:t>
            </a:r>
            <a:r>
              <a:rPr lang="es-AR" b="1" dirty="0"/>
              <a:t>         </a:t>
            </a:r>
          </a:p>
          <a:p>
            <a:r>
              <a:rPr lang="es-AR" sz="1600" dirty="0"/>
              <a:t>El tipo de dato short es un tipo de dato numérico y entero, se utiliza para almacenar números comprendidos entre -32768 y 32767. Ocupa 2 bytes de memoria.</a:t>
            </a:r>
          </a:p>
          <a:p>
            <a:endParaRPr lang="es-AR" b="1" dirty="0" smtClean="0"/>
          </a:p>
          <a:p>
            <a:r>
              <a:rPr lang="es-AR" b="1" dirty="0" err="1" smtClean="0"/>
              <a:t>int</a:t>
            </a:r>
            <a:r>
              <a:rPr lang="es-AR" b="1" dirty="0" smtClean="0"/>
              <a:t> </a:t>
            </a:r>
            <a:r>
              <a:rPr lang="es-AR" b="1" dirty="0"/>
              <a:t>              </a:t>
            </a:r>
          </a:p>
          <a:p>
            <a:r>
              <a:rPr lang="es-AR" sz="1600" dirty="0"/>
              <a:t>El tipo de dato </a:t>
            </a:r>
            <a:r>
              <a:rPr lang="es-AR" sz="1600" dirty="0" err="1"/>
              <a:t>int</a:t>
            </a:r>
            <a:r>
              <a:rPr lang="es-AR" sz="1600" dirty="0"/>
              <a:t> es un tipo de dato </a:t>
            </a:r>
            <a:r>
              <a:rPr lang="es-AR" sz="1600" dirty="0" smtClean="0"/>
              <a:t>numérico </a:t>
            </a:r>
            <a:r>
              <a:rPr lang="es-AR" sz="1600" dirty="0"/>
              <a:t>y entero, se utiliza para almacenar </a:t>
            </a:r>
            <a:r>
              <a:rPr lang="es-AR" sz="1600" dirty="0" err="1"/>
              <a:t>numeros</a:t>
            </a:r>
            <a:r>
              <a:rPr lang="es-AR" sz="1600" dirty="0"/>
              <a:t> comprendidos entre -2.147.483.648 y 2.147.483.647. Ocupa 4 bytes de memoria.</a:t>
            </a:r>
          </a:p>
          <a:p>
            <a:endParaRPr lang="es-AR" dirty="0"/>
          </a:p>
          <a:p>
            <a:endParaRPr lang="es-AR" sz="1600" dirty="0"/>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Sintaxis y Semántica del Lenguaje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18448882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5016758"/>
          </a:xfrm>
          <a:prstGeom prst="rect">
            <a:avLst/>
          </a:prstGeom>
        </p:spPr>
        <p:txBody>
          <a:bodyPr wrap="square">
            <a:spAutoFit/>
          </a:bodyPr>
          <a:lstStyle/>
          <a:p>
            <a:r>
              <a:rPr lang="es-AR" b="1" dirty="0"/>
              <a:t>Tipos de dato primitivos </a:t>
            </a:r>
            <a:r>
              <a:rPr lang="es-AR" b="1" dirty="0" smtClean="0"/>
              <a:t>(2/2)</a:t>
            </a:r>
          </a:p>
          <a:p>
            <a:endParaRPr lang="es-AR" b="1" dirty="0" smtClean="0"/>
          </a:p>
          <a:p>
            <a:r>
              <a:rPr lang="es-AR" b="1" dirty="0" err="1" smtClean="0"/>
              <a:t>long</a:t>
            </a:r>
            <a:r>
              <a:rPr lang="es-AR" b="1" dirty="0" smtClean="0"/>
              <a:t> </a:t>
            </a:r>
            <a:r>
              <a:rPr lang="es-AR" b="1" dirty="0"/>
              <a:t>          </a:t>
            </a:r>
          </a:p>
          <a:p>
            <a:r>
              <a:rPr lang="es-AR" sz="1600" dirty="0"/>
              <a:t>El tipo de dato </a:t>
            </a:r>
            <a:r>
              <a:rPr lang="es-AR" sz="1600" dirty="0" err="1"/>
              <a:t>long</a:t>
            </a:r>
            <a:r>
              <a:rPr lang="es-AR" sz="1600" dirty="0"/>
              <a:t> es un tipo de dato numérico y entero, se utiliza para almacenar </a:t>
            </a:r>
            <a:r>
              <a:rPr lang="es-AR" sz="1600" dirty="0" smtClean="0"/>
              <a:t>números </a:t>
            </a:r>
            <a:r>
              <a:rPr lang="es-AR" sz="1600" dirty="0"/>
              <a:t>comprendidos entre -9.223.372.036.854.775.808 y 9.223.372.036.854.775.807. Ocupa 8 bytes de memoria.</a:t>
            </a:r>
          </a:p>
          <a:p>
            <a:endParaRPr lang="es-AR" b="1" dirty="0" smtClean="0"/>
          </a:p>
          <a:p>
            <a:r>
              <a:rPr lang="es-AR" b="1" dirty="0" err="1" smtClean="0"/>
              <a:t>float</a:t>
            </a:r>
            <a:r>
              <a:rPr lang="es-AR" b="1" dirty="0" smtClean="0"/>
              <a:t> </a:t>
            </a:r>
            <a:r>
              <a:rPr lang="es-AR" b="1" dirty="0"/>
              <a:t>          </a:t>
            </a:r>
          </a:p>
          <a:p>
            <a:r>
              <a:rPr lang="es-AR" sz="1600" dirty="0"/>
              <a:t>El tipo de dato </a:t>
            </a:r>
            <a:r>
              <a:rPr lang="es-AR" sz="1600" dirty="0" err="1"/>
              <a:t>float</a:t>
            </a:r>
            <a:r>
              <a:rPr lang="es-AR" sz="1600" dirty="0"/>
              <a:t> es un tipo de dato numérico y de punto flotante, se utiliza para almacenar números comprendidos entre -3.402823E38 a -1.401298E-45 y de 1.401298E-45 a 3.402823E38. Ocupa 4 bytes de memoria, y maneja entre 6 y 7 cifras decimales.</a:t>
            </a:r>
          </a:p>
          <a:p>
            <a:endParaRPr lang="es-AR" b="1" dirty="0" smtClean="0"/>
          </a:p>
          <a:p>
            <a:r>
              <a:rPr lang="es-AR" b="1" dirty="0" err="1" smtClean="0"/>
              <a:t>double</a:t>
            </a:r>
            <a:r>
              <a:rPr lang="es-AR" b="1" dirty="0"/>
              <a:t> </a:t>
            </a:r>
          </a:p>
          <a:p>
            <a:r>
              <a:rPr lang="es-AR" sz="1600" dirty="0"/>
              <a:t>El tipo de dato </a:t>
            </a:r>
            <a:r>
              <a:rPr lang="es-AR" sz="1600" dirty="0" err="1"/>
              <a:t>float</a:t>
            </a:r>
            <a:r>
              <a:rPr lang="es-AR" sz="1600" dirty="0"/>
              <a:t> es un tipo de dato numérico y de punto flotante, se utiliza para almacenar números comprendidos de 1.79769313486232E308 a -4.94065645841247E-324 y de 4.94065645841247E-324 a 1.79769313486232E308. Ocupa 8 bytes de memoria, y maneja unas 15 cifras decimales.</a:t>
            </a:r>
          </a:p>
          <a:p>
            <a:endParaRPr lang="es-AR" sz="1600" dirty="0"/>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Sintaxis y Semántica del Lenguaje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61003194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s4.hiboox.com/images/4511/2faeb89d82ab95913cc7fa504247e09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857760"/>
            <a:ext cx="5932446" cy="524263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Sintaxis Tipos Datos</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36845257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nb-NO" dirty="0" smtClean="0">
                <a:solidFill>
                  <a:schemeClr val="bg1"/>
                </a:solidFill>
                <a:latin typeface="Trebuchet MS" panose="020B0603020202020204" pitchFamily="34" charset="0"/>
              </a:rPr>
              <a:t>Java</a:t>
            </a:r>
            <a:endParaRPr lang="es-AR" dirty="0">
              <a:solidFill>
                <a:schemeClr val="bg1"/>
              </a:solidFill>
              <a:latin typeface="Trebuchet MS" panose="020B0603020202020204" pitchFamily="34" charset="0"/>
            </a:endParaRPr>
          </a:p>
        </p:txBody>
      </p:sp>
      <p:sp>
        <p:nvSpPr>
          <p:cNvPr id="3" name="Rectangle 2"/>
          <p:cNvSpPr txBox="1">
            <a:spLocks noChangeArrowheads="1"/>
          </p:cNvSpPr>
          <p:nvPr/>
        </p:nvSpPr>
        <p:spPr bwMode="auto">
          <a:xfrm>
            <a:off x="1655676" y="1268760"/>
            <a:ext cx="5832648" cy="4320480"/>
          </a:xfrm>
          <a:prstGeom prst="rect">
            <a:avLst/>
          </a:prstGeom>
          <a:noFill/>
          <a:ln w="9525">
            <a:noFill/>
            <a:miter lim="800000"/>
            <a:headEnd/>
            <a:tailEnd/>
          </a:ln>
        </p:spPr>
        <p:txBody>
          <a:bodyPr anchor="ctr"/>
          <a:lstStyle/>
          <a:p>
            <a:pPr algn="ctr"/>
            <a:r>
              <a:rPr lang="es-AR" sz="2000" b="1" dirty="0" smtClean="0">
                <a:solidFill>
                  <a:srgbClr val="3366CC"/>
                </a:solidFill>
              </a:rPr>
              <a:t>AGENDA</a:t>
            </a:r>
          </a:p>
          <a:p>
            <a:pPr algn="ctr"/>
            <a:endParaRPr lang="es-AR" sz="2000" b="1" dirty="0" smtClean="0">
              <a:solidFill>
                <a:srgbClr val="3366CC"/>
              </a:solidFill>
            </a:endParaRPr>
          </a:p>
          <a:p>
            <a:pPr algn="ctr">
              <a:lnSpc>
                <a:spcPct val="150000"/>
              </a:lnSpc>
            </a:pPr>
            <a:r>
              <a:rPr lang="es-AR" sz="2000" b="1" dirty="0">
                <a:solidFill>
                  <a:srgbClr val="3366CC"/>
                </a:solidFill>
              </a:rPr>
              <a:t>•Introducción </a:t>
            </a:r>
            <a:r>
              <a:rPr lang="es-AR" sz="2000" b="1" dirty="0" smtClean="0">
                <a:solidFill>
                  <a:srgbClr val="3366CC"/>
                </a:solidFill>
              </a:rPr>
              <a:t>java</a:t>
            </a:r>
            <a:endParaRPr lang="es-AR" sz="2000" b="1" dirty="0">
              <a:solidFill>
                <a:srgbClr val="3366CC"/>
              </a:solidFill>
            </a:endParaRPr>
          </a:p>
          <a:p>
            <a:pPr algn="ctr">
              <a:lnSpc>
                <a:spcPct val="150000"/>
              </a:lnSpc>
            </a:pPr>
            <a:r>
              <a:rPr lang="es-AR" sz="2000" b="1" dirty="0" smtClean="0">
                <a:solidFill>
                  <a:srgbClr val="3366CC"/>
                </a:solidFill>
              </a:rPr>
              <a:t>•Sintaxis</a:t>
            </a:r>
            <a:endParaRPr lang="es-AR" sz="2000" b="1" dirty="0">
              <a:solidFill>
                <a:srgbClr val="3366CC"/>
              </a:solidFill>
            </a:endParaRPr>
          </a:p>
          <a:p>
            <a:pPr algn="ctr">
              <a:lnSpc>
                <a:spcPct val="150000"/>
              </a:lnSpc>
            </a:pPr>
            <a:r>
              <a:rPr lang="es-AR" sz="2000" b="1" dirty="0">
                <a:solidFill>
                  <a:srgbClr val="3366CC"/>
                </a:solidFill>
              </a:rPr>
              <a:t>•Introducción a la </a:t>
            </a:r>
            <a:r>
              <a:rPr lang="es-AR" sz="2000" b="1" dirty="0" smtClean="0">
                <a:solidFill>
                  <a:srgbClr val="3366CC"/>
                </a:solidFill>
              </a:rPr>
              <a:t>Laboratorios</a:t>
            </a:r>
          </a:p>
          <a:p>
            <a:pPr algn="ctr"/>
            <a:endParaRPr lang="es-AR" sz="2000" b="1" dirty="0">
              <a:solidFill>
                <a:srgbClr val="3366CC"/>
              </a:solidFill>
            </a:endParaRPr>
          </a:p>
        </p:txBody>
      </p:sp>
    </p:spTree>
    <p:extLst>
      <p:ext uri="{BB962C8B-B14F-4D97-AF65-F5344CB8AC3E}">
        <p14:creationId xmlns:p14="http://schemas.microsoft.com/office/powerpoint/2010/main" val="40659444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5601533"/>
          </a:xfrm>
          <a:prstGeom prst="rect">
            <a:avLst/>
          </a:prstGeom>
        </p:spPr>
        <p:txBody>
          <a:bodyPr wrap="square">
            <a:spAutoFit/>
          </a:bodyPr>
          <a:lstStyle/>
          <a:p>
            <a:pPr algn="ctr"/>
            <a:r>
              <a:rPr lang="es-AR" sz="2100" b="1" dirty="0"/>
              <a:t>Operadores</a:t>
            </a:r>
            <a:r>
              <a:rPr lang="es-AR" b="1" dirty="0"/>
              <a:t> </a:t>
            </a:r>
          </a:p>
          <a:p>
            <a:endParaRPr lang="es-AR" b="1" dirty="0" smtClean="0"/>
          </a:p>
          <a:p>
            <a:r>
              <a:rPr lang="es-AR" b="1" dirty="0" smtClean="0"/>
              <a:t>Operadores </a:t>
            </a:r>
            <a:r>
              <a:rPr lang="es-AR" b="1" dirty="0"/>
              <a:t>Aritméticos </a:t>
            </a:r>
          </a:p>
          <a:p>
            <a:endParaRPr lang="es-AR" dirty="0" smtClean="0"/>
          </a:p>
          <a:p>
            <a:r>
              <a:rPr lang="es-AR" dirty="0" smtClean="0"/>
              <a:t>Los </a:t>
            </a:r>
            <a:r>
              <a:rPr lang="es-AR" dirty="0"/>
              <a:t>operadores aritméticos son utilizados para realizar operaciones aritméticas, estos son la suma (+), resta (-), multiplicación (*), división (/)</a:t>
            </a:r>
          </a:p>
          <a:p>
            <a:endParaRPr lang="es-AR" dirty="0" smtClean="0"/>
          </a:p>
          <a:p>
            <a:r>
              <a:rPr lang="es-AR" dirty="0" err="1" smtClean="0"/>
              <a:t>int</a:t>
            </a:r>
            <a:r>
              <a:rPr lang="es-AR" dirty="0" smtClean="0"/>
              <a:t> </a:t>
            </a:r>
            <a:r>
              <a:rPr lang="es-AR" dirty="0"/>
              <a:t>suma = 100 + 500;</a:t>
            </a:r>
          </a:p>
          <a:p>
            <a:r>
              <a:rPr lang="es-AR" dirty="0"/>
              <a:t> </a:t>
            </a:r>
          </a:p>
          <a:p>
            <a:r>
              <a:rPr lang="es-AR" dirty="0" err="1"/>
              <a:t>int</a:t>
            </a:r>
            <a:r>
              <a:rPr lang="es-AR" dirty="0"/>
              <a:t> resta = 100 - 35;</a:t>
            </a:r>
          </a:p>
          <a:p>
            <a:r>
              <a:rPr lang="es-AR" dirty="0"/>
              <a:t> </a:t>
            </a:r>
          </a:p>
          <a:p>
            <a:r>
              <a:rPr lang="es-AR" dirty="0" err="1"/>
              <a:t>int</a:t>
            </a:r>
            <a:r>
              <a:rPr lang="es-AR" dirty="0"/>
              <a:t> </a:t>
            </a:r>
            <a:r>
              <a:rPr lang="es-AR" dirty="0" err="1"/>
              <a:t>multiplicacion</a:t>
            </a:r>
            <a:r>
              <a:rPr lang="es-AR" dirty="0"/>
              <a:t> = 10 * 5;</a:t>
            </a:r>
          </a:p>
          <a:p>
            <a:r>
              <a:rPr lang="es-AR" dirty="0"/>
              <a:t> </a:t>
            </a:r>
          </a:p>
          <a:p>
            <a:r>
              <a:rPr lang="es-AR" dirty="0" err="1"/>
              <a:t>int</a:t>
            </a:r>
            <a:r>
              <a:rPr lang="es-AR" dirty="0"/>
              <a:t> </a:t>
            </a:r>
            <a:r>
              <a:rPr lang="es-AR" dirty="0" err="1"/>
              <a:t>division</a:t>
            </a:r>
            <a:r>
              <a:rPr lang="es-AR" dirty="0"/>
              <a:t> = 10 / 2;</a:t>
            </a:r>
          </a:p>
          <a:p>
            <a:r>
              <a:rPr lang="es-AR" dirty="0"/>
              <a:t> </a:t>
            </a:r>
          </a:p>
          <a:p>
            <a:r>
              <a:rPr lang="es-AR" dirty="0"/>
              <a:t>También se encuentra disponible el resto de la división (%)</a:t>
            </a:r>
          </a:p>
          <a:p>
            <a:endParaRPr lang="es-AR" dirty="0" smtClean="0"/>
          </a:p>
          <a:p>
            <a:r>
              <a:rPr lang="es-AR" dirty="0" err="1" smtClean="0"/>
              <a:t>int</a:t>
            </a:r>
            <a:r>
              <a:rPr lang="es-AR" dirty="0" smtClean="0"/>
              <a:t> </a:t>
            </a:r>
            <a:r>
              <a:rPr lang="es-AR" dirty="0"/>
              <a:t>resto = 10 % 3; // el resto de la división es en este caso 1</a:t>
            </a:r>
          </a:p>
          <a:p>
            <a:endParaRPr lang="es-AR" sz="1600" dirty="0"/>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Sintaxis y Semántica del Lenguaje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13085928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4816703"/>
          </a:xfrm>
          <a:prstGeom prst="rect">
            <a:avLst/>
          </a:prstGeom>
        </p:spPr>
        <p:txBody>
          <a:bodyPr wrap="square">
            <a:spAutoFit/>
          </a:bodyPr>
          <a:lstStyle/>
          <a:p>
            <a:pPr algn="ctr"/>
            <a:r>
              <a:rPr lang="es-AR" sz="2100" b="1" dirty="0"/>
              <a:t>Operadores</a:t>
            </a:r>
            <a:r>
              <a:rPr lang="es-AR" b="1" dirty="0"/>
              <a:t> </a:t>
            </a:r>
          </a:p>
          <a:p>
            <a:endParaRPr lang="es-AR" b="1" dirty="0" smtClean="0"/>
          </a:p>
          <a:p>
            <a:r>
              <a:rPr lang="es-AR" b="1" dirty="0"/>
              <a:t>Operadores de Asignación </a:t>
            </a:r>
          </a:p>
          <a:p>
            <a:endParaRPr lang="es-AR" dirty="0" smtClean="0"/>
          </a:p>
          <a:p>
            <a:r>
              <a:rPr lang="es-AR" dirty="0" smtClean="0"/>
              <a:t>Los </a:t>
            </a:r>
            <a:r>
              <a:rPr lang="es-AR" dirty="0"/>
              <a:t>operadores de asignación se utilizan para asignar valores a las variables. En la tabla siguiente se presentan los operadores, junto con un ejemplo de utilización y su expresión equivalente en una forma extendida:</a:t>
            </a:r>
          </a:p>
          <a:p>
            <a:endParaRPr lang="es-AR" dirty="0" smtClean="0"/>
          </a:p>
          <a:p>
            <a:r>
              <a:rPr lang="es-AR" dirty="0" smtClean="0"/>
              <a:t>Operador </a:t>
            </a:r>
            <a:r>
              <a:rPr lang="es-AR" dirty="0"/>
              <a:t>           Utilización                      Expresión </a:t>
            </a:r>
            <a:r>
              <a:rPr lang="es-AR" dirty="0" smtClean="0"/>
              <a:t>equivalente</a:t>
            </a:r>
          </a:p>
          <a:p>
            <a:endParaRPr lang="es-AR" dirty="0"/>
          </a:p>
          <a:p>
            <a:r>
              <a:rPr lang="es-AR" dirty="0"/>
              <a:t>=                         op1 = op2                     </a:t>
            </a:r>
            <a:r>
              <a:rPr lang="es-AR" dirty="0" smtClean="0"/>
              <a:t>op1 </a:t>
            </a:r>
            <a:r>
              <a:rPr lang="es-AR" dirty="0"/>
              <a:t>= op2</a:t>
            </a:r>
          </a:p>
          <a:p>
            <a:r>
              <a:rPr lang="es-AR" dirty="0"/>
              <a:t>+=                      op1 += op2                    op1 = op1 + op2</a:t>
            </a:r>
          </a:p>
          <a:p>
            <a:r>
              <a:rPr lang="es-AR" dirty="0"/>
              <a:t>-=                       op1 -= op2                     </a:t>
            </a:r>
            <a:r>
              <a:rPr lang="es-AR" dirty="0" smtClean="0"/>
              <a:t>op1 </a:t>
            </a:r>
            <a:r>
              <a:rPr lang="es-AR" dirty="0"/>
              <a:t>= op1 - op2</a:t>
            </a:r>
          </a:p>
          <a:p>
            <a:r>
              <a:rPr lang="es-AR" dirty="0"/>
              <a:t>*=                       op1 *= op2                     op1 = op1 * op2</a:t>
            </a:r>
          </a:p>
          <a:p>
            <a:r>
              <a:rPr lang="es-AR" dirty="0"/>
              <a:t>/=                       op1 /= op2                     </a:t>
            </a:r>
            <a:r>
              <a:rPr lang="es-AR" dirty="0" smtClean="0"/>
              <a:t> op1 </a:t>
            </a:r>
            <a:r>
              <a:rPr lang="es-AR" dirty="0"/>
              <a:t>= op1 / op2</a:t>
            </a:r>
          </a:p>
          <a:p>
            <a:endParaRPr lang="es-AR" sz="1600" dirty="0"/>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Sintaxis y Semántica del Lenguaje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07956697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6294031"/>
          </a:xfrm>
          <a:prstGeom prst="rect">
            <a:avLst/>
          </a:prstGeom>
        </p:spPr>
        <p:txBody>
          <a:bodyPr wrap="square">
            <a:spAutoFit/>
          </a:bodyPr>
          <a:lstStyle/>
          <a:p>
            <a:pPr algn="ctr"/>
            <a:r>
              <a:rPr lang="es-AR" sz="2100" b="1" dirty="0"/>
              <a:t>Operadores</a:t>
            </a:r>
            <a:r>
              <a:rPr lang="es-AR" b="1" dirty="0"/>
              <a:t> </a:t>
            </a:r>
          </a:p>
          <a:p>
            <a:endParaRPr lang="es-AR" b="1" dirty="0" smtClean="0"/>
          </a:p>
          <a:p>
            <a:r>
              <a:rPr lang="es-AR" b="1" dirty="0"/>
              <a:t>Operador </a:t>
            </a:r>
            <a:r>
              <a:rPr lang="es-AR" b="1" dirty="0" err="1"/>
              <a:t>instanceof</a:t>
            </a:r>
            <a:r>
              <a:rPr lang="es-AR" b="1" dirty="0"/>
              <a:t> </a:t>
            </a:r>
          </a:p>
          <a:p>
            <a:endParaRPr lang="es-AR" dirty="0" smtClean="0"/>
          </a:p>
          <a:p>
            <a:r>
              <a:rPr lang="es-AR" dirty="0" smtClean="0"/>
              <a:t>El </a:t>
            </a:r>
            <a:r>
              <a:rPr lang="es-AR" dirty="0"/>
              <a:t>operador </a:t>
            </a:r>
            <a:r>
              <a:rPr lang="es-AR" dirty="0" err="1"/>
              <a:t>instanceod</a:t>
            </a:r>
            <a:r>
              <a:rPr lang="es-AR" dirty="0"/>
              <a:t> permite saber si un objeto pertenece o no a una determinada clase. </a:t>
            </a:r>
            <a:endParaRPr lang="es-AR" dirty="0" smtClean="0"/>
          </a:p>
          <a:p>
            <a:r>
              <a:rPr lang="es-AR" dirty="0" smtClean="0"/>
              <a:t>Su </a:t>
            </a:r>
            <a:r>
              <a:rPr lang="es-AR" dirty="0"/>
              <a:t>utilización es la siguiente:</a:t>
            </a:r>
          </a:p>
          <a:p>
            <a:endParaRPr lang="es-AR" sz="1600" dirty="0" smtClean="0"/>
          </a:p>
          <a:p>
            <a:r>
              <a:rPr lang="es-AR" sz="1600" dirty="0" err="1" smtClean="0"/>
              <a:t>nombreObjeto</a:t>
            </a:r>
            <a:r>
              <a:rPr lang="es-AR" sz="1600" dirty="0" smtClean="0"/>
              <a:t> </a:t>
            </a:r>
            <a:r>
              <a:rPr lang="es-AR" sz="1600" dirty="0" err="1"/>
              <a:t>instanceof</a:t>
            </a:r>
            <a:r>
              <a:rPr lang="es-AR" sz="1600" dirty="0"/>
              <a:t> </a:t>
            </a:r>
            <a:r>
              <a:rPr lang="es-AR" sz="1600" dirty="0" err="1"/>
              <a:t>nombreClase</a:t>
            </a:r>
            <a:endParaRPr lang="es-AR" sz="1600" dirty="0"/>
          </a:p>
          <a:p>
            <a:endParaRPr lang="es-AR" sz="1600" dirty="0" smtClean="0"/>
          </a:p>
          <a:p>
            <a:r>
              <a:rPr lang="es-AR" sz="1600" dirty="0" smtClean="0"/>
              <a:t>Retorna </a:t>
            </a:r>
            <a:r>
              <a:rPr lang="es-AR" sz="1600" dirty="0"/>
              <a:t>true o false según el objeto pertenezca o no a la clase</a:t>
            </a:r>
          </a:p>
          <a:p>
            <a:endParaRPr lang="es-AR" sz="1600" dirty="0" smtClean="0"/>
          </a:p>
          <a:p>
            <a:endParaRPr lang="es-AR" sz="1600" dirty="0" smtClean="0"/>
          </a:p>
          <a:p>
            <a:r>
              <a:rPr lang="es-AR" sz="1600" b="1" dirty="0"/>
              <a:t>Operador condicional ?: </a:t>
            </a:r>
            <a:endParaRPr lang="es-AR" sz="1600" b="1" dirty="0" smtClean="0"/>
          </a:p>
          <a:p>
            <a:endParaRPr lang="es-AR" sz="1600" b="1" dirty="0"/>
          </a:p>
          <a:p>
            <a:r>
              <a:rPr lang="es-AR" sz="1600" dirty="0"/>
              <a:t>El operador condicional “?:” es conocido también como </a:t>
            </a:r>
            <a:r>
              <a:rPr lang="es-AR" sz="1600" dirty="0" err="1"/>
              <a:t>inline-if</a:t>
            </a:r>
            <a:r>
              <a:rPr lang="es-AR" sz="1600" dirty="0"/>
              <a:t>. Se utiliza de la siguiente manera:</a:t>
            </a:r>
          </a:p>
          <a:p>
            <a:endParaRPr lang="es-AR" sz="1600" dirty="0" smtClean="0"/>
          </a:p>
          <a:p>
            <a:r>
              <a:rPr lang="es-AR" sz="1600" dirty="0" err="1"/>
              <a:t>String</a:t>
            </a:r>
            <a:r>
              <a:rPr lang="es-AR" sz="1600" dirty="0"/>
              <a:t> respuesta = (numero1 &gt; numero2) ? “SI” : “NO”;</a:t>
            </a:r>
          </a:p>
          <a:p>
            <a:endParaRPr lang="es-AR" sz="1600" dirty="0" smtClean="0"/>
          </a:p>
          <a:p>
            <a:r>
              <a:rPr lang="es-AR" sz="1600" dirty="0" smtClean="0"/>
              <a:t>El </a:t>
            </a:r>
            <a:r>
              <a:rPr lang="es-AR" sz="1600" dirty="0"/>
              <a:t>operador evalúa expresión booleana “numero1 &gt; numero2” y retorna “SI” en caso afirmativo y “NO” en otro caso.</a:t>
            </a:r>
          </a:p>
          <a:p>
            <a:endParaRPr lang="es-AR" sz="1600" dirty="0"/>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Sintaxis y Semántica del Lenguaje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47636873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4539704"/>
          </a:xfrm>
          <a:prstGeom prst="rect">
            <a:avLst/>
          </a:prstGeom>
        </p:spPr>
        <p:txBody>
          <a:bodyPr wrap="square">
            <a:spAutoFit/>
          </a:bodyPr>
          <a:lstStyle/>
          <a:p>
            <a:pPr algn="ctr"/>
            <a:r>
              <a:rPr lang="es-AR" sz="2100" b="1" dirty="0"/>
              <a:t>Operadores</a:t>
            </a:r>
            <a:r>
              <a:rPr lang="es-AR" b="1" dirty="0"/>
              <a:t> </a:t>
            </a:r>
          </a:p>
          <a:p>
            <a:endParaRPr lang="es-AR" b="1" dirty="0" smtClean="0"/>
          </a:p>
          <a:p>
            <a:r>
              <a:rPr lang="es-AR" b="1" dirty="0"/>
              <a:t>Operadores incrementales y </a:t>
            </a:r>
            <a:r>
              <a:rPr lang="es-AR" b="1" dirty="0" err="1"/>
              <a:t>decrementales</a:t>
            </a:r>
            <a:r>
              <a:rPr lang="es-AR" b="1" dirty="0"/>
              <a:t> </a:t>
            </a:r>
            <a:endParaRPr lang="es-AR" b="1" dirty="0" smtClean="0"/>
          </a:p>
          <a:p>
            <a:endParaRPr lang="es-AR" b="1" dirty="0"/>
          </a:p>
          <a:p>
            <a:r>
              <a:rPr lang="es-AR" dirty="0"/>
              <a:t>Los operadores de incremento (++) y decremento (--) se utilizan para sumar o restar una unidad de una variable determinada.</a:t>
            </a:r>
          </a:p>
          <a:p>
            <a:r>
              <a:rPr lang="es-AR" dirty="0"/>
              <a:t>Su forma de uso es la siguiente:</a:t>
            </a:r>
          </a:p>
          <a:p>
            <a:endParaRPr lang="es-AR" sz="1600" dirty="0"/>
          </a:p>
          <a:p>
            <a:r>
              <a:rPr lang="es-AR" dirty="0" err="1"/>
              <a:t>int</a:t>
            </a:r>
            <a:r>
              <a:rPr lang="es-AR" dirty="0"/>
              <a:t> numero = 100;</a:t>
            </a:r>
          </a:p>
          <a:p>
            <a:r>
              <a:rPr lang="es-AR" dirty="0"/>
              <a:t> </a:t>
            </a:r>
          </a:p>
          <a:p>
            <a:r>
              <a:rPr lang="es-AR" dirty="0"/>
              <a:t>numero++; // numero toma el valor 101</a:t>
            </a:r>
          </a:p>
          <a:p>
            <a:r>
              <a:rPr lang="es-AR" dirty="0"/>
              <a:t> </a:t>
            </a:r>
          </a:p>
          <a:p>
            <a:r>
              <a:rPr lang="es-AR" dirty="0"/>
              <a:t>numero++; // numero toma el valor 102</a:t>
            </a:r>
          </a:p>
          <a:p>
            <a:r>
              <a:rPr lang="es-AR" dirty="0"/>
              <a:t> </a:t>
            </a:r>
          </a:p>
          <a:p>
            <a:r>
              <a:rPr lang="es-AR" dirty="0"/>
              <a:t>numero--; // numero toma el valor 101</a:t>
            </a:r>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Sintaxis y Semántica del Lenguaje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4174637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5124480"/>
          </a:xfrm>
          <a:prstGeom prst="rect">
            <a:avLst/>
          </a:prstGeom>
        </p:spPr>
        <p:txBody>
          <a:bodyPr wrap="square">
            <a:spAutoFit/>
          </a:bodyPr>
          <a:lstStyle/>
          <a:p>
            <a:pPr algn="ctr"/>
            <a:r>
              <a:rPr lang="es-AR" sz="2100" b="1" dirty="0"/>
              <a:t>Operadores</a:t>
            </a:r>
            <a:r>
              <a:rPr lang="es-AR" b="1" dirty="0"/>
              <a:t> </a:t>
            </a:r>
          </a:p>
          <a:p>
            <a:endParaRPr lang="es-AR" b="1" dirty="0" smtClean="0"/>
          </a:p>
          <a:p>
            <a:r>
              <a:rPr lang="es-AR" b="1" dirty="0"/>
              <a:t>Operadores relacionales </a:t>
            </a:r>
          </a:p>
          <a:p>
            <a:endParaRPr lang="es-AR" dirty="0" smtClean="0"/>
          </a:p>
          <a:p>
            <a:r>
              <a:rPr lang="es-AR" dirty="0" smtClean="0"/>
              <a:t>Los </a:t>
            </a:r>
            <a:r>
              <a:rPr lang="es-AR" dirty="0"/>
              <a:t>operadores relacionales se utilizan para realizar comparaciones de igualdad, desigualdad y relación de menor o mayor. El resultado de estos operadores es siempre un valor booleano (true o false).</a:t>
            </a:r>
          </a:p>
          <a:p>
            <a:r>
              <a:rPr lang="es-AR" dirty="0"/>
              <a:t>A continuación se presentan los posibles operadores junto con su utilización</a:t>
            </a:r>
            <a:r>
              <a:rPr lang="es-AR" dirty="0" smtClean="0"/>
              <a:t>:</a:t>
            </a:r>
          </a:p>
          <a:p>
            <a:endParaRPr lang="es-AR" dirty="0"/>
          </a:p>
          <a:p>
            <a:r>
              <a:rPr lang="es-AR" dirty="0"/>
              <a:t>Operador            Utilización                      El resultado es </a:t>
            </a:r>
            <a:r>
              <a:rPr lang="es-AR" dirty="0" smtClean="0"/>
              <a:t>true</a:t>
            </a:r>
          </a:p>
          <a:p>
            <a:endParaRPr lang="es-AR" dirty="0"/>
          </a:p>
          <a:p>
            <a:r>
              <a:rPr lang="es-AR" dirty="0"/>
              <a:t>&gt;                        </a:t>
            </a:r>
            <a:r>
              <a:rPr lang="es-AR" dirty="0" smtClean="0"/>
              <a:t>op1 </a:t>
            </a:r>
            <a:r>
              <a:rPr lang="es-AR" dirty="0"/>
              <a:t>&gt; op2                       </a:t>
            </a:r>
            <a:r>
              <a:rPr lang="es-AR" dirty="0" smtClean="0"/>
              <a:t> si </a:t>
            </a:r>
            <a:r>
              <a:rPr lang="es-AR" dirty="0"/>
              <a:t>op1 es mayor que op2</a:t>
            </a:r>
          </a:p>
          <a:p>
            <a:r>
              <a:rPr lang="es-AR" dirty="0"/>
              <a:t>&gt;=                      op1 &gt;= op2                    </a:t>
            </a:r>
            <a:r>
              <a:rPr lang="es-AR" dirty="0" smtClean="0"/>
              <a:t>  si </a:t>
            </a:r>
            <a:r>
              <a:rPr lang="es-AR" dirty="0"/>
              <a:t>op1 es mayor o igual que op2</a:t>
            </a:r>
          </a:p>
          <a:p>
            <a:r>
              <a:rPr lang="es-AR" dirty="0"/>
              <a:t>&lt;                        </a:t>
            </a:r>
            <a:r>
              <a:rPr lang="es-AR" dirty="0" smtClean="0"/>
              <a:t>op1 </a:t>
            </a:r>
            <a:r>
              <a:rPr lang="es-AR" dirty="0"/>
              <a:t>&lt; op2                       </a:t>
            </a:r>
            <a:r>
              <a:rPr lang="es-AR" dirty="0" smtClean="0"/>
              <a:t> si </a:t>
            </a:r>
            <a:r>
              <a:rPr lang="es-AR" dirty="0"/>
              <a:t>op1 es menor que op2</a:t>
            </a:r>
          </a:p>
          <a:p>
            <a:r>
              <a:rPr lang="es-AR" dirty="0"/>
              <a:t>&lt;=                      op1 &lt;= op2                    </a:t>
            </a:r>
            <a:r>
              <a:rPr lang="es-AR" dirty="0" smtClean="0"/>
              <a:t>  si </a:t>
            </a:r>
            <a:r>
              <a:rPr lang="es-AR" dirty="0"/>
              <a:t>op1 es menor o igual que op2</a:t>
            </a:r>
          </a:p>
          <a:p>
            <a:r>
              <a:rPr lang="es-AR" dirty="0"/>
              <a:t>==                      op1 == op2                    </a:t>
            </a:r>
            <a:r>
              <a:rPr lang="es-AR" dirty="0" smtClean="0"/>
              <a:t>  si </a:t>
            </a:r>
            <a:r>
              <a:rPr lang="es-AR" dirty="0"/>
              <a:t>op1 y op2 son iguales</a:t>
            </a:r>
          </a:p>
          <a:p>
            <a:r>
              <a:rPr lang="es-AR" dirty="0"/>
              <a:t>!=                       op1 != op2                      </a:t>
            </a:r>
            <a:r>
              <a:rPr lang="es-AR" dirty="0" smtClean="0"/>
              <a:t> si </a:t>
            </a:r>
            <a:r>
              <a:rPr lang="es-AR" dirty="0"/>
              <a:t>op1 y op2 son diferentes</a:t>
            </a:r>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Sintaxis y Semántica del Lenguaje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40500015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4693593"/>
          </a:xfrm>
          <a:prstGeom prst="rect">
            <a:avLst/>
          </a:prstGeom>
        </p:spPr>
        <p:txBody>
          <a:bodyPr wrap="square">
            <a:spAutoFit/>
          </a:bodyPr>
          <a:lstStyle/>
          <a:p>
            <a:pPr algn="ctr"/>
            <a:r>
              <a:rPr lang="es-AR" sz="2100" b="1" dirty="0"/>
              <a:t>Operadores</a:t>
            </a:r>
            <a:r>
              <a:rPr lang="es-AR" b="1" dirty="0"/>
              <a:t> </a:t>
            </a:r>
          </a:p>
          <a:p>
            <a:endParaRPr lang="es-AR" b="1" dirty="0" smtClean="0"/>
          </a:p>
          <a:p>
            <a:r>
              <a:rPr lang="es-AR" b="1" dirty="0"/>
              <a:t>Operadores lógicos </a:t>
            </a:r>
            <a:endParaRPr lang="es-AR" b="1" dirty="0" smtClean="0"/>
          </a:p>
          <a:p>
            <a:endParaRPr lang="es-AR" b="1" dirty="0"/>
          </a:p>
          <a:p>
            <a:r>
              <a:rPr lang="es-AR" dirty="0"/>
              <a:t>Los operadores lógicos se utilizan para construir expresiones lógicas, combinando valores lógicos (true y/o false). En ciertos casos el segundo operando no se evalúa porque no resulta necesario.</a:t>
            </a:r>
          </a:p>
          <a:p>
            <a:r>
              <a:rPr lang="es-AR" dirty="0"/>
              <a:t>A continuación se presentan los posibles operadores junto con su utilización:</a:t>
            </a:r>
          </a:p>
          <a:p>
            <a:endParaRPr lang="es-AR" dirty="0" smtClean="0"/>
          </a:p>
          <a:p>
            <a:r>
              <a:rPr lang="es-AR" dirty="0" smtClean="0"/>
              <a:t>Operador </a:t>
            </a:r>
            <a:r>
              <a:rPr lang="es-AR" dirty="0"/>
              <a:t>        </a:t>
            </a:r>
            <a:r>
              <a:rPr lang="es-AR" dirty="0" smtClean="0"/>
              <a:t>Utilización</a:t>
            </a:r>
            <a:r>
              <a:rPr lang="es-AR" dirty="0"/>
              <a:t>          Resultado</a:t>
            </a:r>
          </a:p>
          <a:p>
            <a:endParaRPr lang="es-AR" dirty="0" smtClean="0"/>
          </a:p>
          <a:p>
            <a:r>
              <a:rPr lang="es-AR" sz="1600" dirty="0" smtClean="0"/>
              <a:t>&amp;&amp; </a:t>
            </a:r>
            <a:r>
              <a:rPr lang="es-AR" sz="1600" dirty="0"/>
              <a:t>                    </a:t>
            </a:r>
            <a:r>
              <a:rPr lang="es-AR" sz="1600" dirty="0" smtClean="0"/>
              <a:t>op1 </a:t>
            </a:r>
            <a:r>
              <a:rPr lang="es-AR" sz="1600" dirty="0"/>
              <a:t>&amp;&amp; op2         true si op1 y op2 son true. Si op1 es false ya no se evalúa op2</a:t>
            </a:r>
          </a:p>
          <a:p>
            <a:r>
              <a:rPr lang="es-AR" sz="1600" dirty="0"/>
              <a:t>||                        </a:t>
            </a:r>
            <a:r>
              <a:rPr lang="es-AR" sz="1600" dirty="0" smtClean="0"/>
              <a:t>op1 </a:t>
            </a:r>
            <a:r>
              <a:rPr lang="es-AR" sz="1600" dirty="0"/>
              <a:t>|| op2           </a:t>
            </a:r>
            <a:r>
              <a:rPr lang="es-AR" sz="1600" dirty="0" smtClean="0"/>
              <a:t> true </a:t>
            </a:r>
            <a:r>
              <a:rPr lang="es-AR" sz="1600" dirty="0"/>
              <a:t>si op1 u op2 son true. Si op1 es true ya no se evalúa op2</a:t>
            </a:r>
          </a:p>
          <a:p>
            <a:r>
              <a:rPr lang="es-AR" sz="1600" dirty="0"/>
              <a:t>!                         </a:t>
            </a:r>
            <a:r>
              <a:rPr lang="es-AR" sz="1600" dirty="0" smtClean="0"/>
              <a:t>! </a:t>
            </a:r>
            <a:r>
              <a:rPr lang="es-AR" sz="1600" dirty="0" err="1"/>
              <a:t>op</a:t>
            </a:r>
            <a:r>
              <a:rPr lang="es-AR" sz="1600" dirty="0"/>
              <a:t>                     </a:t>
            </a:r>
            <a:r>
              <a:rPr lang="es-AR" sz="1600" dirty="0" smtClean="0"/>
              <a:t> true </a:t>
            </a:r>
            <a:r>
              <a:rPr lang="es-AR" sz="1600" dirty="0"/>
              <a:t>si </a:t>
            </a:r>
            <a:r>
              <a:rPr lang="es-AR" sz="1600" dirty="0" err="1"/>
              <a:t>op</a:t>
            </a:r>
            <a:r>
              <a:rPr lang="es-AR" sz="1600" dirty="0"/>
              <a:t> es false y false si </a:t>
            </a:r>
            <a:r>
              <a:rPr lang="es-AR" sz="1600" dirty="0" err="1"/>
              <a:t>op</a:t>
            </a:r>
            <a:r>
              <a:rPr lang="es-AR" sz="1600" dirty="0"/>
              <a:t> es true</a:t>
            </a:r>
          </a:p>
          <a:p>
            <a:r>
              <a:rPr lang="es-AR" sz="1600" dirty="0"/>
              <a:t>&amp;                        </a:t>
            </a:r>
            <a:r>
              <a:rPr lang="es-AR" sz="1600" dirty="0" smtClean="0"/>
              <a:t>op1 </a:t>
            </a:r>
            <a:r>
              <a:rPr lang="es-AR" sz="1600" dirty="0"/>
              <a:t>&amp; op2           true si op1 y op2 son true. Siempre se evalúa op2</a:t>
            </a:r>
          </a:p>
          <a:p>
            <a:r>
              <a:rPr lang="es-AR" sz="1600" dirty="0"/>
              <a:t>|                         </a:t>
            </a:r>
            <a:r>
              <a:rPr lang="es-AR" sz="1600" dirty="0" smtClean="0"/>
              <a:t>op1 </a:t>
            </a:r>
            <a:r>
              <a:rPr lang="es-AR" sz="1600" dirty="0"/>
              <a:t>| op2            </a:t>
            </a:r>
            <a:r>
              <a:rPr lang="es-AR" sz="1600" dirty="0" smtClean="0"/>
              <a:t> true </a:t>
            </a:r>
            <a:r>
              <a:rPr lang="es-AR" sz="1600" dirty="0"/>
              <a:t>si op1 u op2 son true. Siempre se evalúa op2</a:t>
            </a:r>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Sintaxis y Semántica del Lenguaje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46194349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6001643"/>
          </a:xfrm>
          <a:prstGeom prst="rect">
            <a:avLst/>
          </a:prstGeom>
        </p:spPr>
        <p:txBody>
          <a:bodyPr wrap="square">
            <a:spAutoFit/>
          </a:bodyPr>
          <a:lstStyle/>
          <a:p>
            <a:pPr algn="ctr"/>
            <a:r>
              <a:rPr lang="es-AR" sz="2100" b="1" dirty="0"/>
              <a:t>Operadores</a:t>
            </a:r>
            <a:r>
              <a:rPr lang="es-AR" b="1" dirty="0"/>
              <a:t> </a:t>
            </a:r>
          </a:p>
          <a:p>
            <a:endParaRPr lang="es-AR" b="1" dirty="0" smtClean="0"/>
          </a:p>
          <a:p>
            <a:r>
              <a:rPr lang="es-AR" b="1" dirty="0"/>
              <a:t>Operador concatenación de caracteres </a:t>
            </a:r>
          </a:p>
          <a:p>
            <a:endParaRPr lang="es-AR" dirty="0" smtClean="0"/>
          </a:p>
          <a:p>
            <a:r>
              <a:rPr lang="es-AR" dirty="0" smtClean="0"/>
              <a:t>El </a:t>
            </a:r>
            <a:r>
              <a:rPr lang="es-AR" dirty="0"/>
              <a:t>operador “+” se utilizan para realizar sumas, pero también esta definido para poder concatenar cadenas de caracteres.</a:t>
            </a:r>
          </a:p>
          <a:p>
            <a:r>
              <a:rPr lang="es-AR" dirty="0"/>
              <a:t>Su utilización es la siguiente:</a:t>
            </a:r>
          </a:p>
          <a:p>
            <a:endParaRPr lang="es-AR" dirty="0" smtClean="0"/>
          </a:p>
          <a:p>
            <a:r>
              <a:rPr lang="es-AR" dirty="0" err="1"/>
              <a:t>String</a:t>
            </a:r>
            <a:r>
              <a:rPr lang="es-AR" dirty="0"/>
              <a:t> respuesta = "Se han comprado " + </a:t>
            </a:r>
            <a:r>
              <a:rPr lang="es-AR" dirty="0" err="1"/>
              <a:t>variableCantidad</a:t>
            </a:r>
            <a:r>
              <a:rPr lang="es-AR" dirty="0"/>
              <a:t> + " unidades</a:t>
            </a:r>
            <a:r>
              <a:rPr lang="es-AR" dirty="0" smtClean="0"/>
              <a:t>";</a:t>
            </a:r>
          </a:p>
          <a:p>
            <a:endParaRPr lang="es-AR" dirty="0"/>
          </a:p>
          <a:p>
            <a:r>
              <a:rPr lang="es-AR" b="1" dirty="0"/>
              <a:t>Operadores aplicables a bits </a:t>
            </a:r>
          </a:p>
          <a:p>
            <a:r>
              <a:rPr lang="es-AR" sz="1500" dirty="0"/>
              <a:t>Los operadores aplicables a bits se utilizan manipular a nivel bits un valor, donde se pueden realizar operaciones lógicas como </a:t>
            </a:r>
            <a:r>
              <a:rPr lang="es-AR" sz="1500" dirty="0" smtClean="0"/>
              <a:t>también </a:t>
            </a:r>
            <a:r>
              <a:rPr lang="es-AR" sz="1500" dirty="0"/>
              <a:t>desplazamientos de bits a izquierda / derecha.</a:t>
            </a:r>
          </a:p>
          <a:p>
            <a:r>
              <a:rPr lang="es-AR" sz="1500" dirty="0"/>
              <a:t>A continuación se presentan los posibles operadores junto con su utilización:</a:t>
            </a:r>
          </a:p>
          <a:p>
            <a:r>
              <a:rPr lang="es-AR" sz="1500" dirty="0"/>
              <a:t> </a:t>
            </a:r>
          </a:p>
          <a:p>
            <a:r>
              <a:rPr lang="es-AR" sz="1500" dirty="0"/>
              <a:t>Operador            Utilización          Resultado</a:t>
            </a:r>
          </a:p>
          <a:p>
            <a:r>
              <a:rPr lang="es-AR" sz="1500" dirty="0"/>
              <a:t>&gt;&gt;                      op1 &gt;&gt; op2         </a:t>
            </a:r>
            <a:r>
              <a:rPr lang="es-AR" sz="1500" dirty="0" smtClean="0"/>
              <a:t>Desplaza los bits de op1 a la derecha una distancia op2</a:t>
            </a:r>
            <a:endParaRPr lang="es-AR" sz="1500" dirty="0"/>
          </a:p>
          <a:p>
            <a:r>
              <a:rPr lang="es-AR" sz="1500" dirty="0"/>
              <a:t>&lt;&lt;                      op1 &lt;&lt; op2         Desplaza los bits de op1 a la izquierda una distancia op2</a:t>
            </a:r>
          </a:p>
          <a:p>
            <a:r>
              <a:rPr lang="es-AR" sz="1500" dirty="0"/>
              <a:t>&amp;                         op1 &amp; op2          Operador AND a nivel de bits</a:t>
            </a:r>
          </a:p>
          <a:p>
            <a:r>
              <a:rPr lang="es-AR" sz="1500" dirty="0"/>
              <a:t>|                          op1 | op2            Operador OR a nivel de bits</a:t>
            </a:r>
          </a:p>
          <a:p>
            <a:r>
              <a:rPr lang="es-AR" sz="1500" dirty="0"/>
              <a:t>^                         op1 ^ op2           </a:t>
            </a:r>
            <a:r>
              <a:rPr lang="es-AR" sz="1500" dirty="0" smtClean="0"/>
              <a:t> Operador </a:t>
            </a:r>
            <a:r>
              <a:rPr lang="es-AR" sz="1500" dirty="0"/>
              <a:t>XOR a nivel de bits (1 si sólo uno de los </a:t>
            </a:r>
            <a:r>
              <a:rPr lang="es-AR" sz="1500" dirty="0" smtClean="0"/>
              <a:t>operando </a:t>
            </a:r>
            <a:r>
              <a:rPr lang="es-AR" sz="1500" dirty="0"/>
              <a:t>es 1)</a:t>
            </a:r>
          </a:p>
          <a:p>
            <a:r>
              <a:rPr lang="es-AR" sz="1500" dirty="0"/>
              <a:t>~                         ~op2                   Operador complemento (invierte el valor de cada bit)</a:t>
            </a:r>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Sintaxis y Semántica del Lenguaje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87037491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5401479"/>
          </a:xfrm>
          <a:prstGeom prst="rect">
            <a:avLst/>
          </a:prstGeom>
        </p:spPr>
        <p:txBody>
          <a:bodyPr wrap="square">
            <a:spAutoFit/>
          </a:bodyPr>
          <a:lstStyle/>
          <a:p>
            <a:pPr algn="ctr"/>
            <a:r>
              <a:rPr lang="es-AR" sz="2100" b="1" dirty="0"/>
              <a:t>Operadores</a:t>
            </a:r>
            <a:r>
              <a:rPr lang="es-AR" b="1" dirty="0"/>
              <a:t> </a:t>
            </a:r>
          </a:p>
          <a:p>
            <a:endParaRPr lang="es-AR" b="1" dirty="0" smtClean="0"/>
          </a:p>
          <a:p>
            <a:r>
              <a:rPr lang="es-AR" b="1" dirty="0"/>
              <a:t>Clasificación </a:t>
            </a:r>
          </a:p>
          <a:p>
            <a:endParaRPr lang="es-AR" dirty="0" smtClean="0"/>
          </a:p>
          <a:p>
            <a:r>
              <a:rPr lang="es-AR" dirty="0" smtClean="0"/>
              <a:t>Los </a:t>
            </a:r>
            <a:r>
              <a:rPr lang="es-AR" dirty="0"/>
              <a:t>operadores pueden ser clasificados según la cantidad de operandos que utilicen. Las categorías son las siguientes:</a:t>
            </a:r>
          </a:p>
          <a:p>
            <a:endParaRPr lang="es-AR" dirty="0" smtClean="0"/>
          </a:p>
          <a:p>
            <a:pPr marL="285750" indent="-285750">
              <a:buFont typeface="Arial" panose="020B0604020202020204" pitchFamily="34" charset="0"/>
              <a:buChar char="•"/>
            </a:pPr>
            <a:r>
              <a:rPr lang="es-AR" dirty="0" smtClean="0"/>
              <a:t>Operadores </a:t>
            </a:r>
            <a:r>
              <a:rPr lang="es-AR" dirty="0"/>
              <a:t>Unarios</a:t>
            </a:r>
          </a:p>
          <a:p>
            <a:r>
              <a:rPr lang="es-AR" dirty="0"/>
              <a:t>Son aquellos operadores que necesitan un único operando para realizar la operación, por ejemplo el operador incremento (++)  o el operador negación (!)</a:t>
            </a:r>
          </a:p>
          <a:p>
            <a:endParaRPr lang="es-AR" dirty="0" smtClean="0"/>
          </a:p>
          <a:p>
            <a:pPr marL="285750" indent="-285750">
              <a:buFont typeface="Arial" panose="020B0604020202020204" pitchFamily="34" charset="0"/>
              <a:buChar char="•"/>
            </a:pPr>
            <a:r>
              <a:rPr lang="es-AR" dirty="0" smtClean="0"/>
              <a:t>Operadores </a:t>
            </a:r>
            <a:r>
              <a:rPr lang="es-AR" dirty="0"/>
              <a:t>Binarios</a:t>
            </a:r>
          </a:p>
          <a:p>
            <a:r>
              <a:rPr lang="es-AR" dirty="0"/>
              <a:t>Son aquellos operadores que necesitan dos operandos para realizar la operación, por ejemplo, el operador suma (+) o el operador AND (&amp;&amp;)</a:t>
            </a:r>
          </a:p>
          <a:p>
            <a:endParaRPr lang="es-AR" dirty="0" smtClean="0"/>
          </a:p>
          <a:p>
            <a:pPr marL="285750" indent="-285750">
              <a:buFont typeface="Arial" panose="020B0604020202020204" pitchFamily="34" charset="0"/>
              <a:buChar char="•"/>
            </a:pPr>
            <a:r>
              <a:rPr lang="es-AR" dirty="0" smtClean="0"/>
              <a:t>Operadores </a:t>
            </a:r>
            <a:r>
              <a:rPr lang="es-AR" dirty="0"/>
              <a:t>Ternarios</a:t>
            </a:r>
          </a:p>
          <a:p>
            <a:r>
              <a:rPr lang="es-AR" dirty="0"/>
              <a:t>Son aquellos operadores que necesitan tres operandos para realizar la operación, el único operador ternario que posee Java es ?:</a:t>
            </a:r>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Sintaxis y Semántica del Lenguaje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70224381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images4.hiboox.com/images/4511/diapo541137475dad4bc5c9362b2befc79efe.jpg?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8352928" cy="2099159"/>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23528" y="3010662"/>
            <a:ext cx="7848872" cy="2893100"/>
          </a:xfrm>
          <a:prstGeom prst="rect">
            <a:avLst/>
          </a:prstGeom>
        </p:spPr>
        <p:txBody>
          <a:bodyPr wrap="square">
            <a:spAutoFit/>
          </a:bodyPr>
          <a:lstStyle/>
          <a:p>
            <a:r>
              <a:rPr lang="es-AR" sz="1400" dirty="0"/>
              <a:t>Precio = 42; // Entero tipo </a:t>
            </a:r>
            <a:r>
              <a:rPr lang="es-AR" sz="1400" dirty="0" err="1"/>
              <a:t>int</a:t>
            </a:r>
            <a:r>
              <a:rPr lang="es-AR" sz="1400" dirty="0"/>
              <a:t>. Un número sin punto decimal se interpreta normalmente como </a:t>
            </a:r>
            <a:r>
              <a:rPr lang="es-AR" sz="1400" dirty="0" err="1"/>
              <a:t>int</a:t>
            </a:r>
            <a:r>
              <a:rPr lang="es-AR" sz="1400" dirty="0"/>
              <a:t>.</a:t>
            </a:r>
          </a:p>
          <a:p>
            <a:r>
              <a:rPr lang="es-AR" sz="1400" dirty="0" err="1"/>
              <a:t>importe_acumulado</a:t>
            </a:r>
            <a:r>
              <a:rPr lang="es-AR" sz="1400" dirty="0"/>
              <a:t> = 210; // Entero tipo </a:t>
            </a:r>
            <a:r>
              <a:rPr lang="es-AR" sz="1400" dirty="0" err="1"/>
              <a:t>int</a:t>
            </a:r>
            <a:endParaRPr lang="es-AR" sz="1400" dirty="0"/>
          </a:p>
          <a:p>
            <a:r>
              <a:rPr lang="es-AR" sz="1400" dirty="0"/>
              <a:t>profesor = “Ernesto Juárez Pérez”; // Tipo </a:t>
            </a:r>
            <a:r>
              <a:rPr lang="es-AR" sz="1400" dirty="0" err="1"/>
              <a:t>String</a:t>
            </a:r>
            <a:endParaRPr lang="es-AR" sz="1400" dirty="0"/>
          </a:p>
          <a:p>
            <a:r>
              <a:rPr lang="es-AR" sz="1400" dirty="0"/>
              <a:t>aula = “A-44”; // Tipo </a:t>
            </a:r>
            <a:r>
              <a:rPr lang="es-AR" sz="1400" dirty="0" err="1"/>
              <a:t>String</a:t>
            </a:r>
            <a:endParaRPr lang="es-AR" sz="1400" dirty="0"/>
          </a:p>
          <a:p>
            <a:r>
              <a:rPr lang="es-AR" sz="1400" dirty="0"/>
              <a:t>capacidad = 1500; // Entero tipo </a:t>
            </a:r>
            <a:r>
              <a:rPr lang="es-AR" sz="1400" dirty="0" err="1"/>
              <a:t>int</a:t>
            </a:r>
            <a:endParaRPr lang="es-AR" sz="1400" dirty="0"/>
          </a:p>
          <a:p>
            <a:r>
              <a:rPr lang="es-AR" sz="1400" dirty="0"/>
              <a:t>funciona = true; // Tipo </a:t>
            </a:r>
            <a:r>
              <a:rPr lang="es-AR" sz="1400" dirty="0" err="1"/>
              <a:t>boolean</a:t>
            </a:r>
            <a:endParaRPr lang="es-AR" sz="1400" dirty="0"/>
          </a:p>
          <a:p>
            <a:r>
              <a:rPr lang="es-AR" sz="1400" dirty="0" err="1"/>
              <a:t>esVisible</a:t>
            </a:r>
            <a:r>
              <a:rPr lang="es-AR" sz="1400" dirty="0"/>
              <a:t> = false; // Tipo </a:t>
            </a:r>
            <a:r>
              <a:rPr lang="es-AR" sz="1400" dirty="0" err="1"/>
              <a:t>boolean</a:t>
            </a:r>
            <a:endParaRPr lang="es-AR" sz="1400" dirty="0"/>
          </a:p>
          <a:p>
            <a:r>
              <a:rPr lang="es-AR" sz="1400" dirty="0" err="1"/>
              <a:t>diametro</a:t>
            </a:r>
            <a:r>
              <a:rPr lang="es-AR" sz="1400" dirty="0"/>
              <a:t> = 34.25f; // Tipo </a:t>
            </a:r>
            <a:r>
              <a:rPr lang="es-AR" sz="1400" dirty="0" err="1"/>
              <a:t>float</a:t>
            </a:r>
            <a:r>
              <a:rPr lang="es-AR" sz="1400" dirty="0"/>
              <a:t>. Una f o F final indica que es </a:t>
            </a:r>
            <a:r>
              <a:rPr lang="es-AR" sz="1400" dirty="0" err="1"/>
              <a:t>float</a:t>
            </a:r>
            <a:r>
              <a:rPr lang="es-AR" sz="1400" dirty="0"/>
              <a:t>.</a:t>
            </a:r>
          </a:p>
          <a:p>
            <a:r>
              <a:rPr lang="es-AR" sz="1400" dirty="0"/>
              <a:t>peso = 88.77; // Tipo </a:t>
            </a:r>
            <a:r>
              <a:rPr lang="es-AR" sz="1400" dirty="0" err="1"/>
              <a:t>double</a:t>
            </a:r>
            <a:r>
              <a:rPr lang="es-AR" sz="1400" dirty="0"/>
              <a:t>. Un número con punto decimal se interpreta normalmente como </a:t>
            </a:r>
            <a:r>
              <a:rPr lang="es-AR" sz="1400" dirty="0" err="1"/>
              <a:t>double</a:t>
            </a:r>
            <a:r>
              <a:rPr lang="es-AR" sz="1400" dirty="0"/>
              <a:t>.</a:t>
            </a:r>
          </a:p>
          <a:p>
            <a:r>
              <a:rPr lang="es-AR" sz="1400" dirty="0"/>
              <a:t>edad = 19; // Entero tipo short</a:t>
            </a:r>
          </a:p>
          <a:p>
            <a:r>
              <a:rPr lang="es-AR" sz="1400" dirty="0"/>
              <a:t>masa = 178823411L; // Entero tipo </a:t>
            </a:r>
            <a:r>
              <a:rPr lang="es-AR" sz="1400" dirty="0" err="1"/>
              <a:t>long</a:t>
            </a:r>
            <a:r>
              <a:rPr lang="es-AR" sz="1400" dirty="0"/>
              <a:t>. Una l o L final indica que es </a:t>
            </a:r>
            <a:r>
              <a:rPr lang="es-AR" sz="1400" dirty="0" err="1"/>
              <a:t>long</a:t>
            </a:r>
            <a:r>
              <a:rPr lang="es-AR" sz="1400" dirty="0"/>
              <a:t>.</a:t>
            </a:r>
          </a:p>
          <a:p>
            <a:r>
              <a:rPr lang="es-AR" sz="1400" dirty="0"/>
              <a:t>letra1 = ‘h’; // Tipo </a:t>
            </a:r>
            <a:r>
              <a:rPr lang="es-AR" sz="1400" dirty="0" err="1"/>
              <a:t>char</a:t>
            </a:r>
            <a:r>
              <a:rPr lang="es-AR" sz="1400" dirty="0"/>
              <a:t> (carácter). Se escribe entre comillas simples.</a:t>
            </a:r>
          </a:p>
        </p:txBody>
      </p:sp>
      <p:sp>
        <p:nvSpPr>
          <p:cNvPr id="5"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Ámbito de una Variable</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72910455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512" y="548680"/>
            <a:ext cx="8856984" cy="5355312"/>
          </a:xfrm>
          <a:prstGeom prst="rect">
            <a:avLst/>
          </a:prstGeom>
        </p:spPr>
        <p:txBody>
          <a:bodyPr wrap="square">
            <a:spAutoFit/>
          </a:bodyPr>
          <a:lstStyle/>
          <a:p>
            <a:pPr>
              <a:buFont typeface="Arial" panose="020B0604020202020204" pitchFamily="34" charset="0"/>
              <a:buChar char="•"/>
            </a:pPr>
            <a:r>
              <a:rPr lang="es-AR" b="1" dirty="0"/>
              <a:t>Clases</a:t>
            </a:r>
            <a:r>
              <a:rPr lang="es-AR" dirty="0"/>
              <a:t>: Para todo nombre de clase, la primera letra debe de ser Mayúscula, si son varias palabras se debe de intercalar entre mayúsculas y minúsculas, este mecanismo de nombre es </a:t>
            </a:r>
            <a:r>
              <a:rPr lang="es-AR" b="1" i="1" dirty="0"/>
              <a:t>llamado </a:t>
            </a:r>
            <a:r>
              <a:rPr lang="es-AR" b="1" i="1" dirty="0" err="1">
                <a:solidFill>
                  <a:srgbClr val="3366FF"/>
                </a:solidFill>
                <a:hlinkClick r:id="rId2" tooltip="Definición de camelCase"/>
              </a:rPr>
              <a:t>camelCase</a:t>
            </a:r>
            <a:r>
              <a:rPr lang="es-AR" dirty="0"/>
              <a:t> (Por ejemplo: </a:t>
            </a:r>
            <a:r>
              <a:rPr lang="es-AR" dirty="0" err="1"/>
              <a:t>NombreDeClase</a:t>
            </a:r>
            <a:r>
              <a:rPr lang="es-AR" dirty="0"/>
              <a:t>, Animal, Factura).</a:t>
            </a:r>
          </a:p>
          <a:p>
            <a:pPr>
              <a:buFont typeface="Arial" panose="020B0604020202020204" pitchFamily="34" charset="0"/>
              <a:buChar char="•"/>
            </a:pPr>
            <a:r>
              <a:rPr lang="es-AR" b="1" dirty="0"/>
              <a:t>Interfaces</a:t>
            </a:r>
            <a:r>
              <a:rPr lang="es-AR" dirty="0"/>
              <a:t>: Aplica la misma definición de clases, pero se debe colocar la terminación [</a:t>
            </a:r>
            <a:r>
              <a:rPr lang="es-AR" dirty="0" err="1"/>
              <a:t>highlight</a:t>
            </a:r>
            <a:r>
              <a:rPr lang="es-AR" dirty="0"/>
              <a:t>]</a:t>
            </a:r>
            <a:r>
              <a:rPr lang="es-AR" dirty="0" err="1"/>
              <a:t>able</a:t>
            </a:r>
            <a:r>
              <a:rPr lang="es-AR" dirty="0"/>
              <a:t> [/</a:t>
            </a:r>
            <a:r>
              <a:rPr lang="es-AR" dirty="0" err="1"/>
              <a:t>highlight</a:t>
            </a:r>
            <a:r>
              <a:rPr lang="es-AR" dirty="0"/>
              <a:t>] al final del nombre de la clases (Por ejemplo </a:t>
            </a:r>
            <a:r>
              <a:rPr lang="es-AR" dirty="0" err="1"/>
              <a:t>Runn</a:t>
            </a:r>
            <a:r>
              <a:rPr lang="es-AR" b="1" dirty="0" err="1"/>
              <a:t>able</a:t>
            </a:r>
            <a:r>
              <a:rPr lang="es-AR" dirty="0"/>
              <a:t>, </a:t>
            </a:r>
            <a:r>
              <a:rPr lang="es-AR" dirty="0" err="1"/>
              <a:t>Serializ</a:t>
            </a:r>
            <a:r>
              <a:rPr lang="es-AR" b="1" dirty="0" err="1"/>
              <a:t>able</a:t>
            </a:r>
            <a:r>
              <a:rPr lang="es-AR" dirty="0"/>
              <a:t>).</a:t>
            </a:r>
          </a:p>
          <a:p>
            <a:pPr>
              <a:buFont typeface="Arial" panose="020B0604020202020204" pitchFamily="34" charset="0"/>
              <a:buChar char="•"/>
            </a:pPr>
            <a:r>
              <a:rPr lang="es-AR" b="1" dirty="0"/>
              <a:t>Métodos</a:t>
            </a:r>
            <a:r>
              <a:rPr lang="es-AR" dirty="0"/>
              <a:t>: Para los </a:t>
            </a:r>
            <a:r>
              <a:rPr lang="es-AR" dirty="0" smtClean="0"/>
              <a:t>métodos </a:t>
            </a:r>
            <a:r>
              <a:rPr lang="es-AR" dirty="0"/>
              <a:t>de clases, la primera letra debe ser minúscula, si son varias palabras se debe de intercalar entre minúsculas y mayúsculas, para el caso de los métodos de clases aplica el mecanismo del </a:t>
            </a:r>
            <a:r>
              <a:rPr lang="es-AR" b="1" dirty="0" err="1"/>
              <a:t>camelCase</a:t>
            </a:r>
            <a:r>
              <a:rPr lang="es-AR" dirty="0"/>
              <a:t> (Por ejemplo </a:t>
            </a:r>
            <a:r>
              <a:rPr lang="es-AR" dirty="0" err="1"/>
              <a:t>getNombre</a:t>
            </a:r>
            <a:r>
              <a:rPr lang="es-AR" dirty="0"/>
              <a:t>, </a:t>
            </a:r>
            <a:r>
              <a:rPr lang="es-AR" dirty="0" err="1"/>
              <a:t>setEdad</a:t>
            </a:r>
            <a:r>
              <a:rPr lang="es-AR" dirty="0"/>
              <a:t>, </a:t>
            </a:r>
            <a:r>
              <a:rPr lang="es-AR" dirty="0" err="1"/>
              <a:t>buscarPorIdPersona</a:t>
            </a:r>
            <a:r>
              <a:rPr lang="es-AR" dirty="0"/>
              <a:t>).</a:t>
            </a:r>
          </a:p>
          <a:p>
            <a:pPr>
              <a:buFont typeface="Arial" panose="020B0604020202020204" pitchFamily="34" charset="0"/>
              <a:buChar char="•"/>
            </a:pPr>
            <a:r>
              <a:rPr lang="es-AR" b="1" dirty="0"/>
              <a:t>Variables</a:t>
            </a:r>
            <a:r>
              <a:rPr lang="es-AR" dirty="0"/>
              <a:t>: Para las variables, se aplica el caso de los métodos, donde la primera letra es minúscula, y las demás se deben de guiar por el mecanismo de </a:t>
            </a:r>
            <a:r>
              <a:rPr lang="es-AR" b="1" dirty="0" err="1"/>
              <a:t>camelCase</a:t>
            </a:r>
            <a:r>
              <a:rPr lang="es-AR" dirty="0"/>
              <a:t>, lo que es importante de destacar, es que los nombres de las variables, además de cumplir lo anterior, deben ser cortos y descriptivos en si mismo. (Por ejemplo: nombre, edad, </a:t>
            </a:r>
            <a:r>
              <a:rPr lang="es-AR" dirty="0" err="1"/>
              <a:t>idPersona</a:t>
            </a:r>
            <a:r>
              <a:rPr lang="es-AR" dirty="0"/>
              <a:t>).</a:t>
            </a:r>
          </a:p>
          <a:p>
            <a:pPr>
              <a:buFont typeface="Arial" panose="020B0604020202020204" pitchFamily="34" charset="0"/>
              <a:buChar char="•"/>
            </a:pPr>
            <a:r>
              <a:rPr lang="es-AR" b="1" dirty="0"/>
              <a:t>Constantes</a:t>
            </a:r>
            <a:r>
              <a:rPr lang="es-AR" dirty="0"/>
              <a:t>: Para la constantes, su nombre debe ser escrito completamente en Mayúsculas, y para la separación de palabras se debe usar el </a:t>
            </a:r>
            <a:r>
              <a:rPr lang="es-AR" dirty="0" err="1"/>
              <a:t>underscore</a:t>
            </a:r>
            <a:r>
              <a:rPr lang="es-AR" dirty="0"/>
              <a:t>/</a:t>
            </a:r>
            <a:r>
              <a:rPr lang="es-AR" dirty="0" err="1"/>
              <a:t>guión</a:t>
            </a:r>
            <a:r>
              <a:rPr lang="es-AR" dirty="0"/>
              <a:t> bajo (_). (Por ejemplo MAX_SUMA, VALOR_MULTIPLO).</a:t>
            </a:r>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Estándares Nomenclatura</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9303902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3508" y="476672"/>
            <a:ext cx="8856984" cy="5793894"/>
          </a:xfrm>
          <a:prstGeom prst="rect">
            <a:avLst/>
          </a:prstGeom>
        </p:spPr>
        <p:txBody>
          <a:bodyPr wrap="square">
            <a:spAutoFit/>
          </a:bodyPr>
          <a:lstStyle/>
          <a:p>
            <a:r>
              <a:rPr lang="es-AR" dirty="0"/>
              <a:t>JAVA es una tecnología pensada para desarrollo de aplicaciones de gran envergadura, altamente escalables, de gran integración con otras tecnologías y sumamente robustas</a:t>
            </a:r>
            <a:r>
              <a:rPr lang="es-AR" dirty="0" smtClean="0"/>
              <a:t>.</a:t>
            </a:r>
          </a:p>
          <a:p>
            <a:endParaRPr lang="es-AR" dirty="0"/>
          </a:p>
          <a:p>
            <a:r>
              <a:rPr lang="es-AR" b="1" dirty="0"/>
              <a:t>El comienzo </a:t>
            </a:r>
          </a:p>
          <a:p>
            <a:pPr>
              <a:lnSpc>
                <a:spcPct val="150000"/>
              </a:lnSpc>
            </a:pPr>
            <a:r>
              <a:rPr lang="es-AR" sz="1700" dirty="0"/>
              <a:t>En el año 1990 nace Java, bajo el diseño y la implementación de la empresa </a:t>
            </a:r>
            <a:r>
              <a:rPr lang="es-AR" sz="1700" dirty="0" err="1"/>
              <a:t>Sun</a:t>
            </a:r>
            <a:r>
              <a:rPr lang="es-AR" sz="1700" dirty="0"/>
              <a:t> Microsystems. El padre-fundador de la tecnología es el James </a:t>
            </a:r>
            <a:r>
              <a:rPr lang="es-AR" sz="1700" dirty="0" err="1"/>
              <a:t>Gosling</a:t>
            </a:r>
            <a:r>
              <a:rPr lang="es-AR" sz="1700" dirty="0"/>
              <a:t>, a través de una filial dentro de </a:t>
            </a:r>
            <a:r>
              <a:rPr lang="es-AR" sz="1700" dirty="0" err="1"/>
              <a:t>Sun</a:t>
            </a:r>
            <a:r>
              <a:rPr lang="es-AR" sz="1700" dirty="0"/>
              <a:t> llamada </a:t>
            </a:r>
            <a:r>
              <a:rPr lang="es-AR" sz="1700" dirty="0" err="1"/>
              <a:t>First</a:t>
            </a:r>
            <a:r>
              <a:rPr lang="es-AR" sz="1700" dirty="0"/>
              <a:t> </a:t>
            </a:r>
            <a:r>
              <a:rPr lang="es-AR" sz="1700" dirty="0" err="1"/>
              <a:t>Person</a:t>
            </a:r>
            <a:r>
              <a:rPr lang="es-AR" sz="1700" dirty="0"/>
              <a:t> Inc.</a:t>
            </a:r>
          </a:p>
          <a:p>
            <a:pPr>
              <a:lnSpc>
                <a:spcPct val="150000"/>
              </a:lnSpc>
            </a:pPr>
            <a:r>
              <a:rPr lang="es-AR" sz="1700" dirty="0"/>
              <a:t>El proyecto inicial de Java fue técnicamente un éxito, aunque comercialmente no tuvo el rendimiento esperado, y debió ser relegado unos años</a:t>
            </a:r>
            <a:r>
              <a:rPr lang="es-AR" sz="1700" dirty="0" smtClean="0"/>
              <a:t>.</a:t>
            </a:r>
          </a:p>
          <a:p>
            <a:pPr>
              <a:lnSpc>
                <a:spcPct val="150000"/>
              </a:lnSpc>
            </a:pPr>
            <a:r>
              <a:rPr lang="es-AR" sz="1700" dirty="0"/>
              <a:t>En el año 1993, Internet da el gran salto, y se convierte de una interfaz textual a una interfaz gráfica.</a:t>
            </a:r>
          </a:p>
          <a:p>
            <a:pPr>
              <a:lnSpc>
                <a:spcPct val="150000"/>
              </a:lnSpc>
            </a:pPr>
            <a:r>
              <a:rPr lang="es-AR" sz="1700" dirty="0"/>
              <a:t>Java ve una oportunidad y entra fuertemente a internet con los </a:t>
            </a:r>
            <a:r>
              <a:rPr lang="es-AR" sz="1700" dirty="0" err="1"/>
              <a:t>Applets</a:t>
            </a:r>
            <a:r>
              <a:rPr lang="es-AR" sz="1700" dirty="0"/>
              <a:t>, pequeños programitas construidos en </a:t>
            </a:r>
            <a:r>
              <a:rPr lang="es-AR" sz="1700" dirty="0" smtClean="0"/>
              <a:t>Java </a:t>
            </a:r>
            <a:r>
              <a:rPr lang="es-AR" sz="1700" dirty="0"/>
              <a:t>capaces de ejecutarse dentro de un navegador</a:t>
            </a:r>
            <a:r>
              <a:rPr lang="es-AR" sz="1700" dirty="0" smtClean="0"/>
              <a:t>.</a:t>
            </a:r>
          </a:p>
          <a:p>
            <a:pPr>
              <a:lnSpc>
                <a:spcPct val="150000"/>
              </a:lnSpc>
            </a:pPr>
            <a:r>
              <a:rPr lang="es-AR" sz="1700" dirty="0" smtClean="0"/>
              <a:t>En </a:t>
            </a:r>
            <a:r>
              <a:rPr lang="es-AR" sz="1700" dirty="0"/>
              <a:t>el año 1995, el navegador Netscape </a:t>
            </a:r>
            <a:r>
              <a:rPr lang="es-AR" sz="1700" dirty="0" err="1"/>
              <a:t>Navigator</a:t>
            </a:r>
            <a:r>
              <a:rPr lang="es-AR" sz="1700" dirty="0"/>
              <a:t> comienza formalmente a soportar los </a:t>
            </a:r>
            <a:r>
              <a:rPr lang="es-AR" sz="1700" dirty="0" err="1"/>
              <a:t>Applets</a:t>
            </a:r>
            <a:r>
              <a:rPr lang="es-AR" sz="1700" dirty="0"/>
              <a:t> Java</a:t>
            </a:r>
            <a:r>
              <a:rPr lang="es-AR" sz="1700" dirty="0" smtClean="0"/>
              <a:t>.</a:t>
            </a:r>
            <a:endParaRPr lang="es-AR" sz="1700"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Concepto e Historia</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129770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Estructuras de Control de Flujo</a:t>
            </a:r>
            <a:endParaRPr lang="es-AR" dirty="0">
              <a:solidFill>
                <a:schemeClr val="bg1"/>
              </a:solidFill>
              <a:latin typeface="Trebuchet MS" panose="020B0603020202020204" pitchFamily="34" charset="0"/>
            </a:endParaRPr>
          </a:p>
        </p:txBody>
      </p:sp>
      <p:sp>
        <p:nvSpPr>
          <p:cNvPr id="4" name="Rectángulo 3"/>
          <p:cNvSpPr/>
          <p:nvPr/>
        </p:nvSpPr>
        <p:spPr>
          <a:xfrm>
            <a:off x="467544" y="908720"/>
            <a:ext cx="7920880" cy="4247317"/>
          </a:xfrm>
          <a:prstGeom prst="rect">
            <a:avLst/>
          </a:prstGeom>
        </p:spPr>
        <p:txBody>
          <a:bodyPr wrap="square">
            <a:spAutoFit/>
          </a:bodyPr>
          <a:lstStyle/>
          <a:p>
            <a:pPr>
              <a:lnSpc>
                <a:spcPct val="150000"/>
              </a:lnSpc>
            </a:pPr>
            <a:r>
              <a:rPr lang="es-AR" dirty="0">
                <a:solidFill>
                  <a:srgbClr val="000000"/>
                </a:solidFill>
                <a:latin typeface="+mn-lt"/>
              </a:rPr>
              <a:t>Java igual que C y C++ utiliza las estructuras de control </a:t>
            </a:r>
            <a:endParaRPr lang="es-AR" dirty="0" smtClean="0">
              <a:solidFill>
                <a:srgbClr val="000000"/>
              </a:solidFill>
              <a:latin typeface="+mn-lt"/>
            </a:endParaRPr>
          </a:p>
          <a:p>
            <a:pPr marL="285750" indent="-285750">
              <a:lnSpc>
                <a:spcPct val="150000"/>
              </a:lnSpc>
              <a:buFont typeface="Arial" panose="020B0604020202020204" pitchFamily="34" charset="0"/>
              <a:buChar char="•"/>
            </a:pPr>
            <a:r>
              <a:rPr lang="es-AR" dirty="0" err="1" smtClean="0">
                <a:solidFill>
                  <a:srgbClr val="000000"/>
                </a:solidFill>
                <a:latin typeface="+mn-lt"/>
              </a:rPr>
              <a:t>if-else</a:t>
            </a:r>
            <a:r>
              <a:rPr lang="es-AR" dirty="0">
                <a:solidFill>
                  <a:srgbClr val="000000"/>
                </a:solidFill>
                <a:latin typeface="+mn-lt"/>
              </a:rPr>
              <a:t>, </a:t>
            </a:r>
            <a:endParaRPr lang="es-AR" dirty="0" smtClean="0">
              <a:solidFill>
                <a:srgbClr val="000000"/>
              </a:solidFill>
              <a:latin typeface="+mn-lt"/>
            </a:endParaRPr>
          </a:p>
          <a:p>
            <a:pPr marL="285750" indent="-285750">
              <a:lnSpc>
                <a:spcPct val="150000"/>
              </a:lnSpc>
              <a:buFont typeface="Arial" panose="020B0604020202020204" pitchFamily="34" charset="0"/>
              <a:buChar char="•"/>
            </a:pPr>
            <a:r>
              <a:rPr lang="es-AR" dirty="0" err="1" smtClean="0">
                <a:solidFill>
                  <a:srgbClr val="000000"/>
                </a:solidFill>
                <a:latin typeface="+mn-lt"/>
              </a:rPr>
              <a:t>while</a:t>
            </a:r>
            <a:r>
              <a:rPr lang="es-AR" dirty="0">
                <a:solidFill>
                  <a:srgbClr val="000000"/>
                </a:solidFill>
                <a:latin typeface="+mn-lt"/>
              </a:rPr>
              <a:t>, </a:t>
            </a:r>
            <a:endParaRPr lang="es-AR" dirty="0" smtClean="0">
              <a:solidFill>
                <a:srgbClr val="000000"/>
              </a:solidFill>
              <a:latin typeface="+mn-lt"/>
            </a:endParaRPr>
          </a:p>
          <a:p>
            <a:pPr marL="285750" indent="-285750">
              <a:lnSpc>
                <a:spcPct val="150000"/>
              </a:lnSpc>
              <a:buFont typeface="Arial" panose="020B0604020202020204" pitchFamily="34" charset="0"/>
              <a:buChar char="•"/>
            </a:pPr>
            <a:r>
              <a:rPr lang="es-AR" dirty="0" smtClean="0">
                <a:solidFill>
                  <a:srgbClr val="000000"/>
                </a:solidFill>
                <a:latin typeface="+mn-lt"/>
              </a:rPr>
              <a:t>do-</a:t>
            </a:r>
            <a:r>
              <a:rPr lang="es-AR" dirty="0" err="1" smtClean="0">
                <a:solidFill>
                  <a:srgbClr val="000000"/>
                </a:solidFill>
                <a:latin typeface="+mn-lt"/>
              </a:rPr>
              <a:t>while</a:t>
            </a:r>
            <a:r>
              <a:rPr lang="es-AR" dirty="0">
                <a:solidFill>
                  <a:srgbClr val="000000"/>
                </a:solidFill>
                <a:latin typeface="+mn-lt"/>
              </a:rPr>
              <a:t>, </a:t>
            </a:r>
            <a:endParaRPr lang="es-AR" dirty="0" smtClean="0">
              <a:solidFill>
                <a:srgbClr val="000000"/>
              </a:solidFill>
              <a:latin typeface="+mn-lt"/>
            </a:endParaRPr>
          </a:p>
          <a:p>
            <a:pPr marL="285750" indent="-285750">
              <a:lnSpc>
                <a:spcPct val="150000"/>
              </a:lnSpc>
              <a:buFont typeface="Arial" panose="020B0604020202020204" pitchFamily="34" charset="0"/>
              <a:buChar char="•"/>
            </a:pPr>
            <a:r>
              <a:rPr lang="es-AR" dirty="0" err="1" smtClean="0">
                <a:solidFill>
                  <a:srgbClr val="000000"/>
                </a:solidFill>
                <a:latin typeface="+mn-lt"/>
              </a:rPr>
              <a:t>For</a:t>
            </a:r>
            <a:endParaRPr lang="es-AR" dirty="0" smtClean="0">
              <a:solidFill>
                <a:srgbClr val="000000"/>
              </a:solidFill>
              <a:latin typeface="+mn-lt"/>
            </a:endParaRPr>
          </a:p>
          <a:p>
            <a:pPr marL="285750" indent="-285750">
              <a:lnSpc>
                <a:spcPct val="150000"/>
              </a:lnSpc>
              <a:buFont typeface="Arial" panose="020B0604020202020204" pitchFamily="34" charset="0"/>
              <a:buChar char="•"/>
            </a:pPr>
            <a:r>
              <a:rPr lang="es-AR" dirty="0" err="1" smtClean="0">
                <a:solidFill>
                  <a:srgbClr val="000000"/>
                </a:solidFill>
                <a:latin typeface="+mn-lt"/>
              </a:rPr>
              <a:t>switch</a:t>
            </a:r>
            <a:r>
              <a:rPr lang="es-AR" dirty="0">
                <a:solidFill>
                  <a:srgbClr val="000000"/>
                </a:solidFill>
                <a:latin typeface="+mn-lt"/>
              </a:rPr>
              <a:t>.</a:t>
            </a:r>
          </a:p>
          <a:p>
            <a:pPr>
              <a:lnSpc>
                <a:spcPct val="150000"/>
              </a:lnSpc>
            </a:pPr>
            <a:endParaRPr lang="es-AR" dirty="0" smtClean="0">
              <a:solidFill>
                <a:srgbClr val="000000"/>
              </a:solidFill>
              <a:latin typeface="+mn-lt"/>
            </a:endParaRPr>
          </a:p>
          <a:p>
            <a:pPr>
              <a:lnSpc>
                <a:spcPct val="150000"/>
              </a:lnSpc>
            </a:pPr>
            <a:r>
              <a:rPr lang="es-AR" dirty="0" smtClean="0">
                <a:solidFill>
                  <a:srgbClr val="000000"/>
                </a:solidFill>
                <a:latin typeface="+mn-lt"/>
              </a:rPr>
              <a:t>Las </a:t>
            </a:r>
            <a:r>
              <a:rPr lang="es-AR" dirty="0">
                <a:solidFill>
                  <a:srgbClr val="000000"/>
                </a:solidFill>
                <a:latin typeface="+mn-lt"/>
              </a:rPr>
              <a:t>estructuras de control se rigen en su ejecución a partir de una condición del tipo </a:t>
            </a:r>
            <a:r>
              <a:rPr lang="es-AR" dirty="0" err="1">
                <a:solidFill>
                  <a:srgbClr val="000000"/>
                </a:solidFill>
                <a:latin typeface="+mn-lt"/>
              </a:rPr>
              <a:t>boolean</a:t>
            </a:r>
            <a:r>
              <a:rPr lang="es-AR" dirty="0">
                <a:solidFill>
                  <a:srgbClr val="000000"/>
                </a:solidFill>
                <a:latin typeface="+mn-lt"/>
              </a:rPr>
              <a:t>, es decir, el resultado de operadores lógicos o el resultado de un método que retorne un valor de verdad, verdadero o falso.</a:t>
            </a:r>
          </a:p>
        </p:txBody>
      </p:sp>
    </p:spTree>
    <p:extLst>
      <p:ext uri="{BB962C8B-B14F-4D97-AF65-F5344CB8AC3E}">
        <p14:creationId xmlns:p14="http://schemas.microsoft.com/office/powerpoint/2010/main" val="30416525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2780928"/>
            <a:ext cx="2808312" cy="1477328"/>
          </a:xfrm>
          <a:prstGeom prst="rect">
            <a:avLst/>
          </a:prstGeom>
        </p:spPr>
        <p:txBody>
          <a:bodyPr wrap="square">
            <a:spAutoFit/>
          </a:bodyPr>
          <a:lstStyle/>
          <a:p>
            <a:r>
              <a:rPr lang="es-AR" dirty="0" err="1"/>
              <a:t>if</a:t>
            </a:r>
            <a:r>
              <a:rPr lang="es-AR" dirty="0"/>
              <a:t> (condición) {</a:t>
            </a:r>
          </a:p>
          <a:p>
            <a:r>
              <a:rPr lang="es-AR" dirty="0"/>
              <a:t>        instrucciones</a:t>
            </a:r>
          </a:p>
          <a:p>
            <a:r>
              <a:rPr lang="es-AR" dirty="0"/>
              <a:t>} </a:t>
            </a:r>
            <a:r>
              <a:rPr lang="es-AR" dirty="0" err="1"/>
              <a:t>else</a:t>
            </a:r>
            <a:r>
              <a:rPr lang="es-AR" dirty="0"/>
              <a:t> {</a:t>
            </a:r>
          </a:p>
          <a:p>
            <a:r>
              <a:rPr lang="es-AR" dirty="0"/>
              <a:t>        instrucciones</a:t>
            </a:r>
          </a:p>
          <a:p>
            <a:r>
              <a:rPr lang="es-AR" dirty="0"/>
              <a:t>}</a:t>
            </a:r>
          </a:p>
        </p:txBody>
      </p:sp>
      <p:pic>
        <p:nvPicPr>
          <p:cNvPr id="2050" name="Picture 2" descr="http://images4.hiboox.com/images/4911/diapo2bec0537dedd3d0094741987fdc33a10.png?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060848"/>
            <a:ext cx="3848100" cy="274320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107504" y="620688"/>
            <a:ext cx="1826141" cy="369332"/>
          </a:xfrm>
          <a:prstGeom prst="rect">
            <a:avLst/>
          </a:prstGeom>
        </p:spPr>
        <p:txBody>
          <a:bodyPr wrap="none">
            <a:spAutoFit/>
          </a:bodyPr>
          <a:lstStyle/>
          <a:p>
            <a:pPr lvl="0"/>
            <a:r>
              <a:rPr lang="es-AR" u="sng" dirty="0">
                <a:solidFill>
                  <a:srgbClr val="000000"/>
                </a:solidFill>
                <a:effectLst>
                  <a:outerShdw blurRad="38100" dist="38100" dir="2700000" algn="tl">
                    <a:srgbClr val="000000">
                      <a:alpha val="43137"/>
                    </a:srgbClr>
                  </a:outerShdw>
                </a:effectLst>
                <a:cs typeface="Arial" pitchFamily="34" charset="0"/>
              </a:rPr>
              <a:t>La sentencia IF:</a:t>
            </a:r>
          </a:p>
        </p:txBody>
      </p:sp>
      <p:sp>
        <p:nvSpPr>
          <p:cNvPr id="6"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Estructuras de Control de Flujo</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90187467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1988840"/>
            <a:ext cx="3168352" cy="3416320"/>
          </a:xfrm>
          <a:prstGeom prst="rect">
            <a:avLst/>
          </a:prstGeom>
        </p:spPr>
        <p:txBody>
          <a:bodyPr wrap="square">
            <a:spAutoFit/>
          </a:bodyPr>
          <a:lstStyle/>
          <a:p>
            <a:r>
              <a:rPr lang="es-AR" dirty="0" err="1"/>
              <a:t>if</a:t>
            </a:r>
            <a:r>
              <a:rPr lang="es-AR" dirty="0"/>
              <a:t>(</a:t>
            </a:r>
            <a:r>
              <a:rPr lang="es-AR" dirty="0" err="1"/>
              <a:t>expresionBooleana</a:t>
            </a:r>
            <a:r>
              <a:rPr lang="es-AR" dirty="0" smtClean="0"/>
              <a:t>)</a:t>
            </a:r>
          </a:p>
          <a:p>
            <a:r>
              <a:rPr lang="es-AR" dirty="0" smtClean="0"/>
              <a:t>{</a:t>
            </a:r>
            <a:endParaRPr lang="es-AR" dirty="0"/>
          </a:p>
          <a:p>
            <a:r>
              <a:rPr lang="es-AR" dirty="0"/>
              <a:t>   sentencias1;</a:t>
            </a:r>
          </a:p>
          <a:p>
            <a:r>
              <a:rPr lang="es-AR" dirty="0" smtClean="0"/>
              <a:t>}</a:t>
            </a:r>
          </a:p>
          <a:p>
            <a:r>
              <a:rPr lang="es-AR" dirty="0" err="1" smtClean="0"/>
              <a:t>else</a:t>
            </a:r>
            <a:r>
              <a:rPr lang="es-AR" dirty="0" smtClean="0"/>
              <a:t> </a:t>
            </a:r>
            <a:r>
              <a:rPr lang="es-AR" dirty="0" err="1" smtClean="0"/>
              <a:t>if</a:t>
            </a:r>
            <a:r>
              <a:rPr lang="es-AR" dirty="0" smtClean="0"/>
              <a:t>(expresionBooleana2)</a:t>
            </a:r>
          </a:p>
          <a:p>
            <a:r>
              <a:rPr lang="es-AR" dirty="0" smtClean="0"/>
              <a:t>{</a:t>
            </a:r>
            <a:endParaRPr lang="es-AR" dirty="0"/>
          </a:p>
          <a:p>
            <a:r>
              <a:rPr lang="es-AR" dirty="0"/>
              <a:t>    sentencias2;</a:t>
            </a:r>
          </a:p>
          <a:p>
            <a:r>
              <a:rPr lang="es-AR" dirty="0" smtClean="0"/>
              <a:t>}</a:t>
            </a:r>
          </a:p>
          <a:p>
            <a:r>
              <a:rPr lang="es-AR" dirty="0" err="1" smtClean="0"/>
              <a:t>else</a:t>
            </a:r>
            <a:endParaRPr lang="es-AR" dirty="0" smtClean="0"/>
          </a:p>
          <a:p>
            <a:r>
              <a:rPr lang="es-AR" dirty="0" smtClean="0"/>
              <a:t>{</a:t>
            </a:r>
            <a:endParaRPr lang="es-AR" dirty="0"/>
          </a:p>
          <a:p>
            <a:r>
              <a:rPr lang="es-AR" dirty="0"/>
              <a:t>    sentencias3</a:t>
            </a:r>
            <a:r>
              <a:rPr lang="es-AR" dirty="0" smtClean="0"/>
              <a:t>;</a:t>
            </a:r>
          </a:p>
          <a:p>
            <a:r>
              <a:rPr lang="es-AR" dirty="0" smtClean="0"/>
              <a:t>}</a:t>
            </a:r>
            <a:endParaRPr lang="es-AR" dirty="0"/>
          </a:p>
        </p:txBody>
      </p:sp>
      <p:sp>
        <p:nvSpPr>
          <p:cNvPr id="3" name="2 Rectángulo"/>
          <p:cNvSpPr/>
          <p:nvPr/>
        </p:nvSpPr>
        <p:spPr>
          <a:xfrm>
            <a:off x="107504" y="620688"/>
            <a:ext cx="3600400" cy="369332"/>
          </a:xfrm>
          <a:prstGeom prst="rect">
            <a:avLst/>
          </a:prstGeom>
        </p:spPr>
        <p:txBody>
          <a:bodyPr wrap="square">
            <a:spAutoFit/>
          </a:bodyPr>
          <a:lstStyle/>
          <a:p>
            <a:r>
              <a:rPr lang="es-AR" u="sng" dirty="0">
                <a:solidFill>
                  <a:srgbClr val="000000"/>
                </a:solidFill>
                <a:effectLst>
                  <a:outerShdw blurRad="38100" dist="38100" dir="2700000" algn="tl">
                    <a:srgbClr val="000000">
                      <a:alpha val="43137"/>
                    </a:srgbClr>
                  </a:outerShdw>
                </a:effectLst>
                <a:cs typeface="Arial" pitchFamily="34" charset="0"/>
              </a:rPr>
              <a:t>La sentencia </a:t>
            </a:r>
            <a:r>
              <a:rPr lang="es-AR" b="1" dirty="0" smtClean="0"/>
              <a:t>IF- ELSE-IF-ELSE</a:t>
            </a:r>
            <a:r>
              <a:rPr lang="es-AR" u="sng" dirty="0" smtClean="0">
                <a:solidFill>
                  <a:srgbClr val="000000"/>
                </a:solidFill>
                <a:effectLst>
                  <a:outerShdw blurRad="38100" dist="38100" dir="2700000" algn="tl">
                    <a:srgbClr val="000000">
                      <a:alpha val="43137"/>
                    </a:srgbClr>
                  </a:outerShdw>
                </a:effectLst>
                <a:cs typeface="Arial" pitchFamily="34" charset="0"/>
              </a:rPr>
              <a:t>:</a:t>
            </a:r>
            <a:endParaRPr lang="es-AR" u="sng" dirty="0">
              <a:solidFill>
                <a:srgbClr val="000000"/>
              </a:solidFill>
              <a:effectLst>
                <a:outerShdw blurRad="38100" dist="38100" dir="2700000" algn="tl">
                  <a:srgbClr val="000000">
                    <a:alpha val="43137"/>
                  </a:srgbClr>
                </a:outerShdw>
              </a:effectLst>
              <a:cs typeface="Arial" pitchFamily="34" charset="0"/>
            </a:endParaRPr>
          </a:p>
        </p:txBody>
      </p:sp>
      <p:sp>
        <p:nvSpPr>
          <p:cNvPr id="6"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Estructuras de Control de Flujo</a:t>
            </a:r>
            <a:endParaRPr lang="es-AR" dirty="0">
              <a:solidFill>
                <a:schemeClr val="bg1"/>
              </a:solidFill>
              <a:latin typeface="Trebuchet MS" panose="020B0603020202020204" pitchFamily="34" charset="0"/>
            </a:endParaRPr>
          </a:p>
        </p:txBody>
      </p:sp>
      <p:pic>
        <p:nvPicPr>
          <p:cNvPr id="4" name="Imagen 3"/>
          <p:cNvPicPr>
            <a:picLocks noChangeAspect="1"/>
          </p:cNvPicPr>
          <p:nvPr/>
        </p:nvPicPr>
        <p:blipFill>
          <a:blip r:embed="rId2"/>
          <a:stretch>
            <a:fillRect/>
          </a:stretch>
        </p:blipFill>
        <p:spPr>
          <a:xfrm>
            <a:off x="4067944" y="1844824"/>
            <a:ext cx="4248472" cy="3411491"/>
          </a:xfrm>
          <a:prstGeom prst="rect">
            <a:avLst/>
          </a:prstGeom>
        </p:spPr>
      </p:pic>
    </p:spTree>
    <p:extLst>
      <p:ext uri="{BB962C8B-B14F-4D97-AF65-F5344CB8AC3E}">
        <p14:creationId xmlns:p14="http://schemas.microsoft.com/office/powerpoint/2010/main" val="88961514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7504" y="764704"/>
            <a:ext cx="8784976" cy="5109091"/>
          </a:xfrm>
          <a:prstGeom prst="rect">
            <a:avLst/>
          </a:prstGeom>
        </p:spPr>
        <p:txBody>
          <a:bodyPr wrap="square">
            <a:spAutoFit/>
          </a:bodyPr>
          <a:lstStyle/>
          <a:p>
            <a:r>
              <a:rPr lang="es-AR" dirty="0"/>
              <a:t>  </a:t>
            </a:r>
            <a:r>
              <a:rPr lang="es-AR" sz="1200" dirty="0"/>
              <a:t>   </a:t>
            </a:r>
            <a:r>
              <a:rPr lang="es-AR" sz="1400" dirty="0"/>
              <a:t>//</a:t>
            </a:r>
            <a:r>
              <a:rPr lang="es-AR" sz="1400" dirty="0" err="1"/>
              <a:t>if</a:t>
            </a:r>
            <a:r>
              <a:rPr lang="es-AR" sz="1400" dirty="0"/>
              <a:t> sencillo</a:t>
            </a:r>
          </a:p>
          <a:p>
            <a:r>
              <a:rPr lang="es-AR" sz="1400" dirty="0"/>
              <a:t>    </a:t>
            </a:r>
            <a:r>
              <a:rPr lang="es-AR" sz="1400" dirty="0" err="1"/>
              <a:t>if</a:t>
            </a:r>
            <a:r>
              <a:rPr lang="es-AR" sz="1400" dirty="0"/>
              <a:t> ( admitido == true) { </a:t>
            </a:r>
            <a:r>
              <a:rPr lang="es-AR" sz="1400" dirty="0" err="1"/>
              <a:t>System.out.println</a:t>
            </a:r>
            <a:r>
              <a:rPr lang="es-AR" sz="1400" dirty="0"/>
              <a:t> ("Se ha admitido el valor"); }</a:t>
            </a:r>
          </a:p>
          <a:p>
            <a:r>
              <a:rPr lang="es-AR" sz="1400" dirty="0"/>
              <a:t> </a:t>
            </a:r>
          </a:p>
          <a:p>
            <a:r>
              <a:rPr lang="es-AR" sz="1400" dirty="0"/>
              <a:t>   //</a:t>
            </a:r>
            <a:r>
              <a:rPr lang="es-AR" sz="1400" dirty="0" err="1"/>
              <a:t>if</a:t>
            </a:r>
            <a:r>
              <a:rPr lang="es-AR" sz="1400" dirty="0"/>
              <a:t> </a:t>
            </a:r>
            <a:r>
              <a:rPr lang="es-AR" sz="1400" dirty="0" err="1"/>
              <a:t>else</a:t>
            </a:r>
            <a:r>
              <a:rPr lang="es-AR" sz="1400" dirty="0"/>
              <a:t> sencillo</a:t>
            </a:r>
          </a:p>
          <a:p>
            <a:r>
              <a:rPr lang="es-AR" sz="1400" dirty="0"/>
              <a:t>            </a:t>
            </a:r>
            <a:r>
              <a:rPr lang="es-AR" sz="1400" dirty="0" err="1"/>
              <a:t>if</a:t>
            </a:r>
            <a:r>
              <a:rPr lang="es-AR" sz="1400" dirty="0"/>
              <a:t> ( admitido == true) {</a:t>
            </a:r>
          </a:p>
          <a:p>
            <a:r>
              <a:rPr lang="es-AR" sz="1400" dirty="0"/>
              <a:t>            </a:t>
            </a:r>
            <a:r>
              <a:rPr lang="es-AR" sz="1400" dirty="0" err="1"/>
              <a:t>System.out.println</a:t>
            </a:r>
            <a:r>
              <a:rPr lang="es-AR" sz="1400" dirty="0"/>
              <a:t> ("Se ha admitido el valor");</a:t>
            </a:r>
          </a:p>
          <a:p>
            <a:r>
              <a:rPr lang="es-AR" sz="1400" dirty="0"/>
              <a:t>        } </a:t>
            </a:r>
            <a:r>
              <a:rPr lang="es-AR" sz="1400" dirty="0" err="1"/>
              <a:t>else</a:t>
            </a:r>
            <a:r>
              <a:rPr lang="es-AR" sz="1400" dirty="0"/>
              <a:t> {</a:t>
            </a:r>
          </a:p>
          <a:p>
            <a:r>
              <a:rPr lang="es-AR" sz="1400" dirty="0"/>
              <a:t>            </a:t>
            </a:r>
            <a:r>
              <a:rPr lang="es-AR" sz="1400" dirty="0" err="1"/>
              <a:t>System.out.println</a:t>
            </a:r>
            <a:r>
              <a:rPr lang="es-AR" sz="1400" dirty="0"/>
              <a:t> ("No se ha admitido el valor");</a:t>
            </a:r>
          </a:p>
          <a:p>
            <a:r>
              <a:rPr lang="es-AR" sz="1400" dirty="0"/>
              <a:t>        }</a:t>
            </a:r>
          </a:p>
          <a:p>
            <a:r>
              <a:rPr lang="es-AR" sz="1400" dirty="0"/>
              <a:t>    </a:t>
            </a:r>
            <a:endParaRPr lang="es-AR" sz="1400" dirty="0" smtClean="0"/>
          </a:p>
          <a:p>
            <a:r>
              <a:rPr lang="es-AR" sz="1400" dirty="0" smtClean="0"/>
              <a:t>//</a:t>
            </a:r>
            <a:r>
              <a:rPr lang="es-AR" sz="1400" dirty="0" err="1"/>
              <a:t>if</a:t>
            </a:r>
            <a:r>
              <a:rPr lang="es-AR" sz="1400" dirty="0"/>
              <a:t> con </a:t>
            </a:r>
            <a:r>
              <a:rPr lang="es-AR" sz="1400" dirty="0" err="1"/>
              <a:t>else</a:t>
            </a:r>
            <a:r>
              <a:rPr lang="es-AR" sz="1400" dirty="0"/>
              <a:t> </a:t>
            </a:r>
            <a:r>
              <a:rPr lang="es-AR" sz="1400" dirty="0" err="1"/>
              <a:t>if</a:t>
            </a:r>
            <a:r>
              <a:rPr lang="es-AR" sz="1400" dirty="0"/>
              <a:t> y cláusula final </a:t>
            </a:r>
            <a:r>
              <a:rPr lang="es-AR" sz="1400" dirty="0" err="1"/>
              <a:t>else</a:t>
            </a:r>
            <a:endParaRPr lang="es-AR" sz="1400" dirty="0"/>
          </a:p>
          <a:p>
            <a:r>
              <a:rPr lang="es-AR" sz="1400" dirty="0"/>
              <a:t>    </a:t>
            </a:r>
            <a:r>
              <a:rPr lang="es-AR" sz="1400" dirty="0" err="1"/>
              <a:t>if</a:t>
            </a:r>
            <a:r>
              <a:rPr lang="es-AR" sz="1400" dirty="0"/>
              <a:t> (</a:t>
            </a:r>
            <a:r>
              <a:rPr lang="es-AR" sz="1400" dirty="0" err="1"/>
              <a:t>DesplazamientoX</a:t>
            </a:r>
            <a:r>
              <a:rPr lang="es-AR" sz="1400" dirty="0"/>
              <a:t> == 0 &amp;&amp; </a:t>
            </a:r>
            <a:r>
              <a:rPr lang="es-AR" sz="1400" dirty="0" err="1"/>
              <a:t>DesplazamientoY</a:t>
            </a:r>
            <a:r>
              <a:rPr lang="es-AR" sz="1400" dirty="0"/>
              <a:t> == 1) {</a:t>
            </a:r>
          </a:p>
          <a:p>
            <a:r>
              <a:rPr lang="es-AR" sz="1400" dirty="0"/>
              <a:t>            </a:t>
            </a:r>
            <a:r>
              <a:rPr lang="es-AR" sz="1400" dirty="0" err="1"/>
              <a:t>System.out.println</a:t>
            </a:r>
            <a:r>
              <a:rPr lang="es-AR" sz="1400" dirty="0"/>
              <a:t> ("Se procede a bajar el personaje 1 posición");</a:t>
            </a:r>
          </a:p>
          <a:p>
            <a:r>
              <a:rPr lang="es-AR" sz="1400" dirty="0"/>
              <a:t>        }</a:t>
            </a:r>
          </a:p>
          <a:p>
            <a:r>
              <a:rPr lang="es-AR" sz="1400" dirty="0"/>
              <a:t>         </a:t>
            </a:r>
            <a:r>
              <a:rPr lang="es-AR" sz="1400" dirty="0" err="1"/>
              <a:t>else</a:t>
            </a:r>
            <a:r>
              <a:rPr lang="es-AR" sz="1400" dirty="0"/>
              <a:t> </a:t>
            </a:r>
            <a:r>
              <a:rPr lang="es-AR" sz="1400" dirty="0" err="1"/>
              <a:t>if</a:t>
            </a:r>
            <a:r>
              <a:rPr lang="es-AR" sz="1400" dirty="0"/>
              <a:t> (</a:t>
            </a:r>
            <a:r>
              <a:rPr lang="es-AR" sz="1400" dirty="0" err="1"/>
              <a:t>DesplazamientoX</a:t>
            </a:r>
            <a:r>
              <a:rPr lang="es-AR" sz="1400" dirty="0"/>
              <a:t> == 1 &amp;&amp; </a:t>
            </a:r>
            <a:r>
              <a:rPr lang="es-AR" sz="1400" dirty="0" err="1"/>
              <a:t>DesplazamientoY</a:t>
            </a:r>
            <a:r>
              <a:rPr lang="es-AR" sz="1400" dirty="0"/>
              <a:t> == 0) {</a:t>
            </a:r>
          </a:p>
          <a:p>
            <a:r>
              <a:rPr lang="es-AR" sz="1400" dirty="0"/>
              <a:t>            </a:t>
            </a:r>
            <a:r>
              <a:rPr lang="es-AR" sz="1400" dirty="0" err="1"/>
              <a:t>System.out.println</a:t>
            </a:r>
            <a:r>
              <a:rPr lang="es-AR" sz="1400" dirty="0"/>
              <a:t> ("Se procede a mover el personaje 1 posición a la derecha"); }</a:t>
            </a:r>
          </a:p>
          <a:p>
            <a:r>
              <a:rPr lang="es-AR" sz="1400" dirty="0"/>
              <a:t> </a:t>
            </a:r>
          </a:p>
          <a:p>
            <a:r>
              <a:rPr lang="es-AR" sz="1400" dirty="0"/>
              <a:t>        </a:t>
            </a:r>
            <a:r>
              <a:rPr lang="es-AR" sz="1400" dirty="0" err="1"/>
              <a:t>else</a:t>
            </a:r>
            <a:r>
              <a:rPr lang="es-AR" sz="1400" dirty="0"/>
              <a:t> </a:t>
            </a:r>
            <a:r>
              <a:rPr lang="es-AR" sz="1400" dirty="0" err="1"/>
              <a:t>if</a:t>
            </a:r>
            <a:r>
              <a:rPr lang="es-AR" sz="1400" dirty="0"/>
              <a:t> (</a:t>
            </a:r>
            <a:r>
              <a:rPr lang="es-AR" sz="1400" dirty="0" err="1"/>
              <a:t>DesplazamientoX</a:t>
            </a:r>
            <a:r>
              <a:rPr lang="es-AR" sz="1400" dirty="0"/>
              <a:t> == -1 &amp;&amp; </a:t>
            </a:r>
            <a:r>
              <a:rPr lang="es-AR" sz="1400" dirty="0" err="1"/>
              <a:t>DesplazamientoY</a:t>
            </a:r>
            <a:r>
              <a:rPr lang="es-AR" sz="1400" dirty="0"/>
              <a:t> == 0) {</a:t>
            </a:r>
          </a:p>
          <a:p>
            <a:r>
              <a:rPr lang="es-AR" sz="1400" dirty="0"/>
              <a:t>            </a:t>
            </a:r>
            <a:r>
              <a:rPr lang="es-AR" sz="1400" dirty="0" err="1"/>
              <a:t>System.out.println</a:t>
            </a:r>
            <a:r>
              <a:rPr lang="es-AR" sz="1400" dirty="0"/>
              <a:t> ("Se procede a mover el personaje 1 posición a la izquierda");</a:t>
            </a:r>
          </a:p>
          <a:p>
            <a:r>
              <a:rPr lang="es-AR" sz="1400" dirty="0"/>
              <a:t>        }</a:t>
            </a:r>
          </a:p>
          <a:p>
            <a:r>
              <a:rPr lang="es-AR" sz="1400" dirty="0"/>
              <a:t>         </a:t>
            </a:r>
            <a:r>
              <a:rPr lang="es-AR" sz="1400" dirty="0" err="1"/>
              <a:t>else</a:t>
            </a:r>
            <a:r>
              <a:rPr lang="es-AR" sz="1400" dirty="0"/>
              <a:t> {</a:t>
            </a:r>
          </a:p>
          <a:p>
            <a:r>
              <a:rPr lang="es-AR" sz="1400" dirty="0"/>
              <a:t>            </a:t>
            </a:r>
            <a:r>
              <a:rPr lang="es-AR" sz="1400" dirty="0" err="1"/>
              <a:t>System.out.println</a:t>
            </a:r>
            <a:r>
              <a:rPr lang="es-AR" sz="1400" dirty="0"/>
              <a:t> ("Los valores no son válidos");</a:t>
            </a:r>
          </a:p>
          <a:p>
            <a:r>
              <a:rPr lang="es-AR" sz="1400" dirty="0"/>
              <a:t>        }</a:t>
            </a:r>
          </a:p>
        </p:txBody>
      </p:sp>
      <p:sp>
        <p:nvSpPr>
          <p:cNvPr id="4"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Ejemplos Estructura </a:t>
            </a:r>
            <a:r>
              <a:rPr lang="es-AR" dirty="0" smtClean="0">
                <a:solidFill>
                  <a:schemeClr val="bg1"/>
                </a:solidFill>
                <a:latin typeface="Trebuchet MS" panose="020B0603020202020204" pitchFamily="34" charset="0"/>
              </a:rPr>
              <a:t>de Control de Flujo</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70770730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ages4.hiboox.com/images/5011/697892504323b238b647807b9566329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92696"/>
            <a:ext cx="7422232" cy="518231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107504" y="620688"/>
            <a:ext cx="2262158" cy="369332"/>
          </a:xfrm>
          <a:prstGeom prst="rect">
            <a:avLst/>
          </a:prstGeom>
        </p:spPr>
        <p:txBody>
          <a:bodyPr wrap="none">
            <a:spAutoFit/>
          </a:bodyPr>
          <a:lstStyle/>
          <a:p>
            <a:pPr lvl="0"/>
            <a:r>
              <a:rPr lang="es-AR" u="sng" dirty="0">
                <a:solidFill>
                  <a:srgbClr val="000000"/>
                </a:solidFill>
                <a:effectLst>
                  <a:outerShdw blurRad="38100" dist="38100" dir="2700000" algn="tl">
                    <a:srgbClr val="000000">
                      <a:alpha val="43137"/>
                    </a:srgbClr>
                  </a:outerShdw>
                </a:effectLst>
                <a:cs typeface="Arial" pitchFamily="34" charset="0"/>
              </a:rPr>
              <a:t>La sentencia </a:t>
            </a:r>
            <a:r>
              <a:rPr lang="es-AR" u="sng" dirty="0" err="1">
                <a:solidFill>
                  <a:srgbClr val="000000"/>
                </a:solidFill>
                <a:effectLst>
                  <a:outerShdw blurRad="38100" dist="38100" dir="2700000" algn="tl">
                    <a:srgbClr val="000000">
                      <a:alpha val="43137"/>
                    </a:srgbClr>
                  </a:outerShdw>
                </a:effectLst>
                <a:cs typeface="Arial" pitchFamily="34" charset="0"/>
              </a:rPr>
              <a:t>switch</a:t>
            </a:r>
            <a:r>
              <a:rPr lang="es-AR" u="sng" dirty="0">
                <a:solidFill>
                  <a:srgbClr val="000000"/>
                </a:solidFill>
                <a:effectLst>
                  <a:outerShdw blurRad="38100" dist="38100" dir="2700000" algn="tl">
                    <a:srgbClr val="000000">
                      <a:alpha val="43137"/>
                    </a:srgbClr>
                  </a:outerShdw>
                </a:effectLst>
                <a:cs typeface="Arial" pitchFamily="34" charset="0"/>
              </a:rPr>
              <a:t>:</a:t>
            </a:r>
          </a:p>
        </p:txBody>
      </p:sp>
      <p:sp>
        <p:nvSpPr>
          <p:cNvPr id="5"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Estructura de Control de </a:t>
            </a:r>
            <a:r>
              <a:rPr lang="es-AR" dirty="0" smtClean="0">
                <a:solidFill>
                  <a:schemeClr val="bg1"/>
                </a:solidFill>
                <a:latin typeface="Trebuchet MS" panose="020B0603020202020204" pitchFamily="34" charset="0"/>
              </a:rPr>
              <a:t>Flujo</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81305686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474345"/>
            <a:ext cx="8352928" cy="5632311"/>
          </a:xfrm>
          <a:prstGeom prst="rect">
            <a:avLst/>
          </a:prstGeom>
        </p:spPr>
        <p:txBody>
          <a:bodyPr wrap="square">
            <a:spAutoFit/>
          </a:bodyPr>
          <a:lstStyle/>
          <a:p>
            <a:pPr marL="285750" indent="-285750">
              <a:buFont typeface="Wingdings" pitchFamily="2" charset="2"/>
              <a:buChar char="§"/>
            </a:pPr>
            <a:r>
              <a:rPr lang="es-AR" dirty="0"/>
              <a:t>Su principal característica es que permite establecer muchas opciones según el valor de una variable (o expresión). </a:t>
            </a:r>
          </a:p>
          <a:p>
            <a:pPr marL="285750" indent="-285750">
              <a:buFont typeface="Wingdings" pitchFamily="2" charset="2"/>
              <a:buChar char="§"/>
            </a:pPr>
            <a:r>
              <a:rPr lang="es-AR" dirty="0"/>
              <a:t>A diferencia de la sentencia IF que solo hay dos opciones (Verdadero – Falso).</a:t>
            </a:r>
          </a:p>
          <a:p>
            <a:endParaRPr lang="es-AR" dirty="0"/>
          </a:p>
          <a:p>
            <a:r>
              <a:rPr lang="es-AR" dirty="0"/>
              <a:t>Forma de uso:</a:t>
            </a:r>
          </a:p>
          <a:p>
            <a:r>
              <a:rPr lang="es-AR" i="1" dirty="0" err="1"/>
              <a:t>switch</a:t>
            </a:r>
            <a:r>
              <a:rPr lang="es-AR" i="1" dirty="0"/>
              <a:t> (</a:t>
            </a:r>
            <a:r>
              <a:rPr lang="es-AR" i="1" dirty="0" err="1"/>
              <a:t>expresion</a:t>
            </a:r>
            <a:r>
              <a:rPr lang="es-AR" i="1" dirty="0"/>
              <a:t>)</a:t>
            </a:r>
            <a:endParaRPr lang="es-AR" dirty="0"/>
          </a:p>
          <a:p>
            <a:r>
              <a:rPr lang="es-AR" i="1" dirty="0"/>
              <a:t>{</a:t>
            </a:r>
            <a:endParaRPr lang="es-AR" dirty="0"/>
          </a:p>
          <a:p>
            <a:r>
              <a:rPr lang="es-AR" i="1" dirty="0"/>
              <a:t>case valor1: sentencias1; break;</a:t>
            </a:r>
            <a:endParaRPr lang="es-AR" dirty="0"/>
          </a:p>
          <a:p>
            <a:r>
              <a:rPr lang="es-AR" i="1" dirty="0"/>
              <a:t>case valor2: sentencias2; break;</a:t>
            </a:r>
            <a:endParaRPr lang="es-AR" dirty="0"/>
          </a:p>
          <a:p>
            <a:r>
              <a:rPr lang="es-AR" i="1" dirty="0"/>
              <a:t>case valor3: sentencias3; break;</a:t>
            </a:r>
            <a:endParaRPr lang="es-AR" dirty="0"/>
          </a:p>
          <a:p>
            <a:r>
              <a:rPr lang="es-AR" i="1" dirty="0"/>
              <a:t>default: sentencias4;</a:t>
            </a:r>
            <a:endParaRPr lang="es-AR" dirty="0"/>
          </a:p>
          <a:p>
            <a:r>
              <a:rPr lang="es-AR" i="1" dirty="0"/>
              <a:t>}</a:t>
            </a:r>
            <a:endParaRPr lang="es-AR" dirty="0"/>
          </a:p>
          <a:p>
            <a:endParaRPr lang="es-AR" dirty="0"/>
          </a:p>
          <a:p>
            <a:pPr marL="285750" indent="-285750">
              <a:buFont typeface="Wingdings" pitchFamily="2" charset="2"/>
              <a:buChar char="ü"/>
            </a:pPr>
            <a:r>
              <a:rPr lang="es-AR" dirty="0"/>
              <a:t>Los valores no comprendidos en ninguna sentencia case se pueden gestionar en el default</a:t>
            </a:r>
          </a:p>
          <a:p>
            <a:endParaRPr lang="es-AR" dirty="0"/>
          </a:p>
          <a:p>
            <a:pPr marL="285750" indent="-285750">
              <a:buFont typeface="Wingdings" pitchFamily="2" charset="2"/>
              <a:buChar char="ü"/>
            </a:pPr>
            <a:r>
              <a:rPr lang="es-AR" dirty="0"/>
              <a:t>Si no está el break, se ejecutan todas las sentencias case a continuación</a:t>
            </a:r>
          </a:p>
          <a:p>
            <a:r>
              <a:rPr lang="es-AR" dirty="0"/>
              <a:t/>
            </a:r>
            <a:br>
              <a:rPr lang="es-AR" dirty="0"/>
            </a:br>
            <a:endParaRPr lang="es-AR" dirty="0"/>
          </a:p>
        </p:txBody>
      </p:sp>
      <p:sp>
        <p:nvSpPr>
          <p:cNvPr id="4"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Estructura de Control de </a:t>
            </a:r>
            <a:r>
              <a:rPr lang="es-AR" dirty="0" smtClean="0">
                <a:solidFill>
                  <a:schemeClr val="bg1"/>
                </a:solidFill>
                <a:latin typeface="Trebuchet MS" panose="020B0603020202020204" pitchFamily="34" charset="0"/>
              </a:rPr>
              <a:t>Flujo</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11674168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692696"/>
            <a:ext cx="7920880" cy="4524315"/>
          </a:xfrm>
          <a:prstGeom prst="rect">
            <a:avLst/>
          </a:prstGeom>
        </p:spPr>
        <p:txBody>
          <a:bodyPr wrap="square">
            <a:spAutoFit/>
          </a:bodyPr>
          <a:lstStyle/>
          <a:p>
            <a:r>
              <a:rPr lang="es-AR" u="sng" dirty="0">
                <a:effectLst>
                  <a:outerShdw blurRad="38100" dist="38100" dir="2700000" algn="tl">
                    <a:srgbClr val="000000">
                      <a:alpha val="43137"/>
                    </a:srgbClr>
                  </a:outerShdw>
                </a:effectLst>
              </a:rPr>
              <a:t>EJEMPLO:</a:t>
            </a:r>
          </a:p>
          <a:p>
            <a:endParaRPr lang="es-AR" dirty="0"/>
          </a:p>
          <a:p>
            <a:r>
              <a:rPr lang="es-AR" dirty="0" err="1"/>
              <a:t>public</a:t>
            </a:r>
            <a:r>
              <a:rPr lang="es-AR" dirty="0"/>
              <a:t> </a:t>
            </a:r>
            <a:r>
              <a:rPr lang="es-AR" dirty="0" err="1"/>
              <a:t>void</a:t>
            </a:r>
            <a:r>
              <a:rPr lang="es-AR" dirty="0"/>
              <a:t> </a:t>
            </a:r>
            <a:r>
              <a:rPr lang="es-AR" dirty="0" err="1"/>
              <a:t>dimeSiEdadEsCritica</a:t>
            </a:r>
            <a:r>
              <a:rPr lang="es-AR" dirty="0"/>
              <a:t>() {</a:t>
            </a:r>
          </a:p>
          <a:p>
            <a:r>
              <a:rPr lang="es-AR" dirty="0"/>
              <a:t>        </a:t>
            </a:r>
            <a:r>
              <a:rPr lang="es-AR" dirty="0" err="1"/>
              <a:t>switch</a:t>
            </a:r>
            <a:r>
              <a:rPr lang="es-AR" dirty="0"/>
              <a:t> (edad) {</a:t>
            </a:r>
          </a:p>
          <a:p>
            <a:r>
              <a:rPr lang="es-AR" dirty="0"/>
              <a:t>            case 0:</a:t>
            </a:r>
          </a:p>
          <a:p>
            <a:r>
              <a:rPr lang="es-AR" dirty="0"/>
              <a:t>            </a:t>
            </a:r>
            <a:r>
              <a:rPr lang="es-AR" dirty="0" err="1"/>
              <a:t>System.out.println</a:t>
            </a:r>
            <a:r>
              <a:rPr lang="es-AR" dirty="0"/>
              <a:t> ("Acaba de nacer hace poco. No ha cumplido el año");</a:t>
            </a:r>
          </a:p>
          <a:p>
            <a:r>
              <a:rPr lang="es-AR" dirty="0"/>
              <a:t>            break;</a:t>
            </a:r>
          </a:p>
          <a:p>
            <a:r>
              <a:rPr lang="es-AR" dirty="0"/>
              <a:t>            case 18: </a:t>
            </a:r>
            <a:r>
              <a:rPr lang="es-AR" dirty="0" err="1"/>
              <a:t>System.out.println</a:t>
            </a:r>
            <a:r>
              <a:rPr lang="es-AR" dirty="0"/>
              <a:t> ("Está justo en la mayoría de edad"); break;</a:t>
            </a:r>
          </a:p>
          <a:p>
            <a:r>
              <a:rPr lang="es-AR" dirty="0"/>
              <a:t>            case 65: </a:t>
            </a:r>
            <a:r>
              <a:rPr lang="es-AR" dirty="0" err="1"/>
              <a:t>System.out.println</a:t>
            </a:r>
            <a:r>
              <a:rPr lang="es-AR" dirty="0"/>
              <a:t> ("Está en la edad de jubilación"); break;</a:t>
            </a:r>
          </a:p>
          <a:p>
            <a:r>
              <a:rPr lang="es-AR" dirty="0"/>
              <a:t>            default: </a:t>
            </a:r>
            <a:r>
              <a:rPr lang="es-AR" dirty="0" err="1"/>
              <a:t>System.out.println</a:t>
            </a:r>
            <a:r>
              <a:rPr lang="es-AR" dirty="0"/>
              <a:t> ("La edad no es crítica"); break;</a:t>
            </a:r>
          </a:p>
          <a:p>
            <a:r>
              <a:rPr lang="es-AR" dirty="0"/>
              <a:t>        }</a:t>
            </a:r>
          </a:p>
          <a:p>
            <a:r>
              <a:rPr lang="es-AR" dirty="0"/>
              <a:t>    }</a:t>
            </a:r>
          </a:p>
          <a:p>
            <a:endParaRPr lang="es-AR" dirty="0"/>
          </a:p>
          <a:p>
            <a:endParaRPr lang="es-AR" dirty="0"/>
          </a:p>
        </p:txBody>
      </p:sp>
      <p:sp>
        <p:nvSpPr>
          <p:cNvPr id="4"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Estructura de Control de </a:t>
            </a:r>
            <a:r>
              <a:rPr lang="es-AR" dirty="0" smtClean="0">
                <a:solidFill>
                  <a:schemeClr val="bg1"/>
                </a:solidFill>
                <a:latin typeface="Trebuchet MS" panose="020B0603020202020204" pitchFamily="34" charset="0"/>
              </a:rPr>
              <a:t>Flujo</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42414121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07504" y="620688"/>
            <a:ext cx="2351926" cy="369332"/>
          </a:xfrm>
          <a:prstGeom prst="rect">
            <a:avLst/>
          </a:prstGeom>
        </p:spPr>
        <p:txBody>
          <a:bodyPr wrap="none">
            <a:spAutoFit/>
          </a:bodyPr>
          <a:lstStyle/>
          <a:p>
            <a:pPr lvl="0"/>
            <a:r>
              <a:rPr lang="es-AR" u="sng" dirty="0">
                <a:solidFill>
                  <a:srgbClr val="000000"/>
                </a:solidFill>
                <a:effectLst>
                  <a:outerShdw blurRad="38100" dist="38100" dir="2700000" algn="tl">
                    <a:srgbClr val="000000">
                      <a:alpha val="43137"/>
                    </a:srgbClr>
                  </a:outerShdw>
                </a:effectLst>
                <a:cs typeface="Arial" pitchFamily="34" charset="0"/>
              </a:rPr>
              <a:t>La sentencia WHILE:</a:t>
            </a:r>
          </a:p>
        </p:txBody>
      </p:sp>
      <p:sp>
        <p:nvSpPr>
          <p:cNvPr id="4" name="3 Rectángulo"/>
          <p:cNvSpPr/>
          <p:nvPr/>
        </p:nvSpPr>
        <p:spPr>
          <a:xfrm>
            <a:off x="395536" y="1412776"/>
            <a:ext cx="4572000" cy="1477328"/>
          </a:xfrm>
          <a:prstGeom prst="rect">
            <a:avLst/>
          </a:prstGeom>
        </p:spPr>
        <p:txBody>
          <a:bodyPr>
            <a:spAutoFit/>
          </a:bodyPr>
          <a:lstStyle/>
          <a:p>
            <a:r>
              <a:rPr lang="es-AR" i="1" dirty="0" err="1"/>
              <a:t>while</a:t>
            </a:r>
            <a:r>
              <a:rPr lang="es-AR" i="1" dirty="0"/>
              <a:t> ( condición) {</a:t>
            </a:r>
            <a:endParaRPr lang="es-AR" dirty="0"/>
          </a:p>
          <a:p>
            <a:r>
              <a:rPr lang="es-AR" i="1" dirty="0"/>
              <a:t>.</a:t>
            </a:r>
            <a:endParaRPr lang="es-AR" dirty="0"/>
          </a:p>
          <a:p>
            <a:r>
              <a:rPr lang="es-AR" i="1" dirty="0"/>
              <a:t>.</a:t>
            </a:r>
            <a:endParaRPr lang="es-AR" dirty="0"/>
          </a:p>
          <a:p>
            <a:r>
              <a:rPr lang="es-AR" i="1" dirty="0"/>
              <a:t>.</a:t>
            </a:r>
            <a:endParaRPr lang="es-AR" dirty="0"/>
          </a:p>
          <a:p>
            <a:r>
              <a:rPr lang="es-AR" i="1" dirty="0"/>
              <a:t>}</a:t>
            </a:r>
            <a:endParaRPr lang="es-AR" dirty="0"/>
          </a:p>
        </p:txBody>
      </p:sp>
      <p:sp>
        <p:nvSpPr>
          <p:cNvPr id="6" name="5 Rectángulo"/>
          <p:cNvSpPr/>
          <p:nvPr/>
        </p:nvSpPr>
        <p:spPr>
          <a:xfrm>
            <a:off x="3859222" y="1438942"/>
            <a:ext cx="4572000" cy="1754326"/>
          </a:xfrm>
          <a:prstGeom prst="rect">
            <a:avLst/>
          </a:prstGeom>
        </p:spPr>
        <p:txBody>
          <a:bodyPr>
            <a:spAutoFit/>
          </a:bodyPr>
          <a:lstStyle/>
          <a:p>
            <a:r>
              <a:rPr lang="nn-NO" i="1" dirty="0"/>
              <a:t>int i = 1;</a:t>
            </a:r>
            <a:endParaRPr lang="nn-NO" dirty="0"/>
          </a:p>
          <a:p>
            <a:r>
              <a:rPr lang="nn-NO" i="1" dirty="0"/>
              <a:t>while (i &lt;= 10) {</a:t>
            </a:r>
            <a:endParaRPr lang="nn-NO" dirty="0"/>
          </a:p>
          <a:p>
            <a:r>
              <a:rPr lang="nn-NO" i="1" dirty="0"/>
              <a:t>System.out.println(i);</a:t>
            </a:r>
            <a:endParaRPr lang="nn-NO" dirty="0"/>
          </a:p>
          <a:p>
            <a:r>
              <a:rPr lang="nn-NO" i="1" dirty="0"/>
              <a:t>i++;  </a:t>
            </a:r>
            <a:r>
              <a:rPr lang="nn-NO" b="1" i="1" u="sng" dirty="0"/>
              <a:t>//bandera o condición de terminación</a:t>
            </a:r>
            <a:endParaRPr lang="nn-NO" b="1" u="sng" dirty="0"/>
          </a:p>
          <a:p>
            <a:r>
              <a:rPr lang="nn-NO" i="1" dirty="0"/>
              <a:t>}</a:t>
            </a:r>
            <a:endParaRPr lang="nn-NO" dirty="0"/>
          </a:p>
        </p:txBody>
      </p:sp>
      <p:pic>
        <p:nvPicPr>
          <p:cNvPr id="1026" name="Picture 2" descr="https://alumni.educacionit.com/content/274/916/images/image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573016"/>
            <a:ext cx="2800350" cy="2095501"/>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Estructura de Control de </a:t>
            </a:r>
            <a:r>
              <a:rPr lang="es-AR" dirty="0" smtClean="0">
                <a:solidFill>
                  <a:schemeClr val="bg1"/>
                </a:solidFill>
                <a:latin typeface="Trebuchet MS" panose="020B0603020202020204" pitchFamily="34" charset="0"/>
              </a:rPr>
              <a:t>Flujo</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408168678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alumni.educacionit.com/content/274/916/images/image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212976"/>
            <a:ext cx="1857375" cy="2343151"/>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107504" y="620688"/>
            <a:ext cx="2710999" cy="369332"/>
          </a:xfrm>
          <a:prstGeom prst="rect">
            <a:avLst/>
          </a:prstGeom>
        </p:spPr>
        <p:txBody>
          <a:bodyPr wrap="none">
            <a:spAutoFit/>
          </a:bodyPr>
          <a:lstStyle/>
          <a:p>
            <a:pPr lvl="0"/>
            <a:r>
              <a:rPr lang="es-AR" u="sng" dirty="0">
                <a:solidFill>
                  <a:srgbClr val="000000"/>
                </a:solidFill>
                <a:effectLst>
                  <a:outerShdw blurRad="38100" dist="38100" dir="2700000" algn="tl">
                    <a:srgbClr val="000000">
                      <a:alpha val="43137"/>
                    </a:srgbClr>
                  </a:outerShdw>
                </a:effectLst>
                <a:cs typeface="Arial" pitchFamily="34" charset="0"/>
              </a:rPr>
              <a:t>La sentencia Do WHILE:</a:t>
            </a:r>
          </a:p>
        </p:txBody>
      </p:sp>
      <p:sp>
        <p:nvSpPr>
          <p:cNvPr id="6" name="5 Rectángulo"/>
          <p:cNvSpPr/>
          <p:nvPr/>
        </p:nvSpPr>
        <p:spPr>
          <a:xfrm>
            <a:off x="395536" y="1412776"/>
            <a:ext cx="4572000" cy="1754326"/>
          </a:xfrm>
          <a:prstGeom prst="rect">
            <a:avLst/>
          </a:prstGeom>
        </p:spPr>
        <p:txBody>
          <a:bodyPr>
            <a:spAutoFit/>
          </a:bodyPr>
          <a:lstStyle/>
          <a:p>
            <a:r>
              <a:rPr lang="es-AR" i="1" dirty="0"/>
              <a:t>do {</a:t>
            </a:r>
            <a:endParaRPr lang="es-AR" dirty="0"/>
          </a:p>
          <a:p>
            <a:r>
              <a:rPr lang="es-AR" i="1" dirty="0"/>
              <a:t>.</a:t>
            </a:r>
            <a:endParaRPr lang="es-AR" dirty="0"/>
          </a:p>
          <a:p>
            <a:r>
              <a:rPr lang="es-AR" i="1" dirty="0"/>
              <a:t>.</a:t>
            </a:r>
            <a:endParaRPr lang="es-AR" dirty="0"/>
          </a:p>
          <a:p>
            <a:r>
              <a:rPr lang="es-AR" i="1" dirty="0"/>
              <a:t>} </a:t>
            </a:r>
            <a:r>
              <a:rPr lang="es-AR" i="1" dirty="0" err="1"/>
              <a:t>while</a:t>
            </a:r>
            <a:r>
              <a:rPr lang="es-AR" i="1" dirty="0"/>
              <a:t> (</a:t>
            </a:r>
            <a:r>
              <a:rPr lang="es-AR" i="1" dirty="0" err="1"/>
              <a:t>condicion</a:t>
            </a:r>
            <a:r>
              <a:rPr lang="es-AR" i="1" dirty="0"/>
              <a:t>);</a:t>
            </a:r>
            <a:endParaRPr lang="es-AR" dirty="0"/>
          </a:p>
          <a:p>
            <a:r>
              <a:rPr lang="es-AR" dirty="0"/>
              <a:t/>
            </a:r>
            <a:br>
              <a:rPr lang="es-AR" dirty="0"/>
            </a:br>
            <a:endParaRPr lang="es-AR" dirty="0"/>
          </a:p>
        </p:txBody>
      </p:sp>
      <p:sp>
        <p:nvSpPr>
          <p:cNvPr id="7" name="6 Rectángulo"/>
          <p:cNvSpPr/>
          <p:nvPr/>
        </p:nvSpPr>
        <p:spPr>
          <a:xfrm>
            <a:off x="3859222" y="1438942"/>
            <a:ext cx="4572000" cy="2031325"/>
          </a:xfrm>
          <a:prstGeom prst="rect">
            <a:avLst/>
          </a:prstGeom>
        </p:spPr>
        <p:txBody>
          <a:bodyPr>
            <a:spAutoFit/>
          </a:bodyPr>
          <a:lstStyle/>
          <a:p>
            <a:r>
              <a:rPr lang="es-AR" i="1" dirty="0"/>
              <a:t>//Imprimimos las cifras 0 - 9</a:t>
            </a:r>
          </a:p>
          <a:p>
            <a:r>
              <a:rPr lang="es-AR" i="1" dirty="0"/>
              <a:t>        do {</a:t>
            </a:r>
          </a:p>
          <a:p>
            <a:r>
              <a:rPr lang="es-AR" i="1" dirty="0" err="1"/>
              <a:t>System.out.println</a:t>
            </a:r>
            <a:r>
              <a:rPr lang="es-AR" i="1" dirty="0"/>
              <a:t>(y);</a:t>
            </a:r>
          </a:p>
          <a:p>
            <a:r>
              <a:rPr lang="es-AR" i="1" dirty="0"/>
              <a:t>y++;</a:t>
            </a:r>
          </a:p>
          <a:p>
            <a:r>
              <a:rPr lang="es-AR" i="1" dirty="0"/>
              <a:t>} </a:t>
            </a:r>
            <a:r>
              <a:rPr lang="es-AR" i="1" dirty="0" err="1"/>
              <a:t>while</a:t>
            </a:r>
            <a:r>
              <a:rPr lang="es-AR" i="1" dirty="0"/>
              <a:t> (y &lt; 10);</a:t>
            </a:r>
            <a:endParaRPr lang="es-AR" dirty="0"/>
          </a:p>
          <a:p>
            <a:r>
              <a:rPr lang="es-AR" dirty="0"/>
              <a:t/>
            </a:r>
            <a:br>
              <a:rPr lang="es-AR" dirty="0"/>
            </a:br>
            <a:endParaRPr lang="nn-NO" dirty="0"/>
          </a:p>
        </p:txBody>
      </p:sp>
      <p:sp>
        <p:nvSpPr>
          <p:cNvPr id="8"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Estructura de Control de </a:t>
            </a:r>
            <a:r>
              <a:rPr lang="es-AR" dirty="0" smtClean="0">
                <a:solidFill>
                  <a:schemeClr val="bg1"/>
                </a:solidFill>
                <a:latin typeface="Trebuchet MS" panose="020B0603020202020204" pitchFamily="34" charset="0"/>
              </a:rPr>
              <a:t>Flujo</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428097063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692696"/>
            <a:ext cx="7920880" cy="6924973"/>
          </a:xfrm>
          <a:prstGeom prst="rect">
            <a:avLst/>
          </a:prstGeom>
        </p:spPr>
        <p:txBody>
          <a:bodyPr wrap="square">
            <a:spAutoFit/>
          </a:bodyPr>
          <a:lstStyle/>
          <a:p>
            <a:endParaRPr lang="es-AR" u="sng" dirty="0" smtClean="0"/>
          </a:p>
          <a:p>
            <a:r>
              <a:rPr lang="es-AR" u="sng" dirty="0" smtClean="0"/>
              <a:t>Inicialización</a:t>
            </a:r>
            <a:r>
              <a:rPr lang="es-AR" dirty="0"/>
              <a:t>: se ejecuta al comienzo.</a:t>
            </a:r>
          </a:p>
          <a:p>
            <a:r>
              <a:rPr lang="es-AR" u="sng" dirty="0"/>
              <a:t>Expresión booleana</a:t>
            </a:r>
            <a:r>
              <a:rPr lang="es-AR" dirty="0"/>
              <a:t>: Indica en qué condiciones finaliza el ciclo. Se analiza antes de comenzar cada iteración.</a:t>
            </a:r>
          </a:p>
          <a:p>
            <a:r>
              <a:rPr lang="es-AR" u="sng" dirty="0"/>
              <a:t>Post acción</a:t>
            </a:r>
            <a:r>
              <a:rPr lang="es-AR" dirty="0"/>
              <a:t>: Se ejecuta la iteración.</a:t>
            </a:r>
          </a:p>
          <a:p>
            <a:endParaRPr lang="es-AR" dirty="0"/>
          </a:p>
          <a:p>
            <a:r>
              <a:rPr lang="es-AR" i="1" dirty="0" err="1"/>
              <a:t>for</a:t>
            </a:r>
            <a:r>
              <a:rPr lang="es-AR" i="1" dirty="0"/>
              <a:t> (</a:t>
            </a:r>
            <a:r>
              <a:rPr lang="es-AR" i="1" dirty="0" err="1"/>
              <a:t>int</a:t>
            </a:r>
            <a:r>
              <a:rPr lang="es-AR" i="1" dirty="0"/>
              <a:t> </a:t>
            </a:r>
            <a:r>
              <a:rPr lang="es-AR" i="1" dirty="0" err="1"/>
              <a:t>nro</a:t>
            </a:r>
            <a:r>
              <a:rPr lang="es-AR" i="1" dirty="0"/>
              <a:t> = 0; </a:t>
            </a:r>
            <a:r>
              <a:rPr lang="es-AR" i="1" dirty="0" err="1"/>
              <a:t>nro</a:t>
            </a:r>
            <a:r>
              <a:rPr lang="es-AR" i="1" dirty="0"/>
              <a:t> &lt; 10; </a:t>
            </a:r>
            <a:r>
              <a:rPr lang="es-AR" i="1" dirty="0" err="1"/>
              <a:t>nro</a:t>
            </a:r>
            <a:r>
              <a:rPr lang="es-AR" i="1" dirty="0"/>
              <a:t>++)</a:t>
            </a:r>
          </a:p>
          <a:p>
            <a:r>
              <a:rPr lang="es-AR" i="1" dirty="0" err="1"/>
              <a:t>System.out.println</a:t>
            </a:r>
            <a:r>
              <a:rPr lang="es-AR" i="1" dirty="0"/>
              <a:t>(</a:t>
            </a:r>
            <a:r>
              <a:rPr lang="es-AR" i="1" dirty="0" err="1"/>
              <a:t>nro</a:t>
            </a:r>
            <a:r>
              <a:rPr lang="es-AR" i="1" dirty="0"/>
              <a:t>);</a:t>
            </a:r>
            <a:endParaRPr lang="es-AR" dirty="0"/>
          </a:p>
          <a:p>
            <a:endParaRPr lang="es-AR" dirty="0"/>
          </a:p>
          <a:p>
            <a:r>
              <a:rPr lang="es-AR" b="1" dirty="0"/>
              <a:t>BUCLE INFINITO:</a:t>
            </a:r>
          </a:p>
          <a:p>
            <a:r>
              <a:rPr lang="es-AR" i="1" dirty="0" err="1"/>
              <a:t>int</a:t>
            </a:r>
            <a:r>
              <a:rPr lang="es-AR" i="1" dirty="0"/>
              <a:t> </a:t>
            </a:r>
            <a:r>
              <a:rPr lang="es-AR" i="1" dirty="0" err="1"/>
              <a:t>lineas</a:t>
            </a:r>
            <a:r>
              <a:rPr lang="es-AR" i="1" dirty="0"/>
              <a:t> = 10;</a:t>
            </a:r>
            <a:endParaRPr lang="es-AR" dirty="0"/>
          </a:p>
          <a:p>
            <a:r>
              <a:rPr lang="es-AR" i="1" dirty="0" err="1"/>
              <a:t>for</a:t>
            </a:r>
            <a:r>
              <a:rPr lang="es-AR" i="1" dirty="0"/>
              <a:t>(</a:t>
            </a:r>
            <a:r>
              <a:rPr lang="es-AR" i="1" dirty="0" err="1"/>
              <a:t>int</a:t>
            </a:r>
            <a:r>
              <a:rPr lang="es-AR" i="1" dirty="0"/>
              <a:t> a=</a:t>
            </a:r>
            <a:r>
              <a:rPr lang="es-AR" i="1" dirty="0" err="1"/>
              <a:t>lineas;a</a:t>
            </a:r>
            <a:r>
              <a:rPr lang="es-AR" i="1" dirty="0"/>
              <a:t>&gt;1;lineas--)</a:t>
            </a:r>
            <a:endParaRPr lang="es-AR" dirty="0"/>
          </a:p>
          <a:p>
            <a:r>
              <a:rPr lang="es-AR" i="1" dirty="0"/>
              <a:t>{</a:t>
            </a:r>
            <a:endParaRPr lang="es-AR" dirty="0"/>
          </a:p>
          <a:p>
            <a:r>
              <a:rPr lang="es-AR" i="1" dirty="0" err="1"/>
              <a:t>System.out.println</a:t>
            </a:r>
            <a:r>
              <a:rPr lang="es-AR" i="1" dirty="0"/>
              <a:t>("+");</a:t>
            </a:r>
            <a:endParaRPr lang="es-AR" dirty="0"/>
          </a:p>
          <a:p>
            <a:r>
              <a:rPr lang="es-AR" i="1" dirty="0"/>
              <a:t>}</a:t>
            </a:r>
            <a:endParaRPr lang="es-AR" dirty="0"/>
          </a:p>
          <a:p>
            <a:r>
              <a:rPr lang="es-AR" dirty="0"/>
              <a:t>Estructuras anidadas: 	</a:t>
            </a:r>
            <a:r>
              <a:rPr lang="es-AR" sz="1400" dirty="0" err="1"/>
              <a:t>for</a:t>
            </a:r>
            <a:r>
              <a:rPr lang="es-AR" sz="1400" dirty="0"/>
              <a:t>(</a:t>
            </a:r>
            <a:r>
              <a:rPr lang="es-AR" sz="1400" dirty="0" err="1"/>
              <a:t>int</a:t>
            </a:r>
            <a:r>
              <a:rPr lang="es-AR" sz="1400" dirty="0"/>
              <a:t> c=0;c&lt;10;c++)</a:t>
            </a:r>
          </a:p>
          <a:p>
            <a:r>
              <a:rPr lang="es-AR" sz="1400" dirty="0"/>
              <a:t>			        {</a:t>
            </a:r>
            <a:r>
              <a:rPr lang="es-AR" sz="1400" dirty="0" err="1"/>
              <a:t>for</a:t>
            </a:r>
            <a:r>
              <a:rPr lang="es-AR" sz="1400" dirty="0"/>
              <a:t>(</a:t>
            </a:r>
            <a:r>
              <a:rPr lang="es-AR" sz="1400" dirty="0" err="1"/>
              <a:t>int</a:t>
            </a:r>
            <a:r>
              <a:rPr lang="es-AR" sz="1400" dirty="0"/>
              <a:t> d=0;d&lt;10;d++)</a:t>
            </a:r>
          </a:p>
          <a:p>
            <a:r>
              <a:rPr lang="es-AR" sz="1400" dirty="0"/>
              <a:t>				        {</a:t>
            </a:r>
            <a:r>
              <a:rPr lang="es-AR" sz="1400" dirty="0" err="1"/>
              <a:t>for</a:t>
            </a:r>
            <a:r>
              <a:rPr lang="es-AR" sz="1400" dirty="0"/>
              <a:t>(</a:t>
            </a:r>
            <a:r>
              <a:rPr lang="es-AR" sz="1400" dirty="0" err="1"/>
              <a:t>int</a:t>
            </a:r>
            <a:r>
              <a:rPr lang="es-AR" sz="1400" dirty="0"/>
              <a:t> u=0;u&lt;10;u++)</a:t>
            </a:r>
          </a:p>
          <a:p>
            <a:r>
              <a:rPr lang="es-AR" sz="1400" dirty="0"/>
              <a:t>			        {</a:t>
            </a:r>
            <a:r>
              <a:rPr lang="es-AR" sz="1400" dirty="0" err="1"/>
              <a:t>if</a:t>
            </a:r>
            <a:r>
              <a:rPr lang="es-AR" sz="1400" dirty="0"/>
              <a:t>(c==0 &amp;&amp; d==0){</a:t>
            </a:r>
            <a:r>
              <a:rPr lang="es-AR" sz="1400" dirty="0" err="1"/>
              <a:t>System.out.println</a:t>
            </a:r>
            <a:r>
              <a:rPr lang="es-AR" sz="1400" dirty="0"/>
              <a:t>(u);}</a:t>
            </a:r>
          </a:p>
          <a:p>
            <a:r>
              <a:rPr lang="es-AR" sz="1400" dirty="0"/>
              <a:t>		        </a:t>
            </a:r>
            <a:r>
              <a:rPr lang="es-AR" sz="1400" dirty="0" err="1"/>
              <a:t>else</a:t>
            </a:r>
            <a:r>
              <a:rPr lang="es-AR" sz="1400" dirty="0"/>
              <a:t> </a:t>
            </a:r>
            <a:r>
              <a:rPr lang="es-AR" sz="1400" dirty="0" err="1"/>
              <a:t>if</a:t>
            </a:r>
            <a:r>
              <a:rPr lang="es-AR" sz="1400" dirty="0"/>
              <a:t>(c==0 &amp;&amp; d!=0){</a:t>
            </a:r>
            <a:r>
              <a:rPr lang="es-AR" sz="1400" dirty="0" err="1"/>
              <a:t>System.out.println</a:t>
            </a:r>
            <a:r>
              <a:rPr lang="es-AR" sz="1400" dirty="0"/>
              <a:t>(d+""+u);}   </a:t>
            </a:r>
          </a:p>
          <a:p>
            <a:r>
              <a:rPr lang="es-AR" sz="1400" dirty="0"/>
              <a:t>	        </a:t>
            </a:r>
            <a:r>
              <a:rPr lang="es-AR" sz="1400" dirty="0" err="1"/>
              <a:t>else</a:t>
            </a:r>
            <a:r>
              <a:rPr lang="es-AR" sz="1400" dirty="0"/>
              <a:t>{</a:t>
            </a:r>
            <a:r>
              <a:rPr lang="es-AR" sz="1400" dirty="0" err="1"/>
              <a:t>System.out.println</a:t>
            </a:r>
            <a:r>
              <a:rPr lang="es-AR" sz="1400" dirty="0"/>
              <a:t>(c+""+d+""+u</a:t>
            </a:r>
            <a:r>
              <a:rPr lang="es-AR" sz="1400" dirty="0" smtClean="0"/>
              <a:t>);}}}}</a:t>
            </a:r>
            <a:endParaRPr lang="es-AR" sz="1400" dirty="0"/>
          </a:p>
          <a:p>
            <a:endParaRPr lang="es-AR" dirty="0"/>
          </a:p>
          <a:p>
            <a:r>
              <a:rPr lang="es-AR" dirty="0"/>
              <a:t/>
            </a:r>
            <a:br>
              <a:rPr lang="es-AR" dirty="0"/>
            </a:br>
            <a:endParaRPr lang="es-AR" dirty="0"/>
          </a:p>
          <a:p>
            <a:endParaRPr lang="es-AR" dirty="0"/>
          </a:p>
        </p:txBody>
      </p:sp>
      <p:pic>
        <p:nvPicPr>
          <p:cNvPr id="3074" name="Picture 2" descr="https://alumni.educacionit.com/content/274/916/images/image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348880"/>
            <a:ext cx="2876550" cy="218122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Estructura de Control de </a:t>
            </a:r>
            <a:r>
              <a:rPr lang="es-AR" dirty="0" smtClean="0">
                <a:solidFill>
                  <a:schemeClr val="bg1"/>
                </a:solidFill>
                <a:latin typeface="Trebuchet MS" panose="020B0603020202020204" pitchFamily="34" charset="0"/>
              </a:rPr>
              <a:t>Flujo</a:t>
            </a:r>
            <a:endParaRPr lang="es-AR" dirty="0">
              <a:solidFill>
                <a:schemeClr val="bg1"/>
              </a:solidFill>
              <a:latin typeface="Trebuchet MS" panose="020B0603020202020204" pitchFamily="34" charset="0"/>
            </a:endParaRPr>
          </a:p>
        </p:txBody>
      </p:sp>
      <p:sp>
        <p:nvSpPr>
          <p:cNvPr id="6" name="4 Rectángulo"/>
          <p:cNvSpPr/>
          <p:nvPr/>
        </p:nvSpPr>
        <p:spPr>
          <a:xfrm>
            <a:off x="107504" y="405212"/>
            <a:ext cx="2108269" cy="369332"/>
          </a:xfrm>
          <a:prstGeom prst="rect">
            <a:avLst/>
          </a:prstGeom>
        </p:spPr>
        <p:txBody>
          <a:bodyPr wrap="none">
            <a:spAutoFit/>
          </a:bodyPr>
          <a:lstStyle/>
          <a:p>
            <a:pPr lvl="0"/>
            <a:r>
              <a:rPr lang="es-AR" u="sng" dirty="0">
                <a:solidFill>
                  <a:srgbClr val="000000"/>
                </a:solidFill>
                <a:effectLst>
                  <a:outerShdw blurRad="38100" dist="38100" dir="2700000" algn="tl">
                    <a:srgbClr val="000000">
                      <a:alpha val="43137"/>
                    </a:srgbClr>
                  </a:outerShdw>
                </a:effectLst>
                <a:cs typeface="Arial" pitchFamily="34" charset="0"/>
              </a:rPr>
              <a:t>La sentencia </a:t>
            </a:r>
            <a:r>
              <a:rPr lang="es-AR" u="sng" dirty="0" smtClean="0">
                <a:solidFill>
                  <a:srgbClr val="000000"/>
                </a:solidFill>
                <a:effectLst>
                  <a:outerShdw blurRad="38100" dist="38100" dir="2700000" algn="tl">
                    <a:srgbClr val="000000">
                      <a:alpha val="43137"/>
                    </a:srgbClr>
                  </a:outerShdw>
                </a:effectLst>
                <a:cs typeface="Arial" pitchFamily="34" charset="0"/>
              </a:rPr>
              <a:t>FOR:</a:t>
            </a:r>
            <a:endParaRPr lang="es-AR" u="sng" dirty="0">
              <a:solidFill>
                <a:srgbClr val="000000"/>
              </a:solidFill>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370335753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3508" y="476672"/>
            <a:ext cx="8856984" cy="4196020"/>
          </a:xfrm>
          <a:prstGeom prst="rect">
            <a:avLst/>
          </a:prstGeom>
        </p:spPr>
        <p:txBody>
          <a:bodyPr wrap="square">
            <a:spAutoFit/>
          </a:bodyPr>
          <a:lstStyle/>
          <a:p>
            <a:pPr>
              <a:lnSpc>
                <a:spcPct val="150000"/>
              </a:lnSpc>
            </a:pPr>
            <a:r>
              <a:rPr lang="es-AR" dirty="0"/>
              <a:t>Adicionalmente, el lenguaje podía adaptarse fácilmente a las múltiples plataformas, con lo cual surge una de las primeras aplicaciones </a:t>
            </a:r>
            <a:r>
              <a:rPr lang="es-AR" dirty="0" err="1"/>
              <a:t>multiplataformas</a:t>
            </a:r>
            <a:r>
              <a:rPr lang="es-AR" dirty="0"/>
              <a:t> más conocidas: </a:t>
            </a:r>
            <a:r>
              <a:rPr lang="es-AR" dirty="0" err="1"/>
              <a:t>WebRunner</a:t>
            </a:r>
            <a:r>
              <a:rPr lang="es-AR" dirty="0"/>
              <a:t> (hoy </a:t>
            </a:r>
            <a:r>
              <a:rPr lang="es-AR" dirty="0" err="1"/>
              <a:t>HotJava</a:t>
            </a:r>
            <a:r>
              <a:rPr lang="es-AR" dirty="0"/>
              <a:t>), un navegador multiplataforma construido en Java.</a:t>
            </a:r>
          </a:p>
          <a:p>
            <a:pPr>
              <a:lnSpc>
                <a:spcPct val="150000"/>
              </a:lnSpc>
            </a:pPr>
            <a:endParaRPr lang="es-AR" dirty="0" smtClean="0"/>
          </a:p>
          <a:p>
            <a:pPr>
              <a:lnSpc>
                <a:spcPct val="150000"/>
              </a:lnSpc>
            </a:pPr>
            <a:r>
              <a:rPr lang="es-AR" dirty="0"/>
              <a:t>Inicialmente la intención fue nombrar al lenguaje de programación con el nombre de </a:t>
            </a:r>
            <a:r>
              <a:rPr lang="es-AR" dirty="0" err="1"/>
              <a:t>Oak</a:t>
            </a:r>
            <a:r>
              <a:rPr lang="es-AR" dirty="0"/>
              <a:t>, pero este ya estaba registrado. La leyenda cuenta que una visita a la cafetería le dio rápida solución al problema.</a:t>
            </a:r>
          </a:p>
          <a:p>
            <a:pPr>
              <a:lnSpc>
                <a:spcPct val="150000"/>
              </a:lnSpc>
            </a:pPr>
            <a:r>
              <a:rPr lang="es-AR" dirty="0"/>
              <a:t>En las confiterías norteamericanas hay un café denominado Java, en el cual esta inspirado el nombre del lenguaje de programación. El logotipo de Java es justamente una taza café.</a:t>
            </a:r>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Concepto e Historia</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96305769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2" y="548680"/>
            <a:ext cx="8208912" cy="2585323"/>
          </a:xfrm>
          <a:prstGeom prst="rect">
            <a:avLst/>
          </a:prstGeom>
        </p:spPr>
        <p:txBody>
          <a:bodyPr wrap="square">
            <a:spAutoFit/>
          </a:bodyPr>
          <a:lstStyle/>
          <a:p>
            <a:pPr marL="285750" indent="-285750">
              <a:buFont typeface="Wingdings" pitchFamily="2" charset="2"/>
              <a:buChar char="ü"/>
            </a:pPr>
            <a:r>
              <a:rPr lang="es-AR" dirty="0"/>
              <a:t>La utilización del "break" también es muy común en los ciclos, este se utiliza cuando queremos salir por algún motivo del ciclo sin importar el resto de vueltas que falten (ejemplo: algoritmo de búsqueda).</a:t>
            </a:r>
          </a:p>
          <a:p>
            <a:pPr marL="285750" indent="-285750">
              <a:buFont typeface="Wingdings" pitchFamily="2" charset="2"/>
              <a:buChar char="ü"/>
            </a:pPr>
            <a:r>
              <a:rPr lang="es-AR" dirty="0"/>
              <a:t>La sentencia </a:t>
            </a:r>
            <a:r>
              <a:rPr lang="es-AR" dirty="0" err="1"/>
              <a:t>continue</a:t>
            </a:r>
            <a:r>
              <a:rPr lang="es-AR" dirty="0"/>
              <a:t>, fuerza al bucle a comenzar la siguiente iteración desde el principio. Fuerza una próxima iteración, sin ejecutar todas las sentencias que están después</a:t>
            </a:r>
          </a:p>
          <a:p>
            <a:pPr marL="285750" indent="-285750">
              <a:buFont typeface="Wingdings" pitchFamily="2" charset="2"/>
              <a:buChar char="ü"/>
            </a:pPr>
            <a:endParaRPr lang="es-AR" dirty="0"/>
          </a:p>
          <a:p>
            <a:r>
              <a:rPr lang="es-AR" dirty="0">
                <a:effectLst>
                  <a:outerShdw blurRad="38100" dist="38100" dir="2700000" algn="tl">
                    <a:srgbClr val="000000">
                      <a:alpha val="43137"/>
                    </a:srgbClr>
                  </a:outerShdw>
                </a:effectLst>
              </a:rPr>
              <a:t>Cual sería la diferencia?</a:t>
            </a:r>
          </a:p>
          <a:p>
            <a:pPr marL="285750" indent="-285750">
              <a:buFont typeface="Wingdings" pitchFamily="2" charset="2"/>
              <a:buChar char="ü"/>
            </a:pPr>
            <a:endParaRPr lang="es-AR" dirty="0"/>
          </a:p>
        </p:txBody>
      </p:sp>
      <p:sp>
        <p:nvSpPr>
          <p:cNvPr id="4" name="3 Rectángulo"/>
          <p:cNvSpPr/>
          <p:nvPr/>
        </p:nvSpPr>
        <p:spPr>
          <a:xfrm>
            <a:off x="539552" y="3068960"/>
            <a:ext cx="4572000" cy="1754326"/>
          </a:xfrm>
          <a:prstGeom prst="rect">
            <a:avLst/>
          </a:prstGeom>
        </p:spPr>
        <p:txBody>
          <a:bodyPr>
            <a:spAutoFit/>
          </a:bodyPr>
          <a:lstStyle/>
          <a:p>
            <a:r>
              <a:rPr lang="es-AR" dirty="0" err="1"/>
              <a:t>for</a:t>
            </a:r>
            <a:r>
              <a:rPr lang="es-AR" dirty="0"/>
              <a:t>(</a:t>
            </a:r>
            <a:r>
              <a:rPr lang="es-AR" dirty="0" err="1"/>
              <a:t>int</a:t>
            </a:r>
            <a:r>
              <a:rPr lang="es-AR" dirty="0"/>
              <a:t> j=0;j&lt;10;j++)       </a:t>
            </a:r>
          </a:p>
          <a:p>
            <a:r>
              <a:rPr lang="es-AR" dirty="0"/>
              <a:t>{</a:t>
            </a:r>
          </a:p>
          <a:p>
            <a:r>
              <a:rPr lang="es-AR" dirty="0" err="1"/>
              <a:t>System.out.print</a:t>
            </a:r>
            <a:r>
              <a:rPr lang="es-AR" dirty="0"/>
              <a:t>(j);</a:t>
            </a:r>
          </a:p>
          <a:p>
            <a:r>
              <a:rPr lang="es-AR" dirty="0"/>
              <a:t>//</a:t>
            </a:r>
            <a:r>
              <a:rPr lang="es-AR" dirty="0" err="1"/>
              <a:t>continue</a:t>
            </a:r>
            <a:r>
              <a:rPr lang="es-AR" dirty="0"/>
              <a:t>;</a:t>
            </a:r>
          </a:p>
          <a:p>
            <a:r>
              <a:rPr lang="es-AR" dirty="0" err="1"/>
              <a:t>System.out.print</a:t>
            </a:r>
            <a:r>
              <a:rPr lang="es-AR" dirty="0"/>
              <a:t>(" ");</a:t>
            </a:r>
          </a:p>
          <a:p>
            <a:r>
              <a:rPr lang="es-AR" dirty="0"/>
              <a:t>}</a:t>
            </a:r>
          </a:p>
        </p:txBody>
      </p:sp>
      <p:sp>
        <p:nvSpPr>
          <p:cNvPr id="5" name="4 Rectángulo"/>
          <p:cNvSpPr/>
          <p:nvPr/>
        </p:nvSpPr>
        <p:spPr>
          <a:xfrm>
            <a:off x="3995936" y="3111556"/>
            <a:ext cx="4572000" cy="1754326"/>
          </a:xfrm>
          <a:prstGeom prst="rect">
            <a:avLst/>
          </a:prstGeom>
        </p:spPr>
        <p:txBody>
          <a:bodyPr>
            <a:spAutoFit/>
          </a:bodyPr>
          <a:lstStyle/>
          <a:p>
            <a:r>
              <a:rPr lang="es-AR" dirty="0" err="1"/>
              <a:t>for</a:t>
            </a:r>
            <a:r>
              <a:rPr lang="es-AR" dirty="0"/>
              <a:t>(</a:t>
            </a:r>
            <a:r>
              <a:rPr lang="es-AR" dirty="0" err="1"/>
              <a:t>int</a:t>
            </a:r>
            <a:r>
              <a:rPr lang="es-AR" dirty="0"/>
              <a:t> j=0;j&lt;10;j++)       </a:t>
            </a:r>
          </a:p>
          <a:p>
            <a:r>
              <a:rPr lang="es-AR" dirty="0"/>
              <a:t>{</a:t>
            </a:r>
          </a:p>
          <a:p>
            <a:r>
              <a:rPr lang="es-AR" dirty="0" err="1"/>
              <a:t>System.out.print</a:t>
            </a:r>
            <a:r>
              <a:rPr lang="es-AR" dirty="0"/>
              <a:t>(j);</a:t>
            </a:r>
          </a:p>
          <a:p>
            <a:r>
              <a:rPr lang="es-AR" dirty="0" err="1"/>
              <a:t>continue</a:t>
            </a:r>
            <a:r>
              <a:rPr lang="es-AR" dirty="0"/>
              <a:t>;</a:t>
            </a:r>
          </a:p>
          <a:p>
            <a:r>
              <a:rPr lang="es-AR" dirty="0" err="1"/>
              <a:t>System.out.print</a:t>
            </a:r>
            <a:r>
              <a:rPr lang="es-AR" dirty="0"/>
              <a:t>(" ");</a:t>
            </a:r>
          </a:p>
          <a:p>
            <a:r>
              <a:rPr lang="es-AR" dirty="0"/>
              <a:t>}</a:t>
            </a:r>
          </a:p>
        </p:txBody>
      </p:sp>
      <p:sp>
        <p:nvSpPr>
          <p:cNvPr id="6"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Estructura de Control de </a:t>
            </a:r>
            <a:r>
              <a:rPr lang="es-AR" dirty="0" smtClean="0">
                <a:solidFill>
                  <a:schemeClr val="bg1"/>
                </a:solidFill>
                <a:latin typeface="Trebuchet MS" panose="020B0603020202020204" pitchFamily="34" charset="0"/>
              </a:rPr>
              <a:t>Flujo</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18993206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7504" y="548680"/>
            <a:ext cx="8856984" cy="5632311"/>
          </a:xfrm>
          <a:prstGeom prst="rect">
            <a:avLst/>
          </a:prstGeom>
        </p:spPr>
        <p:txBody>
          <a:bodyPr wrap="square">
            <a:spAutoFit/>
          </a:bodyPr>
          <a:lstStyle/>
          <a:p>
            <a:r>
              <a:rPr lang="es-AR" dirty="0" err="1"/>
              <a:t>for</a:t>
            </a:r>
            <a:r>
              <a:rPr lang="es-AR" dirty="0"/>
              <a:t> (</a:t>
            </a:r>
            <a:r>
              <a:rPr lang="es-AR" dirty="0" err="1"/>
              <a:t>int</a:t>
            </a:r>
            <a:r>
              <a:rPr lang="es-AR" dirty="0"/>
              <a:t> i = 0; i &lt; 10; i++) {</a:t>
            </a:r>
          </a:p>
          <a:p>
            <a:r>
              <a:rPr lang="es-AR" dirty="0"/>
              <a:t>  </a:t>
            </a:r>
            <a:r>
              <a:rPr lang="es-AR" dirty="0" err="1"/>
              <a:t>System.out.println</a:t>
            </a:r>
            <a:r>
              <a:rPr lang="es-AR" dirty="0"/>
              <a:t>("Dentro del bucle");</a:t>
            </a:r>
          </a:p>
          <a:p>
            <a:r>
              <a:rPr lang="es-AR" dirty="0"/>
              <a:t>  </a:t>
            </a:r>
            <a:r>
              <a:rPr lang="es-AR" dirty="0" err="1"/>
              <a:t>continue</a:t>
            </a:r>
            <a:r>
              <a:rPr lang="es-AR" dirty="0"/>
              <a:t>;</a:t>
            </a:r>
          </a:p>
          <a:p>
            <a:r>
              <a:rPr lang="es-AR" dirty="0"/>
              <a:t>  </a:t>
            </a:r>
            <a:r>
              <a:rPr lang="es-AR" dirty="0" err="1"/>
              <a:t>System.out.println</a:t>
            </a:r>
            <a:r>
              <a:rPr lang="es-AR" dirty="0"/>
              <a:t>("Nunca lo </a:t>
            </a:r>
            <a:r>
              <a:rPr lang="es-AR" dirty="0" err="1"/>
              <a:t>escribira</a:t>
            </a:r>
            <a:r>
              <a:rPr lang="es-AR" dirty="0"/>
              <a:t>");</a:t>
            </a:r>
          </a:p>
          <a:p>
            <a:r>
              <a:rPr lang="es-AR" dirty="0"/>
              <a:t>}</a:t>
            </a:r>
          </a:p>
          <a:p>
            <a:endParaRPr lang="es-AR" dirty="0"/>
          </a:p>
          <a:p>
            <a:r>
              <a:rPr lang="es-AR" dirty="0"/>
              <a:t>Cada vez que el programa alcance la sentencia </a:t>
            </a:r>
            <a:r>
              <a:rPr lang="es-AR" dirty="0" err="1"/>
              <a:t>continue</a:t>
            </a:r>
            <a:r>
              <a:rPr lang="es-AR" dirty="0"/>
              <a:t>, saltará a una nueva iteración del bucle y por tanto la última sentencia </a:t>
            </a:r>
            <a:r>
              <a:rPr lang="es-AR" dirty="0" err="1"/>
              <a:t>System.out.println</a:t>
            </a:r>
            <a:r>
              <a:rPr lang="es-AR" dirty="0"/>
              <a:t> nunca llegará a escribirse. El resultado del programa será escribir 10 veces “Dentro del bucle”.</a:t>
            </a:r>
          </a:p>
          <a:p>
            <a:endParaRPr lang="es-AR" dirty="0"/>
          </a:p>
          <a:p>
            <a:r>
              <a:rPr lang="es-AR" dirty="0"/>
              <a:t>Sin embargo, la sentencia break provoca que el programa detenga la ejecución del bucle más interno y continúe la ejecución desde la primera línea de código que se encuentre tras el bucle. Por ejemplo:</a:t>
            </a:r>
          </a:p>
          <a:p>
            <a:endParaRPr lang="es-AR" dirty="0"/>
          </a:p>
          <a:p>
            <a:r>
              <a:rPr lang="es-AR" dirty="0" err="1"/>
              <a:t>for</a:t>
            </a:r>
            <a:r>
              <a:rPr lang="es-AR" dirty="0"/>
              <a:t> (</a:t>
            </a:r>
            <a:r>
              <a:rPr lang="es-AR" dirty="0" err="1"/>
              <a:t>int</a:t>
            </a:r>
            <a:r>
              <a:rPr lang="es-AR" dirty="0"/>
              <a:t> i = 0; i &lt; 10; i++) {</a:t>
            </a:r>
          </a:p>
          <a:p>
            <a:r>
              <a:rPr lang="es-AR" dirty="0"/>
              <a:t>  </a:t>
            </a:r>
            <a:r>
              <a:rPr lang="es-AR" dirty="0" err="1"/>
              <a:t>System.out.println</a:t>
            </a:r>
            <a:r>
              <a:rPr lang="es-AR" dirty="0"/>
              <a:t>("Dentro del bucle");</a:t>
            </a:r>
          </a:p>
          <a:p>
            <a:r>
              <a:rPr lang="es-AR" dirty="0"/>
              <a:t>  break;</a:t>
            </a:r>
          </a:p>
          <a:p>
            <a:r>
              <a:rPr lang="es-AR" dirty="0"/>
              <a:t>  </a:t>
            </a:r>
            <a:r>
              <a:rPr lang="es-AR" dirty="0" err="1"/>
              <a:t>System.out.println</a:t>
            </a:r>
            <a:r>
              <a:rPr lang="es-AR" dirty="0"/>
              <a:t>("Nunca lo </a:t>
            </a:r>
            <a:r>
              <a:rPr lang="es-AR" dirty="0" err="1"/>
              <a:t>escribira</a:t>
            </a:r>
            <a:r>
              <a:rPr lang="es-AR" dirty="0"/>
              <a:t>");</a:t>
            </a:r>
          </a:p>
          <a:p>
            <a:r>
              <a:rPr lang="es-AR" dirty="0"/>
              <a:t>}</a:t>
            </a:r>
          </a:p>
          <a:p>
            <a:r>
              <a:rPr lang="es-AR" dirty="0" err="1"/>
              <a:t>System.out.println</a:t>
            </a:r>
            <a:r>
              <a:rPr lang="es-AR" dirty="0"/>
              <a:t>("Tras el bucle");</a:t>
            </a:r>
          </a:p>
        </p:txBody>
      </p:sp>
      <p:sp>
        <p:nvSpPr>
          <p:cNvPr id="4"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Estructura de Control de </a:t>
            </a:r>
            <a:r>
              <a:rPr lang="es-AR" dirty="0" smtClean="0">
                <a:solidFill>
                  <a:schemeClr val="bg1"/>
                </a:solidFill>
                <a:latin typeface="Trebuchet MS" panose="020B0603020202020204" pitchFamily="34" charset="0"/>
              </a:rPr>
              <a:t>Flujo</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2335842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adena automov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060848"/>
            <a:ext cx="5524500" cy="17526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107504" y="1720840"/>
            <a:ext cx="3456384" cy="3416320"/>
          </a:xfrm>
          <a:prstGeom prst="rect">
            <a:avLst/>
          </a:prstGeom>
        </p:spPr>
        <p:txBody>
          <a:bodyPr wrap="square">
            <a:spAutoFit/>
          </a:bodyPr>
          <a:lstStyle/>
          <a:p>
            <a:r>
              <a:rPr lang="es-AR" dirty="0" err="1"/>
              <a:t>String</a:t>
            </a:r>
            <a:r>
              <a:rPr lang="es-AR" dirty="0"/>
              <a:t> cadena="Automóvil";</a:t>
            </a:r>
          </a:p>
          <a:p>
            <a:r>
              <a:rPr lang="es-AR" dirty="0" err="1"/>
              <a:t>char</a:t>
            </a:r>
            <a:r>
              <a:rPr lang="es-AR" dirty="0"/>
              <a:t> letra1=</a:t>
            </a:r>
            <a:r>
              <a:rPr lang="es-AR" dirty="0" err="1"/>
              <a:t>cadena.charAt</a:t>
            </a:r>
            <a:r>
              <a:rPr lang="es-AR" dirty="0"/>
              <a:t>(0);</a:t>
            </a:r>
          </a:p>
          <a:p>
            <a:r>
              <a:rPr lang="es-AR" dirty="0" err="1"/>
              <a:t>char</a:t>
            </a:r>
            <a:r>
              <a:rPr lang="es-AR" dirty="0"/>
              <a:t> letra2=</a:t>
            </a:r>
            <a:r>
              <a:rPr lang="es-AR" dirty="0" err="1"/>
              <a:t>cadena.charAt</a:t>
            </a:r>
            <a:r>
              <a:rPr lang="es-AR" dirty="0"/>
              <a:t>(2);</a:t>
            </a:r>
          </a:p>
          <a:p>
            <a:r>
              <a:rPr lang="es-AR" dirty="0" err="1"/>
              <a:t>char</a:t>
            </a:r>
            <a:r>
              <a:rPr lang="es-AR" dirty="0"/>
              <a:t> letra3=</a:t>
            </a:r>
            <a:r>
              <a:rPr lang="es-AR" dirty="0" err="1"/>
              <a:t>cadena.charAt</a:t>
            </a:r>
            <a:r>
              <a:rPr lang="es-AR" dirty="0"/>
              <a:t>(5);</a:t>
            </a:r>
          </a:p>
          <a:p>
            <a:r>
              <a:rPr lang="es-AR" dirty="0" err="1"/>
              <a:t>System.out.println</a:t>
            </a:r>
            <a:r>
              <a:rPr lang="es-AR" dirty="0"/>
              <a:t>(letra1);</a:t>
            </a:r>
          </a:p>
          <a:p>
            <a:r>
              <a:rPr lang="es-AR" dirty="0" err="1"/>
              <a:t>System.out.println</a:t>
            </a:r>
            <a:r>
              <a:rPr lang="es-AR" dirty="0"/>
              <a:t>(letra2);</a:t>
            </a:r>
          </a:p>
          <a:p>
            <a:r>
              <a:rPr lang="es-AR" dirty="0" err="1"/>
              <a:t>System.out.println</a:t>
            </a:r>
            <a:r>
              <a:rPr lang="es-AR" dirty="0"/>
              <a:t>(letra3);</a:t>
            </a:r>
          </a:p>
          <a:p>
            <a:r>
              <a:rPr lang="es-AR" dirty="0"/>
              <a:t> </a:t>
            </a:r>
          </a:p>
          <a:p>
            <a:r>
              <a:rPr lang="es-AR" dirty="0"/>
              <a:t>Dando como resultado:</a:t>
            </a:r>
          </a:p>
          <a:p>
            <a:r>
              <a:rPr lang="es-AR" dirty="0"/>
              <a:t>A</a:t>
            </a:r>
          </a:p>
          <a:p>
            <a:r>
              <a:rPr lang="es-AR" dirty="0"/>
              <a:t>t</a:t>
            </a:r>
          </a:p>
          <a:p>
            <a:r>
              <a:rPr lang="es-AR" dirty="0" err="1"/>
              <a:t>ó</a:t>
            </a:r>
            <a:endParaRPr lang="es-AR" dirty="0"/>
          </a:p>
        </p:txBody>
      </p:sp>
      <p:sp>
        <p:nvSpPr>
          <p:cNvPr id="3" name="2 Rectángulo"/>
          <p:cNvSpPr/>
          <p:nvPr/>
        </p:nvSpPr>
        <p:spPr>
          <a:xfrm>
            <a:off x="323528" y="692696"/>
            <a:ext cx="2326278" cy="369332"/>
          </a:xfrm>
          <a:prstGeom prst="rect">
            <a:avLst/>
          </a:prstGeom>
        </p:spPr>
        <p:txBody>
          <a:bodyPr wrap="none">
            <a:spAutoFit/>
          </a:bodyPr>
          <a:lstStyle/>
          <a:p>
            <a:r>
              <a:rPr lang="es-AR" b="1" dirty="0">
                <a:effectLst>
                  <a:outerShdw blurRad="38100" dist="38100" dir="2700000" algn="tl">
                    <a:srgbClr val="000000">
                      <a:alpha val="43137"/>
                    </a:srgbClr>
                  </a:outerShdw>
                </a:effectLst>
              </a:rPr>
              <a:t>El método </a:t>
            </a:r>
            <a:r>
              <a:rPr lang="es-AR" b="1" dirty="0" err="1">
                <a:effectLst>
                  <a:outerShdw blurRad="38100" dist="38100" dir="2700000" algn="tl">
                    <a:srgbClr val="000000">
                      <a:alpha val="43137"/>
                    </a:srgbClr>
                  </a:outerShdw>
                </a:effectLst>
              </a:rPr>
              <a:t>charAt</a:t>
            </a:r>
            <a:r>
              <a:rPr lang="es-AR" b="1" dirty="0">
                <a:effectLst>
                  <a:outerShdw blurRad="38100" dist="38100" dir="2700000" algn="tl">
                    <a:srgbClr val="000000">
                      <a:alpha val="43137"/>
                    </a:srgbClr>
                  </a:outerShdw>
                </a:effectLst>
              </a:rPr>
              <a:t>():</a:t>
            </a:r>
          </a:p>
        </p:txBody>
      </p:sp>
      <p:sp>
        <p:nvSpPr>
          <p:cNvPr id="6"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Métodos Cadenas</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406478692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07504" y="620688"/>
            <a:ext cx="3993466" cy="369332"/>
          </a:xfrm>
          <a:prstGeom prst="rect">
            <a:avLst/>
          </a:prstGeom>
        </p:spPr>
        <p:txBody>
          <a:bodyPr wrap="none">
            <a:spAutoFit/>
          </a:bodyPr>
          <a:lstStyle/>
          <a:p>
            <a:pPr lvl="0"/>
            <a:r>
              <a:rPr lang="es-AR" u="sng" dirty="0">
                <a:solidFill>
                  <a:srgbClr val="000000"/>
                </a:solidFill>
                <a:effectLst>
                  <a:outerShdw blurRad="38100" dist="38100" dir="2700000" algn="tl">
                    <a:srgbClr val="000000">
                      <a:alpha val="43137"/>
                    </a:srgbClr>
                  </a:outerShdw>
                </a:effectLst>
                <a:cs typeface="Arial" pitchFamily="34" charset="0"/>
              </a:rPr>
              <a:t>Recorrer un vector, propiedad </a:t>
            </a:r>
            <a:r>
              <a:rPr lang="es-AR" u="sng" dirty="0" err="1">
                <a:solidFill>
                  <a:srgbClr val="000000"/>
                </a:solidFill>
                <a:effectLst>
                  <a:outerShdw blurRad="38100" dist="38100" dir="2700000" algn="tl">
                    <a:srgbClr val="000000">
                      <a:alpha val="43137"/>
                    </a:srgbClr>
                  </a:outerShdw>
                </a:effectLst>
                <a:cs typeface="Arial" pitchFamily="34" charset="0"/>
              </a:rPr>
              <a:t>length</a:t>
            </a:r>
            <a:r>
              <a:rPr lang="es-AR" u="sng" dirty="0">
                <a:solidFill>
                  <a:srgbClr val="000000"/>
                </a:solidFill>
                <a:effectLst>
                  <a:outerShdw blurRad="38100" dist="38100" dir="2700000" algn="tl">
                    <a:srgbClr val="000000">
                      <a:alpha val="43137"/>
                    </a:srgbClr>
                  </a:outerShdw>
                </a:effectLst>
                <a:cs typeface="Arial" pitchFamily="34" charset="0"/>
              </a:rPr>
              <a:t>:</a:t>
            </a:r>
          </a:p>
        </p:txBody>
      </p:sp>
      <p:sp>
        <p:nvSpPr>
          <p:cNvPr id="6" name="5 Rectángulo"/>
          <p:cNvSpPr/>
          <p:nvPr/>
        </p:nvSpPr>
        <p:spPr>
          <a:xfrm>
            <a:off x="395536" y="1412776"/>
            <a:ext cx="6768752" cy="4524315"/>
          </a:xfrm>
          <a:prstGeom prst="rect">
            <a:avLst/>
          </a:prstGeom>
        </p:spPr>
        <p:txBody>
          <a:bodyPr wrap="square">
            <a:spAutoFit/>
          </a:bodyPr>
          <a:lstStyle/>
          <a:p>
            <a:r>
              <a:rPr lang="es-AR" i="1" dirty="0" err="1"/>
              <a:t>public</a:t>
            </a:r>
            <a:r>
              <a:rPr lang="es-AR" i="1" dirty="0"/>
              <a:t> </a:t>
            </a:r>
            <a:r>
              <a:rPr lang="es-AR" i="1" dirty="0" err="1"/>
              <a:t>static</a:t>
            </a:r>
            <a:r>
              <a:rPr lang="es-AR" i="1" dirty="0"/>
              <a:t> </a:t>
            </a:r>
            <a:r>
              <a:rPr lang="es-AR" i="1" dirty="0" err="1"/>
              <a:t>void</a:t>
            </a:r>
            <a:r>
              <a:rPr lang="es-AR" i="1" dirty="0"/>
              <a:t> </a:t>
            </a:r>
            <a:r>
              <a:rPr lang="es-AR" i="1" dirty="0" err="1"/>
              <a:t>main</a:t>
            </a:r>
            <a:r>
              <a:rPr lang="es-AR" i="1" dirty="0"/>
              <a:t>(</a:t>
            </a:r>
            <a:r>
              <a:rPr lang="es-AR" i="1" dirty="0" err="1"/>
              <a:t>String</a:t>
            </a:r>
            <a:r>
              <a:rPr lang="es-AR" i="1" dirty="0"/>
              <a:t>[] </a:t>
            </a:r>
            <a:r>
              <a:rPr lang="es-AR" i="1" dirty="0" err="1"/>
              <a:t>args</a:t>
            </a:r>
            <a:r>
              <a:rPr lang="es-AR" i="1" dirty="0"/>
              <a:t>) {</a:t>
            </a:r>
            <a:endParaRPr lang="es-AR" dirty="0"/>
          </a:p>
          <a:p>
            <a:r>
              <a:rPr lang="es-AR" i="1" dirty="0"/>
              <a:t>       </a:t>
            </a:r>
            <a:r>
              <a:rPr lang="es-AR" i="1" dirty="0" err="1"/>
              <a:t>int</a:t>
            </a:r>
            <a:r>
              <a:rPr lang="es-AR" i="1" dirty="0"/>
              <a:t> [] </a:t>
            </a:r>
            <a:r>
              <a:rPr lang="es-AR" i="1" dirty="0" err="1"/>
              <a:t>losValores</a:t>
            </a:r>
            <a:r>
              <a:rPr lang="es-AR" i="1" dirty="0"/>
              <a:t> = new </a:t>
            </a:r>
            <a:r>
              <a:rPr lang="es-AR" i="1" dirty="0" err="1"/>
              <a:t>int</a:t>
            </a:r>
            <a:r>
              <a:rPr lang="es-AR" i="1" dirty="0"/>
              <a:t>[10];</a:t>
            </a:r>
            <a:endParaRPr lang="es-AR" dirty="0"/>
          </a:p>
          <a:p>
            <a:r>
              <a:rPr lang="es-AR" i="1" dirty="0"/>
              <a:t>       </a:t>
            </a:r>
            <a:r>
              <a:rPr lang="es-AR" i="1" dirty="0" err="1"/>
              <a:t>losValores</a:t>
            </a:r>
            <a:r>
              <a:rPr lang="es-AR" i="1" dirty="0"/>
              <a:t>[0]= 1;</a:t>
            </a:r>
            <a:endParaRPr lang="es-AR" dirty="0"/>
          </a:p>
          <a:p>
            <a:r>
              <a:rPr lang="es-AR" i="1" dirty="0"/>
              <a:t>       </a:t>
            </a:r>
            <a:r>
              <a:rPr lang="es-AR" i="1" dirty="0" err="1"/>
              <a:t>losValores</a:t>
            </a:r>
            <a:r>
              <a:rPr lang="es-AR" i="1" dirty="0"/>
              <a:t>[1]= 34;</a:t>
            </a:r>
            <a:endParaRPr lang="es-AR" dirty="0"/>
          </a:p>
          <a:p>
            <a:r>
              <a:rPr lang="es-AR" i="1" dirty="0"/>
              <a:t>       </a:t>
            </a:r>
            <a:r>
              <a:rPr lang="es-AR" i="1" dirty="0" err="1"/>
              <a:t>losValores</a:t>
            </a:r>
            <a:r>
              <a:rPr lang="es-AR" i="1" dirty="0"/>
              <a:t>[2]= 191;</a:t>
            </a:r>
            <a:endParaRPr lang="es-AR" dirty="0"/>
          </a:p>
          <a:p>
            <a:r>
              <a:rPr lang="es-AR" i="1" dirty="0"/>
              <a:t>       </a:t>
            </a:r>
            <a:r>
              <a:rPr lang="es-AR" i="1" dirty="0" err="1"/>
              <a:t>losValores</a:t>
            </a:r>
            <a:r>
              <a:rPr lang="es-AR" i="1" dirty="0"/>
              <a:t>[3]= 9878;</a:t>
            </a:r>
            <a:endParaRPr lang="es-AR" dirty="0"/>
          </a:p>
          <a:p>
            <a:r>
              <a:rPr lang="es-AR" i="1" dirty="0"/>
              <a:t>//….continua hasta 9</a:t>
            </a:r>
            <a:endParaRPr lang="es-AR" dirty="0"/>
          </a:p>
          <a:p>
            <a:r>
              <a:rPr lang="es-AR" i="1" dirty="0"/>
              <a:t>       </a:t>
            </a:r>
            <a:r>
              <a:rPr lang="es-AR" i="1" dirty="0" err="1"/>
              <a:t>losValores</a:t>
            </a:r>
            <a:r>
              <a:rPr lang="es-AR" i="1" dirty="0"/>
              <a:t>[9]= 232;</a:t>
            </a:r>
            <a:endParaRPr lang="es-AR" dirty="0"/>
          </a:p>
          <a:p>
            <a:r>
              <a:rPr lang="es-AR" i="1" dirty="0"/>
              <a:t>       </a:t>
            </a:r>
            <a:endParaRPr lang="es-AR" dirty="0"/>
          </a:p>
          <a:p>
            <a:r>
              <a:rPr lang="es-AR" i="1" dirty="0"/>
              <a:t>       </a:t>
            </a:r>
            <a:r>
              <a:rPr lang="es-AR" i="1" dirty="0" err="1"/>
              <a:t>System.out.print</a:t>
            </a:r>
            <a:r>
              <a:rPr lang="es-AR" i="1" dirty="0"/>
              <a:t>("El valor de la primera posición es: "+ </a:t>
            </a:r>
            <a:r>
              <a:rPr lang="es-AR" i="1" dirty="0" err="1"/>
              <a:t>losValores</a:t>
            </a:r>
            <a:r>
              <a:rPr lang="es-AR" i="1" dirty="0"/>
              <a:t>[0]);</a:t>
            </a:r>
            <a:endParaRPr lang="es-AR" dirty="0"/>
          </a:p>
          <a:p>
            <a:r>
              <a:rPr lang="es-AR" i="1" dirty="0"/>
              <a:t>                  </a:t>
            </a:r>
            <a:r>
              <a:rPr lang="es-AR" i="1" dirty="0" err="1"/>
              <a:t>for</a:t>
            </a:r>
            <a:r>
              <a:rPr lang="es-AR" i="1" dirty="0"/>
              <a:t>(i=0; i&lt;</a:t>
            </a:r>
            <a:r>
              <a:rPr lang="es-AR" b="1" i="1" dirty="0" err="1"/>
              <a:t>losValores.length</a:t>
            </a:r>
            <a:r>
              <a:rPr lang="es-AR" i="1" dirty="0"/>
              <a:t>; i++)</a:t>
            </a:r>
            <a:endParaRPr lang="es-AR" dirty="0"/>
          </a:p>
          <a:p>
            <a:r>
              <a:rPr lang="es-AR" i="1" dirty="0"/>
              <a:t>                         {</a:t>
            </a:r>
            <a:r>
              <a:rPr lang="es-AR" i="1" dirty="0" err="1"/>
              <a:t>System.out.println</a:t>
            </a:r>
            <a:r>
              <a:rPr lang="es-AR" i="1" dirty="0"/>
              <a:t>(</a:t>
            </a:r>
            <a:r>
              <a:rPr lang="es-AR" i="1" dirty="0" err="1"/>
              <a:t>losValores</a:t>
            </a:r>
            <a:r>
              <a:rPr lang="es-AR" i="1" dirty="0"/>
              <a:t>[i]);}</a:t>
            </a:r>
            <a:endParaRPr lang="es-AR" dirty="0"/>
          </a:p>
          <a:p>
            <a:r>
              <a:rPr lang="es-AR" i="1" dirty="0"/>
              <a:t>    }</a:t>
            </a:r>
            <a:endParaRPr lang="es-AR" dirty="0"/>
          </a:p>
          <a:p>
            <a:r>
              <a:rPr lang="es-AR" dirty="0"/>
              <a:t/>
            </a:r>
            <a:br>
              <a:rPr lang="es-AR" dirty="0"/>
            </a:br>
            <a:r>
              <a:rPr lang="es-AR" i="1" dirty="0"/>
              <a:t>//</a:t>
            </a:r>
            <a:r>
              <a:rPr lang="es-AR" i="1" dirty="0" err="1"/>
              <a:t>length</a:t>
            </a:r>
            <a:r>
              <a:rPr lang="es-AR" i="1" dirty="0"/>
              <a:t> devuelve el tamaño del vector, en este caso 10</a:t>
            </a:r>
          </a:p>
        </p:txBody>
      </p:sp>
      <p:sp>
        <p:nvSpPr>
          <p:cNvPr id="7"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Vectores</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09220701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908720"/>
            <a:ext cx="7920880" cy="3139321"/>
          </a:xfrm>
          <a:prstGeom prst="rect">
            <a:avLst/>
          </a:prstGeom>
        </p:spPr>
        <p:txBody>
          <a:bodyPr wrap="square">
            <a:spAutoFit/>
          </a:bodyPr>
          <a:lstStyle/>
          <a:p>
            <a:r>
              <a:rPr lang="es-AR" b="1" dirty="0"/>
              <a:t>Copiar un vector a otro “manualmente”:</a:t>
            </a:r>
            <a:r>
              <a:rPr lang="es-AR" dirty="0"/>
              <a:t> </a:t>
            </a:r>
          </a:p>
          <a:p>
            <a:r>
              <a:rPr lang="es-AR" dirty="0" err="1"/>
              <a:t>int</a:t>
            </a:r>
            <a:r>
              <a:rPr lang="es-AR" dirty="0"/>
              <a:t> []datos= new </a:t>
            </a:r>
            <a:r>
              <a:rPr lang="es-AR" dirty="0" err="1"/>
              <a:t>int</a:t>
            </a:r>
            <a:r>
              <a:rPr lang="es-AR" dirty="0"/>
              <a:t>[</a:t>
            </a:r>
            <a:r>
              <a:rPr lang="es-AR" dirty="0" err="1"/>
              <a:t>pares.length</a:t>
            </a:r>
            <a:r>
              <a:rPr lang="es-AR" dirty="0"/>
              <a:t>];</a:t>
            </a:r>
          </a:p>
          <a:p>
            <a:r>
              <a:rPr lang="es-AR" dirty="0"/>
              <a:t>        </a:t>
            </a:r>
            <a:r>
              <a:rPr lang="es-AR" dirty="0" err="1"/>
              <a:t>for</a:t>
            </a:r>
            <a:r>
              <a:rPr lang="es-AR" dirty="0"/>
              <a:t> (i=0; i&lt;</a:t>
            </a:r>
            <a:r>
              <a:rPr lang="es-AR" dirty="0" err="1"/>
              <a:t>pares.length;i</a:t>
            </a:r>
            <a:r>
              <a:rPr lang="es-AR" dirty="0"/>
              <a:t>++)</a:t>
            </a:r>
          </a:p>
          <a:p>
            <a:r>
              <a:rPr lang="es-AR" dirty="0"/>
              <a:t>            {datos[i]=pares[i];}</a:t>
            </a:r>
          </a:p>
          <a:p>
            <a:endParaRPr lang="es-AR" dirty="0"/>
          </a:p>
          <a:p>
            <a:endParaRPr lang="es-AR" dirty="0"/>
          </a:p>
          <a:p>
            <a:endParaRPr lang="es-AR" dirty="0"/>
          </a:p>
          <a:p>
            <a:endParaRPr lang="es-AR" dirty="0"/>
          </a:p>
          <a:p>
            <a:endParaRPr lang="es-AR" dirty="0"/>
          </a:p>
          <a:p>
            <a:r>
              <a:rPr lang="es-AR" dirty="0"/>
              <a:t>		Lo mismo se puede hacer utilizando bibliotecas 			</a:t>
            </a:r>
            <a:r>
              <a:rPr lang="es-AR" dirty="0" err="1"/>
              <a:t>predefinadas</a:t>
            </a:r>
            <a:r>
              <a:rPr lang="es-AR" dirty="0"/>
              <a:t> de la clase </a:t>
            </a:r>
            <a:r>
              <a:rPr lang="es-AR" dirty="0" err="1"/>
              <a:t>System</a:t>
            </a:r>
            <a:r>
              <a:rPr lang="es-AR" dirty="0"/>
              <a:t> y de la clase </a:t>
            </a:r>
            <a:r>
              <a:rPr lang="es-AR" dirty="0" err="1"/>
              <a:t>Arrays</a:t>
            </a:r>
            <a:r>
              <a:rPr lang="es-AR" dirty="0"/>
              <a:t>.</a:t>
            </a:r>
          </a:p>
        </p:txBody>
      </p:sp>
      <p:sp>
        <p:nvSpPr>
          <p:cNvPr id="4" name="3 Flecha derecha"/>
          <p:cNvSpPr/>
          <p:nvPr/>
        </p:nvSpPr>
        <p:spPr>
          <a:xfrm>
            <a:off x="539552" y="3356992"/>
            <a:ext cx="93610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Vectores</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66678086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51520" y="692696"/>
            <a:ext cx="7920880" cy="1200329"/>
          </a:xfrm>
          <a:prstGeom prst="rect">
            <a:avLst/>
          </a:prstGeom>
        </p:spPr>
        <p:txBody>
          <a:bodyPr wrap="square">
            <a:spAutoFit/>
          </a:bodyPr>
          <a:lstStyle/>
          <a:p>
            <a:endParaRPr lang="es-AR" dirty="0"/>
          </a:p>
          <a:p>
            <a:r>
              <a:rPr lang="es-AR" dirty="0"/>
              <a:t/>
            </a:r>
            <a:br>
              <a:rPr lang="es-AR" dirty="0"/>
            </a:br>
            <a:endParaRPr lang="es-AR" dirty="0"/>
          </a:p>
          <a:p>
            <a:endParaRPr lang="es-AR" dirty="0"/>
          </a:p>
        </p:txBody>
      </p:sp>
      <p:sp>
        <p:nvSpPr>
          <p:cNvPr id="4" name="3 Rectángulo"/>
          <p:cNvSpPr/>
          <p:nvPr/>
        </p:nvSpPr>
        <p:spPr>
          <a:xfrm>
            <a:off x="179512" y="548681"/>
            <a:ext cx="8496944" cy="5355312"/>
          </a:xfrm>
          <a:prstGeom prst="rect">
            <a:avLst/>
          </a:prstGeom>
        </p:spPr>
        <p:txBody>
          <a:bodyPr wrap="square">
            <a:spAutoFit/>
          </a:bodyPr>
          <a:lstStyle/>
          <a:p>
            <a:r>
              <a:rPr lang="es-AR" b="1" i="1" dirty="0">
                <a:effectLst>
                  <a:outerShdw blurRad="38100" dist="38100" dir="2700000" algn="tl">
                    <a:srgbClr val="000000">
                      <a:alpha val="43137"/>
                    </a:srgbClr>
                  </a:outerShdw>
                </a:effectLst>
              </a:rPr>
              <a:t>Biblioteca </a:t>
            </a:r>
            <a:r>
              <a:rPr lang="es-AR" b="1" i="1" dirty="0" err="1">
                <a:effectLst>
                  <a:outerShdw blurRad="38100" dist="38100" dir="2700000" algn="tl">
                    <a:srgbClr val="000000">
                      <a:alpha val="43137"/>
                    </a:srgbClr>
                  </a:outerShdw>
                </a:effectLst>
              </a:rPr>
              <a:t>System</a:t>
            </a:r>
            <a:r>
              <a:rPr lang="es-AR" b="1" i="1" dirty="0">
                <a:effectLst>
                  <a:outerShdw blurRad="38100" dist="38100" dir="2700000" algn="tl">
                    <a:srgbClr val="000000">
                      <a:alpha val="43137"/>
                    </a:srgbClr>
                  </a:outerShdw>
                </a:effectLst>
              </a:rPr>
              <a:t>:</a:t>
            </a:r>
          </a:p>
          <a:p>
            <a:endParaRPr lang="es-AR" i="1" dirty="0"/>
          </a:p>
          <a:p>
            <a:r>
              <a:rPr lang="es-AR" i="1" dirty="0" err="1"/>
              <a:t>System.arraycopy</a:t>
            </a:r>
            <a:r>
              <a:rPr lang="es-AR" i="1" dirty="0"/>
              <a:t>(</a:t>
            </a:r>
            <a:r>
              <a:rPr lang="es-AR" i="1" dirty="0" err="1"/>
              <a:t>from</a:t>
            </a:r>
            <a:r>
              <a:rPr lang="es-AR" i="1" dirty="0"/>
              <a:t>, </a:t>
            </a:r>
            <a:r>
              <a:rPr lang="es-AR" i="1" dirty="0" err="1"/>
              <a:t>fromIndex</a:t>
            </a:r>
            <a:r>
              <a:rPr lang="es-AR" i="1" dirty="0"/>
              <a:t>, </a:t>
            </a:r>
            <a:r>
              <a:rPr lang="es-AR" i="1" dirty="0" err="1"/>
              <a:t>to</a:t>
            </a:r>
            <a:r>
              <a:rPr lang="es-AR" i="1" dirty="0"/>
              <a:t>, </a:t>
            </a:r>
            <a:r>
              <a:rPr lang="es-AR" i="1" dirty="0" err="1"/>
              <a:t>toIndex</a:t>
            </a:r>
            <a:r>
              <a:rPr lang="es-AR" i="1" dirty="0"/>
              <a:t>, n);</a:t>
            </a:r>
            <a:endParaRPr lang="es-AR" dirty="0"/>
          </a:p>
          <a:p>
            <a:endParaRPr lang="es-AR" i="1" dirty="0"/>
          </a:p>
          <a:p>
            <a:r>
              <a:rPr lang="es-AR" i="1" dirty="0" err="1"/>
              <a:t>int</a:t>
            </a:r>
            <a:r>
              <a:rPr lang="es-AR" i="1" dirty="0"/>
              <a:t> []datos= new </a:t>
            </a:r>
            <a:r>
              <a:rPr lang="es-AR" i="1" dirty="0" err="1"/>
              <a:t>int</a:t>
            </a:r>
            <a:r>
              <a:rPr lang="es-AR" i="1" dirty="0"/>
              <a:t>[</a:t>
            </a:r>
            <a:r>
              <a:rPr lang="es-AR" i="1" dirty="0" err="1"/>
              <a:t>pares.length</a:t>
            </a:r>
            <a:r>
              <a:rPr lang="es-AR" i="1" dirty="0"/>
              <a:t>];</a:t>
            </a:r>
            <a:endParaRPr lang="es-AR" dirty="0"/>
          </a:p>
          <a:p>
            <a:endParaRPr lang="es-AR" i="1" dirty="0"/>
          </a:p>
          <a:p>
            <a:r>
              <a:rPr lang="es-AR" i="1" dirty="0" err="1"/>
              <a:t>System.arraycopy</a:t>
            </a:r>
            <a:r>
              <a:rPr lang="es-AR" i="1" dirty="0"/>
              <a:t>(pares, 0, datos, 0, </a:t>
            </a:r>
            <a:r>
              <a:rPr lang="es-AR" i="1" dirty="0" err="1"/>
              <a:t>pares.length</a:t>
            </a:r>
            <a:r>
              <a:rPr lang="es-AR" i="1" dirty="0"/>
              <a:t>);</a:t>
            </a:r>
            <a:endParaRPr lang="es-AR" dirty="0"/>
          </a:p>
          <a:p>
            <a:endParaRPr lang="es-AR" i="1" dirty="0"/>
          </a:p>
          <a:p>
            <a:r>
              <a:rPr lang="es-AR" b="1" i="1" dirty="0">
                <a:effectLst>
                  <a:outerShdw blurRad="38100" dist="38100" dir="2700000" algn="tl">
                    <a:srgbClr val="000000">
                      <a:alpha val="43137"/>
                    </a:srgbClr>
                  </a:outerShdw>
                </a:effectLst>
              </a:rPr>
              <a:t>Biblioteca </a:t>
            </a:r>
            <a:r>
              <a:rPr lang="es-AR" b="1" i="1" dirty="0" err="1">
                <a:effectLst>
                  <a:outerShdw blurRad="38100" dist="38100" dir="2700000" algn="tl">
                    <a:srgbClr val="000000">
                      <a:alpha val="43137"/>
                    </a:srgbClr>
                  </a:outerShdw>
                </a:effectLst>
              </a:rPr>
              <a:t>Arrays</a:t>
            </a:r>
            <a:r>
              <a:rPr lang="es-AR" b="1" i="1" dirty="0">
                <a:effectLst>
                  <a:outerShdw blurRad="38100" dist="38100" dir="2700000" algn="tl">
                    <a:srgbClr val="000000">
                      <a:alpha val="43137"/>
                    </a:srgbClr>
                  </a:outerShdw>
                </a:effectLst>
              </a:rPr>
              <a:t>:</a:t>
            </a:r>
          </a:p>
          <a:p>
            <a:endParaRPr lang="es-AR" b="1" i="1" dirty="0">
              <a:effectLst>
                <a:outerShdw blurRad="38100" dist="38100" dir="2700000" algn="tl">
                  <a:srgbClr val="000000">
                    <a:alpha val="43137"/>
                  </a:srgbClr>
                </a:outerShdw>
              </a:effectLst>
            </a:endParaRPr>
          </a:p>
          <a:p>
            <a:r>
              <a:rPr lang="es-AR" i="1" dirty="0" err="1"/>
              <a:t>Arrays.sort</a:t>
            </a:r>
            <a:r>
              <a:rPr lang="es-AR" i="1" dirty="0"/>
              <a:t>(v) ordena los elementos del vector.</a:t>
            </a:r>
            <a:endParaRPr lang="es-AR" dirty="0"/>
          </a:p>
          <a:p>
            <a:r>
              <a:rPr lang="es-AR" i="1" dirty="0" err="1"/>
              <a:t>Arrays.equals</a:t>
            </a:r>
            <a:r>
              <a:rPr lang="es-AR" i="1" dirty="0"/>
              <a:t>(v1,v2) comprueba si dos vectores son iguales.</a:t>
            </a:r>
            <a:endParaRPr lang="es-AR" dirty="0"/>
          </a:p>
          <a:p>
            <a:r>
              <a:rPr lang="es-AR" i="1" dirty="0" err="1"/>
              <a:t>Arrays.toString</a:t>
            </a:r>
            <a:r>
              <a:rPr lang="es-AR" i="1" dirty="0"/>
              <a:t>(v) devuelve una cadena que representa el contenido del vector.</a:t>
            </a:r>
          </a:p>
          <a:p>
            <a:r>
              <a:rPr lang="es-AR" i="1" dirty="0" err="1"/>
              <a:t>Arrays.fill</a:t>
            </a:r>
            <a:r>
              <a:rPr lang="es-AR" i="1" dirty="0"/>
              <a:t>(v, campo) rellena el vector con el campo.</a:t>
            </a:r>
          </a:p>
          <a:p>
            <a:r>
              <a:rPr lang="es-AR" i="1" dirty="0" err="1"/>
              <a:t>Arrays.copyOf</a:t>
            </a:r>
            <a:r>
              <a:rPr lang="es-AR" i="1" dirty="0"/>
              <a:t>(</a:t>
            </a:r>
            <a:r>
              <a:rPr lang="es-AR" i="1" dirty="0" err="1"/>
              <a:t>vec</a:t>
            </a:r>
            <a:r>
              <a:rPr lang="es-AR" i="1" dirty="0"/>
              <a:t>, 4) copia cuatro elementos del vector (empezando desde el primer índice).</a:t>
            </a:r>
          </a:p>
          <a:p>
            <a:r>
              <a:rPr lang="es-AR" i="1" dirty="0" err="1"/>
              <a:t>Arrays.copyOfRange</a:t>
            </a:r>
            <a:r>
              <a:rPr lang="es-AR" i="1" dirty="0"/>
              <a:t>(</a:t>
            </a:r>
            <a:r>
              <a:rPr lang="es-AR" i="1" dirty="0" err="1"/>
              <a:t>vec</a:t>
            </a:r>
            <a:r>
              <a:rPr lang="es-AR" i="1" dirty="0"/>
              <a:t>, 1, 5) copia un rango del vector.</a:t>
            </a:r>
          </a:p>
          <a:p>
            <a:endParaRPr lang="es-AR" b="1" dirty="0"/>
          </a:p>
          <a:p>
            <a:r>
              <a:rPr lang="es-AR" b="1" dirty="0"/>
              <a:t>Nota:</a:t>
            </a:r>
            <a:r>
              <a:rPr lang="es-AR" dirty="0"/>
              <a:t> es necesario importar la biblioteca, </a:t>
            </a:r>
            <a:r>
              <a:rPr lang="es-AR" b="1" i="1" dirty="0" err="1"/>
              <a:t>import</a:t>
            </a:r>
            <a:r>
              <a:rPr lang="es-AR" b="1" i="1" dirty="0"/>
              <a:t> </a:t>
            </a:r>
            <a:r>
              <a:rPr lang="es-AR" b="1" i="1" dirty="0" err="1"/>
              <a:t>java.util.Arrays</a:t>
            </a:r>
            <a:r>
              <a:rPr lang="es-AR" b="1" i="1" dirty="0"/>
              <a:t>;</a:t>
            </a:r>
            <a:endParaRPr lang="es-AR" dirty="0"/>
          </a:p>
        </p:txBody>
      </p:sp>
      <p:sp>
        <p:nvSpPr>
          <p:cNvPr id="5"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Vectores</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34270251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66262"/>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Argumentos Método </a:t>
            </a:r>
            <a:r>
              <a:rPr lang="es-AR" dirty="0" err="1" smtClean="0">
                <a:solidFill>
                  <a:schemeClr val="bg1"/>
                </a:solidFill>
                <a:latin typeface="Trebuchet MS" panose="020B0603020202020204" pitchFamily="34" charset="0"/>
              </a:rPr>
              <a:t>Main</a:t>
            </a:r>
            <a:endParaRPr lang="es-AR" dirty="0">
              <a:solidFill>
                <a:schemeClr val="bg1"/>
              </a:solidFill>
              <a:latin typeface="Trebuchet MS" panose="020B0603020202020204" pitchFamily="34" charset="0"/>
            </a:endParaRPr>
          </a:p>
        </p:txBody>
      </p:sp>
      <p:sp>
        <p:nvSpPr>
          <p:cNvPr id="4" name="Rectángulo 3"/>
          <p:cNvSpPr/>
          <p:nvPr/>
        </p:nvSpPr>
        <p:spPr>
          <a:xfrm>
            <a:off x="298236" y="620688"/>
            <a:ext cx="6606480" cy="646331"/>
          </a:xfrm>
          <a:prstGeom prst="rect">
            <a:avLst/>
          </a:prstGeom>
        </p:spPr>
        <p:txBody>
          <a:bodyPr wrap="square">
            <a:spAutoFit/>
          </a:bodyPr>
          <a:lstStyle/>
          <a:p>
            <a:r>
              <a:rPr lang="es-AR" b="1" i="1" dirty="0">
                <a:effectLst>
                  <a:outerShdw blurRad="38100" dist="38100" dir="2700000" algn="tl">
                    <a:srgbClr val="000000">
                      <a:alpha val="43137"/>
                    </a:srgbClr>
                  </a:outerShdw>
                </a:effectLst>
              </a:rPr>
              <a:t>Pasar argumentos al vector </a:t>
            </a:r>
            <a:r>
              <a:rPr lang="es-AR" b="1" i="1" dirty="0" err="1">
                <a:effectLst>
                  <a:outerShdw blurRad="38100" dist="38100" dir="2700000" algn="tl">
                    <a:srgbClr val="000000">
                      <a:alpha val="43137"/>
                    </a:srgbClr>
                  </a:outerShdw>
                </a:effectLst>
              </a:rPr>
              <a:t>args</a:t>
            </a:r>
            <a:r>
              <a:rPr lang="es-AR" b="1" i="1" dirty="0">
                <a:effectLst>
                  <a:outerShdw blurRad="38100" dist="38100" dir="2700000" algn="tl">
                    <a:srgbClr val="000000">
                      <a:alpha val="43137"/>
                    </a:srgbClr>
                  </a:outerShdw>
                </a:effectLst>
              </a:rPr>
              <a:t>:</a:t>
            </a:r>
          </a:p>
          <a:p>
            <a:endParaRPr lang="es-AR" b="1" i="1" dirty="0">
              <a:effectLst>
                <a:outerShdw blurRad="38100" dist="38100" dir="2700000" algn="tl">
                  <a:srgbClr val="000000">
                    <a:alpha val="43137"/>
                  </a:srgbClr>
                </a:outerShdw>
              </a:effectLst>
            </a:endParaRPr>
          </a:p>
        </p:txBody>
      </p:sp>
      <p:pic>
        <p:nvPicPr>
          <p:cNvPr id="1026" name="Picture 2" descr="http://2.bp.blogspot.com/-u_ze7vMNAes/URUhZ3AumdI/AAAAAAAAA3M/Sz2BpM6tavs/s320/netbean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759060"/>
            <a:ext cx="3908928" cy="162464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546522" y="3094963"/>
            <a:ext cx="4241502" cy="2904458"/>
          </a:xfrm>
          <a:prstGeom prst="rect">
            <a:avLst/>
          </a:prstGeom>
        </p:spPr>
      </p:pic>
      <p:pic>
        <p:nvPicPr>
          <p:cNvPr id="1028" name="Picture 4" descr="http://2.bp.blogspot.com/-0OcGOdrVQ9s/URUiBAoO5kI/AAAAAAAAA3c/K-ca1jkVe4Y/s640/netbean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1" y="2826445"/>
            <a:ext cx="3816424" cy="2753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03648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5516" y="692696"/>
            <a:ext cx="8712968" cy="5447645"/>
          </a:xfrm>
          <a:prstGeom prst="rect">
            <a:avLst/>
          </a:prstGeom>
        </p:spPr>
        <p:txBody>
          <a:bodyPr wrap="square">
            <a:spAutoFit/>
          </a:bodyPr>
          <a:lstStyle/>
          <a:p>
            <a:r>
              <a:rPr lang="es-AR" b="1" dirty="0" smtClean="0"/>
              <a:t>Tipos </a:t>
            </a:r>
            <a:r>
              <a:rPr lang="es-AR" b="1" dirty="0"/>
              <a:t>de comentarios </a:t>
            </a:r>
          </a:p>
          <a:p>
            <a:endParaRPr lang="es-AR" sz="1500" dirty="0" smtClean="0"/>
          </a:p>
          <a:p>
            <a:r>
              <a:rPr lang="es-AR" sz="1500" dirty="0" smtClean="0"/>
              <a:t>Existen </a:t>
            </a:r>
            <a:r>
              <a:rPr lang="es-AR" sz="1500" dirty="0"/>
              <a:t>tres tipos de comentarios. Los comentarios de línea, de bloque y los </a:t>
            </a:r>
            <a:r>
              <a:rPr lang="es-AR" sz="1500" dirty="0" err="1"/>
              <a:t>javadoc</a:t>
            </a:r>
            <a:r>
              <a:rPr lang="es-AR" sz="1500" dirty="0"/>
              <a:t>.</a:t>
            </a:r>
          </a:p>
          <a:p>
            <a:endParaRPr lang="es-AR" b="1" dirty="0" smtClean="0"/>
          </a:p>
          <a:p>
            <a:endParaRPr lang="es-AR" b="1" dirty="0" smtClean="0"/>
          </a:p>
          <a:p>
            <a:r>
              <a:rPr lang="es-AR" b="1" dirty="0" smtClean="0"/>
              <a:t>Comentarios </a:t>
            </a:r>
            <a:r>
              <a:rPr lang="es-AR" b="1" dirty="0"/>
              <a:t>de Línea </a:t>
            </a:r>
          </a:p>
          <a:p>
            <a:endParaRPr lang="es-AR" sz="1500" dirty="0" smtClean="0"/>
          </a:p>
          <a:p>
            <a:r>
              <a:rPr lang="es-AR" sz="1500" dirty="0" smtClean="0"/>
              <a:t>Los </a:t>
            </a:r>
            <a:r>
              <a:rPr lang="es-AR" sz="1500" dirty="0"/>
              <a:t>comentarios de línea se utilizan para comentar en una sola línea, una sentencia, explicar la definición de una variable, o un paso a paso del </a:t>
            </a:r>
            <a:r>
              <a:rPr lang="es-AR" sz="1500" dirty="0" smtClean="0"/>
              <a:t>código </a:t>
            </a:r>
            <a:r>
              <a:rPr lang="es-AR" sz="1500" dirty="0"/>
              <a:t>que se está observando. Un ejemplo de comentario de línea es el siguiente:</a:t>
            </a:r>
          </a:p>
          <a:p>
            <a:r>
              <a:rPr lang="es-AR" sz="1500" dirty="0" err="1"/>
              <a:t>int</a:t>
            </a:r>
            <a:r>
              <a:rPr lang="es-AR" sz="1500" dirty="0"/>
              <a:t> </a:t>
            </a:r>
            <a:r>
              <a:rPr lang="es-AR" sz="1500" dirty="0" err="1"/>
              <a:t>num</a:t>
            </a:r>
            <a:r>
              <a:rPr lang="es-AR" sz="1500" dirty="0"/>
              <a:t> = 5; // este comentario me permite decir que esta es una cota del sistema.</a:t>
            </a:r>
          </a:p>
          <a:p>
            <a:endParaRPr lang="es-AR" b="1" dirty="0" smtClean="0"/>
          </a:p>
          <a:p>
            <a:r>
              <a:rPr lang="es-AR" b="1" dirty="0" smtClean="0"/>
              <a:t>Comentarios </a:t>
            </a:r>
            <a:r>
              <a:rPr lang="es-AR" b="1" dirty="0"/>
              <a:t>de Bloque </a:t>
            </a:r>
          </a:p>
          <a:p>
            <a:endParaRPr lang="es-AR" sz="1500" dirty="0" smtClean="0"/>
          </a:p>
          <a:p>
            <a:r>
              <a:rPr lang="es-AR" sz="1500" dirty="0" smtClean="0"/>
              <a:t>Los </a:t>
            </a:r>
            <a:r>
              <a:rPr lang="es-AR" sz="1500" dirty="0"/>
              <a:t>comentarios de bloque permiten comentar un bloque de código o simplemente agregar varias líneas de texto para explicar algo que solo debe ser visto en el momento de la programación. El modo de utilizarlo es el siguiente:</a:t>
            </a:r>
          </a:p>
          <a:p>
            <a:r>
              <a:rPr lang="es-AR" sz="1500" dirty="0"/>
              <a:t>/*</a:t>
            </a:r>
          </a:p>
          <a:p>
            <a:r>
              <a:rPr lang="es-AR" sz="1500" dirty="0"/>
              <a:t>   </a:t>
            </a:r>
            <a:r>
              <a:rPr lang="es-AR" sz="1500" dirty="0" smtClean="0"/>
              <a:t> </a:t>
            </a:r>
            <a:r>
              <a:rPr lang="es-AR" sz="1500" dirty="0"/>
              <a:t>En este comentario se puede explicar varias cosas</a:t>
            </a:r>
            <a:r>
              <a:rPr lang="es-AR" sz="1500" dirty="0" smtClean="0"/>
              <a:t>.</a:t>
            </a:r>
            <a:r>
              <a:rPr lang="es-AR" sz="1500" dirty="0"/>
              <a:t> </a:t>
            </a:r>
          </a:p>
          <a:p>
            <a:r>
              <a:rPr lang="es-AR" sz="1500" dirty="0"/>
              <a:t>   </a:t>
            </a:r>
            <a:r>
              <a:rPr lang="es-AR" sz="1500" dirty="0" smtClean="0"/>
              <a:t> </a:t>
            </a:r>
            <a:r>
              <a:rPr lang="es-AR" sz="1500" dirty="0"/>
              <a:t>Algunas condiciones que se deben cumplir para continuar con la </a:t>
            </a:r>
            <a:r>
              <a:rPr lang="es-AR" sz="1500" dirty="0" err="1"/>
              <a:t>ejecucion</a:t>
            </a:r>
            <a:r>
              <a:rPr lang="es-AR" sz="1500" dirty="0"/>
              <a:t> del </a:t>
            </a:r>
            <a:r>
              <a:rPr lang="es-AR" sz="1500" dirty="0" smtClean="0"/>
              <a:t>código.</a:t>
            </a:r>
            <a:r>
              <a:rPr lang="es-AR" sz="1500" dirty="0"/>
              <a:t> </a:t>
            </a:r>
          </a:p>
          <a:p>
            <a:r>
              <a:rPr lang="es-AR" sz="1500" dirty="0"/>
              <a:t>    </a:t>
            </a:r>
            <a:r>
              <a:rPr lang="es-AR" sz="1500" dirty="0" smtClean="0"/>
              <a:t>O </a:t>
            </a:r>
            <a:r>
              <a:rPr lang="es-AR" sz="1500" dirty="0"/>
              <a:t>simplemente dejar alguna advertencia sobre el </a:t>
            </a:r>
            <a:r>
              <a:rPr lang="es-AR" sz="1500" dirty="0" err="1"/>
              <a:t>codigo</a:t>
            </a:r>
            <a:r>
              <a:rPr lang="es-AR" sz="1500" dirty="0"/>
              <a:t> que se esta observando.</a:t>
            </a:r>
          </a:p>
          <a:p>
            <a:r>
              <a:rPr lang="es-AR" sz="1500" dirty="0" smtClean="0"/>
              <a:t>*/</a:t>
            </a:r>
            <a:endParaRPr lang="es-AR" sz="1500" dirty="0"/>
          </a:p>
        </p:txBody>
      </p:sp>
      <p:sp>
        <p:nvSpPr>
          <p:cNvPr id="3" name="CuadroTexto 2"/>
          <p:cNvSpPr txBox="1"/>
          <p:nvPr/>
        </p:nvSpPr>
        <p:spPr>
          <a:xfrm>
            <a:off x="0" y="-66262"/>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Comentarios</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89724672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512" y="476672"/>
            <a:ext cx="6894512" cy="4247317"/>
          </a:xfrm>
          <a:prstGeom prst="rect">
            <a:avLst/>
          </a:prstGeom>
        </p:spPr>
        <p:txBody>
          <a:bodyPr wrap="square">
            <a:spAutoFit/>
          </a:bodyPr>
          <a:lstStyle/>
          <a:p>
            <a:r>
              <a:rPr lang="es-AR" b="1" dirty="0">
                <a:effectLst>
                  <a:outerShdw blurRad="38100" dist="38100" dir="2700000" algn="tl">
                    <a:srgbClr val="000000">
                      <a:alpha val="43137"/>
                    </a:srgbClr>
                  </a:outerShdw>
                </a:effectLst>
              </a:rPr>
              <a:t>El JAVADOC, para documentar las clases:</a:t>
            </a:r>
          </a:p>
          <a:p>
            <a:endParaRPr lang="es-AR" b="1" dirty="0" smtClean="0"/>
          </a:p>
          <a:p>
            <a:r>
              <a:rPr lang="es-AR" b="1" dirty="0" smtClean="0"/>
              <a:t>@</a:t>
            </a:r>
            <a:r>
              <a:rPr lang="es-AR" b="1" dirty="0" err="1"/>
              <a:t>author</a:t>
            </a:r>
            <a:r>
              <a:rPr lang="es-AR" b="1" dirty="0"/>
              <a:t> -</a:t>
            </a:r>
            <a:r>
              <a:rPr lang="es-AR" dirty="0"/>
              <a:t> El nombre del autor del proyecto por ejemplo pepito :)</a:t>
            </a:r>
            <a:br>
              <a:rPr lang="es-AR" dirty="0"/>
            </a:br>
            <a:r>
              <a:rPr lang="es-AR" b="1" dirty="0"/>
              <a:t>@</a:t>
            </a:r>
            <a:r>
              <a:rPr lang="es-AR" b="1" dirty="0" err="1"/>
              <a:t>version</a:t>
            </a:r>
            <a:r>
              <a:rPr lang="es-AR" b="1" dirty="0"/>
              <a:t> -</a:t>
            </a:r>
            <a:r>
              <a:rPr lang="es-AR" dirty="0"/>
              <a:t> La versión del proyecto</a:t>
            </a:r>
            <a:br>
              <a:rPr lang="es-AR" dirty="0"/>
            </a:br>
            <a:r>
              <a:rPr lang="es-AR" b="1" dirty="0"/>
              <a:t>@</a:t>
            </a:r>
            <a:r>
              <a:rPr lang="es-AR" b="1" dirty="0" err="1"/>
              <a:t>see</a:t>
            </a:r>
            <a:r>
              <a:rPr lang="es-AR" b="1" dirty="0"/>
              <a:t> -</a:t>
            </a:r>
            <a:r>
              <a:rPr lang="es-AR" dirty="0"/>
              <a:t> Añade una referencia a una clase, método o enlace web</a:t>
            </a:r>
            <a:br>
              <a:rPr lang="es-AR" dirty="0"/>
            </a:br>
            <a:endParaRPr lang="es-AR" dirty="0"/>
          </a:p>
          <a:p>
            <a:r>
              <a:rPr lang="es-AR" b="1" dirty="0"/>
              <a:t>------</a:t>
            </a:r>
          </a:p>
          <a:p>
            <a:r>
              <a:rPr lang="es-AR" b="1" dirty="0"/>
              <a:t>@</a:t>
            </a:r>
            <a:r>
              <a:rPr lang="es-AR" b="1" dirty="0" err="1"/>
              <a:t>param</a:t>
            </a:r>
            <a:r>
              <a:rPr lang="es-AR" b="1" dirty="0"/>
              <a:t> -</a:t>
            </a:r>
            <a:r>
              <a:rPr lang="es-AR" dirty="0"/>
              <a:t> Nombre de parámetro utilizado en un método incluido su significado</a:t>
            </a:r>
            <a:br>
              <a:rPr lang="es-AR" dirty="0"/>
            </a:br>
            <a:r>
              <a:rPr lang="es-AR" b="1" dirty="0"/>
              <a:t>@</a:t>
            </a:r>
            <a:r>
              <a:rPr lang="es-AR" b="1" dirty="0" err="1"/>
              <a:t>return</a:t>
            </a:r>
            <a:r>
              <a:rPr lang="es-AR" b="1" dirty="0"/>
              <a:t> -</a:t>
            </a:r>
            <a:r>
              <a:rPr lang="es-AR" dirty="0"/>
              <a:t> El resultado de un método incluido su descripción</a:t>
            </a:r>
            <a:br>
              <a:rPr lang="es-AR" dirty="0"/>
            </a:br>
            <a:r>
              <a:rPr lang="es-AR" b="1" dirty="0"/>
              <a:t>@</a:t>
            </a:r>
            <a:r>
              <a:rPr lang="es-AR" b="1" dirty="0" err="1"/>
              <a:t>exception</a:t>
            </a:r>
            <a:r>
              <a:rPr lang="es-AR" b="1" dirty="0"/>
              <a:t> - </a:t>
            </a:r>
            <a:r>
              <a:rPr lang="es-AR" dirty="0"/>
              <a:t>Nombre de la excepción mas una descripción</a:t>
            </a:r>
            <a:br>
              <a:rPr lang="es-AR" dirty="0"/>
            </a:br>
            <a:r>
              <a:rPr lang="es-AR" b="1" dirty="0"/>
              <a:t>@</a:t>
            </a:r>
            <a:r>
              <a:rPr lang="es-AR" b="1" dirty="0" err="1"/>
              <a:t>throws</a:t>
            </a:r>
            <a:r>
              <a:rPr lang="es-AR" b="1" dirty="0"/>
              <a:t> -</a:t>
            </a:r>
            <a:r>
              <a:rPr lang="es-AR" dirty="0"/>
              <a:t> Nombre de la excepción mas una descripción</a:t>
            </a:r>
            <a:br>
              <a:rPr lang="es-AR" dirty="0"/>
            </a:br>
            <a:r>
              <a:rPr lang="es-AR" b="1" dirty="0"/>
              <a:t>@</a:t>
            </a:r>
            <a:r>
              <a:rPr lang="es-AR" b="1" dirty="0" err="1"/>
              <a:t>deprecated</a:t>
            </a:r>
            <a:r>
              <a:rPr lang="es-AR" b="1" dirty="0"/>
              <a:t> - </a:t>
            </a:r>
            <a:r>
              <a:rPr lang="es-AR" dirty="0"/>
              <a:t>Añade una alerta al usuario de que el método que sigue a continuación ya no debe usarse y que será eliminado en versiones posteriores.</a:t>
            </a:r>
          </a:p>
        </p:txBody>
      </p:sp>
      <p:sp>
        <p:nvSpPr>
          <p:cNvPr id="3" name="CuadroTexto 2"/>
          <p:cNvSpPr txBox="1"/>
          <p:nvPr/>
        </p:nvSpPr>
        <p:spPr>
          <a:xfrm>
            <a:off x="0" y="-66262"/>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Comentarios</a:t>
            </a:r>
            <a:endParaRPr lang="es-AR" dirty="0">
              <a:solidFill>
                <a:schemeClr val="bg1"/>
              </a:solidFill>
              <a:latin typeface="Trebuchet MS" panose="020B0603020202020204" pitchFamily="34" charset="0"/>
            </a:endParaRPr>
          </a:p>
        </p:txBody>
      </p:sp>
      <p:sp>
        <p:nvSpPr>
          <p:cNvPr id="5" name="Rectángulo 4"/>
          <p:cNvSpPr/>
          <p:nvPr/>
        </p:nvSpPr>
        <p:spPr>
          <a:xfrm>
            <a:off x="539552" y="4581128"/>
            <a:ext cx="6984776" cy="1477328"/>
          </a:xfrm>
          <a:prstGeom prst="rect">
            <a:avLst/>
          </a:prstGeom>
        </p:spPr>
        <p:txBody>
          <a:bodyPr wrap="square">
            <a:spAutoFit/>
          </a:bodyPr>
          <a:lstStyle/>
          <a:p>
            <a:r>
              <a:rPr lang="es-AR" dirty="0"/>
              <a:t>/**</a:t>
            </a:r>
          </a:p>
          <a:p>
            <a:r>
              <a:rPr lang="es-AR" dirty="0"/>
              <a:t> * @</a:t>
            </a:r>
            <a:r>
              <a:rPr lang="es-AR" dirty="0" err="1"/>
              <a:t>author</a:t>
            </a:r>
            <a:r>
              <a:rPr lang="es-AR" dirty="0"/>
              <a:t> </a:t>
            </a:r>
            <a:r>
              <a:rPr lang="es-AR" dirty="0" err="1"/>
              <a:t>Educacion</a:t>
            </a:r>
            <a:r>
              <a:rPr lang="es-AR" dirty="0"/>
              <a:t> IT</a:t>
            </a:r>
          </a:p>
          <a:p>
            <a:r>
              <a:rPr lang="es-AR" dirty="0"/>
              <a:t> * @</a:t>
            </a:r>
            <a:r>
              <a:rPr lang="es-AR" dirty="0" err="1"/>
              <a:t>see</a:t>
            </a:r>
            <a:r>
              <a:rPr lang="es-AR" dirty="0"/>
              <a:t> &lt;a </a:t>
            </a:r>
            <a:r>
              <a:rPr lang="es-AR" dirty="0" err="1" smtClean="0"/>
              <a:t>href</a:t>
            </a:r>
            <a:r>
              <a:rPr lang="es-AR" dirty="0"/>
              <a:t>="http://</a:t>
            </a:r>
            <a:r>
              <a:rPr lang="es-AR" dirty="0" smtClean="0"/>
              <a:t>www.EducacionIT.com</a:t>
            </a:r>
            <a:r>
              <a:rPr lang="es-AR" dirty="0"/>
              <a:t>"&gt;</a:t>
            </a:r>
            <a:r>
              <a:rPr lang="es-AR" dirty="0" smtClean="0"/>
              <a:t>Educacion IT</a:t>
            </a:r>
            <a:r>
              <a:rPr lang="es-AR" dirty="0"/>
              <a:t>&lt;/a&gt;</a:t>
            </a:r>
          </a:p>
          <a:p>
            <a:r>
              <a:rPr lang="es-AR" dirty="0"/>
              <a:t> * @</a:t>
            </a:r>
            <a:r>
              <a:rPr lang="es-AR" dirty="0" err="1"/>
              <a:t>version</a:t>
            </a:r>
            <a:r>
              <a:rPr lang="es-AR" dirty="0"/>
              <a:t> 1.2 04 de Marzo de </a:t>
            </a:r>
            <a:r>
              <a:rPr lang="es-AR" dirty="0" smtClean="0"/>
              <a:t>2019</a:t>
            </a:r>
            <a:endParaRPr lang="es-AR" dirty="0"/>
          </a:p>
          <a:p>
            <a:r>
              <a:rPr lang="es-AR" dirty="0"/>
              <a:t> */</a:t>
            </a:r>
          </a:p>
        </p:txBody>
      </p:sp>
    </p:spTree>
    <p:extLst>
      <p:ext uri="{BB962C8B-B14F-4D97-AF65-F5344CB8AC3E}">
        <p14:creationId xmlns:p14="http://schemas.microsoft.com/office/powerpoint/2010/main" val="35800814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7504" y="476672"/>
            <a:ext cx="8784976" cy="5693866"/>
          </a:xfrm>
          <a:prstGeom prst="rect">
            <a:avLst/>
          </a:prstGeom>
        </p:spPr>
        <p:txBody>
          <a:bodyPr wrap="square">
            <a:spAutoFit/>
          </a:bodyPr>
          <a:lstStyle/>
          <a:p>
            <a:r>
              <a:rPr lang="es-AR" sz="1400" dirty="0"/>
              <a:t>/**</a:t>
            </a:r>
          </a:p>
          <a:p>
            <a:r>
              <a:rPr lang="es-AR" sz="1400" dirty="0"/>
              <a:t>     * </a:t>
            </a:r>
            <a:r>
              <a:rPr lang="es-AR" sz="1400" dirty="0" err="1"/>
              <a:t>Metodo</a:t>
            </a:r>
            <a:r>
              <a:rPr lang="es-AR" sz="1400" dirty="0"/>
              <a:t> que suma dos enteros y retorna el resultado</a:t>
            </a:r>
          </a:p>
          <a:p>
            <a:r>
              <a:rPr lang="es-AR" sz="1400" dirty="0"/>
              <a:t>     * @</a:t>
            </a:r>
            <a:r>
              <a:rPr lang="es-AR" sz="1400" dirty="0" err="1"/>
              <a:t>param</a:t>
            </a:r>
            <a:r>
              <a:rPr lang="es-AR" sz="1400" dirty="0"/>
              <a:t> a Número Entero</a:t>
            </a:r>
          </a:p>
          <a:p>
            <a:r>
              <a:rPr lang="es-AR" sz="1400" dirty="0"/>
              <a:t>     * @</a:t>
            </a:r>
            <a:r>
              <a:rPr lang="es-AR" sz="1400" dirty="0" err="1"/>
              <a:t>param</a:t>
            </a:r>
            <a:r>
              <a:rPr lang="es-AR" sz="1400" dirty="0"/>
              <a:t> b Número Entero</a:t>
            </a:r>
          </a:p>
          <a:p>
            <a:r>
              <a:rPr lang="es-AR" sz="1400" dirty="0"/>
              <a:t>     * @</a:t>
            </a:r>
            <a:r>
              <a:rPr lang="es-AR" sz="1400" dirty="0" err="1"/>
              <a:t>return</a:t>
            </a:r>
            <a:r>
              <a:rPr lang="es-AR" sz="1400" dirty="0"/>
              <a:t> </a:t>
            </a:r>
            <a:r>
              <a:rPr lang="es-AR" sz="1400" dirty="0" err="1"/>
              <a:t>int</a:t>
            </a:r>
            <a:r>
              <a:rPr lang="es-AR" sz="1400" dirty="0"/>
              <a:t> Un entero que es el resultado de a + b</a:t>
            </a:r>
          </a:p>
          <a:p>
            <a:r>
              <a:rPr lang="es-AR" sz="1400" dirty="0"/>
              <a:t>     * @</a:t>
            </a:r>
            <a:r>
              <a:rPr lang="es-AR" sz="1400" dirty="0" err="1"/>
              <a:t>deprecated</a:t>
            </a:r>
            <a:r>
              <a:rPr lang="es-AR" sz="1400" dirty="0"/>
              <a:t> No se aconseja su uso</a:t>
            </a:r>
          </a:p>
          <a:p>
            <a:r>
              <a:rPr lang="es-AR" sz="1400" dirty="0"/>
              <a:t>     * @</a:t>
            </a:r>
            <a:r>
              <a:rPr lang="es-AR" sz="1400" dirty="0" err="1"/>
              <a:t>see</a:t>
            </a:r>
            <a:r>
              <a:rPr lang="es-AR" sz="1400" dirty="0"/>
              <a:t> </a:t>
            </a:r>
            <a:r>
              <a:rPr lang="es-AR" sz="1400" dirty="0" err="1"/>
              <a:t>suma_enteros</a:t>
            </a:r>
            <a:r>
              <a:rPr lang="es-AR" sz="1400" dirty="0"/>
              <a:t>( </a:t>
            </a:r>
            <a:r>
              <a:rPr lang="es-AR" sz="1400" dirty="0" err="1"/>
              <a:t>int</a:t>
            </a:r>
            <a:r>
              <a:rPr lang="es-AR" sz="1400" dirty="0"/>
              <a:t>, </a:t>
            </a:r>
            <a:r>
              <a:rPr lang="es-AR" sz="1400" dirty="0" err="1"/>
              <a:t>int</a:t>
            </a:r>
            <a:r>
              <a:rPr lang="es-AR" sz="1400" dirty="0"/>
              <a:t> )</a:t>
            </a:r>
          </a:p>
          <a:p>
            <a:r>
              <a:rPr lang="es-AR" sz="1400" dirty="0"/>
              <a:t>     */</a:t>
            </a:r>
          </a:p>
          <a:p>
            <a:r>
              <a:rPr lang="es-AR" sz="1400" dirty="0"/>
              <a:t>    </a:t>
            </a:r>
            <a:r>
              <a:rPr lang="es-AR" sz="1400" dirty="0" err="1"/>
              <a:t>public</a:t>
            </a:r>
            <a:r>
              <a:rPr lang="es-AR" sz="1400" dirty="0"/>
              <a:t> </a:t>
            </a:r>
            <a:r>
              <a:rPr lang="es-AR" sz="1400" dirty="0" err="1"/>
              <a:t>int</a:t>
            </a:r>
            <a:r>
              <a:rPr lang="es-AR" sz="1400" dirty="0"/>
              <a:t> Suma( </a:t>
            </a:r>
            <a:r>
              <a:rPr lang="es-AR" sz="1400" dirty="0" err="1"/>
              <a:t>int</a:t>
            </a:r>
            <a:r>
              <a:rPr lang="es-AR" sz="1400" dirty="0"/>
              <a:t> a , </a:t>
            </a:r>
            <a:r>
              <a:rPr lang="es-AR" sz="1400" dirty="0" err="1"/>
              <a:t>int</a:t>
            </a:r>
            <a:r>
              <a:rPr lang="es-AR" sz="1400" dirty="0"/>
              <a:t> b)</a:t>
            </a:r>
          </a:p>
          <a:p>
            <a:r>
              <a:rPr lang="es-AR" sz="1400" dirty="0"/>
              <a:t>    {</a:t>
            </a:r>
          </a:p>
          <a:p>
            <a:r>
              <a:rPr lang="es-AR" sz="1400" dirty="0"/>
              <a:t>        </a:t>
            </a:r>
            <a:r>
              <a:rPr lang="es-AR" sz="1400" dirty="0" err="1"/>
              <a:t>return</a:t>
            </a:r>
            <a:r>
              <a:rPr lang="es-AR" sz="1400" dirty="0"/>
              <a:t> a + b;</a:t>
            </a:r>
          </a:p>
          <a:p>
            <a:r>
              <a:rPr lang="es-AR" sz="1400" dirty="0"/>
              <a:t>    }</a:t>
            </a:r>
          </a:p>
          <a:p>
            <a:endParaRPr lang="es-AR" sz="1400" dirty="0"/>
          </a:p>
          <a:p>
            <a:r>
              <a:rPr lang="es-AR" sz="1400" dirty="0"/>
              <a:t>    /**</a:t>
            </a:r>
          </a:p>
          <a:p>
            <a:r>
              <a:rPr lang="es-AR" sz="1400" dirty="0"/>
              <a:t>     * </a:t>
            </a:r>
            <a:r>
              <a:rPr lang="es-AR" sz="1400" dirty="0" err="1"/>
              <a:t>Metodo</a:t>
            </a:r>
            <a:r>
              <a:rPr lang="es-AR" sz="1400" dirty="0"/>
              <a:t> que suma dos enteros positivos y retorna el resultado</a:t>
            </a:r>
          </a:p>
          <a:p>
            <a:r>
              <a:rPr lang="es-AR" sz="1400" dirty="0"/>
              <a:t>     * @</a:t>
            </a:r>
            <a:r>
              <a:rPr lang="es-AR" sz="1400" dirty="0" err="1"/>
              <a:t>param</a:t>
            </a:r>
            <a:r>
              <a:rPr lang="es-AR" sz="1400" dirty="0"/>
              <a:t> a Número Entero</a:t>
            </a:r>
          </a:p>
          <a:p>
            <a:r>
              <a:rPr lang="es-AR" sz="1400" dirty="0"/>
              <a:t>     * @</a:t>
            </a:r>
            <a:r>
              <a:rPr lang="es-AR" sz="1400" dirty="0" err="1"/>
              <a:t>param</a:t>
            </a:r>
            <a:r>
              <a:rPr lang="es-AR" sz="1400" dirty="0"/>
              <a:t> b Número Entero</a:t>
            </a:r>
          </a:p>
          <a:p>
            <a:r>
              <a:rPr lang="es-AR" sz="1400" dirty="0"/>
              <a:t>     * @</a:t>
            </a:r>
            <a:r>
              <a:rPr lang="es-AR" sz="1400" dirty="0" err="1"/>
              <a:t>return</a:t>
            </a:r>
            <a:r>
              <a:rPr lang="es-AR" sz="1400" dirty="0"/>
              <a:t> </a:t>
            </a:r>
            <a:r>
              <a:rPr lang="es-AR" sz="1400" dirty="0" err="1"/>
              <a:t>int</a:t>
            </a:r>
            <a:r>
              <a:rPr lang="es-AR" sz="1400" dirty="0"/>
              <a:t> Un entero que es el resultado de a + b, si los </a:t>
            </a:r>
            <a:r>
              <a:rPr lang="es-AR" sz="1400" dirty="0" err="1"/>
              <a:t>numeros</a:t>
            </a:r>
            <a:r>
              <a:rPr lang="es-AR" sz="1400" dirty="0"/>
              <a:t> son negativos, retorna cero.</a:t>
            </a:r>
          </a:p>
          <a:p>
            <a:r>
              <a:rPr lang="es-AR" sz="1400" dirty="0"/>
              <a:t>     */</a:t>
            </a:r>
          </a:p>
          <a:p>
            <a:r>
              <a:rPr lang="es-AR" sz="1400" dirty="0"/>
              <a:t>    </a:t>
            </a:r>
            <a:r>
              <a:rPr lang="es-AR" sz="1400" dirty="0" err="1"/>
              <a:t>public</a:t>
            </a:r>
            <a:r>
              <a:rPr lang="es-AR" sz="1400" dirty="0"/>
              <a:t> </a:t>
            </a:r>
            <a:r>
              <a:rPr lang="es-AR" sz="1400" dirty="0" err="1"/>
              <a:t>int</a:t>
            </a:r>
            <a:r>
              <a:rPr lang="es-AR" sz="1400" dirty="0"/>
              <a:t> </a:t>
            </a:r>
            <a:r>
              <a:rPr lang="es-AR" sz="1400" dirty="0" err="1"/>
              <a:t>suma_enteros</a:t>
            </a:r>
            <a:r>
              <a:rPr lang="es-AR" sz="1400" dirty="0"/>
              <a:t>( </a:t>
            </a:r>
            <a:r>
              <a:rPr lang="es-AR" sz="1400" dirty="0" err="1"/>
              <a:t>int</a:t>
            </a:r>
            <a:r>
              <a:rPr lang="es-AR" sz="1400" dirty="0"/>
              <a:t> a, </a:t>
            </a:r>
            <a:r>
              <a:rPr lang="es-AR" sz="1400" dirty="0" err="1"/>
              <a:t>int</a:t>
            </a:r>
            <a:r>
              <a:rPr lang="es-AR" sz="1400" dirty="0"/>
              <a:t> b)</a:t>
            </a:r>
          </a:p>
          <a:p>
            <a:r>
              <a:rPr lang="es-AR" sz="1400" dirty="0"/>
              <a:t>    {</a:t>
            </a:r>
          </a:p>
          <a:p>
            <a:r>
              <a:rPr lang="es-AR" sz="1400" dirty="0"/>
              <a:t>        </a:t>
            </a:r>
            <a:r>
              <a:rPr lang="es-AR" sz="1400" dirty="0" err="1"/>
              <a:t>int</a:t>
            </a:r>
            <a:r>
              <a:rPr lang="es-AR" sz="1400" dirty="0"/>
              <a:t> resultado = 0;</a:t>
            </a:r>
          </a:p>
          <a:p>
            <a:r>
              <a:rPr lang="es-AR" sz="1400" dirty="0"/>
              <a:t>        </a:t>
            </a:r>
            <a:r>
              <a:rPr lang="es-AR" sz="1400" dirty="0" err="1"/>
              <a:t>if</a:t>
            </a:r>
            <a:r>
              <a:rPr lang="es-AR" sz="1400" dirty="0"/>
              <a:t>( a&gt;0 &amp;&amp; b&gt;0)</a:t>
            </a:r>
          </a:p>
          <a:p>
            <a:r>
              <a:rPr lang="es-AR" sz="1400" dirty="0"/>
              <a:t>            resultado = a + b;</a:t>
            </a:r>
          </a:p>
          <a:p>
            <a:r>
              <a:rPr lang="es-AR" sz="1400" dirty="0"/>
              <a:t>        </a:t>
            </a:r>
            <a:r>
              <a:rPr lang="es-AR" sz="1400" dirty="0" err="1"/>
              <a:t>return</a:t>
            </a:r>
            <a:r>
              <a:rPr lang="es-AR" sz="1400" dirty="0"/>
              <a:t> resultado;</a:t>
            </a:r>
          </a:p>
          <a:p>
            <a:r>
              <a:rPr lang="es-AR" sz="1400" dirty="0"/>
              <a:t>    }</a:t>
            </a:r>
          </a:p>
        </p:txBody>
      </p:sp>
      <p:sp>
        <p:nvSpPr>
          <p:cNvPr id="4" name="CuadroTexto 3"/>
          <p:cNvSpPr txBox="1"/>
          <p:nvPr/>
        </p:nvSpPr>
        <p:spPr>
          <a:xfrm>
            <a:off x="0" y="-66262"/>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Comentarios</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0871723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3508" y="476672"/>
            <a:ext cx="8856984" cy="6186309"/>
          </a:xfrm>
          <a:prstGeom prst="rect">
            <a:avLst/>
          </a:prstGeom>
        </p:spPr>
        <p:txBody>
          <a:bodyPr wrap="square">
            <a:spAutoFit/>
          </a:bodyPr>
          <a:lstStyle/>
          <a:p>
            <a:pPr marL="342900" indent="-342900">
              <a:buFont typeface="+mj-lt"/>
              <a:buAutoNum type="arabicPeriod"/>
            </a:pPr>
            <a:r>
              <a:rPr lang="es-AR" b="1" dirty="0"/>
              <a:t>Lenguaje orientado a objetos </a:t>
            </a:r>
          </a:p>
          <a:p>
            <a:r>
              <a:rPr lang="es-AR" dirty="0"/>
              <a:t>Respeta el paradigma de orientación a objetos, permitiendo utilizar los fundamentos del mismo:</a:t>
            </a:r>
          </a:p>
          <a:p>
            <a:pPr marL="1200150" lvl="2" indent="-285750">
              <a:buFont typeface="Arial" panose="020B0604020202020204" pitchFamily="34" charset="0"/>
              <a:buChar char="•"/>
            </a:pPr>
            <a:r>
              <a:rPr lang="es-AR" dirty="0"/>
              <a:t>Herencia</a:t>
            </a:r>
          </a:p>
          <a:p>
            <a:pPr marL="1200150" lvl="2" indent="-285750">
              <a:buFont typeface="Arial" panose="020B0604020202020204" pitchFamily="34" charset="0"/>
              <a:buChar char="•"/>
            </a:pPr>
            <a:r>
              <a:rPr lang="es-AR" dirty="0"/>
              <a:t>Polimorfismo</a:t>
            </a:r>
          </a:p>
          <a:p>
            <a:pPr marL="1200150" lvl="2" indent="-285750">
              <a:buFont typeface="Arial" panose="020B0604020202020204" pitchFamily="34" charset="0"/>
              <a:buChar char="•"/>
            </a:pPr>
            <a:r>
              <a:rPr lang="es-AR" dirty="0"/>
              <a:t>Abstracción</a:t>
            </a:r>
          </a:p>
          <a:p>
            <a:pPr marL="1200150" lvl="2" indent="-285750">
              <a:buFont typeface="Arial" panose="020B0604020202020204" pitchFamily="34" charset="0"/>
              <a:buChar char="•"/>
            </a:pPr>
            <a:r>
              <a:rPr lang="es-AR" dirty="0"/>
              <a:t>Encapsulamiento</a:t>
            </a:r>
          </a:p>
          <a:p>
            <a:r>
              <a:rPr lang="es-AR" b="1" dirty="0" smtClean="0"/>
              <a:t>2. Sintaxis </a:t>
            </a:r>
            <a:r>
              <a:rPr lang="es-AR" b="1" dirty="0"/>
              <a:t>basada en C/C++</a:t>
            </a:r>
          </a:p>
          <a:p>
            <a:r>
              <a:rPr lang="es-AR" b="1" dirty="0" smtClean="0"/>
              <a:t>3. Multiplataforma</a:t>
            </a:r>
            <a:r>
              <a:rPr lang="es-AR" b="1" dirty="0"/>
              <a:t> </a:t>
            </a:r>
          </a:p>
          <a:p>
            <a:r>
              <a:rPr lang="es-AR" dirty="0"/>
              <a:t>Significa que su código es portable, es decir se puede transportar por distintas plataformas. De esta manera es posible codificar una única vez una aplicación, y luego ejecutarla sobre cualquier plataforma y/o sistema operativo.</a:t>
            </a:r>
          </a:p>
          <a:p>
            <a:r>
              <a:rPr lang="es-AR" b="1" dirty="0" smtClean="0"/>
              <a:t>4. Manejo </a:t>
            </a:r>
            <a:r>
              <a:rPr lang="es-AR" b="1" dirty="0"/>
              <a:t>automático de memoria </a:t>
            </a:r>
          </a:p>
          <a:p>
            <a:r>
              <a:rPr lang="es-AR" dirty="0"/>
              <a:t>No hay que preocuparse por liberar memoria manualmente ya que un proceso propio de la tecnología se encarga de monitorear, y por consiguiente eliminar el espacio ocupado que no esta siendo utilizado. El proceso encargado de realizar este trabajo se denomina </a:t>
            </a:r>
            <a:r>
              <a:rPr lang="es-AR" dirty="0" err="1"/>
              <a:t>Garbage</a:t>
            </a:r>
            <a:r>
              <a:rPr lang="es-AR" dirty="0"/>
              <a:t> </a:t>
            </a:r>
            <a:r>
              <a:rPr lang="es-AR" dirty="0" err="1"/>
              <a:t>Collector</a:t>
            </a:r>
            <a:r>
              <a:rPr lang="es-AR" dirty="0"/>
              <a:t>.</a:t>
            </a:r>
          </a:p>
          <a:p>
            <a:r>
              <a:rPr lang="es-AR" b="1" dirty="0" smtClean="0"/>
              <a:t>5. Evolución </a:t>
            </a:r>
            <a:r>
              <a:rPr lang="es-AR" b="1" dirty="0"/>
              <a:t>permanente </a:t>
            </a:r>
          </a:p>
          <a:p>
            <a:r>
              <a:rPr lang="es-AR" dirty="0"/>
              <a:t>La tecnología está en constante evolución debido a la gran cantidad de “consumidores” que poseen, JAVA es uno de los lenguajes más utilizados en el </a:t>
            </a:r>
            <a:r>
              <a:rPr lang="es-AR" dirty="0" smtClean="0"/>
              <a:t>mundo.</a:t>
            </a:r>
            <a:endParaRPr lang="es-AR" dirty="0"/>
          </a:p>
          <a:p>
            <a:pPr>
              <a:buFont typeface="Arial" panose="020B0604020202020204" pitchFamily="34" charset="0"/>
              <a:buChar char="•"/>
            </a:pPr>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Características</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46502663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07504" y="476672"/>
            <a:ext cx="8784976" cy="3077766"/>
          </a:xfrm>
          <a:prstGeom prst="rect">
            <a:avLst/>
          </a:prstGeom>
        </p:spPr>
        <p:txBody>
          <a:bodyPr wrap="square">
            <a:spAutoFit/>
          </a:bodyPr>
          <a:lstStyle/>
          <a:p>
            <a:r>
              <a:rPr lang="es-AR" b="1" dirty="0"/>
              <a:t>Caracteres especiales </a:t>
            </a:r>
            <a:endParaRPr lang="es-AR" b="1" dirty="0" smtClean="0"/>
          </a:p>
          <a:p>
            <a:endParaRPr lang="es-AR" b="1" dirty="0"/>
          </a:p>
          <a:p>
            <a:r>
              <a:rPr lang="es-AR" dirty="0"/>
              <a:t>La representación de caracteres especiales como el salto de línea o la tabulación, se logran a partir de la barra (\). </a:t>
            </a:r>
            <a:endParaRPr lang="es-AR" dirty="0" smtClean="0"/>
          </a:p>
          <a:p>
            <a:r>
              <a:rPr lang="es-AR" dirty="0" smtClean="0"/>
              <a:t>Los </a:t>
            </a:r>
            <a:r>
              <a:rPr lang="es-AR" dirty="0"/>
              <a:t>caracteres especiales más utilizados son:</a:t>
            </a:r>
          </a:p>
          <a:p>
            <a:r>
              <a:rPr lang="es-AR" dirty="0"/>
              <a:t> </a:t>
            </a:r>
            <a:endParaRPr lang="es-AR" dirty="0" smtClean="0"/>
          </a:p>
          <a:p>
            <a:r>
              <a:rPr lang="es-AR" dirty="0" smtClean="0"/>
              <a:t>\</a:t>
            </a:r>
            <a:r>
              <a:rPr lang="es-AR" dirty="0"/>
              <a:t>n à Nueva línea</a:t>
            </a:r>
          </a:p>
          <a:p>
            <a:r>
              <a:rPr lang="es-AR" dirty="0"/>
              <a:t> \t à Tabulador</a:t>
            </a:r>
          </a:p>
          <a:p>
            <a:r>
              <a:rPr lang="es-AR" dirty="0"/>
              <a:t> \’ à Comilla simple</a:t>
            </a:r>
          </a:p>
          <a:p>
            <a:r>
              <a:rPr lang="es-AR" dirty="0"/>
              <a:t> \” à Comilla doble</a:t>
            </a:r>
          </a:p>
          <a:p>
            <a:endParaRPr lang="es-AR" sz="1400" dirty="0"/>
          </a:p>
        </p:txBody>
      </p:sp>
      <p:sp>
        <p:nvSpPr>
          <p:cNvPr id="4" name="CuadroTexto 3"/>
          <p:cNvSpPr txBox="1"/>
          <p:nvPr/>
        </p:nvSpPr>
        <p:spPr>
          <a:xfrm>
            <a:off x="0" y="-66262"/>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Caracteres Especiales</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29251837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7566" y="509451"/>
            <a:ext cx="8882926" cy="5078313"/>
          </a:xfrm>
          <a:prstGeom prst="rect">
            <a:avLst/>
          </a:prstGeom>
        </p:spPr>
        <p:txBody>
          <a:bodyPr wrap="square">
            <a:spAutoFit/>
          </a:bodyPr>
          <a:lstStyle/>
          <a:p>
            <a:r>
              <a:rPr lang="es-AR" b="1" dirty="0"/>
              <a:t>JME (Mobile / Wireless) </a:t>
            </a:r>
          </a:p>
          <a:p>
            <a:r>
              <a:rPr lang="es-AR" dirty="0"/>
              <a:t>Esta área tiene como objetivo el desarrollo de aplicaciones móviles, tales como GPS, </a:t>
            </a:r>
            <a:r>
              <a:rPr lang="es-AR" dirty="0" err="1"/>
              <a:t>Handhelds</a:t>
            </a:r>
            <a:r>
              <a:rPr lang="es-AR" dirty="0"/>
              <a:t> (por ejemplo la conocida Palm), celulares y otros dispositivos móviles programables. JME significa Java Micro </a:t>
            </a:r>
            <a:r>
              <a:rPr lang="es-AR" dirty="0" err="1"/>
              <a:t>Edition</a:t>
            </a:r>
            <a:r>
              <a:rPr lang="es-AR" dirty="0" smtClean="0"/>
              <a:t>.</a:t>
            </a:r>
          </a:p>
          <a:p>
            <a:endParaRPr lang="es-AR" dirty="0"/>
          </a:p>
          <a:p>
            <a:r>
              <a:rPr lang="es-AR" b="1" dirty="0"/>
              <a:t>JSE (Core / Desktop) </a:t>
            </a:r>
          </a:p>
          <a:p>
            <a:r>
              <a:rPr lang="es-AR" dirty="0"/>
              <a:t>Esta área tiene como objetivo el desarrollo de aplicaciones de escritorio, similares a las aplicaciones tipo ventanas creadas con Visual Basic o Delphi. Incluye la funcionalidad básica del lenguaje como manejo de clases, colecciones, entrada/salida, acceso a base de datos, manejo de sockets, hilos de ejecución, etc. JSE significa Java Standard </a:t>
            </a:r>
            <a:r>
              <a:rPr lang="es-AR" dirty="0" err="1"/>
              <a:t>Edition</a:t>
            </a:r>
            <a:r>
              <a:rPr lang="es-AR" dirty="0" smtClean="0"/>
              <a:t>.</a:t>
            </a:r>
          </a:p>
          <a:p>
            <a:endParaRPr lang="es-AR" dirty="0"/>
          </a:p>
          <a:p>
            <a:r>
              <a:rPr lang="es-AR" b="1" dirty="0"/>
              <a:t>JEE (Enterprise / Server) </a:t>
            </a:r>
          </a:p>
          <a:p>
            <a:r>
              <a:rPr lang="es-AR" dirty="0"/>
              <a:t>Esta área tiene como objetivo el desarrollo de aplicaciones empresariales, de gran envergadura. Contempla ambientes web, como los ambientes manejados por servidores de aplicación. Las tecnologías principales incluidas en esta área son </a:t>
            </a:r>
            <a:r>
              <a:rPr lang="es-AR" dirty="0" err="1"/>
              <a:t>Servlets</a:t>
            </a:r>
            <a:r>
              <a:rPr lang="es-AR" dirty="0"/>
              <a:t>, JSP y EJB, entre otras. JEE significa Java Enterprise </a:t>
            </a:r>
            <a:r>
              <a:rPr lang="es-AR" dirty="0" err="1"/>
              <a:t>Edition</a:t>
            </a:r>
            <a:r>
              <a:rPr lang="es-AR" dirty="0"/>
              <a:t>.</a:t>
            </a:r>
          </a:p>
          <a:p>
            <a:endParaRPr lang="es-AR" dirty="0"/>
          </a:p>
        </p:txBody>
      </p:sp>
      <p:sp>
        <p:nvSpPr>
          <p:cNvPr id="3" name="CuadroTexto 1"/>
          <p:cNvSpPr txBox="1"/>
          <p:nvPr/>
        </p:nvSpPr>
        <p:spPr>
          <a:xfrm>
            <a:off x="0" y="-53009"/>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Organización</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9713354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683568" y="1052736"/>
            <a:ext cx="5760640" cy="369332"/>
          </a:xfrm>
          <a:prstGeom prst="rect">
            <a:avLst/>
          </a:prstGeom>
          <a:noFill/>
        </p:spPr>
        <p:txBody>
          <a:bodyPr wrap="square" rtlCol="0">
            <a:spAutoFit/>
          </a:bodyPr>
          <a:lstStyle/>
          <a:p>
            <a:r>
              <a:rPr lang="es-AR" dirty="0"/>
              <a:t>Familia JAVA</a:t>
            </a:r>
          </a:p>
        </p:txBody>
      </p:sp>
      <p:sp>
        <p:nvSpPr>
          <p:cNvPr id="3" name="2 Rectángulo"/>
          <p:cNvSpPr/>
          <p:nvPr/>
        </p:nvSpPr>
        <p:spPr>
          <a:xfrm>
            <a:off x="2627784" y="692696"/>
            <a:ext cx="5526360" cy="923330"/>
          </a:xfrm>
          <a:prstGeom prst="rect">
            <a:avLst/>
          </a:prstGeom>
        </p:spPr>
        <p:txBody>
          <a:bodyPr wrap="square">
            <a:spAutoFit/>
          </a:bodyPr>
          <a:lstStyle/>
          <a:p>
            <a:r>
              <a:rPr lang="es-AR" dirty="0"/>
              <a:t>JME (Mobile / </a:t>
            </a:r>
            <a:r>
              <a:rPr lang="es-AR" dirty="0" err="1"/>
              <a:t>Wireless</a:t>
            </a:r>
            <a:r>
              <a:rPr lang="es-AR" dirty="0"/>
              <a:t>)</a:t>
            </a:r>
          </a:p>
          <a:p>
            <a:r>
              <a:rPr lang="es-AR" b="1" dirty="0"/>
              <a:t>JSE (</a:t>
            </a:r>
            <a:r>
              <a:rPr lang="es-AR" b="1" dirty="0" err="1"/>
              <a:t>Core</a:t>
            </a:r>
            <a:r>
              <a:rPr lang="es-AR" b="1" dirty="0"/>
              <a:t> / Desktop)</a:t>
            </a:r>
          </a:p>
          <a:p>
            <a:r>
              <a:rPr lang="es-AR" dirty="0"/>
              <a:t>JEE (Enterprise / Server)</a:t>
            </a:r>
          </a:p>
        </p:txBody>
      </p:sp>
      <p:sp>
        <p:nvSpPr>
          <p:cNvPr id="8" name="7 Abrir llave"/>
          <p:cNvSpPr/>
          <p:nvPr/>
        </p:nvSpPr>
        <p:spPr>
          <a:xfrm>
            <a:off x="2411760" y="764704"/>
            <a:ext cx="216024" cy="792088"/>
          </a:xfrm>
          <a:prstGeom prst="leftBrace">
            <a:avLst/>
          </a:prstGeom>
          <a:ln w="38100">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8 Rectángulo"/>
          <p:cNvSpPr/>
          <p:nvPr/>
        </p:nvSpPr>
        <p:spPr>
          <a:xfrm>
            <a:off x="602940" y="1772816"/>
            <a:ext cx="7110536" cy="3139321"/>
          </a:xfrm>
          <a:prstGeom prst="rect">
            <a:avLst/>
          </a:prstGeom>
        </p:spPr>
        <p:txBody>
          <a:bodyPr wrap="square">
            <a:spAutoFit/>
          </a:bodyPr>
          <a:lstStyle/>
          <a:p>
            <a:r>
              <a:rPr lang="es-AR" b="1" u="sng" dirty="0"/>
              <a:t>Siglas</a:t>
            </a:r>
            <a:r>
              <a:rPr lang="es-AR" dirty="0"/>
              <a:t>  </a:t>
            </a:r>
          </a:p>
          <a:p>
            <a:endParaRPr lang="es-AR" dirty="0"/>
          </a:p>
          <a:p>
            <a:r>
              <a:rPr lang="es-AR" dirty="0"/>
              <a:t>J2ME = Java2 Micro </a:t>
            </a:r>
            <a:r>
              <a:rPr lang="es-AR" dirty="0" err="1"/>
              <a:t>Edition</a:t>
            </a:r>
            <a:endParaRPr lang="es-AR" dirty="0"/>
          </a:p>
          <a:p>
            <a:r>
              <a:rPr lang="es-AR" dirty="0"/>
              <a:t>J2SE = Java2 Standard </a:t>
            </a:r>
            <a:r>
              <a:rPr lang="es-AR" dirty="0" err="1"/>
              <a:t>Edition</a:t>
            </a:r>
            <a:endParaRPr lang="es-AR" dirty="0"/>
          </a:p>
          <a:p>
            <a:r>
              <a:rPr lang="es-AR" dirty="0"/>
              <a:t>J2EE = Java2 Enterprise </a:t>
            </a:r>
            <a:r>
              <a:rPr lang="es-AR" dirty="0" err="1"/>
              <a:t>Edition</a:t>
            </a:r>
            <a:endParaRPr lang="es-AR" dirty="0"/>
          </a:p>
          <a:p>
            <a:r>
              <a:rPr lang="es-AR" dirty="0"/>
              <a:t>JRE = Java </a:t>
            </a:r>
            <a:r>
              <a:rPr lang="es-AR" dirty="0" err="1"/>
              <a:t>Runtime</a:t>
            </a:r>
            <a:r>
              <a:rPr lang="es-AR" dirty="0"/>
              <a:t> </a:t>
            </a:r>
            <a:r>
              <a:rPr lang="es-AR" dirty="0" err="1"/>
              <a:t>Enviroment</a:t>
            </a:r>
            <a:r>
              <a:rPr lang="es-AR" dirty="0"/>
              <a:t> (es el conjunto de utilidades y </a:t>
            </a:r>
            <a:r>
              <a:rPr lang="es-AR" dirty="0" smtClean="0"/>
              <a:t>librerías </a:t>
            </a:r>
            <a:r>
              <a:rPr lang="es-AR" dirty="0"/>
              <a:t>de java,  incluye la máquina virtual Java)</a:t>
            </a:r>
          </a:p>
          <a:p>
            <a:r>
              <a:rPr lang="es-AR" dirty="0"/>
              <a:t>JVM = Java Virtual Machine</a:t>
            </a:r>
          </a:p>
          <a:p>
            <a:r>
              <a:rPr lang="es-AR" dirty="0"/>
              <a:t>SDK = Software </a:t>
            </a:r>
            <a:r>
              <a:rPr lang="es-AR" dirty="0" err="1"/>
              <a:t>Development</a:t>
            </a:r>
            <a:r>
              <a:rPr lang="es-AR" dirty="0"/>
              <a:t> Kit (conjunto de herramientas para desarrollo de software)</a:t>
            </a:r>
          </a:p>
          <a:p>
            <a:r>
              <a:rPr lang="es-AR" dirty="0"/>
              <a:t>JDK = Java </a:t>
            </a:r>
            <a:r>
              <a:rPr lang="es-AR" dirty="0" err="1"/>
              <a:t>Development</a:t>
            </a:r>
            <a:r>
              <a:rPr lang="es-AR" dirty="0"/>
              <a:t> Kit (entorno Java).</a:t>
            </a:r>
          </a:p>
        </p:txBody>
      </p:sp>
      <p:sp>
        <p:nvSpPr>
          <p:cNvPr id="10" name="9 Rectángulo"/>
          <p:cNvSpPr/>
          <p:nvPr/>
        </p:nvSpPr>
        <p:spPr>
          <a:xfrm>
            <a:off x="4158208" y="5157192"/>
            <a:ext cx="4572000" cy="923330"/>
          </a:xfrm>
          <a:prstGeom prst="rect">
            <a:avLst/>
          </a:prstGeom>
        </p:spPr>
        <p:txBody>
          <a:bodyPr>
            <a:spAutoFit/>
          </a:bodyPr>
          <a:lstStyle/>
          <a:p>
            <a:r>
              <a:rPr lang="es-AR" dirty="0"/>
              <a:t>Links -&gt; </a:t>
            </a:r>
            <a:r>
              <a:rPr lang="es-AR" dirty="0" err="1"/>
              <a:t>Downloads</a:t>
            </a:r>
            <a:r>
              <a:rPr lang="es-AR" dirty="0"/>
              <a:t>  </a:t>
            </a:r>
          </a:p>
          <a:p>
            <a:r>
              <a:rPr lang="es-AR" dirty="0">
                <a:hlinkClick r:id="rId2"/>
              </a:rPr>
              <a:t>http://java.sun.com/</a:t>
            </a:r>
            <a:r>
              <a:rPr lang="es-AR" dirty="0"/>
              <a:t> (JDK)</a:t>
            </a:r>
          </a:p>
          <a:p>
            <a:r>
              <a:rPr lang="es-AR" dirty="0">
                <a:hlinkClick r:id="rId3"/>
              </a:rPr>
              <a:t>http://www.netbeans.org/</a:t>
            </a:r>
            <a:r>
              <a:rPr lang="es-AR" dirty="0"/>
              <a:t>   (IDE)</a:t>
            </a:r>
          </a:p>
        </p:txBody>
      </p:sp>
      <p:sp>
        <p:nvSpPr>
          <p:cNvPr id="2" name="1 Rectángulo"/>
          <p:cNvSpPr/>
          <p:nvPr/>
        </p:nvSpPr>
        <p:spPr>
          <a:xfrm>
            <a:off x="251520" y="5444942"/>
            <a:ext cx="3672408" cy="369332"/>
          </a:xfrm>
          <a:prstGeom prst="rect">
            <a:avLst/>
          </a:prstGeom>
        </p:spPr>
        <p:txBody>
          <a:bodyPr wrap="square">
            <a:spAutoFit/>
          </a:bodyPr>
          <a:lstStyle/>
          <a:p>
            <a:r>
              <a:rPr lang="es-AR" dirty="0">
                <a:effectLst>
                  <a:outerShdw blurRad="38100" dist="38100" dir="2700000" algn="tl">
                    <a:srgbClr val="000000">
                      <a:alpha val="43137"/>
                    </a:srgbClr>
                  </a:outerShdw>
                </a:effectLst>
              </a:rPr>
              <a:t>JDK 8u111 (Versión – </a:t>
            </a:r>
            <a:r>
              <a:rPr lang="es-AR" dirty="0" err="1">
                <a:effectLst>
                  <a:outerShdw blurRad="38100" dist="38100" dir="2700000" algn="tl">
                    <a:srgbClr val="000000">
                      <a:alpha val="43137"/>
                    </a:srgbClr>
                  </a:outerShdw>
                </a:effectLst>
              </a:rPr>
              <a:t>update</a:t>
            </a:r>
            <a:r>
              <a:rPr lang="es-AR" dirty="0">
                <a:effectLst>
                  <a:outerShdw blurRad="38100" dist="38100" dir="2700000" algn="tl">
                    <a:srgbClr val="000000">
                      <a:alpha val="43137"/>
                    </a:srgbClr>
                  </a:outerShdw>
                </a:effectLst>
              </a:rPr>
              <a:t> </a:t>
            </a:r>
            <a:r>
              <a:rPr lang="es-AR" dirty="0" err="1">
                <a:effectLst>
                  <a:outerShdw blurRad="38100" dist="38100" dir="2700000" algn="tl">
                    <a:srgbClr val="000000">
                      <a:alpha val="43137"/>
                    </a:srgbClr>
                  </a:outerShdw>
                </a:effectLst>
              </a:rPr>
              <a:t>nro</a:t>
            </a:r>
            <a:r>
              <a:rPr lang="es-AR" dirty="0">
                <a:effectLst>
                  <a:outerShdw blurRad="38100" dist="38100" dir="2700000" algn="tl">
                    <a:srgbClr val="000000">
                      <a:alpha val="43137"/>
                    </a:srgbClr>
                  </a:outerShdw>
                </a:effectLst>
              </a:rPr>
              <a:t>)</a:t>
            </a:r>
          </a:p>
        </p:txBody>
      </p:sp>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Java Siglas</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152794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95736" y="4077072"/>
            <a:ext cx="4572000" cy="1477328"/>
          </a:xfrm>
          <a:prstGeom prst="rect">
            <a:avLst/>
          </a:prstGeom>
        </p:spPr>
        <p:txBody>
          <a:bodyPr>
            <a:spAutoFit/>
          </a:bodyPr>
          <a:lstStyle/>
          <a:p>
            <a:r>
              <a:rPr lang="es-AR" dirty="0"/>
              <a:t>En esta imagen vemos, de forma orientativa, como J2EE “expande” a J2SE, mientras que J2ME “recorta” a J2SE al tiempo que tiene una fracción de contenido diferenciada exclusiva de J2ME.</a:t>
            </a:r>
          </a:p>
        </p:txBody>
      </p:sp>
      <p:pic>
        <p:nvPicPr>
          <p:cNvPr id="7170" name="Picture 2" descr="http://images4.hiboox.com/images/4211/diapo675823a80a76dd88d96b11db100804fa.png?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836712"/>
            <a:ext cx="4714875" cy="280987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Java</a:t>
            </a:r>
          </a:p>
        </p:txBody>
      </p:sp>
    </p:spTree>
    <p:extLst>
      <p:ext uri="{BB962C8B-B14F-4D97-AF65-F5344CB8AC3E}">
        <p14:creationId xmlns:p14="http://schemas.microsoft.com/office/powerpoint/2010/main" val="215108585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s4.hiboox.com/images/4311/71d585624cedb61fe0e4c4c4d27f5a2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1772816"/>
            <a:ext cx="5962650" cy="3124201"/>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395536" y="620688"/>
            <a:ext cx="4248472" cy="369332"/>
          </a:xfrm>
          <a:prstGeom prst="rect">
            <a:avLst/>
          </a:prstGeom>
          <a:noFill/>
        </p:spPr>
        <p:txBody>
          <a:bodyPr wrap="square" rtlCol="0">
            <a:spAutoFit/>
          </a:bodyPr>
          <a:lstStyle/>
          <a:p>
            <a:r>
              <a:rPr lang="es-AR" dirty="0"/>
              <a:t>Concepto multiplataforma: Sin java</a:t>
            </a:r>
          </a:p>
        </p:txBody>
      </p:sp>
      <p:sp>
        <p:nvSpPr>
          <p:cNvPr id="5"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Multiplaforma</a:t>
            </a:r>
            <a:endParaRPr lang="es-AR"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894572499"/>
      </p:ext>
    </p:extLst>
  </p:cSld>
  <p:clrMapOvr>
    <a:masterClrMapping/>
  </p:clrMapOvr>
  <p:transition/>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21104</TotalTime>
  <Words>1673</Words>
  <Application>Microsoft Office PowerPoint</Application>
  <PresentationFormat>Presentación en pantalla (4:3)</PresentationFormat>
  <Paragraphs>621</Paragraphs>
  <Slides>50</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50</vt:i4>
      </vt:variant>
    </vt:vector>
  </HeadingPairs>
  <TitlesOfParts>
    <vt:vector size="57" baseType="lpstr">
      <vt:lpstr>Arial</vt:lpstr>
      <vt:lpstr>Calibri</vt:lpstr>
      <vt:lpstr>Calibri Light</vt:lpstr>
      <vt:lpstr>Trebuchet MS</vt:lpstr>
      <vt:lpstr>Wingdings</vt:lpstr>
      <vt:lpstr>Diseño personalizado</vt:lpstr>
      <vt:lpstr>Default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Educacion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Ibarra, Rafael Dante</cp:lastModifiedBy>
  <cp:revision>264</cp:revision>
  <dcterms:created xsi:type="dcterms:W3CDTF">2010-06-24T21:40:01Z</dcterms:created>
  <dcterms:modified xsi:type="dcterms:W3CDTF">2019-04-27T01:27:29Z</dcterms:modified>
</cp:coreProperties>
</file>