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  <p:sldMasterId id="2147483736" r:id="rId2"/>
  </p:sldMasterIdLst>
  <p:notesMasterIdLst>
    <p:notesMasterId r:id="rId50"/>
  </p:notesMasterIdLst>
  <p:handoutMasterIdLst>
    <p:handoutMasterId r:id="rId51"/>
  </p:handoutMasterIdLst>
  <p:sldIdLst>
    <p:sldId id="390" r:id="rId3"/>
    <p:sldId id="393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8" r:id="rId17"/>
    <p:sldId id="406" r:id="rId18"/>
    <p:sldId id="407" r:id="rId19"/>
    <p:sldId id="409" r:id="rId20"/>
    <p:sldId id="410" r:id="rId21"/>
    <p:sldId id="411" r:id="rId22"/>
    <p:sldId id="412" r:id="rId23"/>
    <p:sldId id="413" r:id="rId24"/>
    <p:sldId id="414" r:id="rId25"/>
    <p:sldId id="415" r:id="rId26"/>
    <p:sldId id="416" r:id="rId27"/>
    <p:sldId id="417" r:id="rId28"/>
    <p:sldId id="418" r:id="rId29"/>
    <p:sldId id="419" r:id="rId30"/>
    <p:sldId id="420" r:id="rId31"/>
    <p:sldId id="421" r:id="rId32"/>
    <p:sldId id="422" r:id="rId33"/>
    <p:sldId id="423" r:id="rId34"/>
    <p:sldId id="424" r:id="rId35"/>
    <p:sldId id="425" r:id="rId36"/>
    <p:sldId id="426" r:id="rId37"/>
    <p:sldId id="427" r:id="rId38"/>
    <p:sldId id="428" r:id="rId39"/>
    <p:sldId id="429" r:id="rId40"/>
    <p:sldId id="430" r:id="rId41"/>
    <p:sldId id="431" r:id="rId42"/>
    <p:sldId id="432" r:id="rId43"/>
    <p:sldId id="433" r:id="rId44"/>
    <p:sldId id="434" r:id="rId45"/>
    <p:sldId id="435" r:id="rId46"/>
    <p:sldId id="436" r:id="rId47"/>
    <p:sldId id="437" r:id="rId48"/>
    <p:sldId id="383" r:id="rId49"/>
  </p:sldIdLst>
  <p:sldSz cx="9144000" cy="6858000" type="screen4x3"/>
  <p:notesSz cx="6797675" cy="9928225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CC"/>
    <a:srgbClr val="FFFF00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9" autoAdjust="0"/>
    <p:restoredTop sz="94660" autoAdjust="0"/>
  </p:normalViewPr>
  <p:slideViewPr>
    <p:cSldViewPr>
      <p:cViewPr varScale="1">
        <p:scale>
          <a:sx n="73" d="100"/>
          <a:sy n="73" d="100"/>
        </p:scale>
        <p:origin x="127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s-AR" altLang="es-AR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s-AR" altLang="es-AR" dirty="0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s-AR" altLang="es-AR" dirty="0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C0C9F3C-3A81-4E38-8538-3D6BA5FC7F36}" type="slidenum">
              <a:rPr lang="es-AR" altLang="es-AR"/>
              <a:pPr>
                <a:defRPr/>
              </a:pPr>
              <a:t>‹Nº›</a:t>
            </a:fld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36335015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s-AR" altLang="es-AR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s-AR" altLang="es-AR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altLang="es-AR" noProof="0"/>
              <a:t>Click to edit Master text styles</a:t>
            </a:r>
          </a:p>
          <a:p>
            <a:pPr lvl="1"/>
            <a:r>
              <a:rPr lang="es-AR" altLang="es-AR" noProof="0"/>
              <a:t>Second level</a:t>
            </a:r>
          </a:p>
          <a:p>
            <a:pPr lvl="2"/>
            <a:r>
              <a:rPr lang="es-AR" altLang="es-AR" noProof="0"/>
              <a:t>Third level</a:t>
            </a:r>
          </a:p>
          <a:p>
            <a:pPr lvl="3"/>
            <a:r>
              <a:rPr lang="es-AR" altLang="es-AR" noProof="0"/>
              <a:t>Fourth level</a:t>
            </a:r>
          </a:p>
          <a:p>
            <a:pPr lvl="4"/>
            <a:r>
              <a:rPr lang="es-AR" altLang="es-AR" noProof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s-AR" altLang="es-AR" dirty="0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9E65E6D-6CC1-48E5-BB0C-EFC144A88C9E}" type="slidenum">
              <a:rPr lang="es-AR" altLang="es-AR"/>
              <a:pPr>
                <a:defRPr/>
              </a:pPr>
              <a:t>‹Nº›</a:t>
            </a:fld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651790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7E0DC-DB79-492B-B424-07177EED9C18}" type="datetimeFigureOut">
              <a:rPr lang="es-AR"/>
              <a:pPr>
                <a:defRPr/>
              </a:pPr>
              <a:t>7/6/2019</a:t>
            </a:fld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4C8F9D-EE51-4D35-BBFB-6BB18AA550BD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AC1C0-8583-47FF-96D0-5DB0C1E7E9E4}" type="datetimeFigureOut">
              <a:rPr lang="es-AR"/>
              <a:pPr>
                <a:defRPr/>
              </a:pPr>
              <a:t>7/6/2019</a:t>
            </a:fld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F2825-FFB1-4DF9-81F0-F5318EB566B7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D94C7-C64F-44E4-8ECD-ED616B1FBE7D}" type="datetimeFigureOut">
              <a:rPr lang="es-AR"/>
              <a:pPr>
                <a:defRPr/>
              </a:pPr>
              <a:t>7/6/2019</a:t>
            </a:fld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398BC-F536-406B-BBE1-844D7F714FDE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HeaderBackgroundPP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26988"/>
            <a:ext cx="9144000" cy="393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8"/>
          <p:cNvSpPr txBox="1">
            <a:spLocks noChangeArrowheads="1"/>
          </p:cNvSpPr>
          <p:nvPr userDrawn="1"/>
        </p:nvSpPr>
        <p:spPr bwMode="auto">
          <a:xfrm>
            <a:off x="179388" y="7938"/>
            <a:ext cx="8785225" cy="36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s-AR" altLang="es-AR" b="1" dirty="0">
                <a:solidFill>
                  <a:schemeClr val="bg1"/>
                </a:solidFill>
              </a:rPr>
              <a:t>Nombre del curso – numero de clase (aclara de cuantas clases en total)</a:t>
            </a:r>
            <a:endParaRPr lang="es-AR" altLang="es-AR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pic>
        <p:nvPicPr>
          <p:cNvPr id="4" name="Picture 9" descr="FooterPPT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276975"/>
            <a:ext cx="91440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A6ABD-54DA-473A-ADF3-B74A893694AC}" type="datetimeFigureOut">
              <a:rPr lang="es-AR"/>
              <a:pPr>
                <a:defRPr/>
              </a:pPr>
              <a:t>7/6/2019</a:t>
            </a:fld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F2A70-8AF2-4AD7-9FAC-9F524CAEEAF7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99B4E4-0411-49B8-8CEF-5AD7B18EFAE7}" type="datetimeFigureOut">
              <a:rPr lang="es-AR"/>
              <a:pPr>
                <a:defRPr/>
              </a:pPr>
              <a:t>7/6/2019</a:t>
            </a:fld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95DC4-EEF6-4796-B081-1365DD4602BC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C9F41-A32A-4A22-9AE5-7C31DDDEB7D2}" type="datetimeFigureOut">
              <a:rPr lang="es-AR"/>
              <a:pPr>
                <a:defRPr/>
              </a:pPr>
              <a:t>7/6/2019</a:t>
            </a:fld>
            <a:endParaRPr lang="es-AR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B647EC-EDFB-4BBE-B07B-8412DE52F8BB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A9347-FAEA-44FD-B540-DEACD42EC12D}" type="datetimeFigureOut">
              <a:rPr lang="es-AR"/>
              <a:pPr>
                <a:defRPr/>
              </a:pPr>
              <a:t>7/6/2019</a:t>
            </a:fld>
            <a:endParaRPr lang="es-AR" dirty="0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60E1B-E1F7-4BBA-BA18-74587D4C2F7D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B8110-1869-4695-B038-5CAC32FFE173}" type="datetimeFigureOut">
              <a:rPr lang="es-AR"/>
              <a:pPr>
                <a:defRPr/>
              </a:pPr>
              <a:t>7/6/2019</a:t>
            </a:fld>
            <a:endParaRPr lang="es-AR" dirty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E38A9-D55E-4041-BC6A-6EBDEAE67621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7F2637-27E8-41A6-8D35-783B1CE151C2}" type="datetimeFigureOut">
              <a:rPr lang="es-AR"/>
              <a:pPr>
                <a:defRPr/>
              </a:pPr>
              <a:t>7/6/2019</a:t>
            </a:fld>
            <a:endParaRPr lang="es-AR" dirty="0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B4406-70D9-4774-93FE-B213B02FFD6D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7AE9A-1D54-4F11-B9E9-C1DEC32E745B}" type="datetimeFigureOut">
              <a:rPr lang="es-AR"/>
              <a:pPr>
                <a:defRPr/>
              </a:pPr>
              <a:t>7/6/2019</a:t>
            </a:fld>
            <a:endParaRPr lang="es-AR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B5483-E2D4-4060-856C-3439F97382B3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8B2EB-31EE-4261-BA0B-75E00FC1ADD5}" type="datetimeFigureOut">
              <a:rPr lang="es-AR"/>
              <a:pPr>
                <a:defRPr/>
              </a:pPr>
              <a:t>7/6/2019</a:t>
            </a:fld>
            <a:endParaRPr lang="es-AR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96E13-2AF6-4173-9389-ABFBD2459159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Marcador de título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13315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A327950-7207-4740-9BF7-AAC79F169B72}" type="datetimeFigureOut">
              <a:rPr lang="es-AR"/>
              <a:pPr>
                <a:defRPr/>
              </a:pPr>
              <a:t>7/6/2019</a:t>
            </a:fld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4518E29-E810-4B5B-8FD9-1EA33155198C}" type="slidenum">
              <a:rPr lang="es-AR"/>
              <a:pPr>
                <a:defRPr/>
              </a:pPr>
              <a:t>‹Nº›</a:t>
            </a:fld>
            <a:endParaRPr lang="es-A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4" r:id="rId2"/>
    <p:sldLayoutId id="2147483733" r:id="rId3"/>
    <p:sldLayoutId id="2147483732" r:id="rId4"/>
    <p:sldLayoutId id="2147483731" r:id="rId5"/>
    <p:sldLayoutId id="2147483730" r:id="rId6"/>
    <p:sldLayoutId id="2147483729" r:id="rId7"/>
    <p:sldLayoutId id="2147483728" r:id="rId8"/>
    <p:sldLayoutId id="2147483727" r:id="rId9"/>
    <p:sldLayoutId id="2147483726" r:id="rId10"/>
    <p:sldLayoutId id="214748372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AR" altLang="es-AR"/>
              <a:t>Click to edit Master title style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altLang="es-AR"/>
              <a:t>Click to edit Master text styles</a:t>
            </a:r>
          </a:p>
          <a:p>
            <a:pPr lvl="1"/>
            <a:r>
              <a:rPr lang="es-AR" altLang="es-AR"/>
              <a:t>Second level</a:t>
            </a:r>
          </a:p>
          <a:p>
            <a:pPr lvl="2"/>
            <a:r>
              <a:rPr lang="es-AR" altLang="es-AR"/>
              <a:t>Third level</a:t>
            </a:r>
          </a:p>
          <a:p>
            <a:pPr lvl="3"/>
            <a:r>
              <a:rPr lang="es-AR" altLang="es-AR"/>
              <a:t>Fourth level</a:t>
            </a:r>
          </a:p>
          <a:p>
            <a:pPr lvl="4"/>
            <a:r>
              <a:rPr lang="es-AR" altLang="es-AR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bg1"/>
                </a:solidFill>
                <a:latin typeface="Trebuchet MS" panose="020B0603020202020204" pitchFamily="34" charset="0"/>
              </a:rPr>
              <a:t>Java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655676" y="1268760"/>
            <a:ext cx="5832648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2000" b="1" dirty="0" smtClean="0">
                <a:solidFill>
                  <a:srgbClr val="3366CC"/>
                </a:solidFill>
              </a:rPr>
              <a:t>AGENDA</a:t>
            </a:r>
          </a:p>
          <a:p>
            <a:pPr algn="ctr"/>
            <a:endParaRPr lang="es-AR" sz="2000" b="1" dirty="0" smtClean="0">
              <a:solidFill>
                <a:srgbClr val="3366CC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sz="2000" b="1" dirty="0" smtClean="0">
                <a:solidFill>
                  <a:srgbClr val="3366CC"/>
                </a:solidFill>
              </a:rPr>
              <a:t>Introducción </a:t>
            </a:r>
            <a:r>
              <a:rPr lang="es-AR" sz="2000" b="1" dirty="0">
                <a:solidFill>
                  <a:srgbClr val="3366CC"/>
                </a:solidFill>
              </a:rPr>
              <a:t>a las colecciones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sz="2000" b="1" dirty="0" smtClean="0">
                <a:solidFill>
                  <a:srgbClr val="3366CC"/>
                </a:solidFill>
              </a:rPr>
              <a:t>Interfaces </a:t>
            </a:r>
            <a:r>
              <a:rPr lang="es-AR" sz="2000" b="1" dirty="0" err="1">
                <a:solidFill>
                  <a:srgbClr val="3366CC"/>
                </a:solidFill>
              </a:rPr>
              <a:t>List</a:t>
            </a:r>
            <a:r>
              <a:rPr lang="es-AR" sz="2000" b="1" dirty="0">
                <a:solidFill>
                  <a:srgbClr val="3366CC"/>
                </a:solidFill>
              </a:rPr>
              <a:t>, Set, </a:t>
            </a:r>
            <a:r>
              <a:rPr lang="es-AR" sz="2000" b="1" dirty="0" err="1">
                <a:solidFill>
                  <a:srgbClr val="3366CC"/>
                </a:solidFill>
              </a:rPr>
              <a:t>Queue</a:t>
            </a:r>
            <a:r>
              <a:rPr lang="es-AR" sz="2000" b="1" dirty="0">
                <a:solidFill>
                  <a:srgbClr val="3366CC"/>
                </a:solidFill>
              </a:rPr>
              <a:t>, </a:t>
            </a:r>
            <a:r>
              <a:rPr lang="es-AR" sz="2000" b="1" dirty="0" err="1">
                <a:solidFill>
                  <a:srgbClr val="3366CC"/>
                </a:solidFill>
              </a:rPr>
              <a:t>Map</a:t>
            </a:r>
            <a:r>
              <a:rPr lang="es-AR" sz="2000" b="1" dirty="0">
                <a:solidFill>
                  <a:srgbClr val="3366CC"/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sz="2000" b="1" dirty="0" smtClean="0">
                <a:solidFill>
                  <a:srgbClr val="3366CC"/>
                </a:solidFill>
              </a:rPr>
              <a:t>Diferentes </a:t>
            </a:r>
            <a:r>
              <a:rPr lang="es-AR" sz="2000" b="1" dirty="0">
                <a:solidFill>
                  <a:srgbClr val="3366CC"/>
                </a:solidFill>
              </a:rPr>
              <a:t>clases para utilizar colecciones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sz="2000" b="1" dirty="0" smtClean="0">
                <a:solidFill>
                  <a:srgbClr val="3366CC"/>
                </a:solidFill>
              </a:rPr>
              <a:t>Formas </a:t>
            </a:r>
            <a:r>
              <a:rPr lang="es-AR" sz="2000" b="1" dirty="0">
                <a:solidFill>
                  <a:srgbClr val="3366CC"/>
                </a:solidFill>
              </a:rPr>
              <a:t>de iterar a través de colecciones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b="1" dirty="0" smtClean="0">
                <a:solidFill>
                  <a:srgbClr val="3366CC"/>
                </a:solidFill>
              </a:rPr>
              <a:t>Laboratorios</a:t>
            </a:r>
          </a:p>
          <a:p>
            <a:pPr algn="ctr"/>
            <a:endParaRPr lang="es-AR" sz="2000" b="1" dirty="0">
              <a:solidFill>
                <a:srgbClr val="336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5187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Interfaz Set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33518" y="548680"/>
            <a:ext cx="86769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000" b="1" dirty="0"/>
              <a:t>TreeSet</a:t>
            </a:r>
            <a:r>
              <a:rPr lang="es-AR" sz="2000" dirty="0"/>
              <a:t> es un </a:t>
            </a:r>
            <a:r>
              <a:rPr lang="es-AR" sz="2000" dirty="0" smtClean="0"/>
              <a:t>más </a:t>
            </a:r>
            <a:r>
              <a:rPr lang="es-AR" sz="2000" dirty="0"/>
              <a:t>lenta que HashSet, almacena sus elementos en una estructura de </a:t>
            </a:r>
            <a:r>
              <a:rPr lang="es-AR" sz="2000" dirty="0" smtClean="0"/>
              <a:t>árbol.</a:t>
            </a:r>
          </a:p>
          <a:p>
            <a:pPr>
              <a:lnSpc>
                <a:spcPct val="150000"/>
              </a:lnSpc>
            </a:pPr>
            <a:r>
              <a:rPr lang="es-AR" sz="2000" dirty="0" smtClean="0"/>
              <a:t> </a:t>
            </a:r>
            <a:r>
              <a:rPr lang="es-AR" sz="2000" dirty="0"/>
              <a:t>TreeSet ordena sus elementos en base a sus valores</a:t>
            </a:r>
            <a:r>
              <a:rPr lang="es-A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s-AR" sz="2000" dirty="0" smtClean="0"/>
              <a:t>Los </a:t>
            </a:r>
            <a:r>
              <a:rPr lang="es-AR" sz="2000" dirty="0"/>
              <a:t>elementos almacenados deben implementar la interfaz </a:t>
            </a:r>
            <a:r>
              <a:rPr lang="es-AR" sz="2000" b="1" dirty="0"/>
              <a:t>Comparable</a:t>
            </a:r>
            <a:endParaRPr lang="es-AR" sz="2000" dirty="0"/>
          </a:p>
        </p:txBody>
      </p:sp>
      <p:sp>
        <p:nvSpPr>
          <p:cNvPr id="2" name="Rectángulo 1"/>
          <p:cNvSpPr/>
          <p:nvPr/>
        </p:nvSpPr>
        <p:spPr>
          <a:xfrm>
            <a:off x="971600" y="2661702"/>
            <a:ext cx="712879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public </a:t>
            </a:r>
            <a:r>
              <a:rPr lang="es-AR" dirty="0" err="1"/>
              <a:t>static</a:t>
            </a:r>
            <a:r>
              <a:rPr lang="es-AR" dirty="0"/>
              <a:t> </a:t>
            </a:r>
            <a:r>
              <a:rPr lang="es-AR" dirty="0" err="1"/>
              <a:t>void</a:t>
            </a:r>
            <a:r>
              <a:rPr lang="es-AR" dirty="0"/>
              <a:t> </a:t>
            </a:r>
            <a:r>
              <a:rPr lang="es-AR" dirty="0" err="1"/>
              <a:t>main</a:t>
            </a:r>
            <a:r>
              <a:rPr lang="es-AR" dirty="0"/>
              <a:t>(</a:t>
            </a:r>
            <a:r>
              <a:rPr lang="es-AR" dirty="0" err="1"/>
              <a:t>String</a:t>
            </a:r>
            <a:r>
              <a:rPr lang="es-AR" dirty="0"/>
              <a:t> </a:t>
            </a:r>
            <a:r>
              <a:rPr lang="es-AR" dirty="0" err="1"/>
              <a:t>args</a:t>
            </a:r>
            <a:r>
              <a:rPr lang="es-AR" dirty="0"/>
              <a:t>[])</a:t>
            </a:r>
          </a:p>
          <a:p>
            <a:r>
              <a:rPr lang="es-AR" dirty="0"/>
              <a:t>{  </a:t>
            </a:r>
          </a:p>
          <a:p>
            <a:endParaRPr lang="es-AR" dirty="0"/>
          </a:p>
          <a:p>
            <a:r>
              <a:rPr lang="es-AR" dirty="0"/>
              <a:t>        TreeSet&lt;</a:t>
            </a:r>
            <a:r>
              <a:rPr lang="es-AR" dirty="0" err="1"/>
              <a:t>String</a:t>
            </a:r>
            <a:r>
              <a:rPr lang="es-AR" dirty="0"/>
              <a:t>&gt; </a:t>
            </a:r>
            <a:r>
              <a:rPr lang="es-AR" dirty="0" err="1"/>
              <a:t>treeSet</a:t>
            </a:r>
            <a:r>
              <a:rPr lang="es-AR" dirty="0"/>
              <a:t> = </a:t>
            </a:r>
            <a:r>
              <a:rPr lang="es-AR" dirty="0" smtClean="0"/>
              <a:t>new TreeSet&lt;</a:t>
            </a:r>
            <a:r>
              <a:rPr lang="es-AR" dirty="0" err="1" smtClean="0"/>
              <a:t>String</a:t>
            </a:r>
            <a:r>
              <a:rPr lang="es-AR" dirty="0"/>
              <a:t>&gt;();</a:t>
            </a:r>
          </a:p>
          <a:p>
            <a:r>
              <a:rPr lang="es-AR" dirty="0"/>
              <a:t>        </a:t>
            </a:r>
            <a:r>
              <a:rPr lang="es-AR" dirty="0" err="1"/>
              <a:t>treeSet.add</a:t>
            </a:r>
            <a:r>
              <a:rPr lang="es-AR" dirty="0"/>
              <a:t>("element1");</a:t>
            </a:r>
          </a:p>
          <a:p>
            <a:r>
              <a:rPr lang="es-AR" dirty="0"/>
              <a:t>        </a:t>
            </a:r>
            <a:r>
              <a:rPr lang="es-AR" dirty="0" err="1"/>
              <a:t>treeSet.add</a:t>
            </a:r>
            <a:r>
              <a:rPr lang="es-AR" dirty="0"/>
              <a:t>("element2");  </a:t>
            </a:r>
          </a:p>
          <a:p>
            <a:r>
              <a:rPr lang="es-AR" dirty="0"/>
              <a:t>        </a:t>
            </a:r>
            <a:r>
              <a:rPr lang="es-AR" dirty="0" err="1"/>
              <a:t>treeSet.add</a:t>
            </a:r>
            <a:r>
              <a:rPr lang="es-AR" dirty="0"/>
              <a:t>("element3");</a:t>
            </a:r>
          </a:p>
          <a:p>
            <a:r>
              <a:rPr lang="es-AR" dirty="0"/>
              <a:t>        </a:t>
            </a:r>
            <a:r>
              <a:rPr lang="es-AR" dirty="0" err="1"/>
              <a:t>System.out.println</a:t>
            </a:r>
            <a:r>
              <a:rPr lang="es-AR" dirty="0"/>
              <a:t>(</a:t>
            </a:r>
            <a:r>
              <a:rPr lang="es-AR" dirty="0" err="1"/>
              <a:t>treeSet</a:t>
            </a:r>
            <a:r>
              <a:rPr lang="es-AR" dirty="0"/>
              <a:t>);  </a:t>
            </a:r>
          </a:p>
          <a:p>
            <a:r>
              <a:rPr lang="es-AR" dirty="0"/>
              <a:t>        </a:t>
            </a:r>
            <a:r>
              <a:rPr lang="es-AR" dirty="0" err="1"/>
              <a:t>treeSet.remove</a:t>
            </a:r>
            <a:r>
              <a:rPr lang="es-AR" dirty="0"/>
              <a:t>("element2");  </a:t>
            </a:r>
          </a:p>
          <a:p>
            <a:r>
              <a:rPr lang="es-AR" dirty="0"/>
              <a:t>        </a:t>
            </a:r>
            <a:r>
              <a:rPr lang="es-AR" dirty="0" err="1"/>
              <a:t>System.out.println</a:t>
            </a:r>
            <a:r>
              <a:rPr lang="es-AR" dirty="0"/>
              <a:t>(</a:t>
            </a:r>
            <a:r>
              <a:rPr lang="es-AR" dirty="0" err="1"/>
              <a:t>treeSet</a:t>
            </a:r>
            <a:r>
              <a:rPr lang="es-AR" dirty="0"/>
              <a:t>); </a:t>
            </a:r>
          </a:p>
          <a:p>
            <a:r>
              <a:rPr lang="es-A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42552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Interfaz Set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33518" y="548680"/>
            <a:ext cx="86769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000" b="1" dirty="0" smtClean="0"/>
              <a:t>LinkedHashSet</a:t>
            </a:r>
            <a:r>
              <a:rPr lang="es-AR" sz="2000" dirty="0" smtClean="0"/>
              <a:t> </a:t>
            </a:r>
            <a:r>
              <a:rPr lang="es-AR" sz="2000" dirty="0"/>
              <a:t>esta implementación almacena los elementos en función del orden de inserción. </a:t>
            </a:r>
            <a:endParaRPr lang="es-AR" sz="2000" dirty="0" smtClean="0"/>
          </a:p>
          <a:p>
            <a:pPr>
              <a:lnSpc>
                <a:spcPct val="150000"/>
              </a:lnSpc>
            </a:pPr>
            <a:r>
              <a:rPr lang="es-AR" sz="2000" dirty="0" smtClean="0"/>
              <a:t>Es </a:t>
            </a:r>
            <a:r>
              <a:rPr lang="es-AR" sz="2000" dirty="0"/>
              <a:t>un poco más costosa que </a:t>
            </a:r>
            <a:r>
              <a:rPr lang="es-AR" sz="2000" b="1" dirty="0"/>
              <a:t>HashSet</a:t>
            </a:r>
            <a:r>
              <a:rPr lang="es-AR" sz="2000" dirty="0"/>
              <a:t>.</a:t>
            </a:r>
          </a:p>
        </p:txBody>
      </p:sp>
      <p:sp>
        <p:nvSpPr>
          <p:cNvPr id="2" name="Rectángulo 1"/>
          <p:cNvSpPr/>
          <p:nvPr/>
        </p:nvSpPr>
        <p:spPr>
          <a:xfrm>
            <a:off x="201875" y="2420888"/>
            <a:ext cx="829892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public </a:t>
            </a:r>
            <a:r>
              <a:rPr lang="es-AR" dirty="0" err="1"/>
              <a:t>static</a:t>
            </a:r>
            <a:r>
              <a:rPr lang="es-AR" dirty="0"/>
              <a:t> </a:t>
            </a:r>
            <a:r>
              <a:rPr lang="es-AR" dirty="0" err="1"/>
              <a:t>void</a:t>
            </a:r>
            <a:r>
              <a:rPr lang="es-AR" dirty="0"/>
              <a:t> </a:t>
            </a:r>
            <a:r>
              <a:rPr lang="es-AR" dirty="0" err="1"/>
              <a:t>main</a:t>
            </a:r>
            <a:r>
              <a:rPr lang="es-AR" dirty="0"/>
              <a:t>(</a:t>
            </a:r>
            <a:r>
              <a:rPr lang="es-AR" dirty="0" err="1"/>
              <a:t>String</a:t>
            </a:r>
            <a:r>
              <a:rPr lang="es-AR" dirty="0"/>
              <a:t>[] </a:t>
            </a:r>
            <a:r>
              <a:rPr lang="es-AR" dirty="0" err="1"/>
              <a:t>args</a:t>
            </a:r>
            <a:r>
              <a:rPr lang="es-AR" dirty="0"/>
              <a:t>) </a:t>
            </a:r>
          </a:p>
          <a:p>
            <a:r>
              <a:rPr lang="es-AR" dirty="0"/>
              <a:t>{  </a:t>
            </a:r>
          </a:p>
          <a:p>
            <a:r>
              <a:rPr lang="es-AR" dirty="0"/>
              <a:t>        LinkedHashSet&lt;</a:t>
            </a:r>
            <a:r>
              <a:rPr lang="es-AR" dirty="0" err="1"/>
              <a:t>String</a:t>
            </a:r>
            <a:r>
              <a:rPr lang="es-AR" dirty="0"/>
              <a:t>&gt; </a:t>
            </a:r>
            <a:r>
              <a:rPr lang="es-AR" dirty="0" err="1"/>
              <a:t>linkedHashSet</a:t>
            </a:r>
            <a:r>
              <a:rPr lang="es-AR" dirty="0"/>
              <a:t> = new LinkedHashSet&lt;</a:t>
            </a:r>
            <a:r>
              <a:rPr lang="es-AR" dirty="0" err="1"/>
              <a:t>String</a:t>
            </a:r>
            <a:r>
              <a:rPr lang="es-AR" dirty="0"/>
              <a:t>&gt;();  </a:t>
            </a:r>
          </a:p>
          <a:p>
            <a:r>
              <a:rPr lang="es-AR" dirty="0"/>
              <a:t>        </a:t>
            </a:r>
            <a:r>
              <a:rPr lang="es-AR" dirty="0" err="1"/>
              <a:t>linkedHashSet.add</a:t>
            </a:r>
            <a:r>
              <a:rPr lang="es-AR" dirty="0"/>
              <a:t>("element1");  </a:t>
            </a:r>
          </a:p>
          <a:p>
            <a:r>
              <a:rPr lang="es-AR" dirty="0"/>
              <a:t>        </a:t>
            </a:r>
            <a:r>
              <a:rPr lang="es-AR" dirty="0" err="1"/>
              <a:t>linkedHashSet.add</a:t>
            </a:r>
            <a:r>
              <a:rPr lang="es-AR" dirty="0"/>
              <a:t>("element2");  </a:t>
            </a:r>
          </a:p>
          <a:p>
            <a:r>
              <a:rPr lang="es-AR" dirty="0"/>
              <a:t>        </a:t>
            </a:r>
            <a:r>
              <a:rPr lang="es-AR" dirty="0" err="1"/>
              <a:t>linkedHashSet.add</a:t>
            </a:r>
            <a:r>
              <a:rPr lang="es-AR" dirty="0"/>
              <a:t>("element3");  </a:t>
            </a:r>
          </a:p>
          <a:p>
            <a:r>
              <a:rPr lang="es-AR" dirty="0"/>
              <a:t>        </a:t>
            </a:r>
            <a:r>
              <a:rPr lang="es-AR" dirty="0" err="1"/>
              <a:t>System.out.println</a:t>
            </a:r>
            <a:r>
              <a:rPr lang="es-AR" dirty="0"/>
              <a:t>(</a:t>
            </a:r>
            <a:r>
              <a:rPr lang="es-AR" dirty="0" err="1"/>
              <a:t>linkedHashSet</a:t>
            </a:r>
            <a:r>
              <a:rPr lang="es-AR" dirty="0"/>
              <a:t>);  </a:t>
            </a:r>
          </a:p>
          <a:p>
            <a:r>
              <a:rPr lang="es-AR" dirty="0"/>
              <a:t>        </a:t>
            </a:r>
            <a:r>
              <a:rPr lang="es-AR" dirty="0" err="1"/>
              <a:t>linkedHashSet.remove</a:t>
            </a:r>
            <a:r>
              <a:rPr lang="es-AR" dirty="0"/>
              <a:t>("element1");  </a:t>
            </a:r>
          </a:p>
          <a:p>
            <a:r>
              <a:rPr lang="es-AR" dirty="0"/>
              <a:t>        </a:t>
            </a:r>
            <a:r>
              <a:rPr lang="es-AR" dirty="0" err="1"/>
              <a:t>System.out.println</a:t>
            </a:r>
            <a:r>
              <a:rPr lang="es-AR" dirty="0"/>
              <a:t>(</a:t>
            </a:r>
            <a:r>
              <a:rPr lang="es-AR" dirty="0" err="1"/>
              <a:t>linkedHashSet</a:t>
            </a:r>
            <a:r>
              <a:rPr lang="es-AR" dirty="0"/>
              <a:t>);  </a:t>
            </a:r>
          </a:p>
          <a:p>
            <a:r>
              <a:rPr lang="es-A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3152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Interfaz </a:t>
            </a:r>
            <a:r>
              <a:rPr lang="es-AR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List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33518" y="836712"/>
            <a:ext cx="86769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/>
              <a:t>La interfaz </a:t>
            </a:r>
            <a:r>
              <a:rPr lang="es-AR" sz="2400" b="1" dirty="0" err="1"/>
              <a:t>List</a:t>
            </a:r>
            <a:r>
              <a:rPr lang="es-AR" sz="2400" dirty="0"/>
              <a:t> define una sucesión de elementos. A diferencia de la interfaz </a:t>
            </a:r>
            <a:r>
              <a:rPr lang="es-AR" sz="2400" b="1" dirty="0"/>
              <a:t>Set</a:t>
            </a:r>
            <a:r>
              <a:rPr lang="es-AR" sz="2400" dirty="0"/>
              <a:t>, la interfaz </a:t>
            </a:r>
            <a:r>
              <a:rPr lang="es-AR" sz="2400" b="1" dirty="0" err="1"/>
              <a:t>List</a:t>
            </a:r>
            <a:r>
              <a:rPr lang="es-AR" sz="2400" dirty="0"/>
              <a:t> sí admite elementos duplicados. </a:t>
            </a:r>
            <a:endParaRPr lang="es-AR" sz="2400" dirty="0" smtClean="0"/>
          </a:p>
          <a:p>
            <a:r>
              <a:rPr lang="es-AR" sz="2400" dirty="0" smtClean="0"/>
              <a:t>A </a:t>
            </a:r>
            <a:r>
              <a:rPr lang="es-AR" sz="2400" dirty="0"/>
              <a:t>parte de los métodos heredados de </a:t>
            </a:r>
            <a:r>
              <a:rPr lang="es-AR" sz="2400" b="1" dirty="0" err="1"/>
              <a:t>Collection</a:t>
            </a:r>
            <a:r>
              <a:rPr lang="es-AR" sz="2400" dirty="0"/>
              <a:t>, añade métodos que permiten mejorar los siguientes puntos: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/>
              <a:t>Acceso posicional a elementos: manipula elementos en función de su posición en la lista.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/>
              <a:t>Búsqueda de elementos: busca un elemento concreto de la lista y devuelve su posición.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/>
              <a:t>Iteración sobre elementos: mejora el </a:t>
            </a:r>
            <a:r>
              <a:rPr lang="es-AR" sz="2400" b="1" dirty="0" err="1"/>
              <a:t>Iterator</a:t>
            </a:r>
            <a:r>
              <a:rPr lang="es-AR" sz="2400" dirty="0"/>
              <a:t> por defecto.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/>
              <a:t>Rango de operación: permite realizar ciertas operaciones sobre </a:t>
            </a:r>
            <a:r>
              <a:rPr lang="es-AR" sz="2400" dirty="0" smtClean="0"/>
              <a:t>rangos </a:t>
            </a:r>
            <a:r>
              <a:rPr lang="es-AR" sz="2400" dirty="0"/>
              <a:t>de elementos dentro de la propia lista.</a:t>
            </a:r>
          </a:p>
        </p:txBody>
      </p:sp>
    </p:spTree>
    <p:extLst>
      <p:ext uri="{BB962C8B-B14F-4D97-AF65-F5344CB8AC3E}">
        <p14:creationId xmlns:p14="http://schemas.microsoft.com/office/powerpoint/2010/main" val="41253139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Interfaz </a:t>
            </a:r>
            <a:r>
              <a:rPr lang="es-AR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List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33518" y="1124744"/>
            <a:ext cx="86769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AR" sz="2400" dirty="0"/>
              <a:t>T</a:t>
            </a:r>
            <a:r>
              <a:rPr lang="es-AR" sz="2400" dirty="0" smtClean="0"/>
              <a:t>iene dos </a:t>
            </a:r>
            <a:r>
              <a:rPr lang="es-AR" sz="2400" dirty="0"/>
              <a:t>implementaciones </a:t>
            </a:r>
            <a:r>
              <a:rPr lang="es-AR" sz="2400" dirty="0" smtClean="0"/>
              <a:t>en </a:t>
            </a:r>
            <a:r>
              <a:rPr lang="es-AR" sz="2400" dirty="0"/>
              <a:t>Java</a:t>
            </a:r>
            <a:r>
              <a:rPr lang="es-AR" sz="2400" dirty="0" smtClean="0"/>
              <a:t>:</a:t>
            </a:r>
            <a:endParaRPr lang="es-AR" sz="24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400" dirty="0" smtClean="0"/>
              <a:t>ArrayList </a:t>
            </a:r>
            <a:endParaRPr lang="es-AR" sz="24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400" dirty="0" err="1" smtClean="0"/>
              <a:t>LinkedList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4699123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Interfaz </a:t>
            </a:r>
            <a:r>
              <a:rPr lang="es-AR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List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33518" y="476672"/>
            <a:ext cx="867696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000" b="1" dirty="0" smtClean="0"/>
              <a:t>ArrayList</a:t>
            </a:r>
            <a:r>
              <a:rPr lang="es-AR" sz="2000" dirty="0" smtClean="0"/>
              <a:t> </a:t>
            </a:r>
            <a:r>
              <a:rPr lang="es-AR" sz="2000" dirty="0"/>
              <a:t>es la implementación más performante en condiciones normales. </a:t>
            </a:r>
            <a:endParaRPr lang="es-AR" sz="2000" dirty="0" smtClean="0"/>
          </a:p>
          <a:p>
            <a:pPr>
              <a:lnSpc>
                <a:spcPct val="150000"/>
              </a:lnSpc>
            </a:pPr>
            <a:r>
              <a:rPr lang="es-AR" sz="2000" dirty="0" smtClean="0"/>
              <a:t>Para </a:t>
            </a:r>
            <a:r>
              <a:rPr lang="es-AR" sz="2000" dirty="0"/>
              <a:t>definirlo de una forma simple es un </a:t>
            </a:r>
            <a:r>
              <a:rPr lang="es-AR" sz="2000" dirty="0" err="1"/>
              <a:t>array</a:t>
            </a:r>
            <a:r>
              <a:rPr lang="es-AR" sz="2000" dirty="0"/>
              <a:t> de valores u objetos expandible en tamaño</a:t>
            </a:r>
            <a:r>
              <a:rPr lang="es-A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s-AR" sz="2000" dirty="0"/>
              <a:t>ArrayList permite el acceso aleatorio a sus elementos, por lo que se puede acceder rápidamente a cualquier elemento a un tiempo constante, pero las inserciones y eliminaciones de cualquier lado </a:t>
            </a:r>
            <a:r>
              <a:rPr lang="es-AR" sz="2000" dirty="0" smtClean="0"/>
              <a:t>requiere </a:t>
            </a:r>
            <a:r>
              <a:rPr lang="es-AR" sz="2000" dirty="0"/>
              <a:t>mover todos los elementos, ya sea para hacer un hueco para el nuevo elemento o llenar un espacio dejado por uno que se eliminó. </a:t>
            </a:r>
            <a:endParaRPr lang="es-AR" sz="2000" dirty="0" smtClean="0"/>
          </a:p>
          <a:p>
            <a:pPr>
              <a:lnSpc>
                <a:spcPct val="150000"/>
              </a:lnSpc>
            </a:pPr>
            <a:r>
              <a:rPr lang="es-AR" sz="2000" dirty="0" smtClean="0"/>
              <a:t>Si </a:t>
            </a:r>
            <a:r>
              <a:rPr lang="es-AR" sz="2000" dirty="0"/>
              <a:t>se añaden más elementos que la capacidad del arreglo, uno nuevo con el doble de tamaño es creado, y el arreglo anterior es copiado al nuevo, con todo el tiempo de cómputo que eso significa en arreglos grandes.</a:t>
            </a:r>
          </a:p>
        </p:txBody>
      </p:sp>
    </p:spTree>
    <p:extLst>
      <p:ext uri="{BB962C8B-B14F-4D97-AF65-F5344CB8AC3E}">
        <p14:creationId xmlns:p14="http://schemas.microsoft.com/office/powerpoint/2010/main" val="3638704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Interfaz </a:t>
            </a:r>
            <a:r>
              <a:rPr lang="es-AR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List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11560" y="836712"/>
            <a:ext cx="7128792" cy="4196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AR" dirty="0"/>
              <a:t>public </a:t>
            </a:r>
            <a:r>
              <a:rPr lang="es-AR" dirty="0" err="1"/>
              <a:t>static</a:t>
            </a:r>
            <a:r>
              <a:rPr lang="es-AR" dirty="0"/>
              <a:t> </a:t>
            </a:r>
            <a:r>
              <a:rPr lang="es-AR" dirty="0" err="1"/>
              <a:t>void</a:t>
            </a:r>
            <a:r>
              <a:rPr lang="es-AR" dirty="0"/>
              <a:t> </a:t>
            </a:r>
            <a:r>
              <a:rPr lang="es-AR" dirty="0" err="1"/>
              <a:t>main</a:t>
            </a:r>
            <a:r>
              <a:rPr lang="es-AR" dirty="0"/>
              <a:t>(</a:t>
            </a:r>
            <a:r>
              <a:rPr lang="es-AR" dirty="0" err="1"/>
              <a:t>String</a:t>
            </a:r>
            <a:r>
              <a:rPr lang="es-AR" dirty="0"/>
              <a:t> </a:t>
            </a:r>
            <a:r>
              <a:rPr lang="es-AR" dirty="0" err="1"/>
              <a:t>args</a:t>
            </a:r>
            <a:r>
              <a:rPr lang="es-AR" dirty="0"/>
              <a:t>[])</a:t>
            </a:r>
          </a:p>
          <a:p>
            <a:pPr>
              <a:lnSpc>
                <a:spcPct val="150000"/>
              </a:lnSpc>
            </a:pPr>
            <a:r>
              <a:rPr lang="es-AR" dirty="0"/>
              <a:t>{  </a:t>
            </a:r>
          </a:p>
          <a:p>
            <a:pPr>
              <a:lnSpc>
                <a:spcPct val="150000"/>
              </a:lnSpc>
            </a:pPr>
            <a:r>
              <a:rPr lang="es-AR" dirty="0"/>
              <a:t>        ArrayList&lt;</a:t>
            </a:r>
            <a:r>
              <a:rPr lang="es-AR" dirty="0" err="1"/>
              <a:t>String</a:t>
            </a:r>
            <a:r>
              <a:rPr lang="es-AR" dirty="0"/>
              <a:t>&gt; </a:t>
            </a:r>
            <a:r>
              <a:rPr lang="es-AR" dirty="0" err="1"/>
              <a:t>arrayList</a:t>
            </a:r>
            <a:r>
              <a:rPr lang="es-AR" dirty="0"/>
              <a:t> = new ArrayList&lt;</a:t>
            </a:r>
            <a:r>
              <a:rPr lang="es-AR" dirty="0" err="1"/>
              <a:t>String</a:t>
            </a:r>
            <a:r>
              <a:rPr lang="es-AR" dirty="0"/>
              <a:t>&gt;();  </a:t>
            </a:r>
          </a:p>
          <a:p>
            <a:pPr>
              <a:lnSpc>
                <a:spcPct val="150000"/>
              </a:lnSpc>
            </a:pPr>
            <a:r>
              <a:rPr lang="es-AR" dirty="0"/>
              <a:t>        </a:t>
            </a:r>
            <a:r>
              <a:rPr lang="es-AR" dirty="0" err="1"/>
              <a:t>arrayList.add</a:t>
            </a:r>
            <a:r>
              <a:rPr lang="es-AR" dirty="0"/>
              <a:t>("element1");  </a:t>
            </a:r>
          </a:p>
          <a:p>
            <a:pPr>
              <a:lnSpc>
                <a:spcPct val="150000"/>
              </a:lnSpc>
            </a:pPr>
            <a:r>
              <a:rPr lang="es-AR" dirty="0"/>
              <a:t>        </a:t>
            </a:r>
            <a:r>
              <a:rPr lang="es-AR" dirty="0" err="1"/>
              <a:t>arrayList.add</a:t>
            </a:r>
            <a:r>
              <a:rPr lang="es-AR" dirty="0"/>
              <a:t>("element2");  </a:t>
            </a:r>
          </a:p>
          <a:p>
            <a:pPr>
              <a:lnSpc>
                <a:spcPct val="150000"/>
              </a:lnSpc>
            </a:pPr>
            <a:r>
              <a:rPr lang="es-AR" dirty="0"/>
              <a:t>        </a:t>
            </a:r>
            <a:r>
              <a:rPr lang="es-AR" dirty="0" err="1"/>
              <a:t>arrayList.add</a:t>
            </a:r>
            <a:r>
              <a:rPr lang="es-AR" dirty="0"/>
              <a:t>("element3");  </a:t>
            </a:r>
          </a:p>
          <a:p>
            <a:pPr>
              <a:lnSpc>
                <a:spcPct val="150000"/>
              </a:lnSpc>
            </a:pPr>
            <a:r>
              <a:rPr lang="es-AR" dirty="0"/>
              <a:t>        </a:t>
            </a:r>
            <a:r>
              <a:rPr lang="es-AR" dirty="0" err="1"/>
              <a:t>System.out.println</a:t>
            </a:r>
            <a:r>
              <a:rPr lang="es-AR" dirty="0"/>
              <a:t>(</a:t>
            </a:r>
            <a:r>
              <a:rPr lang="es-AR" dirty="0" err="1"/>
              <a:t>arrayList</a:t>
            </a:r>
            <a:r>
              <a:rPr lang="es-AR" dirty="0"/>
              <a:t>);  </a:t>
            </a:r>
          </a:p>
          <a:p>
            <a:pPr>
              <a:lnSpc>
                <a:spcPct val="150000"/>
              </a:lnSpc>
            </a:pPr>
            <a:r>
              <a:rPr lang="es-AR" dirty="0"/>
              <a:t>        </a:t>
            </a:r>
            <a:r>
              <a:rPr lang="es-AR" dirty="0" err="1"/>
              <a:t>arrayList.remove</a:t>
            </a:r>
            <a:r>
              <a:rPr lang="es-AR" dirty="0"/>
              <a:t>("element3");  </a:t>
            </a:r>
          </a:p>
          <a:p>
            <a:pPr>
              <a:lnSpc>
                <a:spcPct val="150000"/>
              </a:lnSpc>
            </a:pPr>
            <a:r>
              <a:rPr lang="es-AR" dirty="0"/>
              <a:t>        </a:t>
            </a:r>
            <a:r>
              <a:rPr lang="es-AR" dirty="0" err="1"/>
              <a:t>System.out.println</a:t>
            </a:r>
            <a:r>
              <a:rPr lang="es-AR" dirty="0"/>
              <a:t>(</a:t>
            </a:r>
            <a:r>
              <a:rPr lang="es-AR" dirty="0" err="1"/>
              <a:t>arrayList</a:t>
            </a:r>
            <a:r>
              <a:rPr lang="es-AR" dirty="0"/>
              <a:t>);  </a:t>
            </a:r>
          </a:p>
          <a:p>
            <a:pPr>
              <a:lnSpc>
                <a:spcPct val="150000"/>
              </a:lnSpc>
            </a:pPr>
            <a:r>
              <a:rPr lang="es-A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71849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Interfaz </a:t>
            </a:r>
            <a:r>
              <a:rPr lang="es-AR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List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33518" y="476672"/>
            <a:ext cx="867696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b="1" dirty="0" err="1" smtClean="0"/>
              <a:t>Linked</a:t>
            </a:r>
            <a:r>
              <a:rPr lang="es-AR" sz="2400" b="1" dirty="0" smtClean="0"/>
              <a:t> </a:t>
            </a:r>
            <a:r>
              <a:rPr lang="es-AR" sz="2400" b="1" dirty="0" err="1"/>
              <a:t>list</a:t>
            </a:r>
            <a:r>
              <a:rPr lang="es-AR" sz="2400" b="1" dirty="0"/>
              <a:t> </a:t>
            </a:r>
            <a:r>
              <a:rPr lang="es-AR" sz="2400" dirty="0"/>
              <a:t>esta implementación permite que mejore el rendimiento en ciertas ocasiones. </a:t>
            </a:r>
            <a:endParaRPr lang="es-AR" sz="2400" dirty="0" smtClean="0"/>
          </a:p>
          <a:p>
            <a:r>
              <a:rPr lang="es-AR" sz="2400" dirty="0" smtClean="0"/>
              <a:t>Esta </a:t>
            </a:r>
            <a:r>
              <a:rPr lang="es-AR" sz="2400" dirty="0"/>
              <a:t>implementación se basa en una lista doblemente enlazada de los elementos, teniendo cada uno de los elementos un puntero al anterior y al siguiente </a:t>
            </a:r>
            <a:r>
              <a:rPr lang="es-AR" sz="2400" dirty="0" smtClean="0"/>
              <a:t>elemento.</a:t>
            </a:r>
          </a:p>
          <a:p>
            <a:endParaRPr lang="es-AR" sz="2400" dirty="0"/>
          </a:p>
          <a:p>
            <a:r>
              <a:rPr lang="es-AR" sz="2400" dirty="0" err="1"/>
              <a:t>LinkedList</a:t>
            </a:r>
            <a:r>
              <a:rPr lang="es-AR" sz="2400" dirty="0"/>
              <a:t> permite realizar inserción y eliminaciones de forma más performante, pero el acceso a los elementos siempre es secuencial, solo se puede iterar sobre la lista para adelante y para atrás, para acceder un elemento en el medio toma tiempo proporcionalmente al tamaño de la lista.</a:t>
            </a:r>
          </a:p>
        </p:txBody>
      </p:sp>
    </p:spTree>
    <p:extLst>
      <p:ext uri="{BB962C8B-B14F-4D97-AF65-F5344CB8AC3E}">
        <p14:creationId xmlns:p14="http://schemas.microsoft.com/office/powerpoint/2010/main" val="596947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Interfaz </a:t>
            </a:r>
            <a:r>
              <a:rPr lang="es-AR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List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33518" y="908720"/>
            <a:ext cx="86769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/>
              <a:t>public </a:t>
            </a:r>
            <a:r>
              <a:rPr lang="es-AR" sz="2400" dirty="0" err="1"/>
              <a:t>static</a:t>
            </a:r>
            <a:r>
              <a:rPr lang="es-AR" sz="2400" dirty="0"/>
              <a:t> </a:t>
            </a:r>
            <a:r>
              <a:rPr lang="es-AR" sz="2400" dirty="0" err="1"/>
              <a:t>void</a:t>
            </a:r>
            <a:r>
              <a:rPr lang="es-AR" sz="2400" dirty="0"/>
              <a:t> </a:t>
            </a:r>
            <a:r>
              <a:rPr lang="es-AR" sz="2400" dirty="0" err="1"/>
              <a:t>main</a:t>
            </a:r>
            <a:r>
              <a:rPr lang="es-AR" sz="2400" dirty="0"/>
              <a:t>(</a:t>
            </a:r>
            <a:r>
              <a:rPr lang="es-AR" sz="2400" dirty="0" err="1"/>
              <a:t>String</a:t>
            </a:r>
            <a:r>
              <a:rPr lang="es-AR" sz="2400" dirty="0"/>
              <a:t> </a:t>
            </a:r>
            <a:r>
              <a:rPr lang="es-AR" sz="2400" dirty="0" err="1"/>
              <a:t>args</a:t>
            </a:r>
            <a:r>
              <a:rPr lang="es-AR" sz="2400" dirty="0"/>
              <a:t>[])</a:t>
            </a:r>
          </a:p>
          <a:p>
            <a:r>
              <a:rPr lang="es-AR" sz="2400" dirty="0"/>
              <a:t>{</a:t>
            </a:r>
          </a:p>
          <a:p>
            <a:r>
              <a:rPr lang="es-AR" sz="2400" dirty="0"/>
              <a:t>        </a:t>
            </a:r>
            <a:r>
              <a:rPr lang="es-AR" sz="2400" dirty="0" err="1"/>
              <a:t>LinkedList</a:t>
            </a:r>
            <a:r>
              <a:rPr lang="es-AR" sz="2400" dirty="0"/>
              <a:t>&lt;</a:t>
            </a:r>
            <a:r>
              <a:rPr lang="es-AR" sz="2400" dirty="0" err="1"/>
              <a:t>String</a:t>
            </a:r>
            <a:r>
              <a:rPr lang="es-AR" sz="2400" dirty="0"/>
              <a:t>&gt; </a:t>
            </a:r>
            <a:r>
              <a:rPr lang="es-AR" sz="2400" dirty="0" err="1"/>
              <a:t>linkedList</a:t>
            </a:r>
            <a:r>
              <a:rPr lang="es-AR" sz="2400" dirty="0"/>
              <a:t> = new </a:t>
            </a:r>
            <a:r>
              <a:rPr lang="es-AR" sz="2400" dirty="0" err="1"/>
              <a:t>LinkedList</a:t>
            </a:r>
            <a:r>
              <a:rPr lang="es-AR" sz="2400" dirty="0"/>
              <a:t>&lt;</a:t>
            </a:r>
            <a:r>
              <a:rPr lang="es-AR" sz="2400" dirty="0" err="1"/>
              <a:t>String</a:t>
            </a:r>
            <a:r>
              <a:rPr lang="es-AR" sz="2400" dirty="0"/>
              <a:t>&gt;();</a:t>
            </a:r>
          </a:p>
          <a:p>
            <a:r>
              <a:rPr lang="es-AR" sz="2400" dirty="0"/>
              <a:t>        </a:t>
            </a:r>
            <a:r>
              <a:rPr lang="es-AR" sz="2400" dirty="0" err="1"/>
              <a:t>linkedList.add</a:t>
            </a:r>
            <a:r>
              <a:rPr lang="es-AR" sz="2400" dirty="0"/>
              <a:t>("element1");  </a:t>
            </a:r>
          </a:p>
          <a:p>
            <a:r>
              <a:rPr lang="es-AR" sz="2400" dirty="0"/>
              <a:t>        </a:t>
            </a:r>
            <a:r>
              <a:rPr lang="es-AR" sz="2400" dirty="0" err="1"/>
              <a:t>linkedList.add</a:t>
            </a:r>
            <a:r>
              <a:rPr lang="es-AR" sz="2400" dirty="0"/>
              <a:t>("element2");  </a:t>
            </a:r>
          </a:p>
          <a:p>
            <a:r>
              <a:rPr lang="es-AR" sz="2400" dirty="0"/>
              <a:t>        </a:t>
            </a:r>
            <a:r>
              <a:rPr lang="es-AR" sz="2400" dirty="0" err="1"/>
              <a:t>linkedList.add</a:t>
            </a:r>
            <a:r>
              <a:rPr lang="es-AR" sz="2400" dirty="0"/>
              <a:t>("element3"); </a:t>
            </a:r>
          </a:p>
          <a:p>
            <a:r>
              <a:rPr lang="es-AR" sz="2400" dirty="0"/>
              <a:t>        </a:t>
            </a:r>
            <a:r>
              <a:rPr lang="es-AR" sz="2400" dirty="0" err="1"/>
              <a:t>System.out.println</a:t>
            </a:r>
            <a:r>
              <a:rPr lang="es-AR" sz="2400" dirty="0"/>
              <a:t>(</a:t>
            </a:r>
            <a:r>
              <a:rPr lang="es-AR" sz="2400" dirty="0" err="1"/>
              <a:t>linkedList</a:t>
            </a:r>
            <a:r>
              <a:rPr lang="es-AR" sz="2400" dirty="0"/>
              <a:t>);</a:t>
            </a:r>
          </a:p>
          <a:p>
            <a:r>
              <a:rPr lang="es-AR" sz="2400" dirty="0"/>
              <a:t>        </a:t>
            </a:r>
            <a:r>
              <a:rPr lang="es-AR" sz="2400" dirty="0" err="1"/>
              <a:t>linkedList.remove</a:t>
            </a:r>
            <a:r>
              <a:rPr lang="es-AR" sz="2400" dirty="0"/>
              <a:t>("element3");  </a:t>
            </a:r>
          </a:p>
          <a:p>
            <a:r>
              <a:rPr lang="es-AR" sz="2400" dirty="0"/>
              <a:t>        </a:t>
            </a:r>
            <a:r>
              <a:rPr lang="es-AR" sz="2400" dirty="0" err="1"/>
              <a:t>System.out.println</a:t>
            </a:r>
            <a:r>
              <a:rPr lang="es-AR" sz="2400" dirty="0"/>
              <a:t>(</a:t>
            </a:r>
            <a:r>
              <a:rPr lang="es-AR" sz="2400" dirty="0" err="1"/>
              <a:t>linkedList</a:t>
            </a:r>
            <a:r>
              <a:rPr lang="es-AR" sz="2400" dirty="0"/>
              <a:t>); </a:t>
            </a:r>
          </a:p>
          <a:p>
            <a:r>
              <a:rPr lang="es-AR" sz="24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702014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Interfaz </a:t>
            </a:r>
            <a:r>
              <a:rPr lang="es-AR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Queue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33518" y="476672"/>
            <a:ext cx="8676964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200" dirty="0"/>
              <a:t>Es una colección diseñada para contener elementos anteriormente a que se procesen. </a:t>
            </a:r>
            <a:endParaRPr lang="es-AR" sz="22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200" dirty="0" smtClean="0"/>
              <a:t>Además </a:t>
            </a:r>
            <a:r>
              <a:rPr lang="es-AR" sz="2200" dirty="0"/>
              <a:t>de las operaciones </a:t>
            </a:r>
            <a:r>
              <a:rPr lang="es-AR" sz="2200" dirty="0" smtClean="0"/>
              <a:t>básicas </a:t>
            </a:r>
            <a:r>
              <a:rPr lang="es-AR" sz="2200" dirty="0"/>
              <a:t>de una </a:t>
            </a:r>
            <a:r>
              <a:rPr lang="es-AR" sz="2200" dirty="0" smtClean="0"/>
              <a:t>colección, </a:t>
            </a:r>
            <a:r>
              <a:rPr lang="es-AR" sz="2200" dirty="0"/>
              <a:t>provee operaciones adicionales de inserción, extracción e </a:t>
            </a:r>
            <a:r>
              <a:rPr lang="es-AR" sz="2200" dirty="0" smtClean="0"/>
              <a:t>inspección.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200" dirty="0" smtClean="0"/>
              <a:t>Las </a:t>
            </a:r>
            <a:r>
              <a:rPr lang="es-AR" sz="2200" dirty="0"/>
              <a:t>colas </a:t>
            </a:r>
            <a:r>
              <a:rPr lang="es-AR" sz="2200" dirty="0" smtClean="0"/>
              <a:t>típicamente </a:t>
            </a:r>
            <a:r>
              <a:rPr lang="es-AR" sz="2200" dirty="0"/>
              <a:t>ordenan sus elementos de la forma FIFO (</a:t>
            </a:r>
            <a:r>
              <a:rPr lang="es-AR" sz="2200" dirty="0" err="1"/>
              <a:t>Firs</a:t>
            </a:r>
            <a:r>
              <a:rPr lang="es-AR" sz="2200" dirty="0"/>
              <a:t> In </a:t>
            </a:r>
            <a:r>
              <a:rPr lang="es-AR" sz="2200" dirty="0" err="1"/>
              <a:t>Firs</a:t>
            </a:r>
            <a:r>
              <a:rPr lang="es-AR" sz="2200" dirty="0"/>
              <a:t> </a:t>
            </a:r>
            <a:r>
              <a:rPr lang="es-AR" sz="2200" dirty="0" err="1"/>
              <a:t>Out</a:t>
            </a:r>
            <a:r>
              <a:rPr lang="es-AR" sz="2200" dirty="0"/>
              <a:t>). </a:t>
            </a:r>
            <a:endParaRPr lang="es-AR" sz="22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200" dirty="0" smtClean="0"/>
              <a:t>También </a:t>
            </a:r>
            <a:r>
              <a:rPr lang="es-AR" sz="2200" dirty="0"/>
              <a:t>se encuentran las colas LIFO (</a:t>
            </a:r>
            <a:r>
              <a:rPr lang="es-AR" sz="2200" dirty="0" err="1"/>
              <a:t>Last</a:t>
            </a:r>
            <a:r>
              <a:rPr lang="es-AR" sz="2200" dirty="0"/>
              <a:t> In </a:t>
            </a:r>
            <a:r>
              <a:rPr lang="es-AR" sz="2200" dirty="0" err="1"/>
              <a:t>First</a:t>
            </a:r>
            <a:r>
              <a:rPr lang="es-AR" sz="2200" dirty="0"/>
              <a:t> </a:t>
            </a:r>
            <a:r>
              <a:rPr lang="es-AR" sz="2200" dirty="0" err="1"/>
              <a:t>Out</a:t>
            </a:r>
            <a:r>
              <a:rPr lang="es-AR" sz="2200" dirty="0"/>
              <a:t>, </a:t>
            </a:r>
            <a:r>
              <a:rPr lang="es-AR" sz="2200" dirty="0" smtClean="0"/>
              <a:t>también </a:t>
            </a:r>
            <a:r>
              <a:rPr lang="es-AR" sz="2200" dirty="0"/>
              <a:t>llamadas </a:t>
            </a:r>
            <a:r>
              <a:rPr lang="es-AR" sz="2200" dirty="0" err="1"/>
              <a:t>Stacks</a:t>
            </a:r>
            <a:r>
              <a:rPr lang="es-AR" sz="2200" dirty="0"/>
              <a:t> o Pilas).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200" dirty="0"/>
              <a:t>Más allá del orden que se utilice, en todas las colas la cabeza o head de la cola es el elemento que se remueve llamando al método </a:t>
            </a:r>
            <a:r>
              <a:rPr lang="es-AR" sz="2200" dirty="0" err="1"/>
              <a:t>remove</a:t>
            </a:r>
            <a:r>
              <a:rPr lang="es-AR" sz="2200" dirty="0"/>
              <a:t>() o  </a:t>
            </a:r>
            <a:r>
              <a:rPr lang="es-AR" sz="2200" dirty="0" err="1"/>
              <a:t>poll</a:t>
            </a:r>
            <a:r>
              <a:rPr lang="es-AR" sz="2200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9744651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Interfaz </a:t>
            </a:r>
            <a:r>
              <a:rPr lang="es-AR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Queue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70511" y="1052736"/>
            <a:ext cx="88029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AR" sz="2400" dirty="0" smtClean="0"/>
              <a:t>Destacamos dos </a:t>
            </a:r>
            <a:r>
              <a:rPr lang="es-AR" sz="2400" dirty="0"/>
              <a:t>implementaciones para la interfaz </a:t>
            </a:r>
            <a:r>
              <a:rPr lang="es-AR" sz="2400" dirty="0" err="1"/>
              <a:t>Queue</a:t>
            </a:r>
            <a:r>
              <a:rPr lang="es-AR" sz="2400" dirty="0"/>
              <a:t>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400" dirty="0" err="1" smtClean="0"/>
              <a:t>LinkedList</a:t>
            </a:r>
            <a:endParaRPr lang="es-AR" sz="2400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400" dirty="0" err="1" smtClean="0"/>
              <a:t>PriorityQueue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029158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Colecciones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77788" y="548680"/>
            <a:ext cx="83884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400" dirty="0"/>
              <a:t>Las colecciones (</a:t>
            </a:r>
            <a:r>
              <a:rPr lang="es-AR" sz="2400" dirty="0" err="1"/>
              <a:t>Collections</a:t>
            </a:r>
            <a:r>
              <a:rPr lang="es-AR" sz="2400" dirty="0"/>
              <a:t>) son el modo de agrupar objetos. </a:t>
            </a:r>
            <a:endParaRPr lang="es-AR" sz="2400" dirty="0" smtClean="0"/>
          </a:p>
          <a:p>
            <a:pPr>
              <a:lnSpc>
                <a:spcPct val="150000"/>
              </a:lnSpc>
            </a:pPr>
            <a:r>
              <a:rPr lang="es-AR" sz="2400" dirty="0" smtClean="0"/>
              <a:t>También </a:t>
            </a:r>
            <a:r>
              <a:rPr lang="es-AR" sz="2400" dirty="0"/>
              <a:t>llamados contenedores, representa a un conjunto de ítems, un conjunto de objetos, que pueden ser homogéneos o no. </a:t>
            </a:r>
            <a:endParaRPr lang="es-AR" sz="2400" dirty="0" smtClean="0"/>
          </a:p>
          <a:p>
            <a:pPr>
              <a:lnSpc>
                <a:spcPct val="150000"/>
              </a:lnSpc>
            </a:pPr>
            <a:endParaRPr lang="es-AR" sz="2400" dirty="0" smtClean="0"/>
          </a:p>
          <a:p>
            <a:pPr>
              <a:lnSpc>
                <a:spcPct val="150000"/>
              </a:lnSpc>
            </a:pPr>
            <a:r>
              <a:rPr lang="es-AR" sz="2400" dirty="0" smtClean="0"/>
              <a:t>Por </a:t>
            </a:r>
            <a:r>
              <a:rPr lang="es-AR" sz="2400" dirty="0"/>
              <a:t>ejemplo, una agenda es una colección de datos de personas.</a:t>
            </a:r>
          </a:p>
        </p:txBody>
      </p:sp>
    </p:spTree>
    <p:extLst>
      <p:ext uri="{BB962C8B-B14F-4D97-AF65-F5344CB8AC3E}">
        <p14:creationId xmlns:p14="http://schemas.microsoft.com/office/powerpoint/2010/main" val="9158719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Interfaz </a:t>
            </a:r>
            <a:r>
              <a:rPr lang="es-AR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Queue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70511" y="692696"/>
            <a:ext cx="8802978" cy="2055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b="1" dirty="0" err="1"/>
              <a:t>LinkedList</a:t>
            </a:r>
            <a:r>
              <a:rPr lang="es-AR" sz="2400" b="1" dirty="0"/>
              <a:t> </a:t>
            </a:r>
          </a:p>
          <a:p>
            <a:pPr>
              <a:lnSpc>
                <a:spcPct val="150000"/>
              </a:lnSpc>
            </a:pPr>
            <a:r>
              <a:rPr lang="es-AR" sz="2400" dirty="0"/>
              <a:t>Como vimos anteriormente </a:t>
            </a:r>
            <a:r>
              <a:rPr lang="es-AR" sz="2400" dirty="0" err="1"/>
              <a:t>LinkedList</a:t>
            </a:r>
            <a:r>
              <a:rPr lang="es-AR" sz="2400" dirty="0"/>
              <a:t> implementa la interfaz </a:t>
            </a:r>
            <a:r>
              <a:rPr lang="es-AR" sz="2400" dirty="0" err="1"/>
              <a:t>List</a:t>
            </a:r>
            <a:r>
              <a:rPr lang="es-AR" sz="2400" dirty="0"/>
              <a:t>, pero si observamos la imagen con la jerarquía de interfaces observaremos que </a:t>
            </a:r>
            <a:r>
              <a:rPr lang="es-AR" sz="2400" dirty="0" smtClean="0"/>
              <a:t>también </a:t>
            </a:r>
            <a:r>
              <a:rPr lang="es-AR" sz="2400" dirty="0"/>
              <a:t>implementa </a:t>
            </a:r>
            <a:r>
              <a:rPr lang="es-AR" sz="2400" dirty="0" err="1"/>
              <a:t>Queue</a:t>
            </a:r>
            <a:r>
              <a:rPr lang="es-A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8946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Interfaz </a:t>
            </a:r>
            <a:r>
              <a:rPr lang="es-AR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Queue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70511" y="692696"/>
            <a:ext cx="880297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900" dirty="0" err="1"/>
              <a:t>public</a:t>
            </a:r>
            <a:r>
              <a:rPr lang="es-AR" sz="1900" dirty="0"/>
              <a:t> </a:t>
            </a:r>
            <a:r>
              <a:rPr lang="es-AR" sz="1900" dirty="0" err="1"/>
              <a:t>static</a:t>
            </a:r>
            <a:r>
              <a:rPr lang="es-AR" sz="1900" dirty="0"/>
              <a:t> </a:t>
            </a:r>
            <a:r>
              <a:rPr lang="es-AR" sz="1900" dirty="0" err="1"/>
              <a:t>void</a:t>
            </a:r>
            <a:r>
              <a:rPr lang="es-AR" sz="1900" dirty="0"/>
              <a:t> </a:t>
            </a:r>
            <a:r>
              <a:rPr lang="es-AR" sz="1900" dirty="0" err="1"/>
              <a:t>main</a:t>
            </a:r>
            <a:r>
              <a:rPr lang="es-AR" sz="1900" dirty="0"/>
              <a:t>(</a:t>
            </a:r>
            <a:r>
              <a:rPr lang="es-AR" sz="1900" dirty="0" err="1"/>
              <a:t>String</a:t>
            </a:r>
            <a:r>
              <a:rPr lang="es-AR" sz="1900" dirty="0"/>
              <a:t> </a:t>
            </a:r>
            <a:r>
              <a:rPr lang="es-AR" sz="1900" dirty="0" err="1"/>
              <a:t>args</a:t>
            </a:r>
            <a:r>
              <a:rPr lang="es-AR" sz="1900" dirty="0"/>
              <a:t>[])</a:t>
            </a:r>
          </a:p>
          <a:p>
            <a:r>
              <a:rPr lang="es-AR" sz="1900" dirty="0"/>
              <a:t>{  </a:t>
            </a:r>
          </a:p>
          <a:p>
            <a:r>
              <a:rPr lang="es-AR" sz="1900" dirty="0"/>
              <a:t>    </a:t>
            </a:r>
            <a:r>
              <a:rPr lang="es-AR" sz="1900" dirty="0" err="1"/>
              <a:t>Queue</a:t>
            </a:r>
            <a:r>
              <a:rPr lang="es-AR" sz="1900" dirty="0"/>
              <a:t> </a:t>
            </a:r>
            <a:r>
              <a:rPr lang="es-AR" sz="1900" dirty="0" err="1"/>
              <a:t>queueA</a:t>
            </a:r>
            <a:r>
              <a:rPr lang="es-AR" sz="1900" dirty="0"/>
              <a:t> = new </a:t>
            </a:r>
            <a:r>
              <a:rPr lang="es-AR" sz="1900" dirty="0" err="1"/>
              <a:t>LinkedList</a:t>
            </a:r>
            <a:r>
              <a:rPr lang="es-AR" sz="1900" dirty="0"/>
              <a:t>();  </a:t>
            </a:r>
          </a:p>
          <a:p>
            <a:r>
              <a:rPr lang="es-AR" sz="1900" dirty="0"/>
              <a:t>    // </a:t>
            </a:r>
            <a:r>
              <a:rPr lang="es-AR" sz="1900" dirty="0" err="1"/>
              <a:t>Metodos</a:t>
            </a:r>
            <a:r>
              <a:rPr lang="es-AR" sz="1900" dirty="0"/>
              <a:t> que arrojan </a:t>
            </a:r>
            <a:r>
              <a:rPr lang="es-AR" sz="1900" dirty="0" err="1"/>
              <a:t>execpciones</a:t>
            </a:r>
            <a:r>
              <a:rPr lang="es-AR" sz="1900" dirty="0"/>
              <a:t> ante una falla</a:t>
            </a:r>
          </a:p>
          <a:p>
            <a:r>
              <a:rPr lang="es-AR" sz="1900" dirty="0"/>
              <a:t>    </a:t>
            </a:r>
            <a:r>
              <a:rPr lang="es-AR" sz="1900" dirty="0" err="1"/>
              <a:t>queueA.add</a:t>
            </a:r>
            <a:r>
              <a:rPr lang="es-AR" sz="1900" dirty="0"/>
              <a:t>("</a:t>
            </a:r>
            <a:r>
              <a:rPr lang="es-AR" sz="1900" dirty="0" err="1"/>
              <a:t>element</a:t>
            </a:r>
            <a:r>
              <a:rPr lang="es-AR" sz="1900" dirty="0"/>
              <a:t> 1"); // inserta un elemento en la cola</a:t>
            </a:r>
          </a:p>
          <a:p>
            <a:r>
              <a:rPr lang="es-AR" sz="1900" dirty="0"/>
              <a:t>    </a:t>
            </a:r>
            <a:r>
              <a:rPr lang="es-AR" sz="1900" dirty="0" err="1"/>
              <a:t>queueA.add</a:t>
            </a:r>
            <a:r>
              <a:rPr lang="es-AR" sz="1900" dirty="0"/>
              <a:t>("</a:t>
            </a:r>
            <a:r>
              <a:rPr lang="es-AR" sz="1900" dirty="0" err="1"/>
              <a:t>element</a:t>
            </a:r>
            <a:r>
              <a:rPr lang="es-AR" sz="1900" dirty="0"/>
              <a:t> 2");</a:t>
            </a:r>
          </a:p>
          <a:p>
            <a:r>
              <a:rPr lang="es-AR" sz="1900" dirty="0"/>
              <a:t>    </a:t>
            </a:r>
            <a:r>
              <a:rPr lang="es-AR" sz="1900" dirty="0" err="1"/>
              <a:t>queueA.add</a:t>
            </a:r>
            <a:r>
              <a:rPr lang="es-AR" sz="1900" dirty="0"/>
              <a:t>("</a:t>
            </a:r>
            <a:r>
              <a:rPr lang="es-AR" sz="1900" dirty="0" err="1"/>
              <a:t>element</a:t>
            </a:r>
            <a:r>
              <a:rPr lang="es-AR" sz="1900" dirty="0"/>
              <a:t> 3");</a:t>
            </a:r>
          </a:p>
          <a:p>
            <a:r>
              <a:rPr lang="es-AR" sz="1900" dirty="0"/>
              <a:t>    </a:t>
            </a:r>
            <a:r>
              <a:rPr lang="es-AR" sz="1900" dirty="0" err="1"/>
              <a:t>System.out.println</a:t>
            </a:r>
            <a:r>
              <a:rPr lang="es-AR" sz="1900" dirty="0"/>
              <a:t>(</a:t>
            </a:r>
            <a:r>
              <a:rPr lang="es-AR" sz="1900" dirty="0" err="1"/>
              <a:t>queueA.remove</a:t>
            </a:r>
            <a:r>
              <a:rPr lang="es-AR" sz="1900" dirty="0"/>
              <a:t>()); // remueve y devuelve el head de una cola</a:t>
            </a:r>
          </a:p>
          <a:p>
            <a:r>
              <a:rPr lang="es-AR" sz="1900" dirty="0"/>
              <a:t>    </a:t>
            </a:r>
            <a:r>
              <a:rPr lang="es-AR" sz="1900" dirty="0" err="1"/>
              <a:t>System.out.println</a:t>
            </a:r>
            <a:r>
              <a:rPr lang="es-AR" sz="1900" dirty="0"/>
              <a:t>(</a:t>
            </a:r>
            <a:r>
              <a:rPr lang="es-AR" sz="1900" dirty="0" err="1"/>
              <a:t>queueA.element</a:t>
            </a:r>
            <a:r>
              <a:rPr lang="es-AR" sz="1900" dirty="0"/>
              <a:t>()); //  devuelve, pero no remueve, el head de una cola</a:t>
            </a:r>
          </a:p>
          <a:p>
            <a:r>
              <a:rPr lang="es-AR" sz="1900" dirty="0"/>
              <a:t>    // </a:t>
            </a:r>
            <a:r>
              <a:rPr lang="es-AR" sz="1900" dirty="0" err="1"/>
              <a:t>Metodos</a:t>
            </a:r>
            <a:r>
              <a:rPr lang="es-AR" sz="1900" dirty="0"/>
              <a:t> que devuelven </a:t>
            </a:r>
            <a:r>
              <a:rPr lang="es-AR" sz="1900" dirty="0" err="1"/>
              <a:t>null</a:t>
            </a:r>
            <a:r>
              <a:rPr lang="es-AR" sz="1900" dirty="0"/>
              <a:t> o false ante una falla.</a:t>
            </a:r>
          </a:p>
          <a:p>
            <a:r>
              <a:rPr lang="es-AR" sz="1900" dirty="0"/>
              <a:t>    </a:t>
            </a:r>
            <a:r>
              <a:rPr lang="es-AR" sz="1900" dirty="0" err="1"/>
              <a:t>queueA.offer</a:t>
            </a:r>
            <a:r>
              <a:rPr lang="es-AR" sz="1900" dirty="0"/>
              <a:t>("</a:t>
            </a:r>
            <a:r>
              <a:rPr lang="es-AR" sz="1900" dirty="0" err="1"/>
              <a:t>element</a:t>
            </a:r>
            <a:r>
              <a:rPr lang="es-AR" sz="1900" dirty="0"/>
              <a:t> 4"); // inserta un elemento en la cola,  puede fallar en el caso de una cola con capacidad limitada</a:t>
            </a:r>
          </a:p>
          <a:p>
            <a:r>
              <a:rPr lang="es-AR" sz="1900" dirty="0"/>
              <a:t>    </a:t>
            </a:r>
            <a:r>
              <a:rPr lang="es-AR" sz="1900" dirty="0" err="1"/>
              <a:t>System.out.println</a:t>
            </a:r>
            <a:r>
              <a:rPr lang="es-AR" sz="1900" dirty="0"/>
              <a:t>(</a:t>
            </a:r>
            <a:r>
              <a:rPr lang="es-AR" sz="1900" dirty="0" err="1"/>
              <a:t>queueA.poll</a:t>
            </a:r>
            <a:r>
              <a:rPr lang="es-AR" sz="1900" dirty="0"/>
              <a:t>()); // remueve y devuelve el head de una cola</a:t>
            </a:r>
          </a:p>
          <a:p>
            <a:r>
              <a:rPr lang="es-AR" sz="1900" dirty="0"/>
              <a:t>    </a:t>
            </a:r>
            <a:r>
              <a:rPr lang="es-AR" sz="1900" dirty="0" err="1"/>
              <a:t>System.out.println</a:t>
            </a:r>
            <a:r>
              <a:rPr lang="es-AR" sz="1900" dirty="0"/>
              <a:t>(</a:t>
            </a:r>
            <a:r>
              <a:rPr lang="es-AR" sz="1900" dirty="0" err="1"/>
              <a:t>queueA.peek</a:t>
            </a:r>
            <a:r>
              <a:rPr lang="es-AR" sz="1900" dirty="0"/>
              <a:t>()); // devuelve, pero no remueve, el head de una cola</a:t>
            </a:r>
          </a:p>
          <a:p>
            <a:r>
              <a:rPr lang="es-AR" sz="1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3546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Interfaz </a:t>
            </a:r>
            <a:r>
              <a:rPr lang="es-AR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Queue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70511" y="692696"/>
            <a:ext cx="88029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b="1" dirty="0" err="1"/>
              <a:t>PriorityQueue</a:t>
            </a:r>
            <a:r>
              <a:rPr lang="es-AR" sz="2400" b="1" dirty="0"/>
              <a:t> </a:t>
            </a:r>
            <a:endParaRPr lang="es-AR" sz="2400" b="1" dirty="0" smtClean="0"/>
          </a:p>
          <a:p>
            <a:endParaRPr lang="es-AR" sz="2400" b="1" dirty="0"/>
          </a:p>
          <a:p>
            <a:pPr>
              <a:lnSpc>
                <a:spcPct val="200000"/>
              </a:lnSpc>
            </a:pPr>
            <a:r>
              <a:rPr lang="es-AR" sz="2400" dirty="0"/>
              <a:t>Las </a:t>
            </a:r>
            <a:r>
              <a:rPr lang="es-AR" sz="2400" dirty="0" err="1"/>
              <a:t>priority</a:t>
            </a:r>
            <a:r>
              <a:rPr lang="es-AR" sz="2400" dirty="0"/>
              <a:t> </a:t>
            </a:r>
            <a:r>
              <a:rPr lang="es-AR" sz="2400" dirty="0" err="1"/>
              <a:t>queues</a:t>
            </a:r>
            <a:r>
              <a:rPr lang="es-AR" sz="2400" dirty="0"/>
              <a:t> ordenan sus elementos acorde a un comparador provisto, o el orden natural de los elementos.</a:t>
            </a:r>
          </a:p>
        </p:txBody>
      </p:sp>
    </p:spTree>
    <p:extLst>
      <p:ext uri="{BB962C8B-B14F-4D97-AF65-F5344CB8AC3E}">
        <p14:creationId xmlns:p14="http://schemas.microsoft.com/office/powerpoint/2010/main" val="4106987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Interfaz </a:t>
            </a:r>
            <a:r>
              <a:rPr lang="es-AR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Queue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70511" y="692696"/>
            <a:ext cx="88029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b="1" dirty="0" err="1"/>
              <a:t>PriorityQueue</a:t>
            </a:r>
            <a:r>
              <a:rPr lang="es-AR" sz="2400" b="1" dirty="0"/>
              <a:t> </a:t>
            </a:r>
            <a:endParaRPr lang="es-AR" sz="2400" b="1" dirty="0" smtClean="0"/>
          </a:p>
          <a:p>
            <a:endParaRPr lang="es-AR" sz="2400" b="1" dirty="0"/>
          </a:p>
          <a:p>
            <a:pPr>
              <a:lnSpc>
                <a:spcPct val="200000"/>
              </a:lnSpc>
            </a:pPr>
            <a:r>
              <a:rPr lang="es-AR" sz="2400" dirty="0"/>
              <a:t>Las </a:t>
            </a:r>
            <a:r>
              <a:rPr lang="es-AR" sz="2400" dirty="0" err="1"/>
              <a:t>priority</a:t>
            </a:r>
            <a:r>
              <a:rPr lang="es-AR" sz="2400" dirty="0"/>
              <a:t> </a:t>
            </a:r>
            <a:r>
              <a:rPr lang="es-AR" sz="2400" dirty="0" err="1"/>
              <a:t>queues</a:t>
            </a:r>
            <a:r>
              <a:rPr lang="es-AR" sz="2400" dirty="0"/>
              <a:t> ordenan sus elementos acorde a un comparador provisto, o el orden natural de los elementos.</a:t>
            </a:r>
          </a:p>
        </p:txBody>
      </p:sp>
    </p:spTree>
    <p:extLst>
      <p:ext uri="{BB962C8B-B14F-4D97-AF65-F5344CB8AC3E}">
        <p14:creationId xmlns:p14="http://schemas.microsoft.com/office/powerpoint/2010/main" val="15422158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Interfaz </a:t>
            </a:r>
            <a:r>
              <a:rPr lang="es-AR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Queue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70511" y="1052736"/>
            <a:ext cx="880297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 err="1"/>
              <a:t>public</a:t>
            </a:r>
            <a:r>
              <a:rPr lang="es-AR" sz="2000" dirty="0"/>
              <a:t> </a:t>
            </a:r>
            <a:r>
              <a:rPr lang="es-AR" sz="2000" dirty="0" err="1"/>
              <a:t>static</a:t>
            </a:r>
            <a:r>
              <a:rPr lang="es-AR" sz="2000" dirty="0"/>
              <a:t> </a:t>
            </a:r>
            <a:r>
              <a:rPr lang="es-AR" sz="2000" dirty="0" err="1"/>
              <a:t>void</a:t>
            </a:r>
            <a:r>
              <a:rPr lang="es-AR" sz="2000" dirty="0"/>
              <a:t> </a:t>
            </a:r>
            <a:r>
              <a:rPr lang="es-AR" sz="2000" dirty="0" err="1"/>
              <a:t>main</a:t>
            </a:r>
            <a:r>
              <a:rPr lang="es-AR" sz="2000" dirty="0"/>
              <a:t>(</a:t>
            </a:r>
            <a:r>
              <a:rPr lang="es-AR" sz="2000" dirty="0" err="1"/>
              <a:t>String</a:t>
            </a:r>
            <a:r>
              <a:rPr lang="es-AR" sz="2000" dirty="0"/>
              <a:t>[] </a:t>
            </a:r>
            <a:r>
              <a:rPr lang="es-AR" sz="2000" dirty="0" err="1"/>
              <a:t>args</a:t>
            </a:r>
            <a:r>
              <a:rPr lang="es-AR" sz="2000" dirty="0"/>
              <a:t>)</a:t>
            </a:r>
          </a:p>
          <a:p>
            <a:r>
              <a:rPr lang="es-AR" sz="2000" dirty="0"/>
              <a:t>{</a:t>
            </a:r>
          </a:p>
          <a:p>
            <a:r>
              <a:rPr lang="es-AR" sz="2000" dirty="0"/>
              <a:t>     </a:t>
            </a:r>
            <a:r>
              <a:rPr lang="es-AR" sz="2000" dirty="0" err="1"/>
              <a:t>Comparator</a:t>
            </a:r>
            <a:r>
              <a:rPr lang="es-AR" sz="2000" dirty="0"/>
              <a:t>&lt;</a:t>
            </a:r>
            <a:r>
              <a:rPr lang="es-AR" sz="2000" dirty="0" err="1"/>
              <a:t>String</a:t>
            </a:r>
            <a:r>
              <a:rPr lang="es-AR" sz="2000" dirty="0"/>
              <a:t>&gt; </a:t>
            </a:r>
            <a:r>
              <a:rPr lang="es-AR" sz="2000" dirty="0" err="1"/>
              <a:t>comparator</a:t>
            </a:r>
            <a:r>
              <a:rPr lang="es-AR" sz="2000" dirty="0"/>
              <a:t> = new </a:t>
            </a:r>
            <a:r>
              <a:rPr lang="es-AR" sz="2000" dirty="0" err="1"/>
              <a:t>StringLengthComparator</a:t>
            </a:r>
            <a:r>
              <a:rPr lang="es-AR" sz="2000" dirty="0"/>
              <a:t>();</a:t>
            </a:r>
          </a:p>
          <a:p>
            <a:r>
              <a:rPr lang="es-AR" sz="2000" dirty="0"/>
              <a:t>     </a:t>
            </a:r>
            <a:r>
              <a:rPr lang="es-AR" sz="2000" dirty="0" err="1"/>
              <a:t>PriorityQueue</a:t>
            </a:r>
            <a:r>
              <a:rPr lang="es-AR" sz="2000" dirty="0"/>
              <a:t>&lt;</a:t>
            </a:r>
            <a:r>
              <a:rPr lang="es-AR" sz="2000" dirty="0" err="1"/>
              <a:t>String</a:t>
            </a:r>
            <a:r>
              <a:rPr lang="es-AR" sz="2000" dirty="0"/>
              <a:t>&gt; </a:t>
            </a:r>
            <a:r>
              <a:rPr lang="es-AR" sz="2000" dirty="0" err="1"/>
              <a:t>queue</a:t>
            </a:r>
            <a:r>
              <a:rPr lang="es-AR" sz="2000" dirty="0"/>
              <a:t> = new </a:t>
            </a:r>
            <a:r>
              <a:rPr lang="es-AR" sz="2000" dirty="0" err="1"/>
              <a:t>PriorityQueue</a:t>
            </a:r>
            <a:r>
              <a:rPr lang="es-AR" sz="2000" dirty="0"/>
              <a:t>&lt;</a:t>
            </a:r>
            <a:r>
              <a:rPr lang="es-AR" sz="2000" dirty="0" err="1"/>
              <a:t>String</a:t>
            </a:r>
            <a:r>
              <a:rPr lang="es-AR" sz="2000" dirty="0"/>
              <a:t>&gt;(10, </a:t>
            </a:r>
            <a:r>
              <a:rPr lang="es-AR" sz="2000" dirty="0" err="1"/>
              <a:t>comparator</a:t>
            </a:r>
            <a:r>
              <a:rPr lang="es-AR" sz="2000" dirty="0"/>
              <a:t>);</a:t>
            </a:r>
          </a:p>
          <a:p>
            <a:r>
              <a:rPr lang="es-AR" sz="2000" dirty="0"/>
              <a:t>     </a:t>
            </a:r>
            <a:r>
              <a:rPr lang="es-AR" sz="2000" dirty="0" err="1"/>
              <a:t>queue.add</a:t>
            </a:r>
            <a:r>
              <a:rPr lang="es-AR" sz="2000" dirty="0"/>
              <a:t>("short");</a:t>
            </a:r>
          </a:p>
          <a:p>
            <a:r>
              <a:rPr lang="es-AR" sz="2000" dirty="0"/>
              <a:t>     </a:t>
            </a:r>
            <a:r>
              <a:rPr lang="es-AR" sz="2000" dirty="0" err="1"/>
              <a:t>queue.add</a:t>
            </a:r>
            <a:r>
              <a:rPr lang="es-AR" sz="2000" dirty="0"/>
              <a:t>("</a:t>
            </a:r>
            <a:r>
              <a:rPr lang="es-AR" sz="2000" dirty="0" err="1"/>
              <a:t>very</a:t>
            </a:r>
            <a:r>
              <a:rPr lang="es-AR" sz="2000" dirty="0"/>
              <a:t> </a:t>
            </a:r>
            <a:r>
              <a:rPr lang="es-AR" sz="2000" dirty="0" err="1"/>
              <a:t>long</a:t>
            </a:r>
            <a:r>
              <a:rPr lang="es-AR" sz="2000" dirty="0"/>
              <a:t> </a:t>
            </a:r>
            <a:r>
              <a:rPr lang="es-AR" sz="2000" dirty="0" err="1"/>
              <a:t>indeed</a:t>
            </a:r>
            <a:r>
              <a:rPr lang="es-AR" sz="2000" dirty="0"/>
              <a:t>");</a:t>
            </a:r>
          </a:p>
          <a:p>
            <a:r>
              <a:rPr lang="es-AR" sz="2000" dirty="0"/>
              <a:t>     </a:t>
            </a:r>
            <a:r>
              <a:rPr lang="es-AR" sz="2000" dirty="0" err="1"/>
              <a:t>queue.add</a:t>
            </a:r>
            <a:r>
              <a:rPr lang="es-AR" sz="2000" dirty="0"/>
              <a:t>("</a:t>
            </a:r>
            <a:r>
              <a:rPr lang="es-AR" sz="2000" dirty="0" err="1"/>
              <a:t>medium</a:t>
            </a:r>
            <a:r>
              <a:rPr lang="es-AR" sz="2000" dirty="0"/>
              <a:t>");</a:t>
            </a:r>
          </a:p>
          <a:p>
            <a:r>
              <a:rPr lang="es-AR" sz="2000" dirty="0"/>
              <a:t>     </a:t>
            </a:r>
            <a:r>
              <a:rPr lang="es-AR" sz="2000" dirty="0" err="1"/>
              <a:t>while</a:t>
            </a:r>
            <a:r>
              <a:rPr lang="es-AR" sz="2000" dirty="0"/>
              <a:t> (</a:t>
            </a:r>
            <a:r>
              <a:rPr lang="es-AR" sz="2000" dirty="0" err="1"/>
              <a:t>queue.size</a:t>
            </a:r>
            <a:r>
              <a:rPr lang="es-AR" sz="2000" dirty="0"/>
              <a:t>() != 0)</a:t>
            </a:r>
          </a:p>
          <a:p>
            <a:r>
              <a:rPr lang="es-AR" sz="2000" dirty="0"/>
              <a:t>     {</a:t>
            </a:r>
          </a:p>
          <a:p>
            <a:r>
              <a:rPr lang="es-AR" sz="2000" dirty="0"/>
              <a:t>        </a:t>
            </a:r>
            <a:r>
              <a:rPr lang="es-AR" sz="2000" dirty="0" err="1"/>
              <a:t>System.out.println</a:t>
            </a:r>
            <a:r>
              <a:rPr lang="es-AR" sz="2000" dirty="0"/>
              <a:t>(</a:t>
            </a:r>
            <a:r>
              <a:rPr lang="es-AR" sz="2000" dirty="0" err="1"/>
              <a:t>queue.remove</a:t>
            </a:r>
            <a:r>
              <a:rPr lang="es-AR" sz="2000" dirty="0"/>
              <a:t>());</a:t>
            </a:r>
          </a:p>
          <a:p>
            <a:r>
              <a:rPr lang="es-AR" sz="2000" dirty="0"/>
              <a:t>     }</a:t>
            </a:r>
          </a:p>
          <a:p>
            <a:r>
              <a:rPr lang="es-A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1596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Interfaz </a:t>
            </a:r>
            <a:r>
              <a:rPr lang="es-AR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Deque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70511" y="692696"/>
            <a:ext cx="880297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400" dirty="0" smtClean="0"/>
              <a:t>Una </a:t>
            </a:r>
            <a:r>
              <a:rPr lang="es-AR" sz="2400" dirty="0"/>
              <a:t>interfaz </a:t>
            </a:r>
            <a:r>
              <a:rPr lang="es-AR" sz="2400" dirty="0" err="1" smtClean="0"/>
              <a:t>Deque</a:t>
            </a:r>
            <a:r>
              <a:rPr lang="es-AR" sz="2400" dirty="0" smtClean="0"/>
              <a:t> también </a:t>
            </a:r>
            <a:r>
              <a:rPr lang="es-AR" sz="2400" dirty="0"/>
              <a:t>conocida como </a:t>
            </a:r>
            <a:r>
              <a:rPr lang="es-AR" sz="2400" dirty="0" err="1"/>
              <a:t>double-queue</a:t>
            </a:r>
            <a:r>
              <a:rPr lang="es-AR" sz="2400" dirty="0"/>
              <a:t> provee </a:t>
            </a:r>
            <a:r>
              <a:rPr lang="es-AR" sz="2400" dirty="0" smtClean="0"/>
              <a:t>inserción </a:t>
            </a:r>
            <a:r>
              <a:rPr lang="es-AR" sz="2400" dirty="0"/>
              <a:t>y </a:t>
            </a:r>
            <a:r>
              <a:rPr lang="es-AR" sz="2400" dirty="0" smtClean="0"/>
              <a:t>extracción </a:t>
            </a:r>
            <a:r>
              <a:rPr lang="es-AR" sz="2400" dirty="0"/>
              <a:t>de elementos tanto del final como del principio de la cola</a:t>
            </a:r>
            <a:r>
              <a:rPr lang="es-AR" sz="2400" dirty="0" smtClean="0"/>
              <a:t>.</a:t>
            </a:r>
          </a:p>
          <a:p>
            <a:pPr>
              <a:lnSpc>
                <a:spcPct val="150000"/>
              </a:lnSpc>
            </a:pPr>
            <a:endParaRPr lang="es-AR" sz="2400" dirty="0" smtClean="0"/>
          </a:p>
          <a:p>
            <a:pPr>
              <a:lnSpc>
                <a:spcPct val="150000"/>
              </a:lnSpc>
            </a:pPr>
            <a:endParaRPr lang="es-AR" sz="2400" dirty="0"/>
          </a:p>
          <a:p>
            <a:pPr>
              <a:lnSpc>
                <a:spcPct val="150000"/>
              </a:lnSpc>
            </a:pPr>
            <a:endParaRPr lang="es-AR" sz="2400" dirty="0" smtClean="0"/>
          </a:p>
          <a:p>
            <a:pPr>
              <a:lnSpc>
                <a:spcPct val="150000"/>
              </a:lnSpc>
            </a:pPr>
            <a:endParaRPr lang="es-AR" sz="2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08" y="2492895"/>
            <a:ext cx="8501848" cy="37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071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Interfaz </a:t>
            </a:r>
            <a:r>
              <a:rPr lang="es-AR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Iterator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70511" y="692696"/>
            <a:ext cx="8802978" cy="5009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400" dirty="0"/>
              <a:t>La interface </a:t>
            </a:r>
            <a:r>
              <a:rPr lang="es-AR" sz="2400" b="1" dirty="0" err="1"/>
              <a:t>Iterator</a:t>
            </a:r>
            <a:r>
              <a:rPr lang="es-AR" sz="2400" dirty="0"/>
              <a:t> también pertenece como las anteriores al </a:t>
            </a:r>
            <a:r>
              <a:rPr lang="es-AR" sz="2400" dirty="0" err="1"/>
              <a:t>framework</a:t>
            </a:r>
            <a:r>
              <a:rPr lang="es-AR" sz="2400" dirty="0"/>
              <a:t> </a:t>
            </a:r>
            <a:r>
              <a:rPr lang="es-AR" sz="2400" dirty="0" err="1"/>
              <a:t>Collections</a:t>
            </a:r>
            <a:r>
              <a:rPr lang="es-AR" sz="2400" dirty="0"/>
              <a:t> de </a:t>
            </a:r>
            <a:r>
              <a:rPr lang="es-AR" sz="2400" b="1" dirty="0"/>
              <a:t>Java</a:t>
            </a:r>
            <a:r>
              <a:rPr lang="es-AR" sz="2400" dirty="0"/>
              <a:t>. </a:t>
            </a:r>
            <a:endParaRPr lang="es-AR" sz="2400" dirty="0" smtClean="0"/>
          </a:p>
          <a:p>
            <a:pPr>
              <a:lnSpc>
                <a:spcPct val="150000"/>
              </a:lnSpc>
            </a:pPr>
            <a:r>
              <a:rPr lang="es-AR" sz="2400" dirty="0" smtClean="0"/>
              <a:t>Esta </a:t>
            </a:r>
            <a:r>
              <a:rPr lang="es-AR" sz="2400" dirty="0"/>
              <a:t>interface nos permite iterar sobre una colección de elementos. </a:t>
            </a:r>
            <a:endParaRPr lang="es-AR" sz="2400" dirty="0" smtClean="0"/>
          </a:p>
          <a:p>
            <a:pPr>
              <a:lnSpc>
                <a:spcPct val="150000"/>
              </a:lnSpc>
            </a:pPr>
            <a:r>
              <a:rPr lang="es-AR" sz="2400" dirty="0"/>
              <a:t>Esta formado por tres métodos:</a:t>
            </a:r>
            <a:endParaRPr lang="es-AR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b="1" dirty="0" err="1"/>
              <a:t>boolean</a:t>
            </a:r>
            <a:r>
              <a:rPr lang="es-AR" sz="2400" b="1" dirty="0"/>
              <a:t> </a:t>
            </a:r>
            <a:r>
              <a:rPr lang="es-AR" sz="2400" b="1" dirty="0" err="1"/>
              <a:t>hasNext</a:t>
            </a:r>
            <a:r>
              <a:rPr lang="es-AR" sz="2400" b="1" dirty="0"/>
              <a:t>()</a:t>
            </a:r>
            <a:r>
              <a:rPr lang="es-AR" sz="2400" dirty="0"/>
              <a:t>, retorna true en caso de haber más elementos y false en caso de llegar al final del </a:t>
            </a:r>
            <a:r>
              <a:rPr lang="es-AR" sz="2400" dirty="0" err="1"/>
              <a:t>iterador</a:t>
            </a:r>
            <a:r>
              <a:rPr lang="es-AR" sz="24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b="1" dirty="0" err="1" smtClean="0"/>
              <a:t>Object</a:t>
            </a:r>
            <a:r>
              <a:rPr lang="es-AR" sz="2400" b="1" dirty="0" smtClean="0"/>
              <a:t> </a:t>
            </a:r>
            <a:r>
              <a:rPr lang="es-AR" sz="2400" b="1" dirty="0" err="1"/>
              <a:t>next</a:t>
            </a:r>
            <a:r>
              <a:rPr lang="es-AR" sz="2400" b="1" dirty="0"/>
              <a:t>()</a:t>
            </a:r>
            <a:r>
              <a:rPr lang="es-AR" sz="2400" dirty="0"/>
              <a:t>, retorna el siguiente elemento en la iteración.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b="1" dirty="0" err="1" smtClean="0"/>
              <a:t>void</a:t>
            </a:r>
            <a:r>
              <a:rPr lang="es-AR" sz="2400" b="1" dirty="0" smtClean="0"/>
              <a:t> </a:t>
            </a:r>
            <a:r>
              <a:rPr lang="es-AR" sz="2400" b="1" dirty="0" err="1"/>
              <a:t>remove</a:t>
            </a:r>
            <a:r>
              <a:rPr lang="es-AR" sz="2400" b="1" dirty="0"/>
              <a:t>()</a:t>
            </a:r>
            <a:r>
              <a:rPr lang="es-AR" sz="2400" dirty="0"/>
              <a:t>, remueve un objeto de la colección.</a:t>
            </a:r>
          </a:p>
        </p:txBody>
      </p:sp>
    </p:spTree>
    <p:extLst>
      <p:ext uri="{BB962C8B-B14F-4D97-AF65-F5344CB8AC3E}">
        <p14:creationId xmlns:p14="http://schemas.microsoft.com/office/powerpoint/2010/main" val="31685015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Interfaz </a:t>
            </a:r>
            <a:r>
              <a:rPr lang="es-AR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Iterator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70511" y="692696"/>
            <a:ext cx="880297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/>
              <a:t>ArrayList </a:t>
            </a:r>
            <a:r>
              <a:rPr lang="es-AR" sz="2400" dirty="0" err="1"/>
              <a:t>lasPersonas</a:t>
            </a:r>
            <a:r>
              <a:rPr lang="es-AR" sz="2400" dirty="0"/>
              <a:t> = new ArrayList();</a:t>
            </a:r>
          </a:p>
          <a:p>
            <a:r>
              <a:rPr lang="es-AR" sz="2400" dirty="0" err="1"/>
              <a:t>lasPersonas.add</a:t>
            </a:r>
            <a:r>
              <a:rPr lang="es-AR" sz="2400" dirty="0"/>
              <a:t>("Pepe");</a:t>
            </a:r>
          </a:p>
          <a:p>
            <a:r>
              <a:rPr lang="es-AR" sz="2400" dirty="0" err="1"/>
              <a:t>lasPersonas.add</a:t>
            </a:r>
            <a:r>
              <a:rPr lang="es-AR" sz="2400" dirty="0"/>
              <a:t>("Juan");</a:t>
            </a:r>
          </a:p>
          <a:p>
            <a:r>
              <a:rPr lang="es-AR" sz="2400" dirty="0" err="1"/>
              <a:t>lasPersonas.add</a:t>
            </a:r>
            <a:r>
              <a:rPr lang="es-AR" sz="2400" dirty="0"/>
              <a:t>("Sabrina");</a:t>
            </a:r>
          </a:p>
          <a:p>
            <a:r>
              <a:rPr lang="es-AR" sz="2400" dirty="0" err="1"/>
              <a:t>lasPersonas.add</a:t>
            </a:r>
            <a:r>
              <a:rPr lang="es-AR" sz="2400" dirty="0"/>
              <a:t>("Cecilia");</a:t>
            </a:r>
          </a:p>
          <a:p>
            <a:r>
              <a:rPr lang="es-AR" sz="2400" dirty="0" err="1"/>
              <a:t>Iterator</a:t>
            </a:r>
            <a:r>
              <a:rPr lang="es-AR" sz="2400" dirty="0"/>
              <a:t> </a:t>
            </a:r>
            <a:r>
              <a:rPr lang="es-AR" sz="2400" dirty="0" err="1"/>
              <a:t>it</a:t>
            </a:r>
            <a:r>
              <a:rPr lang="es-AR" sz="2400" dirty="0"/>
              <a:t> = </a:t>
            </a:r>
            <a:r>
              <a:rPr lang="es-AR" sz="2400" dirty="0" err="1"/>
              <a:t>lasPersonas.iterator</a:t>
            </a:r>
            <a:r>
              <a:rPr lang="es-AR" sz="2400" dirty="0"/>
              <a:t>();</a:t>
            </a:r>
          </a:p>
          <a:p>
            <a:r>
              <a:rPr lang="es-AR" sz="2400" dirty="0" err="1"/>
              <a:t>while</a:t>
            </a:r>
            <a:r>
              <a:rPr lang="es-AR" sz="2400" dirty="0"/>
              <a:t>(</a:t>
            </a:r>
            <a:r>
              <a:rPr lang="es-AR" sz="2400" dirty="0" err="1"/>
              <a:t>it.hasNext</a:t>
            </a:r>
            <a:r>
              <a:rPr lang="es-AR" sz="2400" dirty="0"/>
              <a:t>())</a:t>
            </a:r>
          </a:p>
          <a:p>
            <a:r>
              <a:rPr lang="es-AR" sz="2400" dirty="0"/>
              <a:t>{</a:t>
            </a:r>
          </a:p>
          <a:p>
            <a:r>
              <a:rPr lang="es-AR" sz="2400" dirty="0"/>
              <a:t>    </a:t>
            </a:r>
            <a:r>
              <a:rPr lang="es-AR" sz="2400" dirty="0" err="1"/>
              <a:t>String</a:t>
            </a:r>
            <a:r>
              <a:rPr lang="es-AR" sz="2400" dirty="0"/>
              <a:t> </a:t>
            </a:r>
            <a:r>
              <a:rPr lang="es-AR" sz="2400" dirty="0" err="1"/>
              <a:t>unaPersona</a:t>
            </a:r>
            <a:r>
              <a:rPr lang="es-AR" sz="2400" dirty="0"/>
              <a:t> = (</a:t>
            </a:r>
            <a:r>
              <a:rPr lang="es-AR" sz="2400" dirty="0" err="1"/>
              <a:t>String</a:t>
            </a:r>
            <a:r>
              <a:rPr lang="es-AR" sz="2400" dirty="0"/>
              <a:t>)</a:t>
            </a:r>
            <a:r>
              <a:rPr lang="es-AR" sz="2400" dirty="0" err="1"/>
              <a:t>it.next</a:t>
            </a:r>
            <a:r>
              <a:rPr lang="es-AR" sz="2400" dirty="0"/>
              <a:t>();</a:t>
            </a:r>
          </a:p>
          <a:p>
            <a:r>
              <a:rPr lang="es-AR" sz="2400" dirty="0"/>
              <a:t>    </a:t>
            </a:r>
            <a:r>
              <a:rPr lang="es-AR" sz="2400" dirty="0" err="1"/>
              <a:t>System.out.println</a:t>
            </a:r>
            <a:r>
              <a:rPr lang="es-AR" sz="2400" dirty="0"/>
              <a:t>(</a:t>
            </a:r>
            <a:r>
              <a:rPr lang="es-AR" sz="2400" dirty="0" err="1"/>
              <a:t>unaPersona</a:t>
            </a:r>
            <a:r>
              <a:rPr lang="es-AR" sz="2400" dirty="0"/>
              <a:t>);</a:t>
            </a:r>
          </a:p>
          <a:p>
            <a:r>
              <a:rPr lang="es-A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6711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Interfaz </a:t>
            </a:r>
            <a:r>
              <a:rPr lang="es-AR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Map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70511" y="692696"/>
            <a:ext cx="8802978" cy="5009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 err="1"/>
              <a:t>Map</a:t>
            </a:r>
            <a:r>
              <a:rPr lang="es-AR" sz="2400" dirty="0"/>
              <a:t> es un conjunto de interfaces basadas en la interfaz </a:t>
            </a:r>
            <a:r>
              <a:rPr lang="es-AR" sz="2400" dirty="0" err="1"/>
              <a:t>java.util.Map</a:t>
            </a:r>
            <a:r>
              <a:rPr lang="es-AR" sz="2400" dirty="0"/>
              <a:t> que no hereda de </a:t>
            </a:r>
            <a:r>
              <a:rPr lang="es-AR" sz="2400" dirty="0" err="1"/>
              <a:t>Collection</a:t>
            </a:r>
            <a:r>
              <a:rPr lang="es-AR" sz="2400" dirty="0"/>
              <a:t> pero que igualmente contiene operaciones del tipo </a:t>
            </a:r>
            <a:r>
              <a:rPr lang="es-AR" sz="2400" i="1" dirty="0" err="1"/>
              <a:t>collection-view</a:t>
            </a:r>
            <a:r>
              <a:rPr lang="es-AR" sz="2400" dirty="0"/>
              <a:t>, lo que permite que sean manipuladas como colecciones</a:t>
            </a:r>
            <a:r>
              <a:rPr lang="es-AR" sz="24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/>
              <a:t>La interfaz </a:t>
            </a:r>
            <a:r>
              <a:rPr lang="es-AR" sz="2400" dirty="0" err="1"/>
              <a:t>Map</a:t>
            </a:r>
            <a:r>
              <a:rPr lang="es-AR" sz="2400" dirty="0"/>
              <a:t> provee </a:t>
            </a:r>
            <a:r>
              <a:rPr lang="es-AR" sz="2400" dirty="0" err="1"/>
              <a:t>tuplas</a:t>
            </a:r>
            <a:r>
              <a:rPr lang="es-AR" sz="2400" dirty="0"/>
              <a:t> del tipo Key-</a:t>
            </a:r>
            <a:r>
              <a:rPr lang="es-AR" sz="2400" dirty="0" err="1"/>
              <a:t>value</a:t>
            </a:r>
            <a:r>
              <a:rPr lang="es-AR" sz="2400" dirty="0"/>
              <a:t>, los objetos </a:t>
            </a:r>
            <a:r>
              <a:rPr lang="es-AR" sz="2400" dirty="0" err="1"/>
              <a:t>Map</a:t>
            </a:r>
            <a:r>
              <a:rPr lang="es-AR" sz="2400" dirty="0"/>
              <a:t> contienen claves o </a:t>
            </a:r>
            <a:r>
              <a:rPr lang="es-AR" sz="2400" dirty="0" err="1"/>
              <a:t>Keys</a:t>
            </a:r>
            <a:r>
              <a:rPr lang="es-AR" sz="2400" dirty="0"/>
              <a:t> asociadas con valores o </a:t>
            </a:r>
            <a:r>
              <a:rPr lang="es-AR" sz="2400" dirty="0" err="1"/>
              <a:t>values</a:t>
            </a:r>
            <a:r>
              <a:rPr lang="es-AR" sz="2400" dirty="0"/>
              <a:t>. </a:t>
            </a:r>
            <a:endParaRPr lang="es-AR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 smtClean="0"/>
              <a:t>Los </a:t>
            </a:r>
            <a:r>
              <a:rPr lang="es-AR" sz="2400" dirty="0" err="1"/>
              <a:t>Maps</a:t>
            </a:r>
            <a:r>
              <a:rPr lang="es-AR" sz="2400" dirty="0"/>
              <a:t> no pueden contener claves duplicadas y una clave puede ser asociada como máximo a un </a:t>
            </a:r>
            <a:r>
              <a:rPr lang="es-AR" sz="2400" dirty="0" smtClean="0"/>
              <a:t>elemento.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494818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Interfaz </a:t>
            </a:r>
            <a:r>
              <a:rPr lang="es-AR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Map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70511" y="692696"/>
            <a:ext cx="8802978" cy="5009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 err="1"/>
              <a:t>Map</a:t>
            </a:r>
            <a:r>
              <a:rPr lang="es-AR" sz="2400" dirty="0"/>
              <a:t> es un conjunto de interfaces basadas en la interfaz </a:t>
            </a:r>
            <a:r>
              <a:rPr lang="es-AR" sz="2400" dirty="0" err="1"/>
              <a:t>java.util.Map</a:t>
            </a:r>
            <a:r>
              <a:rPr lang="es-AR" sz="2400" dirty="0"/>
              <a:t> que no hereda de </a:t>
            </a:r>
            <a:r>
              <a:rPr lang="es-AR" sz="2400" dirty="0" err="1"/>
              <a:t>Collection</a:t>
            </a:r>
            <a:r>
              <a:rPr lang="es-AR" sz="2400" dirty="0"/>
              <a:t> pero que igualmente contiene operaciones del tipo </a:t>
            </a:r>
            <a:r>
              <a:rPr lang="es-AR" sz="2400" i="1" dirty="0" err="1"/>
              <a:t>collection-view</a:t>
            </a:r>
            <a:r>
              <a:rPr lang="es-AR" sz="2400" dirty="0"/>
              <a:t>, lo que permite que sean manipuladas como colecciones</a:t>
            </a:r>
            <a:r>
              <a:rPr lang="es-AR" sz="24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/>
              <a:t>La interfaz </a:t>
            </a:r>
            <a:r>
              <a:rPr lang="es-AR" sz="2400" dirty="0" err="1"/>
              <a:t>Map</a:t>
            </a:r>
            <a:r>
              <a:rPr lang="es-AR" sz="2400" dirty="0"/>
              <a:t> provee </a:t>
            </a:r>
            <a:r>
              <a:rPr lang="es-AR" sz="2400" dirty="0" err="1"/>
              <a:t>tuplas</a:t>
            </a:r>
            <a:r>
              <a:rPr lang="es-AR" sz="2400" dirty="0"/>
              <a:t> del tipo Key-</a:t>
            </a:r>
            <a:r>
              <a:rPr lang="es-AR" sz="2400" dirty="0" err="1"/>
              <a:t>value</a:t>
            </a:r>
            <a:r>
              <a:rPr lang="es-AR" sz="2400" dirty="0"/>
              <a:t>, los objetos </a:t>
            </a:r>
            <a:r>
              <a:rPr lang="es-AR" sz="2400" dirty="0" err="1"/>
              <a:t>Map</a:t>
            </a:r>
            <a:r>
              <a:rPr lang="es-AR" sz="2400" dirty="0"/>
              <a:t> contienen claves o </a:t>
            </a:r>
            <a:r>
              <a:rPr lang="es-AR" sz="2400" dirty="0" err="1"/>
              <a:t>Keys</a:t>
            </a:r>
            <a:r>
              <a:rPr lang="es-AR" sz="2400" dirty="0"/>
              <a:t> asociadas con valores o </a:t>
            </a:r>
            <a:r>
              <a:rPr lang="es-AR" sz="2400" dirty="0" err="1"/>
              <a:t>values</a:t>
            </a:r>
            <a:r>
              <a:rPr lang="es-AR" sz="2400" dirty="0"/>
              <a:t>. </a:t>
            </a:r>
            <a:endParaRPr lang="es-AR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 smtClean="0"/>
              <a:t>Los </a:t>
            </a:r>
            <a:r>
              <a:rPr lang="es-AR" sz="2400" dirty="0" err="1"/>
              <a:t>Maps</a:t>
            </a:r>
            <a:r>
              <a:rPr lang="es-AR" sz="2400" dirty="0"/>
              <a:t> no pueden contener claves duplicadas y una clave puede ser asociada como máximo a un </a:t>
            </a:r>
            <a:r>
              <a:rPr lang="es-AR" sz="2400" dirty="0" smtClean="0"/>
              <a:t>elemento.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709248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Interfaz </a:t>
            </a:r>
            <a:r>
              <a:rPr lang="es-AR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Collection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77788" y="908720"/>
            <a:ext cx="8388424" cy="4455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 smtClean="0"/>
              <a:t>Es </a:t>
            </a:r>
            <a:r>
              <a:rPr lang="es-AR" sz="2400" dirty="0"/>
              <a:t>la </a:t>
            </a:r>
            <a:r>
              <a:rPr lang="es-AR" sz="2400" dirty="0" err="1"/>
              <a:t>super</a:t>
            </a:r>
            <a:r>
              <a:rPr lang="es-AR" sz="2400" dirty="0"/>
              <a:t> interfaz de donde heredan las mayoría de las interfaces utilizadas para el manejo de las colecciones. </a:t>
            </a:r>
            <a:endParaRPr lang="es-AR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 smtClean="0"/>
              <a:t>Es </a:t>
            </a:r>
            <a:r>
              <a:rPr lang="es-AR" sz="2400" dirty="0"/>
              <a:t>la interfaz raíz de la jerarquía de interfaces.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/>
              <a:t>La interfaz </a:t>
            </a:r>
            <a:r>
              <a:rPr lang="es-AR" sz="2400" dirty="0" err="1"/>
              <a:t>Collection</a:t>
            </a:r>
            <a:r>
              <a:rPr lang="es-AR" sz="2400" dirty="0"/>
              <a:t> forma parte del </a:t>
            </a:r>
            <a:r>
              <a:rPr lang="es-AR" sz="2400" dirty="0" err="1"/>
              <a:t>Collection</a:t>
            </a:r>
            <a:r>
              <a:rPr lang="es-AR" sz="2400" dirty="0"/>
              <a:t> Framework, un conjunto de interfaces y clases que representan distintos modos de agrupar objetos, según distintas políticas de manejo de memoria o acceso a ellos</a:t>
            </a:r>
            <a:r>
              <a:rPr lang="es-AR" sz="2400" dirty="0" smtClean="0"/>
              <a:t>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0441584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Interfaz </a:t>
            </a:r>
            <a:r>
              <a:rPr lang="es-AR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Map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70511" y="692696"/>
            <a:ext cx="880297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AR" sz="2400" dirty="0"/>
              <a:t>Existen tres implementaciones destacables: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400" dirty="0" smtClean="0"/>
              <a:t>HashMap</a:t>
            </a:r>
            <a:endParaRPr lang="es-AR" sz="2400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400" dirty="0" smtClean="0"/>
              <a:t>TreeMap</a:t>
            </a:r>
            <a:endParaRPr lang="es-AR" sz="2400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400" dirty="0" smtClean="0"/>
              <a:t>LinkedHashMap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982508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Interfaz </a:t>
            </a:r>
            <a:r>
              <a:rPr lang="es-AR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Map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70511" y="620688"/>
            <a:ext cx="880297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400" b="1" dirty="0" smtClean="0"/>
              <a:t>HashMap</a:t>
            </a:r>
            <a:r>
              <a:rPr lang="es-AR" sz="2400" dirty="0" smtClean="0"/>
              <a:t> esta </a:t>
            </a:r>
            <a:r>
              <a:rPr lang="es-AR" sz="2400" dirty="0"/>
              <a:t>implementación almacena las claves en una tabla </a:t>
            </a:r>
            <a:r>
              <a:rPr lang="es-AR" sz="2400" i="1" dirty="0"/>
              <a:t>hash</a:t>
            </a:r>
            <a:r>
              <a:rPr lang="es-AR" sz="2400" dirty="0"/>
              <a:t>. </a:t>
            </a:r>
            <a:endParaRPr lang="es-AR" sz="2400" dirty="0" smtClean="0"/>
          </a:p>
          <a:p>
            <a:pPr>
              <a:lnSpc>
                <a:spcPct val="150000"/>
              </a:lnSpc>
            </a:pPr>
            <a:r>
              <a:rPr lang="es-AR" sz="2400" dirty="0" smtClean="0"/>
              <a:t>Es </a:t>
            </a:r>
            <a:r>
              <a:rPr lang="es-AR" sz="2400" dirty="0"/>
              <a:t>la implementación con mejor rendimiento de todas pero no garantiza ningún orden a la hora de realizar iteraciones. </a:t>
            </a:r>
            <a:endParaRPr lang="es-AR" sz="2400" dirty="0" smtClean="0"/>
          </a:p>
          <a:p>
            <a:pPr>
              <a:lnSpc>
                <a:spcPct val="150000"/>
              </a:lnSpc>
            </a:pPr>
            <a:r>
              <a:rPr lang="es-AR" sz="2400" dirty="0" smtClean="0"/>
              <a:t>Esta </a:t>
            </a:r>
            <a:r>
              <a:rPr lang="es-AR" sz="2400" dirty="0"/>
              <a:t>implementación proporciona tiempos constantes en las operaciones básicas siempre y cuando la </a:t>
            </a:r>
            <a:r>
              <a:rPr lang="es-AR" sz="2400" dirty="0" smtClean="0"/>
              <a:t>función</a:t>
            </a:r>
            <a:r>
              <a:rPr lang="es-AR" sz="2400" dirty="0"/>
              <a:t> </a:t>
            </a:r>
            <a:r>
              <a:rPr lang="es-AR" sz="2400" i="1" dirty="0"/>
              <a:t>hash</a:t>
            </a:r>
            <a:r>
              <a:rPr lang="es-AR" sz="2400" dirty="0"/>
              <a:t> disperse de forma correcta los elementos dentro de la tabla </a:t>
            </a:r>
            <a:r>
              <a:rPr lang="es-AR" sz="2400" i="1" dirty="0"/>
              <a:t>hash</a:t>
            </a:r>
            <a:r>
              <a:rPr lang="es-AR" sz="2400" dirty="0"/>
              <a:t>. </a:t>
            </a:r>
            <a:endParaRPr lang="es-AR" sz="2400" dirty="0" smtClean="0"/>
          </a:p>
          <a:p>
            <a:pPr>
              <a:lnSpc>
                <a:spcPct val="150000"/>
              </a:lnSpc>
            </a:pPr>
            <a:r>
              <a:rPr lang="es-AR" sz="2400" dirty="0" smtClean="0"/>
              <a:t>Es </a:t>
            </a:r>
            <a:r>
              <a:rPr lang="es-AR" sz="2400" dirty="0"/>
              <a:t>importante definir el tamaño inicial de la tabla ya que este tamaño marcará el rendimiento de esta implementación.</a:t>
            </a:r>
          </a:p>
        </p:txBody>
      </p:sp>
    </p:spTree>
    <p:extLst>
      <p:ext uri="{BB962C8B-B14F-4D97-AF65-F5344CB8AC3E}">
        <p14:creationId xmlns:p14="http://schemas.microsoft.com/office/powerpoint/2010/main" val="21748188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Interfaz </a:t>
            </a:r>
            <a:r>
              <a:rPr lang="es-AR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Map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70511" y="620688"/>
            <a:ext cx="8802978" cy="4825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400" dirty="0"/>
              <a:t> </a:t>
            </a:r>
            <a:r>
              <a:rPr lang="es-AR" sz="2000" dirty="0" err="1"/>
              <a:t>public</a:t>
            </a:r>
            <a:r>
              <a:rPr lang="es-AR" sz="2000" dirty="0"/>
              <a:t> </a:t>
            </a:r>
            <a:r>
              <a:rPr lang="es-AR" sz="2000" dirty="0" err="1"/>
              <a:t>static</a:t>
            </a:r>
            <a:r>
              <a:rPr lang="es-AR" sz="2000" dirty="0"/>
              <a:t> </a:t>
            </a:r>
            <a:r>
              <a:rPr lang="es-AR" sz="2000" dirty="0" err="1"/>
              <a:t>void</a:t>
            </a:r>
            <a:r>
              <a:rPr lang="es-AR" sz="2000" dirty="0"/>
              <a:t> </a:t>
            </a:r>
            <a:r>
              <a:rPr lang="es-AR" sz="2000" dirty="0" err="1"/>
              <a:t>main</a:t>
            </a:r>
            <a:r>
              <a:rPr lang="es-AR" sz="2000" dirty="0"/>
              <a:t>(</a:t>
            </a:r>
            <a:r>
              <a:rPr lang="es-AR" sz="2000" dirty="0" err="1"/>
              <a:t>String</a:t>
            </a:r>
            <a:r>
              <a:rPr lang="es-AR" sz="2000" dirty="0"/>
              <a:t> </a:t>
            </a:r>
            <a:r>
              <a:rPr lang="es-AR" sz="2000" dirty="0" err="1"/>
              <a:t>args</a:t>
            </a:r>
            <a:r>
              <a:rPr lang="es-AR" sz="2000" dirty="0"/>
              <a:t>[]){    </a:t>
            </a:r>
          </a:p>
          <a:p>
            <a:pPr>
              <a:lnSpc>
                <a:spcPct val="150000"/>
              </a:lnSpc>
            </a:pPr>
            <a:r>
              <a:rPr lang="es-AR" sz="2000" dirty="0"/>
              <a:t>    HashMap&lt;</a:t>
            </a:r>
            <a:r>
              <a:rPr lang="es-AR" sz="2000" dirty="0" err="1"/>
              <a:t>Integer</a:t>
            </a:r>
            <a:r>
              <a:rPr lang="es-AR" sz="2000" dirty="0"/>
              <a:t>, </a:t>
            </a:r>
            <a:r>
              <a:rPr lang="es-AR" sz="2000" dirty="0" err="1"/>
              <a:t>String</a:t>
            </a:r>
            <a:r>
              <a:rPr lang="es-AR" sz="2000" dirty="0"/>
              <a:t>&gt; </a:t>
            </a:r>
            <a:r>
              <a:rPr lang="es-AR" sz="2000" dirty="0" err="1"/>
              <a:t>hashMap</a:t>
            </a:r>
            <a:r>
              <a:rPr lang="es-AR" sz="2000" dirty="0"/>
              <a:t> = new HashMap&lt;</a:t>
            </a:r>
            <a:r>
              <a:rPr lang="es-AR" sz="2000" dirty="0" err="1"/>
              <a:t>Integer</a:t>
            </a:r>
            <a:r>
              <a:rPr lang="es-AR" sz="2000" dirty="0"/>
              <a:t>, </a:t>
            </a:r>
            <a:r>
              <a:rPr lang="es-AR" sz="2000" dirty="0" err="1"/>
              <a:t>String</a:t>
            </a:r>
            <a:r>
              <a:rPr lang="es-AR" sz="2000" dirty="0"/>
              <a:t>&gt;();  </a:t>
            </a:r>
          </a:p>
          <a:p>
            <a:pPr>
              <a:lnSpc>
                <a:spcPct val="150000"/>
              </a:lnSpc>
            </a:pPr>
            <a:r>
              <a:rPr lang="es-AR" sz="2000" dirty="0"/>
              <a:t>    </a:t>
            </a:r>
            <a:r>
              <a:rPr lang="es-AR" sz="2000" dirty="0" err="1"/>
              <a:t>hashMap.put</a:t>
            </a:r>
            <a:r>
              <a:rPr lang="es-AR" sz="2000" dirty="0"/>
              <a:t>(0,"value1");  </a:t>
            </a:r>
          </a:p>
          <a:p>
            <a:pPr>
              <a:lnSpc>
                <a:spcPct val="150000"/>
              </a:lnSpc>
            </a:pPr>
            <a:r>
              <a:rPr lang="es-AR" sz="2000" dirty="0"/>
              <a:t>    </a:t>
            </a:r>
            <a:r>
              <a:rPr lang="es-AR" sz="2000" dirty="0" err="1"/>
              <a:t>hashMap.put</a:t>
            </a:r>
            <a:r>
              <a:rPr lang="es-AR" sz="2000" dirty="0"/>
              <a:t>(1,"value2");  </a:t>
            </a:r>
          </a:p>
          <a:p>
            <a:pPr>
              <a:lnSpc>
                <a:spcPct val="150000"/>
              </a:lnSpc>
            </a:pPr>
            <a:r>
              <a:rPr lang="es-AR" sz="2000" dirty="0"/>
              <a:t>    </a:t>
            </a:r>
            <a:r>
              <a:rPr lang="es-AR" sz="2000" dirty="0" err="1"/>
              <a:t>hashMap.put</a:t>
            </a:r>
            <a:r>
              <a:rPr lang="es-AR" sz="2000" dirty="0"/>
              <a:t>(2,"value3");  </a:t>
            </a:r>
          </a:p>
          <a:p>
            <a:pPr>
              <a:lnSpc>
                <a:spcPct val="150000"/>
              </a:lnSpc>
            </a:pPr>
            <a:r>
              <a:rPr lang="es-AR" sz="2000" dirty="0"/>
              <a:t>    </a:t>
            </a:r>
            <a:r>
              <a:rPr lang="es-AR" sz="2000" dirty="0" err="1"/>
              <a:t>System.out.println</a:t>
            </a:r>
            <a:r>
              <a:rPr lang="es-AR" sz="2000" dirty="0"/>
              <a:t>(</a:t>
            </a:r>
            <a:r>
              <a:rPr lang="es-AR" sz="2000" dirty="0" err="1"/>
              <a:t>hashMap</a:t>
            </a:r>
            <a:r>
              <a:rPr lang="es-AR" sz="2000" dirty="0"/>
              <a:t>);  </a:t>
            </a:r>
          </a:p>
          <a:p>
            <a:pPr>
              <a:lnSpc>
                <a:spcPct val="150000"/>
              </a:lnSpc>
            </a:pPr>
            <a:r>
              <a:rPr lang="es-AR" sz="2000" dirty="0"/>
              <a:t>    </a:t>
            </a:r>
            <a:r>
              <a:rPr lang="es-AR" sz="2000" dirty="0" err="1"/>
              <a:t>hashMap.remove</a:t>
            </a:r>
            <a:r>
              <a:rPr lang="es-AR" sz="2000" dirty="0"/>
              <a:t>(0);  </a:t>
            </a:r>
          </a:p>
          <a:p>
            <a:pPr>
              <a:lnSpc>
                <a:spcPct val="150000"/>
              </a:lnSpc>
            </a:pPr>
            <a:r>
              <a:rPr lang="es-AR" sz="2000" dirty="0"/>
              <a:t>    </a:t>
            </a:r>
            <a:r>
              <a:rPr lang="es-AR" sz="2000" dirty="0" err="1"/>
              <a:t>System.out.println</a:t>
            </a:r>
            <a:r>
              <a:rPr lang="es-AR" sz="2000" dirty="0"/>
              <a:t>(</a:t>
            </a:r>
            <a:r>
              <a:rPr lang="es-AR" sz="2000" dirty="0" err="1"/>
              <a:t>hashMap</a:t>
            </a:r>
            <a:r>
              <a:rPr lang="es-AR" sz="2000" dirty="0"/>
              <a:t>);  </a:t>
            </a:r>
          </a:p>
          <a:p>
            <a:pPr>
              <a:lnSpc>
                <a:spcPct val="150000"/>
              </a:lnSpc>
            </a:pPr>
            <a:r>
              <a:rPr lang="es-AR" sz="2000" dirty="0"/>
              <a:t>  }  </a:t>
            </a:r>
          </a:p>
          <a:p>
            <a:pPr>
              <a:lnSpc>
                <a:spcPct val="150000"/>
              </a:lnSpc>
            </a:pP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949008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Interfaz </a:t>
            </a:r>
            <a:r>
              <a:rPr lang="es-AR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Map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70511" y="620688"/>
            <a:ext cx="880297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400" b="1" dirty="0" smtClean="0"/>
              <a:t>TreeMap</a:t>
            </a:r>
            <a:r>
              <a:rPr lang="es-AR" sz="2400" dirty="0" smtClean="0"/>
              <a:t> </a:t>
            </a:r>
            <a:r>
              <a:rPr lang="es-AR" sz="2400" dirty="0"/>
              <a:t>esta implementación almacena las claves ordenándolas en función de sus valores. </a:t>
            </a:r>
            <a:endParaRPr lang="es-AR" sz="2400" dirty="0" smtClean="0"/>
          </a:p>
          <a:p>
            <a:pPr>
              <a:lnSpc>
                <a:spcPct val="150000"/>
              </a:lnSpc>
            </a:pPr>
            <a:r>
              <a:rPr lang="es-AR" sz="2400" dirty="0" smtClean="0"/>
              <a:t>Es </a:t>
            </a:r>
            <a:r>
              <a:rPr lang="es-AR" sz="2400" dirty="0"/>
              <a:t>bastante más lento que </a:t>
            </a:r>
            <a:r>
              <a:rPr lang="es-AR" sz="2400" i="1" dirty="0"/>
              <a:t>HashMap</a:t>
            </a:r>
            <a:r>
              <a:rPr lang="es-AR" sz="2400" dirty="0"/>
              <a:t>. </a:t>
            </a:r>
            <a:endParaRPr lang="es-AR" sz="2400" dirty="0" smtClean="0"/>
          </a:p>
          <a:p>
            <a:pPr>
              <a:lnSpc>
                <a:spcPct val="150000"/>
              </a:lnSpc>
            </a:pPr>
            <a:r>
              <a:rPr lang="es-AR" sz="2400" dirty="0" smtClean="0"/>
              <a:t>Las </a:t>
            </a:r>
            <a:r>
              <a:rPr lang="es-AR" sz="2400" dirty="0"/>
              <a:t>claves almacenadas deben implementar la interfaz </a:t>
            </a:r>
            <a:r>
              <a:rPr lang="es-AR" sz="2400" b="1" dirty="0"/>
              <a:t>Comparable</a:t>
            </a:r>
            <a:r>
              <a:rPr lang="es-AR" sz="2400" dirty="0"/>
              <a:t>. </a:t>
            </a:r>
            <a:endParaRPr lang="es-AR" sz="2400" dirty="0" smtClean="0"/>
          </a:p>
          <a:p>
            <a:pPr>
              <a:lnSpc>
                <a:spcPct val="150000"/>
              </a:lnSpc>
            </a:pPr>
            <a:r>
              <a:rPr lang="es-AR" sz="2400" dirty="0" smtClean="0"/>
              <a:t>Esta </a:t>
            </a:r>
            <a:r>
              <a:rPr lang="es-AR" sz="2400" dirty="0"/>
              <a:t>implementación garantiza, siempre, un rendimiento de </a:t>
            </a:r>
            <a:r>
              <a:rPr lang="es-AR" sz="2400" i="1" dirty="0"/>
              <a:t>log(N</a:t>
            </a:r>
            <a:r>
              <a:rPr lang="es-AR" sz="2400" i="1" dirty="0" smtClean="0"/>
              <a:t>) (tiempo de ejecución) </a:t>
            </a:r>
            <a:r>
              <a:rPr lang="es-AR" sz="2400" dirty="0" smtClean="0"/>
              <a:t>en </a:t>
            </a:r>
            <a:r>
              <a:rPr lang="es-AR" sz="2400" dirty="0"/>
              <a:t>las operaciones básicas, debido a la estructura de árbol empleada para almacenar los elementos.</a:t>
            </a:r>
          </a:p>
        </p:txBody>
      </p:sp>
    </p:spTree>
    <p:extLst>
      <p:ext uri="{BB962C8B-B14F-4D97-AF65-F5344CB8AC3E}">
        <p14:creationId xmlns:p14="http://schemas.microsoft.com/office/powerpoint/2010/main" val="2564231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Interfaz </a:t>
            </a:r>
            <a:r>
              <a:rPr lang="es-AR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Map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70511" y="476672"/>
            <a:ext cx="8802978" cy="4651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000" dirty="0" err="1"/>
              <a:t>public</a:t>
            </a:r>
            <a:r>
              <a:rPr lang="es-AR" sz="2000" dirty="0"/>
              <a:t> </a:t>
            </a:r>
            <a:r>
              <a:rPr lang="es-AR" sz="2000" dirty="0" err="1"/>
              <a:t>static</a:t>
            </a:r>
            <a:r>
              <a:rPr lang="es-AR" sz="2000" dirty="0"/>
              <a:t> </a:t>
            </a:r>
            <a:r>
              <a:rPr lang="es-AR" sz="2000" dirty="0" err="1"/>
              <a:t>void</a:t>
            </a:r>
            <a:r>
              <a:rPr lang="es-AR" sz="2000" dirty="0"/>
              <a:t> </a:t>
            </a:r>
            <a:r>
              <a:rPr lang="es-AR" sz="2000" dirty="0" err="1"/>
              <a:t>main</a:t>
            </a:r>
            <a:r>
              <a:rPr lang="es-AR" sz="2000" dirty="0"/>
              <a:t>(</a:t>
            </a:r>
            <a:r>
              <a:rPr lang="es-AR" sz="2000" dirty="0" err="1"/>
              <a:t>String</a:t>
            </a:r>
            <a:r>
              <a:rPr lang="es-AR" sz="2000" dirty="0"/>
              <a:t> </a:t>
            </a:r>
            <a:r>
              <a:rPr lang="es-AR" sz="2000" dirty="0" err="1"/>
              <a:t>args</a:t>
            </a:r>
            <a:r>
              <a:rPr lang="es-AR" sz="2000" dirty="0"/>
              <a:t>[])</a:t>
            </a:r>
          </a:p>
          <a:p>
            <a:pPr>
              <a:lnSpc>
                <a:spcPct val="150000"/>
              </a:lnSpc>
            </a:pPr>
            <a:r>
              <a:rPr lang="es-AR" sz="2000" dirty="0"/>
              <a:t>{  </a:t>
            </a:r>
          </a:p>
          <a:p>
            <a:pPr>
              <a:lnSpc>
                <a:spcPct val="150000"/>
              </a:lnSpc>
            </a:pPr>
            <a:r>
              <a:rPr lang="es-AR" sz="2000" dirty="0"/>
              <a:t>   TreeMap&lt;</a:t>
            </a:r>
            <a:r>
              <a:rPr lang="es-AR" sz="2000" dirty="0" err="1"/>
              <a:t>String</a:t>
            </a:r>
            <a:r>
              <a:rPr lang="es-AR" sz="2000" dirty="0"/>
              <a:t>, </a:t>
            </a:r>
            <a:r>
              <a:rPr lang="es-AR" sz="2000" dirty="0" err="1"/>
              <a:t>Integer</a:t>
            </a:r>
            <a:r>
              <a:rPr lang="es-AR" sz="2000" dirty="0"/>
              <a:t>&gt; </a:t>
            </a:r>
            <a:r>
              <a:rPr lang="es-AR" sz="2000" dirty="0" err="1"/>
              <a:t>treeMap</a:t>
            </a:r>
            <a:r>
              <a:rPr lang="es-AR" sz="2000" dirty="0"/>
              <a:t> = new TreeMap&lt;</a:t>
            </a:r>
            <a:r>
              <a:rPr lang="es-AR" sz="2000" dirty="0" err="1"/>
              <a:t>String</a:t>
            </a:r>
            <a:r>
              <a:rPr lang="es-AR" sz="2000" dirty="0"/>
              <a:t>, </a:t>
            </a:r>
            <a:r>
              <a:rPr lang="es-AR" sz="2000" dirty="0" err="1"/>
              <a:t>Integer</a:t>
            </a:r>
            <a:r>
              <a:rPr lang="es-AR" sz="2000" dirty="0"/>
              <a:t>&gt;();  </a:t>
            </a:r>
          </a:p>
          <a:p>
            <a:pPr>
              <a:lnSpc>
                <a:spcPct val="150000"/>
              </a:lnSpc>
            </a:pPr>
            <a:r>
              <a:rPr lang="es-AR" sz="2000" dirty="0"/>
              <a:t>   </a:t>
            </a:r>
            <a:r>
              <a:rPr lang="es-AR" sz="2000" dirty="0" err="1"/>
              <a:t>treeMap.put</a:t>
            </a:r>
            <a:r>
              <a:rPr lang="es-AR" sz="2000" dirty="0"/>
              <a:t>("key1",123);  </a:t>
            </a:r>
          </a:p>
          <a:p>
            <a:pPr>
              <a:lnSpc>
                <a:spcPct val="150000"/>
              </a:lnSpc>
            </a:pPr>
            <a:r>
              <a:rPr lang="es-AR" sz="2000" dirty="0"/>
              <a:t>   </a:t>
            </a:r>
            <a:r>
              <a:rPr lang="es-AR" sz="2000" dirty="0" err="1"/>
              <a:t>treeMap.put</a:t>
            </a:r>
            <a:r>
              <a:rPr lang="es-AR" sz="2000" dirty="0"/>
              <a:t>("key2",435);  </a:t>
            </a:r>
          </a:p>
          <a:p>
            <a:pPr>
              <a:lnSpc>
                <a:spcPct val="150000"/>
              </a:lnSpc>
            </a:pPr>
            <a:r>
              <a:rPr lang="es-AR" sz="2000" dirty="0"/>
              <a:t>   </a:t>
            </a:r>
            <a:r>
              <a:rPr lang="es-AR" sz="2000" dirty="0" err="1"/>
              <a:t>treeMap.put</a:t>
            </a:r>
            <a:r>
              <a:rPr lang="es-AR" sz="2000" dirty="0"/>
              <a:t>("key3",654);  </a:t>
            </a:r>
          </a:p>
          <a:p>
            <a:pPr>
              <a:lnSpc>
                <a:spcPct val="150000"/>
              </a:lnSpc>
            </a:pPr>
            <a:r>
              <a:rPr lang="es-AR" sz="2000" dirty="0"/>
              <a:t>   </a:t>
            </a:r>
            <a:r>
              <a:rPr lang="es-AR" sz="2000" dirty="0" err="1"/>
              <a:t>System.out.println</a:t>
            </a:r>
            <a:r>
              <a:rPr lang="es-AR" sz="2000" dirty="0"/>
              <a:t>(</a:t>
            </a:r>
            <a:r>
              <a:rPr lang="es-AR" sz="2000" dirty="0" err="1"/>
              <a:t>treeMap</a:t>
            </a:r>
            <a:r>
              <a:rPr lang="es-AR" sz="2000" dirty="0"/>
              <a:t>);  </a:t>
            </a:r>
          </a:p>
          <a:p>
            <a:pPr>
              <a:lnSpc>
                <a:spcPct val="150000"/>
              </a:lnSpc>
            </a:pPr>
            <a:r>
              <a:rPr lang="es-AR" sz="2000" dirty="0"/>
              <a:t>   </a:t>
            </a:r>
            <a:r>
              <a:rPr lang="es-AR" sz="2000" dirty="0" err="1"/>
              <a:t>treeMap.remove</a:t>
            </a:r>
            <a:r>
              <a:rPr lang="es-AR" sz="2000" dirty="0"/>
              <a:t>("key1");  </a:t>
            </a:r>
          </a:p>
          <a:p>
            <a:pPr>
              <a:lnSpc>
                <a:spcPct val="150000"/>
              </a:lnSpc>
            </a:pPr>
            <a:r>
              <a:rPr lang="es-AR" sz="2000" dirty="0"/>
              <a:t>   </a:t>
            </a:r>
            <a:r>
              <a:rPr lang="es-AR" sz="2000" dirty="0" err="1"/>
              <a:t>System.out.println</a:t>
            </a:r>
            <a:r>
              <a:rPr lang="es-AR" sz="2000" dirty="0"/>
              <a:t>(</a:t>
            </a:r>
            <a:r>
              <a:rPr lang="es-AR" sz="2000" dirty="0" err="1"/>
              <a:t>treeMap</a:t>
            </a:r>
            <a:r>
              <a:rPr lang="es-AR" sz="2000" dirty="0"/>
              <a:t>);  </a:t>
            </a:r>
          </a:p>
          <a:p>
            <a:pPr>
              <a:lnSpc>
                <a:spcPct val="150000"/>
              </a:lnSpc>
            </a:pPr>
            <a:r>
              <a:rPr lang="es-A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4179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Interfaz </a:t>
            </a:r>
            <a:r>
              <a:rPr lang="es-AR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Map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70511" y="620688"/>
            <a:ext cx="8802978" cy="5701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400" b="1" dirty="0" smtClean="0"/>
              <a:t>LinkedHashMap</a:t>
            </a:r>
            <a:r>
              <a:rPr lang="es-AR" sz="2400" dirty="0" smtClean="0"/>
              <a:t> </a:t>
            </a:r>
            <a:r>
              <a:rPr lang="es-AR" sz="2400" dirty="0"/>
              <a:t>esta implementación almacena las claves en función del orden de inserción. </a:t>
            </a:r>
            <a:endParaRPr lang="es-AR" sz="2400" dirty="0" smtClean="0"/>
          </a:p>
          <a:p>
            <a:pPr>
              <a:lnSpc>
                <a:spcPct val="150000"/>
              </a:lnSpc>
            </a:pPr>
            <a:r>
              <a:rPr lang="es-AR" sz="2400" dirty="0" smtClean="0"/>
              <a:t>Es</a:t>
            </a:r>
            <a:r>
              <a:rPr lang="es-AR" sz="2400" dirty="0"/>
              <a:t>, simplemente, un poco más costosa que </a:t>
            </a:r>
            <a:r>
              <a:rPr lang="es-AR" sz="2400" b="1" dirty="0"/>
              <a:t>HashMap</a:t>
            </a:r>
            <a:r>
              <a:rPr lang="es-AR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s-AR" sz="1900" dirty="0" err="1"/>
              <a:t>public</a:t>
            </a:r>
            <a:r>
              <a:rPr lang="es-AR" sz="1900" dirty="0"/>
              <a:t> </a:t>
            </a:r>
            <a:r>
              <a:rPr lang="es-AR" sz="1900" dirty="0" err="1"/>
              <a:t>static</a:t>
            </a:r>
            <a:r>
              <a:rPr lang="es-AR" sz="1900" dirty="0"/>
              <a:t> </a:t>
            </a:r>
            <a:r>
              <a:rPr lang="es-AR" sz="1900" dirty="0" err="1"/>
              <a:t>void</a:t>
            </a:r>
            <a:r>
              <a:rPr lang="es-AR" sz="1900" dirty="0"/>
              <a:t> </a:t>
            </a:r>
            <a:r>
              <a:rPr lang="es-AR" sz="1900" dirty="0" err="1"/>
              <a:t>main</a:t>
            </a:r>
            <a:r>
              <a:rPr lang="es-AR" sz="1900" dirty="0"/>
              <a:t>(</a:t>
            </a:r>
            <a:r>
              <a:rPr lang="es-AR" sz="1900" dirty="0" err="1"/>
              <a:t>String</a:t>
            </a:r>
            <a:r>
              <a:rPr lang="es-AR" sz="1900" dirty="0"/>
              <a:t> </a:t>
            </a:r>
            <a:r>
              <a:rPr lang="es-AR" sz="1900" dirty="0" err="1"/>
              <a:t>args</a:t>
            </a:r>
            <a:r>
              <a:rPr lang="es-AR" sz="1900" dirty="0"/>
              <a:t>[])</a:t>
            </a:r>
          </a:p>
          <a:p>
            <a:pPr>
              <a:lnSpc>
                <a:spcPct val="150000"/>
              </a:lnSpc>
            </a:pPr>
            <a:r>
              <a:rPr lang="es-AR" sz="1900" dirty="0"/>
              <a:t>{  </a:t>
            </a:r>
          </a:p>
          <a:p>
            <a:pPr>
              <a:lnSpc>
                <a:spcPct val="150000"/>
              </a:lnSpc>
            </a:pPr>
            <a:r>
              <a:rPr lang="es-AR" sz="1900" dirty="0"/>
              <a:t>  HashMap&lt;</a:t>
            </a:r>
            <a:r>
              <a:rPr lang="es-AR" sz="1900" dirty="0" err="1"/>
              <a:t>Integer</a:t>
            </a:r>
            <a:r>
              <a:rPr lang="es-AR" sz="1900" dirty="0"/>
              <a:t>, </a:t>
            </a:r>
            <a:r>
              <a:rPr lang="es-AR" sz="1900" dirty="0" err="1"/>
              <a:t>String</a:t>
            </a:r>
            <a:r>
              <a:rPr lang="es-AR" sz="1900" dirty="0"/>
              <a:t>&gt; </a:t>
            </a:r>
            <a:r>
              <a:rPr lang="es-AR" sz="1900" dirty="0" err="1"/>
              <a:t>linkedHashMap</a:t>
            </a:r>
            <a:r>
              <a:rPr lang="es-AR" sz="1900" dirty="0"/>
              <a:t> = new HashMap&lt;</a:t>
            </a:r>
            <a:r>
              <a:rPr lang="es-AR" sz="1900" dirty="0" err="1"/>
              <a:t>Integer</a:t>
            </a:r>
            <a:r>
              <a:rPr lang="es-AR" sz="1900" dirty="0"/>
              <a:t>, </a:t>
            </a:r>
            <a:r>
              <a:rPr lang="es-AR" sz="1900" dirty="0" err="1"/>
              <a:t>String</a:t>
            </a:r>
            <a:r>
              <a:rPr lang="es-AR" sz="1900" dirty="0"/>
              <a:t>&gt;();  </a:t>
            </a:r>
          </a:p>
          <a:p>
            <a:pPr>
              <a:lnSpc>
                <a:spcPct val="150000"/>
              </a:lnSpc>
            </a:pPr>
            <a:r>
              <a:rPr lang="es-AR" sz="1900" dirty="0"/>
              <a:t>  </a:t>
            </a:r>
            <a:r>
              <a:rPr lang="es-AR" sz="1900" dirty="0" err="1"/>
              <a:t>linkedHashMap.put</a:t>
            </a:r>
            <a:r>
              <a:rPr lang="es-AR" sz="1900" dirty="0"/>
              <a:t>(0,"value1");  </a:t>
            </a:r>
          </a:p>
          <a:p>
            <a:pPr>
              <a:lnSpc>
                <a:spcPct val="150000"/>
              </a:lnSpc>
            </a:pPr>
            <a:r>
              <a:rPr lang="es-AR" sz="1900" dirty="0"/>
              <a:t>  </a:t>
            </a:r>
            <a:r>
              <a:rPr lang="es-AR" sz="1900" dirty="0" err="1"/>
              <a:t>linkedHashMap.put</a:t>
            </a:r>
            <a:r>
              <a:rPr lang="es-AR" sz="1900" dirty="0"/>
              <a:t>(1,"value2");  </a:t>
            </a:r>
          </a:p>
          <a:p>
            <a:pPr>
              <a:lnSpc>
                <a:spcPct val="150000"/>
              </a:lnSpc>
            </a:pPr>
            <a:r>
              <a:rPr lang="es-AR" sz="1900" dirty="0"/>
              <a:t>  </a:t>
            </a:r>
            <a:r>
              <a:rPr lang="es-AR" sz="1900" dirty="0" err="1"/>
              <a:t>linkedHashMap.put</a:t>
            </a:r>
            <a:r>
              <a:rPr lang="es-AR" sz="1900" dirty="0"/>
              <a:t>(2,"value3");  </a:t>
            </a:r>
          </a:p>
          <a:p>
            <a:pPr>
              <a:lnSpc>
                <a:spcPct val="150000"/>
              </a:lnSpc>
            </a:pPr>
            <a:r>
              <a:rPr lang="es-AR" sz="1900" dirty="0"/>
              <a:t>  </a:t>
            </a:r>
            <a:r>
              <a:rPr lang="es-AR" sz="1900" dirty="0" err="1"/>
              <a:t>System.out.println</a:t>
            </a:r>
            <a:r>
              <a:rPr lang="es-AR" sz="1900" dirty="0"/>
              <a:t>(</a:t>
            </a:r>
            <a:r>
              <a:rPr lang="es-AR" sz="1900" dirty="0" err="1"/>
              <a:t>linkedHashMap</a:t>
            </a:r>
            <a:r>
              <a:rPr lang="es-AR" sz="1900" dirty="0"/>
              <a:t>);  </a:t>
            </a:r>
          </a:p>
          <a:p>
            <a:pPr>
              <a:lnSpc>
                <a:spcPct val="150000"/>
              </a:lnSpc>
            </a:pPr>
            <a:r>
              <a:rPr lang="es-AR" sz="1900" dirty="0"/>
              <a:t>  </a:t>
            </a:r>
            <a:r>
              <a:rPr lang="es-AR" sz="1900" dirty="0" err="1"/>
              <a:t>linkedHashMap.remove</a:t>
            </a:r>
            <a:r>
              <a:rPr lang="es-AR" sz="1900" dirty="0"/>
              <a:t>(0);  </a:t>
            </a:r>
          </a:p>
          <a:p>
            <a:pPr>
              <a:lnSpc>
                <a:spcPct val="150000"/>
              </a:lnSpc>
            </a:pPr>
            <a:r>
              <a:rPr lang="es-AR" sz="1900" dirty="0"/>
              <a:t>  </a:t>
            </a:r>
            <a:r>
              <a:rPr lang="es-AR" sz="1900" dirty="0" err="1"/>
              <a:t>System.out.println</a:t>
            </a:r>
            <a:r>
              <a:rPr lang="es-AR" sz="1900" dirty="0"/>
              <a:t>(</a:t>
            </a:r>
            <a:r>
              <a:rPr lang="es-AR" sz="1900" dirty="0" err="1"/>
              <a:t>linkedHashMap</a:t>
            </a:r>
            <a:r>
              <a:rPr lang="es-AR" sz="1900" dirty="0"/>
              <a:t>);  </a:t>
            </a:r>
            <a:r>
              <a:rPr lang="es-AR" sz="1900" dirty="0" smtClean="0"/>
              <a:t>}</a:t>
            </a:r>
            <a:endParaRPr lang="es-AR" sz="1900" dirty="0"/>
          </a:p>
        </p:txBody>
      </p:sp>
    </p:spTree>
    <p:extLst>
      <p:ext uri="{BB962C8B-B14F-4D97-AF65-F5344CB8AC3E}">
        <p14:creationId xmlns:p14="http://schemas.microsoft.com/office/powerpoint/2010/main" val="14306614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Implementación de </a:t>
            </a:r>
            <a:r>
              <a:rPr lang="es-AR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Colleciones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70511" y="620688"/>
            <a:ext cx="8802978" cy="18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000" dirty="0"/>
              <a:t>Las clases que implementan la interfaz </a:t>
            </a:r>
            <a:r>
              <a:rPr lang="es-AR" sz="2000" dirty="0" err="1"/>
              <a:t>Collection</a:t>
            </a:r>
            <a:r>
              <a:rPr lang="es-AR" sz="2000" dirty="0"/>
              <a:t> por lo general tienen nombres que indican el tipo de implementación a bajo nivel, este dato es muy importante porque la performance de cada una de las clases varía de acuerdo a como se la vaya a utilizar.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4944"/>
            <a:ext cx="9079204" cy="236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416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For</a:t>
            </a:r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s-AR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Each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70511" y="620688"/>
            <a:ext cx="880297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000" dirty="0"/>
              <a:t>A partir de Java 5 existe otra forma de recorrer una lista que es mucho mas cómoda y compacta , el uso de bucles </a:t>
            </a:r>
            <a:r>
              <a:rPr lang="es-AR" sz="2000" dirty="0" err="1"/>
              <a:t>foreach</a:t>
            </a:r>
            <a:r>
              <a:rPr lang="es-AR" sz="2000" dirty="0"/>
              <a:t>. </a:t>
            </a:r>
            <a:endParaRPr lang="es-AR" sz="2000" dirty="0" smtClean="0"/>
          </a:p>
          <a:p>
            <a:pPr>
              <a:lnSpc>
                <a:spcPct val="150000"/>
              </a:lnSpc>
            </a:pPr>
            <a:r>
              <a:rPr lang="es-AR" sz="2000" dirty="0" smtClean="0"/>
              <a:t>Un </a:t>
            </a:r>
            <a:r>
              <a:rPr lang="es-AR" sz="2000" dirty="0"/>
              <a:t>bucle </a:t>
            </a:r>
            <a:r>
              <a:rPr lang="es-AR" sz="2000" dirty="0" err="1"/>
              <a:t>foreach</a:t>
            </a:r>
            <a:r>
              <a:rPr lang="es-AR" sz="2000" dirty="0"/>
              <a:t> se parece mucho a un bucle </a:t>
            </a:r>
            <a:r>
              <a:rPr lang="es-AR" sz="2000" dirty="0" err="1"/>
              <a:t>for</a:t>
            </a:r>
            <a:r>
              <a:rPr lang="es-AR" sz="2000" dirty="0"/>
              <a:t> con la diferencia de que no hace falta una variable i de inicialización </a:t>
            </a:r>
            <a:r>
              <a:rPr lang="es-AR" sz="2000" dirty="0" smtClean="0"/>
              <a:t>:</a:t>
            </a:r>
          </a:p>
          <a:p>
            <a:pPr>
              <a:lnSpc>
                <a:spcPct val="150000"/>
              </a:lnSpc>
            </a:pPr>
            <a:endParaRPr lang="es-AR" sz="2000" dirty="0"/>
          </a:p>
          <a:p>
            <a:pPr lvl="2"/>
            <a:r>
              <a:rPr lang="es-AR" sz="2000" b="1" dirty="0" err="1"/>
              <a:t>for</a:t>
            </a:r>
            <a:r>
              <a:rPr lang="es-AR" sz="2000" dirty="0"/>
              <a:t> (</a:t>
            </a:r>
            <a:r>
              <a:rPr lang="es-AR" sz="2000" dirty="0" err="1"/>
              <a:t>String</a:t>
            </a:r>
            <a:r>
              <a:rPr lang="es-AR" sz="2000" dirty="0"/>
              <a:t> nombre : lista) </a:t>
            </a:r>
            <a:endParaRPr lang="es-AR" sz="2000" dirty="0" smtClean="0"/>
          </a:p>
          <a:p>
            <a:pPr lvl="2"/>
            <a:r>
              <a:rPr lang="es-AR" sz="2000" dirty="0" smtClean="0"/>
              <a:t>{</a:t>
            </a:r>
            <a:endParaRPr lang="es-AR" sz="2000" dirty="0"/>
          </a:p>
          <a:p>
            <a:pPr lvl="2"/>
            <a:r>
              <a:rPr lang="es-AR" sz="2000" dirty="0" smtClean="0"/>
              <a:t>    </a:t>
            </a:r>
            <a:r>
              <a:rPr lang="es-AR" sz="2000" dirty="0" err="1" smtClean="0"/>
              <a:t>System.out.println</a:t>
            </a:r>
            <a:r>
              <a:rPr lang="es-AR" sz="2000" dirty="0" smtClean="0"/>
              <a:t>(nombre</a:t>
            </a:r>
            <a:r>
              <a:rPr lang="es-AR" sz="2000" dirty="0"/>
              <a:t>);</a:t>
            </a:r>
          </a:p>
          <a:p>
            <a:pPr lvl="2"/>
            <a:r>
              <a:rPr lang="es-AR" sz="2000" dirty="0" smtClean="0"/>
              <a:t>}</a:t>
            </a:r>
          </a:p>
          <a:p>
            <a:endParaRPr lang="es-AR" sz="2000" dirty="0"/>
          </a:p>
          <a:p>
            <a:pPr>
              <a:lnSpc>
                <a:spcPct val="150000"/>
              </a:lnSpc>
            </a:pPr>
            <a:r>
              <a:rPr lang="es-AR" sz="2000" dirty="0"/>
              <a:t>El resultado es claramente superior y mas legible para todo el mundo . </a:t>
            </a:r>
            <a:r>
              <a:rPr lang="es-AR" sz="2000" b="1" dirty="0"/>
              <a:t>¿Es momento de dejar de usar </a:t>
            </a:r>
            <a:r>
              <a:rPr lang="es-AR" sz="2000" b="1" dirty="0" err="1"/>
              <a:t>iteradores</a:t>
            </a:r>
            <a:r>
              <a:rPr lang="es-AR" sz="2000" b="1" dirty="0"/>
              <a:t> para siempre? .</a:t>
            </a:r>
            <a:r>
              <a:rPr lang="es-AR" sz="2000" dirty="0"/>
              <a:t> La respuesta del público suele ser</a:t>
            </a:r>
            <a:r>
              <a:rPr lang="es-AR" sz="2000" b="1" dirty="0"/>
              <a:t> que sí</a:t>
            </a:r>
            <a:r>
              <a:rPr lang="es-AR" sz="2000" dirty="0"/>
              <a:t> . Sin embargo a veces los </a:t>
            </a:r>
            <a:r>
              <a:rPr lang="es-AR" sz="2000" dirty="0" err="1"/>
              <a:t>iteradores</a:t>
            </a:r>
            <a:r>
              <a:rPr lang="es-AR" sz="2000" dirty="0"/>
              <a:t> aportan cosas interesantes que los bucles </a:t>
            </a:r>
            <a:r>
              <a:rPr lang="es-AR" sz="2000" dirty="0" err="1"/>
              <a:t>foreach</a:t>
            </a:r>
            <a:r>
              <a:rPr lang="es-AR" sz="2000" dirty="0"/>
              <a:t> no pueden abordar.</a:t>
            </a:r>
          </a:p>
          <a:p>
            <a:pPr>
              <a:lnSpc>
                <a:spcPct val="150000"/>
              </a:lnSpc>
            </a:pP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7972315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For</a:t>
            </a:r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s-AR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Each</a:t>
            </a:r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vs </a:t>
            </a:r>
            <a:r>
              <a:rPr lang="es-AR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Iteradores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70511" y="620688"/>
            <a:ext cx="880297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/>
              <a:t>Borrando </a:t>
            </a:r>
            <a:r>
              <a:rPr lang="es-AR" sz="2000" dirty="0" smtClean="0"/>
              <a:t>elementos</a:t>
            </a:r>
          </a:p>
          <a:p>
            <a:endParaRPr lang="es-AR" sz="2000" dirty="0"/>
          </a:p>
          <a:p>
            <a:r>
              <a:rPr lang="es-AR" sz="1900" dirty="0"/>
              <a:t>Vamos a borrar todas las personas que se llaman “Pedro” de la lista . </a:t>
            </a:r>
            <a:endParaRPr lang="es-AR" sz="1900" dirty="0" smtClean="0"/>
          </a:p>
          <a:p>
            <a:r>
              <a:rPr lang="es-AR" sz="1900" dirty="0" smtClean="0"/>
              <a:t>La </a:t>
            </a:r>
            <a:r>
              <a:rPr lang="es-AR" sz="1900" dirty="0"/>
              <a:t>operación parece tan sencilla como hacer lo </a:t>
            </a:r>
            <a:r>
              <a:rPr lang="es-AR" sz="1900" dirty="0" smtClean="0"/>
              <a:t>siguiente:</a:t>
            </a:r>
          </a:p>
          <a:p>
            <a:endParaRPr lang="es-AR" sz="1900" dirty="0"/>
          </a:p>
          <a:p>
            <a:r>
              <a:rPr lang="es-AR" sz="1900" b="1" dirty="0" err="1"/>
              <a:t>for</a:t>
            </a:r>
            <a:r>
              <a:rPr lang="es-AR" sz="1900" dirty="0"/>
              <a:t> (</a:t>
            </a:r>
            <a:r>
              <a:rPr lang="es-AR" sz="1900" dirty="0" err="1"/>
              <a:t>String</a:t>
            </a:r>
            <a:r>
              <a:rPr lang="es-AR" sz="1900" dirty="0"/>
              <a:t> nombre : lista) {</a:t>
            </a:r>
          </a:p>
          <a:p>
            <a:pPr lvl="1"/>
            <a:r>
              <a:rPr lang="es-AR" sz="1900" b="1" dirty="0" err="1"/>
              <a:t>if</a:t>
            </a:r>
            <a:r>
              <a:rPr lang="es-AR" sz="1900" dirty="0"/>
              <a:t> (</a:t>
            </a:r>
            <a:r>
              <a:rPr lang="es-AR" sz="1900" dirty="0" err="1"/>
              <a:t>nombre.equals</a:t>
            </a:r>
            <a:r>
              <a:rPr lang="es-AR" sz="1900" dirty="0"/>
              <a:t>("Pedro")) {</a:t>
            </a:r>
          </a:p>
          <a:p>
            <a:pPr lvl="2"/>
            <a:r>
              <a:rPr lang="es-AR" sz="1900" dirty="0" err="1"/>
              <a:t>lista.remove</a:t>
            </a:r>
            <a:r>
              <a:rPr lang="es-AR" sz="1900" dirty="0"/>
              <a:t>("Pedro");</a:t>
            </a:r>
          </a:p>
          <a:p>
            <a:r>
              <a:rPr lang="es-AR" sz="1900" dirty="0" smtClean="0"/>
              <a:t>}}</a:t>
            </a:r>
          </a:p>
          <a:p>
            <a:endParaRPr lang="es-AR" sz="2000" dirty="0"/>
          </a:p>
          <a:p>
            <a:endParaRPr lang="es-AR" sz="2000" dirty="0"/>
          </a:p>
          <a:p>
            <a:endParaRPr lang="es-AR" sz="2000" dirty="0"/>
          </a:p>
          <a:p>
            <a:pPr>
              <a:lnSpc>
                <a:spcPct val="150000"/>
              </a:lnSpc>
            </a:pPr>
            <a:endParaRPr lang="es-AR" sz="20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284985"/>
            <a:ext cx="8366282" cy="298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51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For</a:t>
            </a:r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s-AR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Each</a:t>
            </a:r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vs </a:t>
            </a:r>
            <a:r>
              <a:rPr lang="es-AR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Iteradores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52736"/>
            <a:ext cx="8570475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10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Interfaz </a:t>
            </a:r>
            <a:r>
              <a:rPr lang="es-AR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Collection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77788" y="764704"/>
            <a:ext cx="8388424" cy="3901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 smtClean="0"/>
              <a:t>Representan </a:t>
            </a:r>
            <a:r>
              <a:rPr lang="es-AR" sz="2400" dirty="0"/>
              <a:t>un conjunto de objetos, también llamados elementos. </a:t>
            </a:r>
            <a:endParaRPr lang="es-AR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 smtClean="0"/>
              <a:t>Una </a:t>
            </a:r>
            <a:r>
              <a:rPr lang="es-AR" sz="2400" dirty="0"/>
              <a:t>clase que quiera comportarse como una </a:t>
            </a:r>
            <a:r>
              <a:rPr lang="es-AR" sz="2400" dirty="0" err="1"/>
              <a:t>Collection</a:t>
            </a:r>
            <a:r>
              <a:rPr lang="es-AR" sz="2400" dirty="0"/>
              <a:t> deberá implementar esta interfaz, por lo tanto sus métodos.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dirty="0" smtClean="0"/>
              <a:t>Las </a:t>
            </a:r>
            <a:r>
              <a:rPr lang="es-AR" sz="2400" dirty="0"/>
              <a:t>interfaces correspondientes a </a:t>
            </a:r>
            <a:r>
              <a:rPr lang="es-AR" sz="2400" dirty="0" err="1"/>
              <a:t>Queue</a:t>
            </a:r>
            <a:r>
              <a:rPr lang="es-AR" sz="2400" dirty="0"/>
              <a:t> </a:t>
            </a:r>
            <a:r>
              <a:rPr lang="es-AR" sz="2400" dirty="0" smtClean="0"/>
              <a:t>están </a:t>
            </a:r>
            <a:r>
              <a:rPr lang="es-AR" sz="2400" dirty="0"/>
              <a:t>disponibles desde la versión 1.5 de Java.</a:t>
            </a:r>
          </a:p>
        </p:txBody>
      </p:sp>
    </p:spTree>
    <p:extLst>
      <p:ext uri="{BB962C8B-B14F-4D97-AF65-F5344CB8AC3E}">
        <p14:creationId xmlns:p14="http://schemas.microsoft.com/office/powerpoint/2010/main" val="33997003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For</a:t>
            </a:r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s-AR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Each</a:t>
            </a:r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vs </a:t>
            </a:r>
            <a:r>
              <a:rPr lang="es-AR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Iteradores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620687"/>
            <a:ext cx="9036496" cy="489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94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Generics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95536" y="692696"/>
            <a:ext cx="84969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400" dirty="0">
                <a:solidFill>
                  <a:srgbClr val="000000"/>
                </a:solidFill>
                <a:latin typeface="+mn-lt"/>
              </a:rPr>
              <a:t>Este concepto permite que un tipo o método operen con objetos de varios tipos mientras se provee una seguridad en tiempo de compilación. </a:t>
            </a:r>
            <a:endParaRPr lang="es-AR" sz="2400" dirty="0" smtClean="0">
              <a:solidFill>
                <a:srgbClr val="000000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s-AR" sz="2400" dirty="0" smtClean="0">
                <a:solidFill>
                  <a:srgbClr val="000000"/>
                </a:solidFill>
                <a:latin typeface="+mn-lt"/>
              </a:rPr>
              <a:t>Esta </a:t>
            </a:r>
            <a:r>
              <a:rPr lang="es-AR" sz="2400" dirty="0">
                <a:solidFill>
                  <a:srgbClr val="000000"/>
                </a:solidFill>
                <a:latin typeface="+mn-lt"/>
              </a:rPr>
              <a:t>funcionalidad especifica el tipo de objetos almacenados en una colección Java.</a:t>
            </a:r>
          </a:p>
          <a:p>
            <a:pPr>
              <a:lnSpc>
                <a:spcPct val="150000"/>
              </a:lnSpc>
            </a:pPr>
            <a:r>
              <a:rPr lang="es-AR" sz="2400" dirty="0" err="1">
                <a:solidFill>
                  <a:srgbClr val="000000"/>
                </a:solidFill>
                <a:latin typeface="+mn-lt"/>
              </a:rPr>
              <a:t>Generics</a:t>
            </a:r>
            <a:r>
              <a:rPr lang="es-AR" sz="2400" dirty="0">
                <a:solidFill>
                  <a:srgbClr val="000000"/>
                </a:solidFill>
                <a:latin typeface="+mn-lt"/>
              </a:rPr>
              <a:t> suma estabilidad al código haciendo más detectables errores de programación en tiempo de compilación.</a:t>
            </a:r>
          </a:p>
        </p:txBody>
      </p:sp>
    </p:spTree>
    <p:extLst>
      <p:ext uri="{BB962C8B-B14F-4D97-AF65-F5344CB8AC3E}">
        <p14:creationId xmlns:p14="http://schemas.microsoft.com/office/powerpoint/2010/main" val="2437394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Generics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95536" y="692696"/>
            <a:ext cx="84969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400" dirty="0"/>
              <a:t>El siguiente bloque de código ilustra el problema que se puede dar al no utilizar </a:t>
            </a:r>
            <a:r>
              <a:rPr lang="es-AR" sz="2400" dirty="0" err="1"/>
              <a:t>generics</a:t>
            </a:r>
            <a:r>
              <a:rPr lang="es-AR" sz="2400" dirty="0"/>
              <a:t>. </a:t>
            </a:r>
            <a:endParaRPr lang="es-AR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100" dirty="0" smtClean="0"/>
              <a:t>Primero</a:t>
            </a:r>
            <a:r>
              <a:rPr lang="es-AR" sz="2100" dirty="0"/>
              <a:t>, se declara un objeto del tipo ArrayList. </a:t>
            </a:r>
            <a:endParaRPr lang="es-AR" sz="21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100" dirty="0" smtClean="0"/>
              <a:t>Luego</a:t>
            </a:r>
            <a:r>
              <a:rPr lang="es-AR" sz="2100" dirty="0"/>
              <a:t>, se inserta un </a:t>
            </a:r>
            <a:r>
              <a:rPr lang="es-AR" sz="2100" dirty="0" err="1"/>
              <a:t>String</a:t>
            </a:r>
            <a:r>
              <a:rPr lang="es-AR" sz="2100" dirty="0"/>
              <a:t> al ArrayList. </a:t>
            </a:r>
            <a:endParaRPr lang="es-AR" sz="21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100" dirty="0" smtClean="0"/>
              <a:t>Finalmente</a:t>
            </a:r>
            <a:r>
              <a:rPr lang="es-AR" sz="2100" dirty="0"/>
              <a:t>, se intenta obtener el </a:t>
            </a:r>
            <a:r>
              <a:rPr lang="es-AR" sz="2100" dirty="0" err="1"/>
              <a:t>String</a:t>
            </a:r>
            <a:r>
              <a:rPr lang="es-AR" sz="2100" dirty="0"/>
              <a:t> insertado y castearlo a un </a:t>
            </a:r>
            <a:r>
              <a:rPr lang="es-AR" sz="2100" dirty="0" err="1"/>
              <a:t>Integer</a:t>
            </a:r>
            <a:r>
              <a:rPr lang="es-AR" sz="2100" dirty="0"/>
              <a:t>.</a:t>
            </a:r>
            <a:endParaRPr lang="es-AR" sz="21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611560" y="4077072"/>
            <a:ext cx="633670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100" dirty="0">
                <a:solidFill>
                  <a:srgbClr val="000000"/>
                </a:solidFill>
                <a:latin typeface="+mj-lt"/>
              </a:rPr>
              <a:t>List v = new </a:t>
            </a:r>
            <a:r>
              <a:rPr lang="en-US" sz="2100" dirty="0" err="1">
                <a:solidFill>
                  <a:srgbClr val="000000"/>
                </a:solidFill>
                <a:latin typeface="+mj-lt"/>
              </a:rPr>
              <a:t>ArrayList</a:t>
            </a:r>
            <a:r>
              <a:rPr lang="en-US" sz="2100" dirty="0">
                <a:solidFill>
                  <a:srgbClr val="000000"/>
                </a:solidFill>
                <a:latin typeface="+mj-lt"/>
              </a:rPr>
              <a:t>();</a:t>
            </a:r>
            <a:r>
              <a:rPr lang="en-US" sz="2100" dirty="0">
                <a:latin typeface="+mj-lt"/>
              </a:rPr>
              <a:t/>
            </a:r>
            <a:br>
              <a:rPr lang="en-US" sz="2100" dirty="0">
                <a:latin typeface="+mj-lt"/>
              </a:rPr>
            </a:br>
            <a:r>
              <a:rPr lang="en-US" sz="2100" dirty="0" err="1">
                <a:solidFill>
                  <a:srgbClr val="000000"/>
                </a:solidFill>
                <a:latin typeface="+mj-lt"/>
              </a:rPr>
              <a:t>v.add</a:t>
            </a:r>
            <a:r>
              <a:rPr lang="en-US" sz="2100" dirty="0">
                <a:solidFill>
                  <a:srgbClr val="000000"/>
                </a:solidFill>
                <a:latin typeface="+mj-lt"/>
              </a:rPr>
              <a:t>("test");</a:t>
            </a:r>
            <a:r>
              <a:rPr lang="en-US" sz="2100" dirty="0">
                <a:latin typeface="+mj-lt"/>
              </a:rPr>
              <a:t/>
            </a:r>
            <a:br>
              <a:rPr lang="en-US" sz="2100" dirty="0">
                <a:latin typeface="+mj-lt"/>
              </a:rPr>
            </a:br>
            <a:r>
              <a:rPr lang="en-US" sz="2100" dirty="0">
                <a:solidFill>
                  <a:srgbClr val="000000"/>
                </a:solidFill>
                <a:latin typeface="+mj-lt"/>
              </a:rPr>
              <a:t>Integer i = (Integer)</a:t>
            </a:r>
            <a:r>
              <a:rPr lang="en-US" sz="2100" dirty="0" err="1">
                <a:solidFill>
                  <a:srgbClr val="000000"/>
                </a:solidFill>
                <a:latin typeface="+mj-lt"/>
              </a:rPr>
              <a:t>v.get</a:t>
            </a:r>
            <a:r>
              <a:rPr lang="en-US" sz="2100" dirty="0">
                <a:solidFill>
                  <a:srgbClr val="000000"/>
                </a:solidFill>
                <a:latin typeface="+mj-lt"/>
              </a:rPr>
              <a:t>(0); // Run time error</a:t>
            </a:r>
            <a:endParaRPr lang="es-AR" sz="2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382244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Generics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95536" y="692696"/>
            <a:ext cx="8496944" cy="2118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AR" dirty="0"/>
              <a:t>El siguiente bloque de código ilustra el problema que se puede dar al no utilizar </a:t>
            </a:r>
            <a:r>
              <a:rPr lang="es-AR" dirty="0" err="1"/>
              <a:t>generics</a:t>
            </a:r>
            <a:r>
              <a:rPr lang="es-AR" dirty="0"/>
              <a:t>. </a:t>
            </a:r>
            <a:endParaRPr lang="es-AR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 smtClean="0"/>
              <a:t>Primero</a:t>
            </a:r>
            <a:r>
              <a:rPr lang="es-AR" dirty="0"/>
              <a:t>, se declara un objeto del tipo ArrayList. </a:t>
            </a:r>
            <a:endParaRPr lang="es-AR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 smtClean="0"/>
              <a:t>Luego</a:t>
            </a:r>
            <a:r>
              <a:rPr lang="es-AR" dirty="0"/>
              <a:t>, se inserta un </a:t>
            </a:r>
            <a:r>
              <a:rPr lang="es-AR" dirty="0" err="1"/>
              <a:t>String</a:t>
            </a:r>
            <a:r>
              <a:rPr lang="es-AR" dirty="0"/>
              <a:t> al ArrayList. </a:t>
            </a:r>
            <a:endParaRPr lang="es-AR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 smtClean="0"/>
              <a:t>Finalmente</a:t>
            </a:r>
            <a:r>
              <a:rPr lang="es-AR" dirty="0"/>
              <a:t>, se intenta obtener el </a:t>
            </a:r>
            <a:r>
              <a:rPr lang="es-AR" dirty="0" err="1"/>
              <a:t>String</a:t>
            </a:r>
            <a:r>
              <a:rPr lang="es-AR" dirty="0"/>
              <a:t> insertado y castearlo a un </a:t>
            </a:r>
            <a:r>
              <a:rPr lang="es-AR" dirty="0" err="1"/>
              <a:t>Integer</a:t>
            </a:r>
            <a:r>
              <a:rPr lang="es-AR" dirty="0"/>
              <a:t>.</a:t>
            </a:r>
            <a:endParaRPr lang="es-AR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39552" y="3201932"/>
            <a:ext cx="63367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>
                <a:solidFill>
                  <a:srgbClr val="000000"/>
                </a:solidFill>
                <a:latin typeface="+mj-lt"/>
              </a:rPr>
              <a:t>List v = new </a:t>
            </a:r>
            <a:r>
              <a:rPr lang="en-US" b="1" dirty="0" err="1">
                <a:solidFill>
                  <a:srgbClr val="000000"/>
                </a:solidFill>
                <a:latin typeface="+mj-lt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();</a:t>
            </a:r>
            <a:r>
              <a:rPr lang="en-US" b="1" dirty="0">
                <a:latin typeface="+mj-lt"/>
              </a:rPr>
              <a:t/>
            </a:r>
            <a:br>
              <a:rPr lang="en-US" b="1" dirty="0">
                <a:latin typeface="+mj-lt"/>
              </a:rPr>
            </a:br>
            <a:r>
              <a:rPr lang="en-US" b="1" dirty="0" err="1">
                <a:solidFill>
                  <a:srgbClr val="000000"/>
                </a:solidFill>
                <a:latin typeface="+mj-lt"/>
              </a:rPr>
              <a:t>v.add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("test");</a:t>
            </a:r>
            <a:r>
              <a:rPr lang="en-US" b="1" dirty="0">
                <a:latin typeface="+mj-lt"/>
              </a:rPr>
              <a:t/>
            </a:r>
            <a:br>
              <a:rPr lang="en-US" b="1" dirty="0">
                <a:latin typeface="+mj-lt"/>
              </a:rPr>
            </a:br>
            <a:r>
              <a:rPr lang="en-US" b="1" dirty="0">
                <a:solidFill>
                  <a:srgbClr val="000000"/>
                </a:solidFill>
                <a:latin typeface="+mj-lt"/>
              </a:rPr>
              <a:t>Integer i = (Integer)</a:t>
            </a:r>
            <a:r>
              <a:rPr lang="en-US" b="1" dirty="0" err="1">
                <a:solidFill>
                  <a:srgbClr val="000000"/>
                </a:solidFill>
                <a:latin typeface="+mj-lt"/>
              </a:rPr>
              <a:t>v.get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(0); // Run time error</a:t>
            </a:r>
            <a:endParaRPr lang="es-AR" b="1" dirty="0">
              <a:latin typeface="+mj-lt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95536" y="4365104"/>
            <a:ext cx="8496944" cy="1703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AR" dirty="0"/>
              <a:t>Aunque el código es compilado sin error, este tira una </a:t>
            </a:r>
            <a:r>
              <a:rPr lang="es-AR" dirty="0" err="1"/>
              <a:t>runtime</a:t>
            </a:r>
            <a:r>
              <a:rPr lang="es-AR" dirty="0"/>
              <a:t> </a:t>
            </a:r>
            <a:r>
              <a:rPr lang="es-AR" dirty="0" err="1"/>
              <a:t>exception</a:t>
            </a:r>
            <a:r>
              <a:rPr lang="es-AR" dirty="0"/>
              <a:t> (</a:t>
            </a:r>
            <a:r>
              <a:rPr lang="es-AR" dirty="0" err="1"/>
              <a:t>java.lang.ClassCastException</a:t>
            </a:r>
            <a:r>
              <a:rPr lang="es-AR" dirty="0"/>
              <a:t>) al ejecutar la tercer línea de código. Este tipo de problemas pueden ser evitados utilizando </a:t>
            </a:r>
            <a:r>
              <a:rPr lang="es-AR" dirty="0" err="1"/>
              <a:t>generics</a:t>
            </a:r>
            <a:r>
              <a:rPr lang="es-AR" dirty="0"/>
              <a:t>, esta es una de las principales motivaciones para utilizar </a:t>
            </a:r>
            <a:r>
              <a:rPr lang="es-AR" dirty="0" err="1"/>
              <a:t>generics</a:t>
            </a:r>
            <a:r>
              <a:rPr lang="es-AR" dirty="0"/>
              <a:t>.</a:t>
            </a:r>
            <a:endParaRPr lang="es-AR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5383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Generics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95536" y="692696"/>
            <a:ext cx="8496944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AR" dirty="0" smtClean="0"/>
              <a:t>Utilizando </a:t>
            </a:r>
            <a:r>
              <a:rPr lang="es-AR" dirty="0" err="1" smtClean="0"/>
              <a:t>generics</a:t>
            </a:r>
            <a:r>
              <a:rPr lang="es-AR" dirty="0" smtClean="0"/>
              <a:t>, el código anterior puede ser reescrito de la siguiente forma:</a:t>
            </a:r>
          </a:p>
          <a:p>
            <a:pPr lvl="1">
              <a:lnSpc>
                <a:spcPct val="150000"/>
              </a:lnSpc>
            </a:pPr>
            <a:endParaRPr lang="es-AR" dirty="0" smtClean="0"/>
          </a:p>
          <a:p>
            <a:pPr lvl="1">
              <a:lnSpc>
                <a:spcPct val="150000"/>
              </a:lnSpc>
            </a:pPr>
            <a:r>
              <a:rPr lang="es-AR" b="1" dirty="0" err="1" smtClean="0"/>
              <a:t>List</a:t>
            </a:r>
            <a:r>
              <a:rPr lang="es-AR" b="1" dirty="0" smtClean="0"/>
              <a:t>&lt;</a:t>
            </a:r>
            <a:r>
              <a:rPr lang="es-AR" b="1" dirty="0" err="1" smtClean="0"/>
              <a:t>String</a:t>
            </a:r>
            <a:r>
              <a:rPr lang="es-AR" b="1" dirty="0"/>
              <a:t>&gt; v = new ArrayList&lt;&gt;();</a:t>
            </a:r>
            <a:br>
              <a:rPr lang="es-AR" b="1" dirty="0"/>
            </a:br>
            <a:r>
              <a:rPr lang="es-AR" b="1" dirty="0" err="1"/>
              <a:t>v.add</a:t>
            </a:r>
            <a:r>
              <a:rPr lang="es-AR" b="1" dirty="0"/>
              <a:t>("test");</a:t>
            </a:r>
            <a:br>
              <a:rPr lang="es-AR" b="1" dirty="0"/>
            </a:br>
            <a:r>
              <a:rPr lang="es-AR" b="1" dirty="0" err="1"/>
              <a:t>Integer</a:t>
            </a:r>
            <a:r>
              <a:rPr lang="es-AR" b="1" dirty="0"/>
              <a:t> i = </a:t>
            </a:r>
            <a:r>
              <a:rPr lang="es-AR" b="1" dirty="0" err="1"/>
              <a:t>v.get</a:t>
            </a:r>
            <a:r>
              <a:rPr lang="es-AR" b="1" dirty="0"/>
              <a:t>(0); // (</a:t>
            </a:r>
            <a:r>
              <a:rPr lang="es-AR" b="1" dirty="0" err="1"/>
              <a:t>type</a:t>
            </a:r>
            <a:r>
              <a:rPr lang="es-AR" b="1" dirty="0"/>
              <a:t> error)  </a:t>
            </a:r>
            <a:r>
              <a:rPr lang="es-AR" b="1" dirty="0" err="1"/>
              <a:t>compilation</a:t>
            </a:r>
            <a:r>
              <a:rPr lang="es-AR" b="1" dirty="0"/>
              <a:t>-time </a:t>
            </a:r>
            <a:r>
              <a:rPr lang="es-AR" b="1" dirty="0" smtClean="0"/>
              <a:t>error</a:t>
            </a:r>
          </a:p>
          <a:p>
            <a:pPr lvl="1">
              <a:lnSpc>
                <a:spcPct val="150000"/>
              </a:lnSpc>
            </a:pPr>
            <a:endParaRPr lang="es-AR" b="1" dirty="0"/>
          </a:p>
          <a:p>
            <a:pPr>
              <a:lnSpc>
                <a:spcPct val="150000"/>
              </a:lnSpc>
            </a:pPr>
            <a:r>
              <a:rPr lang="es-AR" dirty="0"/>
              <a:t>El parámetro de tipo </a:t>
            </a:r>
            <a:r>
              <a:rPr lang="es-AR" dirty="0" err="1"/>
              <a:t>String</a:t>
            </a:r>
            <a:r>
              <a:rPr lang="es-AR" dirty="0"/>
              <a:t> dentro de los </a:t>
            </a:r>
            <a:r>
              <a:rPr lang="es-AR" dirty="0" err="1"/>
              <a:t>brackets</a:t>
            </a:r>
            <a:r>
              <a:rPr lang="es-AR" dirty="0"/>
              <a:t> mayor y menor declara que el ArrayList será constituido por objetos </a:t>
            </a:r>
            <a:r>
              <a:rPr lang="es-AR" dirty="0" err="1"/>
              <a:t>String</a:t>
            </a:r>
            <a:r>
              <a:rPr lang="es-AR" dirty="0"/>
              <a:t>. Con </a:t>
            </a:r>
            <a:r>
              <a:rPr lang="es-AR" dirty="0" err="1"/>
              <a:t>generics</a:t>
            </a:r>
            <a:r>
              <a:rPr lang="es-AR" dirty="0"/>
              <a:t>, ya no es necesario castear la tercer línea a un tipo particular, porque el resultado de </a:t>
            </a:r>
            <a:r>
              <a:rPr lang="es-AR" b="1" dirty="0" err="1"/>
              <a:t>v.get</a:t>
            </a:r>
            <a:r>
              <a:rPr lang="es-AR" b="1" dirty="0"/>
              <a:t>(0) </a:t>
            </a:r>
            <a:r>
              <a:rPr lang="es-AR" dirty="0"/>
              <a:t>es definido como </a:t>
            </a:r>
            <a:r>
              <a:rPr lang="es-AR" dirty="0" err="1"/>
              <a:t>String</a:t>
            </a:r>
            <a:r>
              <a:rPr lang="es-AR" dirty="0"/>
              <a:t> por el código generado por el compilador.</a:t>
            </a:r>
          </a:p>
          <a:p>
            <a:pPr>
              <a:lnSpc>
                <a:spcPct val="150000"/>
              </a:lnSpc>
            </a:pPr>
            <a:r>
              <a:rPr lang="es-AR" dirty="0"/>
              <a:t>Compilando la tercer línea de este fragmento </a:t>
            </a:r>
            <a:r>
              <a:rPr lang="es-AR" dirty="0" smtClean="0"/>
              <a:t>arrojara </a:t>
            </a:r>
            <a:r>
              <a:rPr lang="es-AR" dirty="0"/>
              <a:t>un error en tiempo de compilación porque el compilador detectará que </a:t>
            </a:r>
            <a:r>
              <a:rPr lang="es-AR" b="1" dirty="0" err="1"/>
              <a:t>v.get</a:t>
            </a:r>
            <a:r>
              <a:rPr lang="es-AR" b="1" dirty="0"/>
              <a:t>(0) </a:t>
            </a:r>
            <a:r>
              <a:rPr lang="es-AR" dirty="0"/>
              <a:t>devuelve un </a:t>
            </a:r>
            <a:r>
              <a:rPr lang="es-AR" dirty="0" err="1"/>
              <a:t>String</a:t>
            </a:r>
            <a:r>
              <a:rPr lang="es-AR" dirty="0"/>
              <a:t> en lugar de un </a:t>
            </a:r>
            <a:r>
              <a:rPr lang="es-AR" dirty="0" err="1"/>
              <a:t>Integer</a:t>
            </a:r>
            <a:r>
              <a:rPr lang="es-AR" dirty="0"/>
              <a:t>.</a:t>
            </a:r>
          </a:p>
          <a:p>
            <a:pPr lvl="1">
              <a:lnSpc>
                <a:spcPct val="150000"/>
              </a:lnSpc>
            </a:pPr>
            <a:endParaRPr lang="es-AR" b="1" dirty="0" smtClean="0"/>
          </a:p>
          <a:p>
            <a:pPr lvl="1">
              <a:lnSpc>
                <a:spcPct val="150000"/>
              </a:lnSpc>
            </a:pPr>
            <a:endParaRPr lang="es-AR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2650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Conclusiones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95536" y="692696"/>
            <a:ext cx="8496944" cy="4750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400" dirty="0" smtClean="0"/>
              <a:t>Como </a:t>
            </a:r>
            <a:r>
              <a:rPr lang="es-AR" sz="2400" dirty="0"/>
              <a:t>hemos </a:t>
            </a:r>
            <a:r>
              <a:rPr lang="es-AR" sz="2400" dirty="0" smtClean="0"/>
              <a:t>Java </a:t>
            </a:r>
            <a:r>
              <a:rPr lang="es-AR" sz="2400" dirty="0"/>
              <a:t>proporciona una serie de </a:t>
            </a:r>
            <a:r>
              <a:rPr lang="es-AR" sz="2400" dirty="0" smtClean="0"/>
              <a:t>estructuras </a:t>
            </a:r>
            <a:r>
              <a:rPr lang="es-AR" sz="2400" dirty="0"/>
              <a:t>muy variadas para almacenar datos. Estas estructuras, ofrecen diversas funcionalidades: ordenación de elementos, mejora de rendimiento, rango de </a:t>
            </a:r>
            <a:r>
              <a:rPr lang="es-AR" sz="2400" dirty="0" smtClean="0"/>
              <a:t>operaciones, etc.</a:t>
            </a:r>
          </a:p>
          <a:p>
            <a:pPr>
              <a:lnSpc>
                <a:spcPct val="150000"/>
              </a:lnSpc>
            </a:pPr>
            <a:r>
              <a:rPr lang="es-AR" sz="2400" dirty="0" smtClean="0"/>
              <a:t>Es </a:t>
            </a:r>
            <a:r>
              <a:rPr lang="es-AR" sz="2400" dirty="0"/>
              <a:t>importante conocer cada una de ellas para saber cuál es la mejor situación para utilizarlas. Un buen uso de estas estructuras mejorará el rendimiento de nuestra aplicación.</a:t>
            </a:r>
          </a:p>
          <a:p>
            <a:pPr lvl="1">
              <a:lnSpc>
                <a:spcPct val="150000"/>
              </a:lnSpc>
            </a:pPr>
            <a:endParaRPr lang="es-AR" b="1" dirty="0" smtClean="0"/>
          </a:p>
          <a:p>
            <a:pPr lvl="1">
              <a:lnSpc>
                <a:spcPct val="150000"/>
              </a:lnSpc>
            </a:pPr>
            <a:endParaRPr lang="es-AR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3127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Conclusiones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22" y="476672"/>
            <a:ext cx="8259355" cy="558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949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Laboratorios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484784"/>
            <a:ext cx="9144001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0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Interfaz </a:t>
            </a:r>
            <a:r>
              <a:rPr lang="es-AR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Collection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89" y="1412776"/>
            <a:ext cx="8608122" cy="360040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683568" y="553892"/>
            <a:ext cx="78488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Jerarquía </a:t>
            </a:r>
            <a:r>
              <a:rPr lang="es-AR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de Interfaces que componen el </a:t>
            </a:r>
            <a:r>
              <a:rPr lang="es-AR" sz="22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Collection</a:t>
            </a:r>
            <a:r>
              <a:rPr lang="es-AR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Framework</a:t>
            </a:r>
            <a:endParaRPr lang="es-AR" sz="2200" b="1" dirty="0"/>
          </a:p>
        </p:txBody>
      </p:sp>
    </p:spTree>
    <p:extLst>
      <p:ext uri="{BB962C8B-B14F-4D97-AF65-F5344CB8AC3E}">
        <p14:creationId xmlns:p14="http://schemas.microsoft.com/office/powerpoint/2010/main" val="897858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Collection</a:t>
            </a:r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Framework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47564" y="764704"/>
            <a:ext cx="78488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b="1" dirty="0" smtClean="0">
                <a:solidFill>
                  <a:srgbClr val="000000"/>
                </a:solidFill>
                <a:latin typeface="+mn-lt"/>
              </a:rPr>
              <a:t>Hay 3  Grupos de Interfaces</a:t>
            </a:r>
          </a:p>
          <a:p>
            <a:endParaRPr lang="es-AR" sz="2400" b="1" dirty="0">
              <a:solidFill>
                <a:srgbClr val="000000"/>
              </a:solidFill>
              <a:latin typeface="+mn-lt"/>
            </a:endParaRPr>
          </a:p>
          <a:p>
            <a:endParaRPr lang="es-AR" sz="2400" b="1" dirty="0" smtClean="0">
              <a:solidFill>
                <a:srgbClr val="000000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b="1" dirty="0" smtClean="0">
                <a:solidFill>
                  <a:srgbClr val="000000"/>
                </a:solidFill>
                <a:latin typeface="+mn-lt"/>
              </a:rPr>
              <a:t>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400" b="1" dirty="0">
              <a:solidFill>
                <a:srgbClr val="000000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b="1" dirty="0" err="1" smtClean="0">
                <a:solidFill>
                  <a:srgbClr val="000000"/>
                </a:solidFill>
                <a:latin typeface="+mn-lt"/>
              </a:rPr>
              <a:t>List</a:t>
            </a:r>
            <a:endParaRPr lang="es-AR" sz="2400" b="1" dirty="0" smtClean="0">
              <a:solidFill>
                <a:srgbClr val="000000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400" b="1" dirty="0">
              <a:solidFill>
                <a:srgbClr val="000000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b="1" dirty="0" err="1" smtClean="0">
                <a:solidFill>
                  <a:srgbClr val="000000"/>
                </a:solidFill>
                <a:latin typeface="+mn-lt"/>
              </a:rPr>
              <a:t>Queue</a:t>
            </a:r>
            <a:endParaRPr lang="es-AR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33574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Interfaz Set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33518" y="476672"/>
            <a:ext cx="8676964" cy="5849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100" dirty="0"/>
              <a:t>La interfaz </a:t>
            </a:r>
            <a:r>
              <a:rPr lang="es-AR" sz="2100" b="1" dirty="0"/>
              <a:t>Set</a:t>
            </a:r>
            <a:r>
              <a:rPr lang="es-AR" sz="2100" dirty="0"/>
              <a:t> define una colección que no puede contener elementos duplicados. </a:t>
            </a:r>
            <a:endParaRPr lang="es-AR" sz="21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100" dirty="0" smtClean="0"/>
              <a:t>Esta </a:t>
            </a:r>
            <a:r>
              <a:rPr lang="es-AR" sz="2100" dirty="0"/>
              <a:t>interfaz </a:t>
            </a:r>
            <a:r>
              <a:rPr lang="es-AR" sz="2100" dirty="0" smtClean="0"/>
              <a:t>contiene </a:t>
            </a:r>
            <a:r>
              <a:rPr lang="es-AR" sz="2100" dirty="0"/>
              <a:t>los métodos heredados de </a:t>
            </a:r>
            <a:r>
              <a:rPr lang="es-AR" sz="2100" b="1" dirty="0" err="1"/>
              <a:t>Collection</a:t>
            </a:r>
            <a:r>
              <a:rPr lang="es-AR" sz="2100" dirty="0"/>
              <a:t> añadiendo la restricción de que los elementos duplicados están prohibidos. </a:t>
            </a:r>
            <a:endParaRPr lang="es-AR" sz="21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100" dirty="0" smtClean="0"/>
              <a:t>Es </a:t>
            </a:r>
            <a:r>
              <a:rPr lang="es-AR" sz="2100" dirty="0"/>
              <a:t>importante destacar que, para comprobar si los elementos son elementos duplicados o no lo son, es necesario que dichos elementos tengan implementada, de forma correcta, los métodos </a:t>
            </a:r>
            <a:r>
              <a:rPr lang="es-AR" sz="2100" b="1" dirty="0" err="1"/>
              <a:t>equals</a:t>
            </a:r>
            <a:r>
              <a:rPr lang="es-AR" sz="2100" dirty="0"/>
              <a:t> y </a:t>
            </a:r>
            <a:r>
              <a:rPr lang="es-AR" sz="2100" b="1" dirty="0" err="1"/>
              <a:t>hashCode</a:t>
            </a:r>
            <a:r>
              <a:rPr lang="es-AR" sz="2100" dirty="0"/>
              <a:t>. </a:t>
            </a:r>
            <a:endParaRPr lang="es-AR" sz="21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100" dirty="0" smtClean="0"/>
              <a:t>Para </a:t>
            </a:r>
            <a:r>
              <a:rPr lang="es-AR" sz="2100" dirty="0"/>
              <a:t>comprobar si dos </a:t>
            </a:r>
            <a:r>
              <a:rPr lang="es-AR" sz="2100" b="1" dirty="0"/>
              <a:t>Set</a:t>
            </a:r>
            <a:r>
              <a:rPr lang="es-AR" sz="2100" dirty="0"/>
              <a:t> son iguales, se comprobarán si todos los elementos que los componen son iguales sin importar en el orden que ocupen dichos elementos.</a:t>
            </a:r>
            <a:endParaRPr lang="es-AR" sz="21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0986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Interfaz Set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33518" y="1124744"/>
            <a:ext cx="86769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AR" sz="2400" dirty="0"/>
              <a:t>T</a:t>
            </a:r>
            <a:r>
              <a:rPr lang="es-AR" sz="2400" dirty="0" smtClean="0"/>
              <a:t>iene </a:t>
            </a:r>
            <a:r>
              <a:rPr lang="es-AR" sz="2400" dirty="0"/>
              <a:t>tres implementaciones </a:t>
            </a:r>
            <a:r>
              <a:rPr lang="es-AR" sz="2400" dirty="0" smtClean="0"/>
              <a:t>en </a:t>
            </a:r>
            <a:r>
              <a:rPr lang="es-AR" sz="2400" dirty="0"/>
              <a:t>Java</a:t>
            </a:r>
            <a:r>
              <a:rPr lang="es-AR" sz="2400" dirty="0" smtClean="0"/>
              <a:t>:</a:t>
            </a:r>
            <a:endParaRPr lang="es-AR" sz="24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400" dirty="0" err="1" smtClean="0"/>
              <a:t>HastSet</a:t>
            </a:r>
            <a:r>
              <a:rPr lang="es-AR" sz="2400" dirty="0" smtClean="0"/>
              <a:t>: </a:t>
            </a:r>
            <a:endParaRPr lang="es-AR" sz="24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400" dirty="0" smtClean="0"/>
              <a:t>TreeSet</a:t>
            </a:r>
            <a:endParaRPr lang="es-AR" sz="24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AR" sz="2400" dirty="0" smtClean="0"/>
              <a:t>LinkedHashSet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534973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"/>
          <p:cNvSpPr txBox="1"/>
          <p:nvPr/>
        </p:nvSpPr>
        <p:spPr>
          <a:xfrm>
            <a:off x="0" y="-39757"/>
            <a:ext cx="91440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Interfaz Set</a:t>
            </a:r>
            <a:endParaRPr lang="es-AR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33518" y="620688"/>
            <a:ext cx="867696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AR" sz="2000" b="1" dirty="0"/>
              <a:t>HashSet</a:t>
            </a:r>
            <a:r>
              <a:rPr lang="es-AR" sz="2000" dirty="0"/>
              <a:t> es la implementación más performante de la interfaz Set. </a:t>
            </a:r>
            <a:endParaRPr lang="es-AR" sz="2000" dirty="0" smtClean="0"/>
          </a:p>
          <a:p>
            <a:pPr>
              <a:lnSpc>
                <a:spcPct val="200000"/>
              </a:lnSpc>
            </a:pPr>
            <a:r>
              <a:rPr lang="es-AR" sz="2000" dirty="0" smtClean="0"/>
              <a:t>Almacena </a:t>
            </a:r>
            <a:r>
              <a:rPr lang="es-AR" sz="2000" dirty="0"/>
              <a:t>sus elementos en una tabla Hash sin garantizar ningún tipo de orden durante la iteración</a:t>
            </a:r>
            <a:r>
              <a:rPr lang="es-AR" sz="2000" dirty="0" smtClean="0"/>
              <a:t>.</a:t>
            </a:r>
          </a:p>
          <a:p>
            <a:pPr>
              <a:lnSpc>
                <a:spcPct val="200000"/>
              </a:lnSpc>
            </a:pPr>
            <a:endParaRPr lang="es-AR" sz="2000" dirty="0" smtClean="0"/>
          </a:p>
          <a:p>
            <a:r>
              <a:rPr lang="es-AR" sz="2000" dirty="0"/>
              <a:t>public </a:t>
            </a:r>
            <a:r>
              <a:rPr lang="es-AR" sz="2000" dirty="0" err="1"/>
              <a:t>static</a:t>
            </a:r>
            <a:r>
              <a:rPr lang="es-AR" sz="2000" dirty="0"/>
              <a:t> </a:t>
            </a:r>
            <a:r>
              <a:rPr lang="es-AR" sz="2000" dirty="0" err="1"/>
              <a:t>void</a:t>
            </a:r>
            <a:r>
              <a:rPr lang="es-AR" sz="2000" dirty="0"/>
              <a:t> </a:t>
            </a:r>
            <a:r>
              <a:rPr lang="es-AR" sz="2000" dirty="0" err="1"/>
              <a:t>main</a:t>
            </a:r>
            <a:r>
              <a:rPr lang="es-AR" sz="2000" dirty="0"/>
              <a:t>(</a:t>
            </a:r>
            <a:r>
              <a:rPr lang="es-AR" sz="2000" dirty="0" err="1"/>
              <a:t>String</a:t>
            </a:r>
            <a:r>
              <a:rPr lang="es-AR" sz="2000" dirty="0"/>
              <a:t> </a:t>
            </a:r>
            <a:r>
              <a:rPr lang="es-AR" sz="2000" dirty="0" err="1"/>
              <a:t>args</a:t>
            </a:r>
            <a:r>
              <a:rPr lang="es-AR" sz="2000" dirty="0"/>
              <a:t>[])</a:t>
            </a:r>
          </a:p>
          <a:p>
            <a:r>
              <a:rPr lang="es-AR" sz="2000" dirty="0"/>
              <a:t>{  </a:t>
            </a:r>
          </a:p>
          <a:p>
            <a:r>
              <a:rPr lang="es-AR" sz="2000" dirty="0"/>
              <a:t>        HashSet&lt;</a:t>
            </a:r>
            <a:r>
              <a:rPr lang="es-AR" sz="2000" dirty="0" err="1"/>
              <a:t>String</a:t>
            </a:r>
            <a:r>
              <a:rPr lang="es-AR" sz="2000" dirty="0"/>
              <a:t>&gt; </a:t>
            </a:r>
            <a:r>
              <a:rPr lang="es-AR" sz="2000" dirty="0" err="1"/>
              <a:t>hashSet</a:t>
            </a:r>
            <a:r>
              <a:rPr lang="es-AR" sz="2000" dirty="0"/>
              <a:t> = new HashSet&lt;</a:t>
            </a:r>
            <a:r>
              <a:rPr lang="es-AR" sz="2000" dirty="0" err="1"/>
              <a:t>String</a:t>
            </a:r>
            <a:r>
              <a:rPr lang="es-AR" sz="2000" dirty="0"/>
              <a:t>&gt;();  </a:t>
            </a:r>
          </a:p>
          <a:p>
            <a:r>
              <a:rPr lang="es-AR" sz="2000" dirty="0"/>
              <a:t>        </a:t>
            </a:r>
            <a:r>
              <a:rPr lang="es-AR" sz="2000" dirty="0" err="1"/>
              <a:t>hashSet.add</a:t>
            </a:r>
            <a:r>
              <a:rPr lang="es-AR" sz="2000" dirty="0"/>
              <a:t>("element1");  </a:t>
            </a:r>
          </a:p>
          <a:p>
            <a:r>
              <a:rPr lang="es-AR" sz="2000" dirty="0"/>
              <a:t>        </a:t>
            </a:r>
            <a:r>
              <a:rPr lang="es-AR" sz="2000" dirty="0" err="1"/>
              <a:t>hashSet.add</a:t>
            </a:r>
            <a:r>
              <a:rPr lang="es-AR" sz="2000" dirty="0"/>
              <a:t>("element2"); </a:t>
            </a:r>
          </a:p>
          <a:p>
            <a:r>
              <a:rPr lang="es-AR" sz="2000" dirty="0"/>
              <a:t>        </a:t>
            </a:r>
            <a:r>
              <a:rPr lang="es-AR" sz="2000" dirty="0" err="1"/>
              <a:t>System.out.println</a:t>
            </a:r>
            <a:r>
              <a:rPr lang="es-AR" sz="2000" dirty="0"/>
              <a:t>(</a:t>
            </a:r>
            <a:r>
              <a:rPr lang="es-AR" sz="2000" dirty="0" err="1"/>
              <a:t>hashSet</a:t>
            </a:r>
            <a:r>
              <a:rPr lang="es-AR" sz="2000" dirty="0"/>
              <a:t>);  </a:t>
            </a:r>
          </a:p>
          <a:p>
            <a:r>
              <a:rPr lang="es-AR" sz="2000" dirty="0"/>
              <a:t>        </a:t>
            </a:r>
            <a:r>
              <a:rPr lang="es-AR" sz="2000" dirty="0" err="1"/>
              <a:t>hashSet.remove</a:t>
            </a:r>
            <a:r>
              <a:rPr lang="es-AR" sz="2000" dirty="0"/>
              <a:t>("element1");  </a:t>
            </a:r>
          </a:p>
          <a:p>
            <a:r>
              <a:rPr lang="es-AR" sz="2000" dirty="0"/>
              <a:t>        </a:t>
            </a:r>
            <a:r>
              <a:rPr lang="es-AR" sz="2000" dirty="0" err="1"/>
              <a:t>System.out.println</a:t>
            </a:r>
            <a:r>
              <a:rPr lang="es-AR" sz="2000" dirty="0"/>
              <a:t>(</a:t>
            </a:r>
            <a:r>
              <a:rPr lang="es-AR" sz="2000" dirty="0" err="1"/>
              <a:t>hashSet</a:t>
            </a:r>
            <a:r>
              <a:rPr lang="es-AR" sz="2000" dirty="0"/>
              <a:t>);  </a:t>
            </a:r>
          </a:p>
          <a:p>
            <a:r>
              <a:rPr lang="es-A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29056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11837</TotalTime>
  <Words>1818</Words>
  <Application>Microsoft Office PowerPoint</Application>
  <PresentationFormat>Presentación en pantalla (4:3)</PresentationFormat>
  <Paragraphs>309</Paragraphs>
  <Slides>47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47</vt:i4>
      </vt:variant>
    </vt:vector>
  </HeadingPairs>
  <TitlesOfParts>
    <vt:vector size="54" baseType="lpstr">
      <vt:lpstr>Arial</vt:lpstr>
      <vt:lpstr>Calibri</vt:lpstr>
      <vt:lpstr>Calibri Light</vt:lpstr>
      <vt:lpstr>Times New Roman</vt:lpstr>
      <vt:lpstr>Trebuchet MS</vt:lpstr>
      <vt:lpstr>Diseño personalizado</vt:lpstr>
      <vt:lpstr>Default Design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Educacion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Ibarra, Rafael Dante</cp:lastModifiedBy>
  <cp:revision>369</cp:revision>
  <dcterms:created xsi:type="dcterms:W3CDTF">2010-06-24T21:40:01Z</dcterms:created>
  <dcterms:modified xsi:type="dcterms:W3CDTF">2019-06-07T15:02:10Z</dcterms:modified>
</cp:coreProperties>
</file>