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</p:sldMasterIdLst>
  <p:notesMasterIdLst>
    <p:notesMasterId r:id="rId26"/>
  </p:notesMasterIdLst>
  <p:handoutMasterIdLst>
    <p:handoutMasterId r:id="rId27"/>
  </p:handoutMasterIdLst>
  <p:sldIdLst>
    <p:sldId id="390" r:id="rId3"/>
    <p:sldId id="383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391" r:id="rId25"/>
  </p:sldIdLst>
  <p:sldSz cx="9144000" cy="6858000" type="screen4x3"/>
  <p:notesSz cx="6797675" cy="99282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 autoAdjust="0"/>
  </p:normalViewPr>
  <p:slideViewPr>
    <p:cSldViewPr>
      <p:cViewPr varScale="1">
        <p:scale>
          <a:sx n="73" d="100"/>
          <a:sy n="73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C9F3C-3A81-4E38-8538-3D6BA5FC7F36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3350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0"/>
              <a:t>Click to edit Master text styles</a:t>
            </a:r>
          </a:p>
          <a:p>
            <a:pPr lvl="1"/>
            <a:r>
              <a:rPr lang="es-AR" altLang="es-AR" noProof="0"/>
              <a:t>Second level</a:t>
            </a:r>
          </a:p>
          <a:p>
            <a:pPr lvl="2"/>
            <a:r>
              <a:rPr lang="es-AR" altLang="es-AR" noProof="0"/>
              <a:t>Third level</a:t>
            </a:r>
          </a:p>
          <a:p>
            <a:pPr lvl="3"/>
            <a:r>
              <a:rPr lang="es-AR" altLang="es-AR" noProof="0"/>
              <a:t>Fourth level</a:t>
            </a:r>
          </a:p>
          <a:p>
            <a:pPr lvl="4"/>
            <a:r>
              <a:rPr lang="es-AR" altLang="es-A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E65E6D-6CC1-48E5-BB0C-EFC144A88C9E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17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E0DC-DB79-492B-B424-07177EED9C18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F9D-EE51-4D35-BBFB-6BB18AA550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1C0-8583-47FF-96D0-5DB0C1E7E9E4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2825-FFB1-4DF9-81F0-F5318EB566B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94C7-C64F-44E4-8ECD-ED616B1FBE7D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98BC-F536-406B-BBE1-844D7F714FD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6ABD-54DA-473A-ADF3-B74A893694AC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2A70-8AF2-4AD7-9FAC-9F524CAEEAF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B4E4-0411-49B8-8CEF-5AD7B18EFAE7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5DC4-EEF6-4796-B081-1365DD4602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9F41-A32A-4A22-9AE5-7C31DDDEB7D2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47EC-EDFB-4BBE-B07B-8412DE52F8BB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9347-FAEA-44FD-B540-DEACD42EC12D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0E1B-E1F7-4BBA-BA18-74587D4C2F7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8110-1869-4695-B038-5CAC32FFE173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38A9-D55E-4041-BC6A-6EBDEAE67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2637-27E8-41A6-8D35-783B1CE151C2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4406-70D9-4774-93FE-B213B02FFD6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AE9A-1D54-4F11-B9E9-C1DEC32E745B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483-E2D4-4060-856C-3439F97382B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B2EB-31EE-4261-BA0B-75E00FC1ADD5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6E13-2AF6-4173-9389-ABFBD245915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331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327950-7207-4740-9BF7-AAC79F169B72}" type="datetimeFigureOut">
              <a:rPr lang="es-AR"/>
              <a:pPr>
                <a:defRPr/>
              </a:pPr>
              <a:t>22/6/2019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518E29-E810-4B5B-8FD9-1EA33155198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Java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5656" y="908720"/>
            <a:ext cx="58326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2000" b="1" dirty="0" smtClean="0">
                <a:solidFill>
                  <a:srgbClr val="3366CC"/>
                </a:solidFill>
              </a:rPr>
              <a:t>AGENDA</a:t>
            </a:r>
          </a:p>
          <a:p>
            <a:pPr algn="ctr"/>
            <a:endParaRPr lang="es-AR" sz="2000" b="1" dirty="0" smtClean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smtClean="0">
                <a:solidFill>
                  <a:srgbClr val="3366CC"/>
                </a:solidFill>
              </a:rPr>
              <a:t>Introducción </a:t>
            </a:r>
            <a:r>
              <a:rPr lang="es-AR" sz="2000" b="1" dirty="0">
                <a:solidFill>
                  <a:srgbClr val="3366CC"/>
                </a:solidFill>
              </a:rPr>
              <a:t>a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>
                <a:solidFill>
                  <a:srgbClr val="3366CC"/>
                </a:solidFill>
              </a:rPr>
              <a:t>Sentencias SELECT, INSERT, UPDATE, 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Laboratorios</a:t>
            </a:r>
          </a:p>
          <a:p>
            <a:pPr algn="ctr"/>
            <a:endParaRPr lang="es-AR" sz="20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1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MySQL -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Caracterizticas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476672"/>
            <a:ext cx="8496944" cy="611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Amplio subconjunto del lenguaje SQL. Algunas extensiones son incluidas igualmente.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Disponibilidad en gran cantidad de plataformas y sistemas.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Diferentes opciones de almacenamiento según si se desea velocidad en las operaciones o el mayor número de operaciones disponibles.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Transacciones y claves foráneas.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Conectividad segura.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Replicación.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Búsqueda e indexación de campos de texto.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7562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DDL – Lenguaje Definición de datos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El lenguaje de Definición de datos, en inglés Data </a:t>
            </a:r>
            <a:r>
              <a:rPr lang="es-AR" sz="2400" dirty="0" err="1"/>
              <a:t>Definition</a:t>
            </a:r>
            <a:r>
              <a:rPr lang="es-AR" sz="2400" dirty="0"/>
              <a:t> Language (DDL), es el que se encarga de la modificación de la estructura de los objetos de la base de datos.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Algunas </a:t>
            </a:r>
            <a:r>
              <a:rPr lang="es-AR" sz="2400" dirty="0"/>
              <a:t>de sus operaciones básicas son: CREATE, ALTER y DROP.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Involucra los comandos necesarias para crear, modificar y eliminar una tabla y una base de datos, como así también permite crear claves primarias, índices y restricciones.</a:t>
            </a:r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812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Operación CREATE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548680"/>
            <a:ext cx="84969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Este comando crea un objeto dentro de la base de datos. Puede ser una tabla, vista, índice, </a:t>
            </a:r>
            <a:r>
              <a:rPr lang="es-AR" sz="2400" dirty="0" err="1"/>
              <a:t>trigger</a:t>
            </a:r>
            <a:r>
              <a:rPr lang="es-AR" sz="2400" dirty="0"/>
              <a:t>, función, procedimiento o cualquier otro objeto que el motor de la base de datos soporte.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A </a:t>
            </a:r>
            <a:r>
              <a:rPr lang="es-AR" sz="2400" dirty="0" smtClean="0"/>
              <a:t>continuación </a:t>
            </a:r>
            <a:r>
              <a:rPr lang="es-AR" sz="2400" dirty="0"/>
              <a:t>un ejemplo de </a:t>
            </a:r>
            <a:r>
              <a:rPr lang="es-AR" sz="2400" dirty="0" smtClean="0"/>
              <a:t>utilización </a:t>
            </a:r>
            <a:r>
              <a:rPr lang="es-AR" sz="2400" dirty="0"/>
              <a:t>para la </a:t>
            </a:r>
            <a:r>
              <a:rPr lang="es-AR" sz="2400" dirty="0" smtClean="0"/>
              <a:t>creación </a:t>
            </a:r>
            <a:r>
              <a:rPr lang="es-AR" sz="2400" dirty="0"/>
              <a:t>de una tabla:</a:t>
            </a:r>
          </a:p>
          <a:p>
            <a:pPr lvl="4"/>
            <a:r>
              <a:rPr lang="en-US" sz="2400" dirty="0"/>
              <a:t>CREATE TABLE TABLA_NOMBRE (</a:t>
            </a:r>
          </a:p>
          <a:p>
            <a:pPr lvl="4"/>
            <a:r>
              <a:rPr lang="en-US" sz="2400" dirty="0"/>
              <a:t> </a:t>
            </a:r>
            <a:r>
              <a:rPr lang="en-US" sz="2200" dirty="0"/>
              <a:t>my_field1   INT UNSIGNED,</a:t>
            </a:r>
          </a:p>
          <a:p>
            <a:pPr lvl="4"/>
            <a:r>
              <a:rPr lang="en-US" sz="2200" dirty="0"/>
              <a:t> my_field2   VARCHAR (50),</a:t>
            </a:r>
          </a:p>
          <a:p>
            <a:pPr lvl="4"/>
            <a:r>
              <a:rPr lang="en-US" sz="2200" dirty="0"/>
              <a:t> my_field3   DATE NOT NULL,</a:t>
            </a:r>
          </a:p>
          <a:p>
            <a:pPr lvl="4"/>
            <a:r>
              <a:rPr lang="en-US" sz="2200" dirty="0"/>
              <a:t> PRIMARY KEY (my_field1, my_field2)</a:t>
            </a:r>
          </a:p>
          <a:p>
            <a:pPr lvl="4"/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4113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Operación ALTER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548680"/>
            <a:ext cx="849694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Este comando permite modificar la estructura de un objeto. Se pueden agregar/quitar campos a una tabla, modificar el tipo de un campo, agregar/quitar índices a una tabla, modificar un </a:t>
            </a:r>
            <a:r>
              <a:rPr lang="es-AR" sz="2400" dirty="0" err="1"/>
              <a:t>trigger</a:t>
            </a:r>
            <a:r>
              <a:rPr lang="es-AR" sz="2400" dirty="0"/>
              <a:t>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A continuación un ejemplo de utilización para agregar una columna a una tabla</a:t>
            </a:r>
            <a:r>
              <a:rPr lang="es-AR" sz="2400" dirty="0" smtClean="0"/>
              <a:t>:</a:t>
            </a:r>
          </a:p>
          <a:p>
            <a:endParaRPr lang="es-AR" sz="2400" dirty="0"/>
          </a:p>
          <a:p>
            <a:pPr lvl="3"/>
            <a:r>
              <a:rPr lang="es-AR" sz="2400" dirty="0"/>
              <a:t>ALTER TABLE TABLA_NOMBRE (</a:t>
            </a:r>
          </a:p>
          <a:p>
            <a:pPr lvl="3"/>
            <a:r>
              <a:rPr lang="es-AR" sz="2400" dirty="0"/>
              <a:t> </a:t>
            </a:r>
            <a:r>
              <a:rPr lang="es-AR" sz="2200" dirty="0"/>
              <a:t>ADD NUEVO_CAMPO INT UNSIGNED</a:t>
            </a:r>
          </a:p>
          <a:p>
            <a:pPr lvl="3"/>
            <a:r>
              <a:rPr lang="es-AR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30396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Operación DROP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Este comando elimina un objeto de la base de datos.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Puede </a:t>
            </a:r>
            <a:r>
              <a:rPr lang="es-AR" sz="2400" dirty="0"/>
              <a:t>ser una tabla, vista, índice, </a:t>
            </a:r>
            <a:r>
              <a:rPr lang="es-AR" sz="2400" dirty="0" err="1"/>
              <a:t>trigger</a:t>
            </a:r>
            <a:r>
              <a:rPr lang="es-AR" sz="2400" dirty="0"/>
              <a:t>, función, procedimiento o cualquier otro objeto que el motor de la base de datos soporte.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Se </a:t>
            </a:r>
            <a:r>
              <a:rPr lang="es-AR" sz="2400" dirty="0"/>
              <a:t>puede combinar con la sentencia ALTER.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A continuación un ejemplo de utilización para agregar eliminar una tabla</a:t>
            </a:r>
            <a:r>
              <a:rPr lang="es-AR" sz="2400" dirty="0" smtClean="0"/>
              <a:t>:</a:t>
            </a:r>
          </a:p>
          <a:p>
            <a:endParaRPr lang="es-AR" sz="2400" dirty="0"/>
          </a:p>
          <a:p>
            <a:pPr lvl="3"/>
            <a:r>
              <a:rPr lang="es-AR" sz="2400" dirty="0"/>
              <a:t>DROP TABLE TABLA_NOMBRE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602493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DML – Lenguaje Manipulación de Datos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548680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DML significa Data Manipulation Language o Lenguaje de Manipulación de Datos, y corresponde </a:t>
            </a:r>
            <a:r>
              <a:rPr lang="es-AR" sz="2400" dirty="0" smtClean="0"/>
              <a:t>a las </a:t>
            </a:r>
            <a:r>
              <a:rPr lang="es-AR" sz="2400" dirty="0"/>
              <a:t>sentencias del SQL que se utilizan para manejar los datos de la base de datos (</a:t>
            </a:r>
            <a:r>
              <a:rPr lang="es-AR" sz="2400" dirty="0" err="1"/>
              <a:t>select</a:t>
            </a:r>
            <a:r>
              <a:rPr lang="es-AR" sz="2400" dirty="0"/>
              <a:t>, </a:t>
            </a:r>
            <a:r>
              <a:rPr lang="es-AR" sz="2400" dirty="0" err="1"/>
              <a:t>insert</a:t>
            </a:r>
            <a:r>
              <a:rPr lang="es-AR" sz="2400" dirty="0"/>
              <a:t>, </a:t>
            </a:r>
            <a:r>
              <a:rPr lang="es-AR" sz="2400" dirty="0" err="1"/>
              <a:t>update</a:t>
            </a:r>
            <a:r>
              <a:rPr lang="es-AR" sz="2400" dirty="0"/>
              <a:t>, </a:t>
            </a:r>
            <a:r>
              <a:rPr lang="es-AR" sz="2400" dirty="0" err="1"/>
              <a:t>delete</a:t>
            </a:r>
            <a:r>
              <a:rPr lang="es-AR" sz="2400" dirty="0"/>
              <a:t>, </a:t>
            </a:r>
            <a:r>
              <a:rPr lang="es-AR" sz="2400" dirty="0" err="1"/>
              <a:t>etc</a:t>
            </a:r>
            <a:r>
              <a:rPr lang="es-AR" sz="2400" dirty="0"/>
              <a:t>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Involucra los comandos necesarios para hacer consultas, inserciones, modificaciones y </a:t>
            </a:r>
            <a:r>
              <a:rPr lang="es-AR" sz="2400" dirty="0" smtClean="0"/>
              <a:t>eliminaciones de datos almacenado en una base de datos.</a:t>
            </a: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2634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DML – Lenguaje Manipulación de Datos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764704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 smtClean="0"/>
              <a:t>Comandos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SELECT – obtiene información de una base de datos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INSERT INTO – inserta información en una base de datos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UPDATE - actualiza información de una base de datos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DELETE – elimina información de una base de datos</a:t>
            </a:r>
          </a:p>
          <a:p>
            <a:pPr>
              <a:lnSpc>
                <a:spcPct val="200000"/>
              </a:lnSpc>
            </a:pPr>
            <a:endParaRPr lang="es-AR" sz="2400" dirty="0"/>
          </a:p>
          <a:p>
            <a:pPr>
              <a:lnSpc>
                <a:spcPct val="200000"/>
              </a:lnSpc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5652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SELECT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843334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El comando SELECT se utiliza para seleccionar información de una tabla. </a:t>
            </a:r>
            <a:endParaRPr lang="es-A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Para </a:t>
            </a:r>
            <a:r>
              <a:rPr lang="es-AR" sz="2400" dirty="0"/>
              <a:t>seleccionar todas la columnas se utiliza el * (asterisco</a:t>
            </a:r>
            <a:r>
              <a:rPr lang="es-AR" sz="2400" dirty="0" smtClean="0"/>
              <a:t>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</a:t>
            </a:r>
            <a:r>
              <a:rPr lang="es-AR" sz="2400" dirty="0" smtClean="0"/>
              <a:t>a </a:t>
            </a:r>
            <a:r>
              <a:rPr lang="es-AR" sz="2400" dirty="0"/>
              <a:t>cláusula WHERE se utiliza para establecer un criterio de búsqueda.</a:t>
            </a:r>
          </a:p>
          <a:p>
            <a:pPr>
              <a:lnSpc>
                <a:spcPct val="200000"/>
              </a:lnSpc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71420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SELECT (2/2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00" dirty="0"/>
              <a:t>Para traer todos los datos de una tabla, se realiza la siguiente consulta:</a:t>
            </a:r>
          </a:p>
          <a:p>
            <a:endParaRPr lang="es-AR" sz="2400" dirty="0" smtClean="0"/>
          </a:p>
          <a:p>
            <a:pPr lvl="2"/>
            <a:r>
              <a:rPr lang="es-AR" sz="2300" dirty="0" smtClean="0"/>
              <a:t>SELECT </a:t>
            </a:r>
            <a:r>
              <a:rPr lang="es-AR" sz="2300" dirty="0"/>
              <a:t>* FROM </a:t>
            </a:r>
            <a:r>
              <a:rPr lang="es-AR" sz="2300" dirty="0" err="1" smtClean="0"/>
              <a:t>tabla_nombre</a:t>
            </a:r>
            <a:endParaRPr lang="es-AR" sz="2300" dirty="0" smtClean="0"/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00" dirty="0"/>
              <a:t>Si es necesario traer únicamente los datos de una columna, se realiza de la siguiente manera:</a:t>
            </a:r>
          </a:p>
          <a:p>
            <a:endParaRPr lang="es-AR" sz="2400" dirty="0" smtClean="0"/>
          </a:p>
          <a:p>
            <a:pPr lvl="2"/>
            <a:r>
              <a:rPr lang="es-AR" sz="2300" dirty="0"/>
              <a:t>SELECT </a:t>
            </a:r>
            <a:r>
              <a:rPr lang="es-AR" sz="2300" dirty="0" err="1"/>
              <a:t>nombre_columna</a:t>
            </a:r>
            <a:r>
              <a:rPr lang="es-AR" sz="2300" dirty="0"/>
              <a:t>(s) FROM </a:t>
            </a:r>
            <a:r>
              <a:rPr lang="es-AR" sz="2300" dirty="0" err="1"/>
              <a:t>tabla_nombre</a:t>
            </a:r>
            <a:endParaRPr lang="es-AR" sz="2300" dirty="0"/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00" dirty="0"/>
              <a:t>Para traer los registros </a:t>
            </a:r>
            <a:r>
              <a:rPr lang="es-AR" sz="2200" dirty="0" smtClean="0"/>
              <a:t>según </a:t>
            </a:r>
            <a:r>
              <a:rPr lang="es-AR" sz="2200" dirty="0"/>
              <a:t>una </a:t>
            </a:r>
            <a:r>
              <a:rPr lang="es-AR" sz="2200" dirty="0" smtClean="0"/>
              <a:t>condición, </a:t>
            </a:r>
            <a:r>
              <a:rPr lang="es-AR" sz="2200" dirty="0"/>
              <a:t>se realiza de la siguiente manera:</a:t>
            </a:r>
          </a:p>
          <a:p>
            <a:endParaRPr lang="es-AR" sz="2400" dirty="0" smtClean="0"/>
          </a:p>
          <a:p>
            <a:pPr lvl="2"/>
            <a:r>
              <a:rPr lang="es-AR" sz="2300" dirty="0"/>
              <a:t>SELECT </a:t>
            </a:r>
            <a:r>
              <a:rPr lang="es-AR" sz="2300" dirty="0" err="1"/>
              <a:t>nombre_columna</a:t>
            </a:r>
            <a:r>
              <a:rPr lang="es-AR" sz="2300" dirty="0"/>
              <a:t>(s) FROM </a:t>
            </a:r>
            <a:r>
              <a:rPr lang="es-AR" sz="2300" dirty="0" err="1"/>
              <a:t>tabla_nombre</a:t>
            </a:r>
            <a:r>
              <a:rPr lang="es-AR" sz="2300" dirty="0"/>
              <a:t> WHERE campo1 = valor1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7773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INSERT (1/2)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El comando INSERT se utiliza para insertar datos en una tabla. </a:t>
            </a:r>
            <a:endParaRPr lang="es-A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Es importante respetar el orden de las columnas y sus valores.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La </a:t>
            </a:r>
            <a:r>
              <a:rPr lang="es-AR" sz="2400" dirty="0"/>
              <a:t>inserción se realiza de la siguiente manera</a:t>
            </a:r>
            <a:r>
              <a:rPr lang="es-AR" sz="2400" dirty="0" smtClean="0"/>
              <a:t>:</a:t>
            </a:r>
          </a:p>
          <a:p>
            <a:endParaRPr lang="es-AR" sz="2400" dirty="0" smtClean="0"/>
          </a:p>
          <a:p>
            <a:pPr lvl="1"/>
            <a:r>
              <a:rPr lang="es-AR" sz="2300" dirty="0" smtClean="0"/>
              <a:t>INSERT </a:t>
            </a:r>
            <a:r>
              <a:rPr lang="es-AR" sz="2300" dirty="0"/>
              <a:t>INTO "</a:t>
            </a:r>
            <a:r>
              <a:rPr lang="es-AR" sz="2300" dirty="0" err="1"/>
              <a:t>nombre_tabla</a:t>
            </a:r>
            <a:r>
              <a:rPr lang="es-AR" sz="2300" dirty="0"/>
              <a:t>" ("columna1", "columna2", ...)</a:t>
            </a:r>
          </a:p>
          <a:p>
            <a:pPr lvl="1"/>
            <a:r>
              <a:rPr lang="es-AR" sz="2300" dirty="0"/>
              <a:t>VALUES ("valor1", "valor2", </a:t>
            </a:r>
            <a:r>
              <a:rPr lang="es-AR" sz="2300" dirty="0" smtClean="0"/>
              <a:t>...)</a:t>
            </a:r>
          </a:p>
          <a:p>
            <a:pPr lvl="1"/>
            <a:endParaRPr lang="es-AR" sz="23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371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9269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Este componente nos permite presentar una lista de selección donde podemos escoger uno o varios </a:t>
            </a:r>
            <a:r>
              <a:rPr lang="es-AR" sz="2400" dirty="0" smtClean="0"/>
              <a:t>elementos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Se diferencia del</a:t>
            </a:r>
            <a:r>
              <a:rPr lang="es-AR" sz="2400" dirty="0"/>
              <a:t> </a:t>
            </a:r>
            <a:r>
              <a:rPr lang="es-AR" sz="2400" b="1" dirty="0" err="1"/>
              <a:t>JComboBox</a:t>
            </a:r>
            <a:r>
              <a:rPr lang="es-AR" sz="2400" dirty="0"/>
              <a:t>, </a:t>
            </a:r>
            <a:r>
              <a:rPr lang="es-AR" sz="2400" dirty="0" smtClean="0"/>
              <a:t>que </a:t>
            </a:r>
            <a:r>
              <a:rPr lang="es-AR" sz="2400" dirty="0"/>
              <a:t>para ver todos los elementos teníamos que desplegar el combo y solo podemos seleccionar de a una opción</a:t>
            </a:r>
            <a:r>
              <a:rPr lang="es-AR" sz="2400" dirty="0" smtClean="0"/>
              <a:t>.</a:t>
            </a: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INSERT (2/2)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0" y="476672"/>
            <a:ext cx="8496944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Se pueden agregar datos en grupo o especificando la columna donde es necesario ingresar la información. </a:t>
            </a:r>
            <a:endParaRPr lang="es-AR" sz="24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Para </a:t>
            </a:r>
            <a:r>
              <a:rPr lang="es-AR" sz="2400" dirty="0"/>
              <a:t>agregar información a todos los campos, el uso es el siguiente</a:t>
            </a:r>
            <a:r>
              <a:rPr lang="es-AR" sz="2400" dirty="0" smtClean="0"/>
              <a:t>:</a:t>
            </a:r>
          </a:p>
          <a:p>
            <a:pPr lvl="4">
              <a:lnSpc>
                <a:spcPct val="150000"/>
              </a:lnSpc>
            </a:pPr>
            <a:r>
              <a:rPr lang="es-AR" sz="2400" dirty="0"/>
              <a:t>INSERT INTO </a:t>
            </a:r>
            <a:r>
              <a:rPr lang="es-AR" sz="2400" dirty="0" err="1"/>
              <a:t>nombre_tabla</a:t>
            </a:r>
            <a:endParaRPr lang="es-AR" sz="2400" dirty="0"/>
          </a:p>
          <a:p>
            <a:pPr lvl="4">
              <a:lnSpc>
                <a:spcPct val="150000"/>
              </a:lnSpc>
            </a:pPr>
            <a:r>
              <a:rPr lang="es-AR" sz="2400" dirty="0"/>
              <a:t>VALUES (valor1, valor2,....)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3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7866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UPDATE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35984"/>
            <a:ext cx="8496944" cy="861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El comando UPDATE se utiliza para actualizar </a:t>
            </a:r>
            <a:r>
              <a:rPr lang="es-AR" sz="2300" dirty="0" smtClean="0"/>
              <a:t>registros.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 smtClean="0"/>
              <a:t>Sin la cláusula WHERE actualiza los registros de toda la tabla.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 smtClean="0"/>
              <a:t>Con la cláusula WHERE actualiza los registros que cumplen con el criterio.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S</a:t>
            </a:r>
            <a:r>
              <a:rPr lang="es-AR" sz="2300" dirty="0" smtClean="0"/>
              <a:t>u </a:t>
            </a:r>
            <a:r>
              <a:rPr lang="es-AR" sz="2300" dirty="0"/>
              <a:t>forma de utilización es la siguiente</a:t>
            </a:r>
            <a:r>
              <a:rPr lang="es-AR" sz="2300" dirty="0" smtClean="0"/>
              <a:t>:</a:t>
            </a:r>
          </a:p>
          <a:p>
            <a:pPr lvl="4"/>
            <a:r>
              <a:rPr lang="es-AR" sz="2200" dirty="0"/>
              <a:t>UPDATE </a:t>
            </a:r>
            <a:r>
              <a:rPr lang="es-AR" sz="2200" dirty="0" err="1"/>
              <a:t>nombre_tabla</a:t>
            </a:r>
            <a:endParaRPr lang="es-AR" sz="2200" dirty="0"/>
          </a:p>
          <a:p>
            <a:pPr lvl="4"/>
            <a:r>
              <a:rPr lang="es-AR" sz="2200" dirty="0"/>
              <a:t>SET nombre_columna1 = </a:t>
            </a:r>
            <a:r>
              <a:rPr lang="es-AR" sz="2200" dirty="0" err="1"/>
              <a:t>nuevo_valor</a:t>
            </a:r>
            <a:r>
              <a:rPr lang="es-AR" sz="2200" dirty="0"/>
              <a:t>, </a:t>
            </a:r>
            <a:endParaRPr lang="es-AR" sz="2200" dirty="0" smtClean="0"/>
          </a:p>
          <a:p>
            <a:pPr lvl="5"/>
            <a:r>
              <a:rPr lang="es-AR" sz="2200" dirty="0"/>
              <a:t> </a:t>
            </a:r>
            <a:r>
              <a:rPr lang="es-AR" sz="2200" dirty="0" smtClean="0"/>
              <a:t> nombre_columna2 </a:t>
            </a:r>
            <a:r>
              <a:rPr lang="es-AR" sz="2200" dirty="0"/>
              <a:t>= </a:t>
            </a:r>
            <a:r>
              <a:rPr lang="es-AR" sz="2200" dirty="0" err="1"/>
              <a:t>otro_valor</a:t>
            </a:r>
            <a:r>
              <a:rPr lang="es-AR" sz="2200" dirty="0"/>
              <a:t> </a:t>
            </a:r>
            <a:endParaRPr lang="es-AR" sz="2200" dirty="0" smtClean="0"/>
          </a:p>
          <a:p>
            <a:pPr lvl="4"/>
            <a:r>
              <a:rPr lang="es-AR" sz="2200" dirty="0" smtClean="0"/>
              <a:t>WHERE </a:t>
            </a:r>
            <a:r>
              <a:rPr lang="es-AR" sz="2200" dirty="0" err="1"/>
              <a:t>nombre_columna</a:t>
            </a:r>
            <a:r>
              <a:rPr lang="es-AR" sz="2200" dirty="0"/>
              <a:t> = </a:t>
            </a:r>
            <a:r>
              <a:rPr lang="es-AR" sz="2200" dirty="0" err="1"/>
              <a:t>algun_valor</a:t>
            </a:r>
            <a:endParaRPr lang="es-AR" sz="22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3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2726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Comando DELETE 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35984"/>
            <a:ext cx="8496944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El comando DELETE se utiliza para eliminar registros</a:t>
            </a:r>
            <a:r>
              <a:rPr lang="es-AR" sz="23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 smtClean="0"/>
              <a:t>Sin la cláusula WHERE elimina los registros de toda la tabla.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 smtClean="0"/>
              <a:t>Con la cláusula WHERE </a:t>
            </a:r>
            <a:r>
              <a:rPr lang="es-AR" sz="2300" dirty="0"/>
              <a:t>elimina los registros </a:t>
            </a:r>
            <a:r>
              <a:rPr lang="es-AR" sz="2300" dirty="0" smtClean="0"/>
              <a:t>que cumplen con el criterio.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300" dirty="0"/>
              <a:t>S</a:t>
            </a:r>
            <a:r>
              <a:rPr lang="es-AR" sz="2300" dirty="0" smtClean="0"/>
              <a:t>u </a:t>
            </a:r>
            <a:r>
              <a:rPr lang="es-AR" sz="2300" dirty="0"/>
              <a:t>forma de utilización es la siguiente</a:t>
            </a:r>
            <a:r>
              <a:rPr lang="es-AR" sz="2300" dirty="0" smtClean="0"/>
              <a:t>:</a:t>
            </a:r>
          </a:p>
          <a:p>
            <a:pPr lvl="3">
              <a:lnSpc>
                <a:spcPct val="150000"/>
              </a:lnSpc>
            </a:pPr>
            <a:r>
              <a:rPr lang="es-AR" sz="2200" dirty="0"/>
              <a:t>DELETE FROM </a:t>
            </a:r>
            <a:r>
              <a:rPr lang="es-AR" sz="2200" dirty="0" err="1"/>
              <a:t>nombre_tabla</a:t>
            </a:r>
            <a:r>
              <a:rPr lang="es-AR" sz="2200" dirty="0"/>
              <a:t> </a:t>
            </a:r>
            <a:endParaRPr lang="es-AR" sz="2200" dirty="0" smtClean="0"/>
          </a:p>
          <a:p>
            <a:pPr lvl="3">
              <a:lnSpc>
                <a:spcPct val="150000"/>
              </a:lnSpc>
            </a:pPr>
            <a:r>
              <a:rPr lang="es-AR" sz="2200" dirty="0" smtClean="0"/>
              <a:t>WHERE </a:t>
            </a:r>
            <a:r>
              <a:rPr lang="es-AR" sz="2200" dirty="0" err="1"/>
              <a:t>nombre_columna</a:t>
            </a:r>
            <a:r>
              <a:rPr lang="es-AR" sz="2200" dirty="0"/>
              <a:t> = </a:t>
            </a:r>
            <a:r>
              <a:rPr lang="es-AR" sz="2200" dirty="0" err="1"/>
              <a:t>algun_valor</a:t>
            </a:r>
            <a:endParaRPr lang="es-AR" sz="22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  <a:p>
            <a:r>
              <a:rPr lang="es-AR" sz="2400" b="1" dirty="0"/>
              <a:t>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43447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Laboratorios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80728"/>
            <a:ext cx="3168352" cy="36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3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Jlist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Agregar Elementos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692696"/>
            <a:ext cx="84969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Arreglos</a:t>
            </a:r>
          </a:p>
          <a:p>
            <a:pPr>
              <a:lnSpc>
                <a:spcPct val="200000"/>
              </a:lnSpc>
            </a:pPr>
            <a:r>
              <a:rPr lang="es-AR" sz="2000" dirty="0" smtClean="0"/>
              <a:t>Para </a:t>
            </a:r>
            <a:r>
              <a:rPr lang="es-AR" sz="2000" dirty="0"/>
              <a:t>agregar elementos usando un arreglo es muy simple, tan solo tenemos que declarar nuestro arreglo y </a:t>
            </a:r>
            <a:r>
              <a:rPr lang="es-AR" sz="2000" dirty="0" smtClean="0"/>
              <a:t>agregárselo </a:t>
            </a:r>
            <a:r>
              <a:rPr lang="es-AR" sz="2000" dirty="0"/>
              <a:t>al constructor del objeto </a:t>
            </a:r>
            <a:r>
              <a:rPr lang="es-AR" sz="2000" b="1" dirty="0" err="1" smtClean="0"/>
              <a:t>Jlist</a:t>
            </a:r>
            <a:r>
              <a:rPr lang="es-AR" sz="20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AR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Ejemplo</a:t>
            </a:r>
          </a:p>
          <a:p>
            <a:pPr>
              <a:lnSpc>
                <a:spcPct val="200000"/>
              </a:lnSpc>
            </a:pPr>
            <a:r>
              <a:rPr lang="es-A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JList </a:t>
            </a:r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listaNombres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nombres[] = { "Cristian", "Julian", "Milena"};</a:t>
            </a:r>
          </a:p>
          <a:p>
            <a:pPr>
              <a:lnSpc>
                <a:spcPct val="200000"/>
              </a:lnSpc>
            </a:pPr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listaNombres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JList( nombres );</a:t>
            </a:r>
          </a:p>
          <a:p>
            <a:pPr>
              <a:lnSpc>
                <a:spcPct val="200000"/>
              </a:lnSpc>
            </a:pP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5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Jlist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– Agregar Elementos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Clase </a:t>
            </a:r>
            <a:r>
              <a:rPr lang="es-AR" sz="2400" dirty="0" err="1" smtClean="0"/>
              <a:t>DefaultModelList</a:t>
            </a:r>
            <a:endParaRPr lang="es-AR" sz="2400" dirty="0" smtClean="0"/>
          </a:p>
          <a:p>
            <a:pPr>
              <a:lnSpc>
                <a:spcPct val="200000"/>
              </a:lnSpc>
            </a:pPr>
            <a:r>
              <a:rPr lang="es-AR" sz="2000" dirty="0" smtClean="0"/>
              <a:t>Declarar </a:t>
            </a:r>
            <a:r>
              <a:rPr lang="es-AR" sz="2000" dirty="0"/>
              <a:t>un objeto de tipo </a:t>
            </a:r>
            <a:r>
              <a:rPr lang="es-AR" sz="2000" b="1" dirty="0" err="1"/>
              <a:t>DefaultListModel</a:t>
            </a:r>
            <a:r>
              <a:rPr lang="es-AR" sz="2000" b="1" dirty="0"/>
              <a:t> </a:t>
            </a:r>
            <a:r>
              <a:rPr lang="es-AR" sz="2000" dirty="0"/>
              <a:t>y por medio del método </a:t>
            </a:r>
            <a:r>
              <a:rPr lang="es-AR" sz="2000" b="1" dirty="0" err="1"/>
              <a:t>addElement</a:t>
            </a:r>
            <a:r>
              <a:rPr lang="es-AR" sz="2000" b="1" dirty="0"/>
              <a:t>(elemento)</a:t>
            </a:r>
            <a:r>
              <a:rPr lang="es-AR" sz="2000" dirty="0"/>
              <a:t>, vamos agregando elementos a nuestro modelo, posteriormente dicho modelo se agrega al </a:t>
            </a:r>
            <a:r>
              <a:rPr lang="es-AR" sz="2000" b="1" dirty="0"/>
              <a:t>JList </a:t>
            </a:r>
            <a:r>
              <a:rPr lang="es-AR" sz="2000" dirty="0"/>
              <a:t>con el que </a:t>
            </a:r>
            <a:r>
              <a:rPr lang="es-AR" sz="2000" dirty="0" smtClean="0"/>
              <a:t>trabajemos.</a:t>
            </a:r>
          </a:p>
          <a:p>
            <a:pPr>
              <a:lnSpc>
                <a:spcPct val="200000"/>
              </a:lnSpc>
            </a:pPr>
            <a:r>
              <a:rPr lang="es-AR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Ejemplo</a:t>
            </a:r>
          </a:p>
          <a:p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JList </a:t>
            </a:r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listaNombres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=new JList();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DefaultListModel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modelo = new </a:t>
            </a:r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DefaultListModel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();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modelo.addElement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("Elemento1");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modelo.addElement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("Elemento2");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modelo.addElement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("Elemento3");</a:t>
            </a:r>
          </a:p>
          <a:p>
            <a:r>
              <a:rPr lang="es-A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listaNombres.setModel</a:t>
            </a:r>
            <a:r>
              <a:rPr lang="es-A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(modelo);</a:t>
            </a:r>
          </a:p>
        </p:txBody>
      </p:sp>
    </p:spTree>
    <p:extLst>
      <p:ext uri="{BB962C8B-B14F-4D97-AF65-F5344CB8AC3E}">
        <p14:creationId xmlns:p14="http://schemas.microsoft.com/office/powerpoint/2010/main" val="196093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SQL (1/3)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588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El Lenguaje de Consulta Estructurado (SQL=</a:t>
            </a:r>
            <a:r>
              <a:rPr lang="es-AR" sz="2400" dirty="0" err="1"/>
              <a:t>Structured</a:t>
            </a:r>
            <a:r>
              <a:rPr lang="es-AR" sz="2400" dirty="0"/>
              <a:t> </a:t>
            </a:r>
            <a:r>
              <a:rPr lang="es-AR" sz="2400" dirty="0" err="1"/>
              <a:t>Query</a:t>
            </a:r>
            <a:r>
              <a:rPr lang="es-AR" sz="2400" dirty="0"/>
              <a:t> Language) es un lenguaje declarativo de acceso a bases de datos relacionales que permite especificar diversos tipos de operaciones sobre las mismas. </a:t>
            </a:r>
            <a:endParaRPr lang="es-AR" sz="2400" dirty="0" smtClean="0"/>
          </a:p>
          <a:p>
            <a:pPr>
              <a:lnSpc>
                <a:spcPct val="200000"/>
              </a:lnSpc>
            </a:pPr>
            <a:r>
              <a:rPr lang="es-AR" sz="2400" dirty="0" smtClean="0"/>
              <a:t>Una </a:t>
            </a:r>
            <a:r>
              <a:rPr lang="es-AR" sz="2400" dirty="0"/>
              <a:t>de sus características es el manejo del álgebra y el cálculo relacional permitiendo lanzar consultas con el fin de recuperar información de interés de una base de datos, de una forma sencilla.</a:t>
            </a: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6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SQL 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(2/3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515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El SQL es un lenguaje de acceso a bases de datos que explota la flexibilidad y potencia de los sistemas relacionales permitiendo gran variedad de operaciones sobre los mismos. Es un lenguaje declarativo de alto nivel, que gracias a su fuerte base teórica y su orientación al manejo de conjuntos de registros, y no a registros individuales, permite una alta productividad en codificación.</a:t>
            </a: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4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SQL 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(3/3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620688"/>
            <a:ext cx="8496944" cy="2934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Es el lenguaje utilizado universalmente para interactuar con base de datos, permitiendo realizar consultas, inserciones, actualizaciones y eliminaciones de datos, como así también de base de datos.</a:t>
            </a:r>
            <a:endParaRPr lang="es-A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2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SQL 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(3/3</a:t>
            </a:r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En la actualidad el SQL es el estándar </a:t>
            </a:r>
            <a:r>
              <a:rPr lang="es-AR" sz="2200" dirty="0" smtClean="0"/>
              <a:t>para comunicarse con una base de datos y usan la mayoría </a:t>
            </a:r>
            <a:r>
              <a:rPr lang="es-AR" sz="2200" dirty="0"/>
              <a:t>de los Administradores de Base de Datos comerciales</a:t>
            </a:r>
            <a:r>
              <a:rPr lang="es-AR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 smtClean="0"/>
              <a:t>El </a:t>
            </a:r>
            <a:r>
              <a:rPr lang="es-AR" sz="2200" dirty="0"/>
              <a:t>soporte estándar se denomina ANSI 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Entre los sistemas de gestión de base de datos con soporte SQL más utilizados se encuentran los siguientes: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/>
              <a:t>DB2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/>
              <a:t>Oracle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/>
              <a:t>SQL Server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/>
              <a:t>MySQL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 err="1"/>
              <a:t>PostgreSQL</a:t>
            </a:r>
            <a:endParaRPr lang="es-AR" sz="21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100" dirty="0" err="1"/>
              <a:t>Informix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21481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MySQL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329575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MySQL es un sistema de gestión de base de datos relacional, multihilo y multiusuario.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Inicialmente</a:t>
            </a:r>
            <a:r>
              <a:rPr lang="es-AR" sz="2400" dirty="0"/>
              <a:t>, carecía de elementos considerados esenciales en las bases de datos relacionales, tales como integridad referencial y transacciones. A pesar de ello, atrajo a los desarrolladores de páginas web con contenido dinámico, justamente por su simplicidad y velocidad.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Poco a poco los elementos de los que carecía MySQL están siendo incorporados tanto por desarrollos internos, como por desarrolladores de software libre.</a:t>
            </a:r>
          </a:p>
        </p:txBody>
      </p:sp>
    </p:spTree>
    <p:extLst>
      <p:ext uri="{BB962C8B-B14F-4D97-AF65-F5344CB8AC3E}">
        <p14:creationId xmlns:p14="http://schemas.microsoft.com/office/powerpoint/2010/main" val="129120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14101</TotalTime>
  <Words>1170</Words>
  <Application>Microsoft Office PowerPoint</Application>
  <PresentationFormat>Presentación en pantalla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Trebuchet MS</vt:lpstr>
      <vt:lpstr>Wingdings</vt:lpstr>
      <vt:lpstr>Diseño personalizado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Educacion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Ibarra, Rafael Dante</cp:lastModifiedBy>
  <cp:revision>481</cp:revision>
  <dcterms:created xsi:type="dcterms:W3CDTF">2010-06-24T21:40:01Z</dcterms:created>
  <dcterms:modified xsi:type="dcterms:W3CDTF">2019-06-22T11:08:24Z</dcterms:modified>
</cp:coreProperties>
</file>