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6" r:id="rId2"/>
  </p:sldMasterIdLst>
  <p:notesMasterIdLst>
    <p:notesMasterId r:id="rId32"/>
  </p:notesMasterIdLst>
  <p:handoutMasterIdLst>
    <p:handoutMasterId r:id="rId33"/>
  </p:handoutMasterIdLst>
  <p:sldIdLst>
    <p:sldId id="390" r:id="rId3"/>
    <p:sldId id="383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1" r:id="rId13"/>
    <p:sldId id="400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391" r:id="rId31"/>
  </p:sldIdLst>
  <p:sldSz cx="9144000" cy="6858000" type="screen4x3"/>
  <p:notesSz cx="6797675" cy="9928225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FF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 autoAdjust="0"/>
  </p:normalViewPr>
  <p:slideViewPr>
    <p:cSldViewPr>
      <p:cViewPr varScale="1">
        <p:scale>
          <a:sx n="73" d="100"/>
          <a:sy n="73" d="100"/>
        </p:scale>
        <p:origin x="12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0C9F3C-3A81-4E38-8538-3D6BA5FC7F36}" type="slidenum">
              <a:rPr lang="es-AR" altLang="es-AR"/>
              <a:pPr>
                <a:defRPr/>
              </a:pPr>
              <a:t>‹Nº›</a:t>
            </a:fld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633501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 noProof="0"/>
              <a:t>Click to edit Master text styles</a:t>
            </a:r>
          </a:p>
          <a:p>
            <a:pPr lvl="1"/>
            <a:r>
              <a:rPr lang="es-AR" altLang="es-AR" noProof="0"/>
              <a:t>Second level</a:t>
            </a:r>
          </a:p>
          <a:p>
            <a:pPr lvl="2"/>
            <a:r>
              <a:rPr lang="es-AR" altLang="es-AR" noProof="0"/>
              <a:t>Third level</a:t>
            </a:r>
          </a:p>
          <a:p>
            <a:pPr lvl="3"/>
            <a:r>
              <a:rPr lang="es-AR" altLang="es-AR" noProof="0"/>
              <a:t>Fourth level</a:t>
            </a:r>
          </a:p>
          <a:p>
            <a:pPr lvl="4"/>
            <a:r>
              <a:rPr lang="es-AR" altLang="es-AR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E65E6D-6CC1-48E5-BB0C-EFC144A88C9E}" type="slidenum">
              <a:rPr lang="es-AR" altLang="es-AR"/>
              <a:pPr>
                <a:defRPr/>
              </a:pPr>
              <a:t>‹Nº›</a:t>
            </a:fld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5179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7E0DC-DB79-492B-B424-07177EED9C18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C8F9D-EE51-4D35-BBFB-6BB18AA550B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C1C0-8583-47FF-96D0-5DB0C1E7E9E4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F2825-FFB1-4DF9-81F0-F5318EB566B7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94C7-C64F-44E4-8ECD-ED616B1FBE7D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398BC-F536-406B-BBE1-844D7F714FDE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eaderBackground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39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179388" y="7938"/>
            <a:ext cx="87852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s-AR" altLang="es-AR" b="1" dirty="0">
                <a:solidFill>
                  <a:schemeClr val="bg1"/>
                </a:solidFill>
              </a:rPr>
              <a:t>Nombre del curso – numero de clase (aclara de cuantas clases en total)</a:t>
            </a:r>
            <a:endParaRPr lang="es-AR" altLang="es-AR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4" name="Picture 9" descr="FooterPPT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6ABD-54DA-473A-ADF3-B74A893694AC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F2A70-8AF2-4AD7-9FAC-9F524CAEEAF7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9B4E4-0411-49B8-8CEF-5AD7B18EFAE7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95DC4-EEF6-4796-B081-1365DD4602B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C9F41-A32A-4A22-9AE5-7C31DDDEB7D2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647EC-EDFB-4BBE-B07B-8412DE52F8BB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9347-FAEA-44FD-B540-DEACD42EC12D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60E1B-E1F7-4BBA-BA18-74587D4C2F7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8110-1869-4695-B038-5CAC32FFE173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E38A9-D55E-4041-BC6A-6EBDEAE67621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F2637-27E8-41A6-8D35-783B1CE151C2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B4406-70D9-4774-93FE-B213B02FFD6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7AE9A-1D54-4F11-B9E9-C1DEC32E745B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B5483-E2D4-4060-856C-3439F97382B3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8B2EB-31EE-4261-BA0B-75E00FC1ADD5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6E13-2AF6-4173-9389-ABFBD2459159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3315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327950-7207-4740-9BF7-AAC79F169B72}" type="datetimeFigureOut">
              <a:rPr lang="es-AR"/>
              <a:pPr>
                <a:defRPr/>
              </a:pPr>
              <a:t>4/5/2019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518E29-E810-4B5B-8FD9-1EA33155198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4" r:id="rId2"/>
    <p:sldLayoutId id="2147483733" r:id="rId3"/>
    <p:sldLayoutId id="2147483732" r:id="rId4"/>
    <p:sldLayoutId id="2147483731" r:id="rId5"/>
    <p:sldLayoutId id="2147483730" r:id="rId6"/>
    <p:sldLayoutId id="2147483729" r:id="rId7"/>
    <p:sldLayoutId id="2147483728" r:id="rId8"/>
    <p:sldLayoutId id="2147483727" r:id="rId9"/>
    <p:sldLayoutId id="2147483726" r:id="rId10"/>
    <p:sldLayoutId id="21474837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title style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text styles</a:t>
            </a:r>
          </a:p>
          <a:p>
            <a:pPr lvl="1"/>
            <a:r>
              <a:rPr lang="es-AR" altLang="es-AR"/>
              <a:t>Second level</a:t>
            </a:r>
          </a:p>
          <a:p>
            <a:pPr lvl="2"/>
            <a:r>
              <a:rPr lang="es-AR" altLang="es-AR"/>
              <a:t>Third level</a:t>
            </a:r>
          </a:p>
          <a:p>
            <a:pPr lvl="3"/>
            <a:r>
              <a:rPr lang="es-AR" altLang="es-AR"/>
              <a:t>Fourth level</a:t>
            </a:r>
          </a:p>
          <a:p>
            <a:pPr lvl="4"/>
            <a:r>
              <a:rPr lang="es-AR" altLang="es-A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Java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55676" y="1268760"/>
            <a:ext cx="58326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2000" b="1" dirty="0" smtClean="0">
                <a:solidFill>
                  <a:srgbClr val="3366CC"/>
                </a:solidFill>
              </a:rPr>
              <a:t>AGENDA</a:t>
            </a:r>
          </a:p>
          <a:p>
            <a:pPr algn="ctr"/>
            <a:endParaRPr lang="es-AR" sz="2000" b="1" dirty="0" smtClean="0">
              <a:solidFill>
                <a:srgbClr val="3366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rgbClr val="3366CC"/>
                </a:solidFill>
              </a:rPr>
              <a:t>Introducción al uso de </a:t>
            </a:r>
            <a:r>
              <a:rPr lang="es-AR" sz="2000" b="1" dirty="0" err="1">
                <a:solidFill>
                  <a:srgbClr val="3366CC"/>
                </a:solidFill>
              </a:rPr>
              <a:t>streams</a:t>
            </a:r>
            <a:endParaRPr lang="es-AR" sz="2000" b="1" dirty="0">
              <a:solidFill>
                <a:srgbClr val="3366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 err="1">
                <a:solidFill>
                  <a:srgbClr val="3366CC"/>
                </a:solidFill>
              </a:rPr>
              <a:t>Streams</a:t>
            </a:r>
            <a:r>
              <a:rPr lang="es-AR" sz="2000" b="1" dirty="0">
                <a:solidFill>
                  <a:srgbClr val="3366CC"/>
                </a:solidFill>
              </a:rPr>
              <a:t> orientados a carácter y </a:t>
            </a:r>
            <a:r>
              <a:rPr lang="es-AR" sz="2000" b="1" dirty="0" err="1">
                <a:solidFill>
                  <a:srgbClr val="3366CC"/>
                </a:solidFill>
              </a:rPr>
              <a:t>streams</a:t>
            </a:r>
            <a:r>
              <a:rPr lang="es-AR" sz="2000" b="1" dirty="0">
                <a:solidFill>
                  <a:srgbClr val="3366CC"/>
                </a:solidFill>
              </a:rPr>
              <a:t> orientados a texto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 err="1">
                <a:solidFill>
                  <a:srgbClr val="3366CC"/>
                </a:solidFill>
              </a:rPr>
              <a:t>InputStream</a:t>
            </a:r>
            <a:r>
              <a:rPr lang="es-AR" sz="2000" b="1" dirty="0">
                <a:solidFill>
                  <a:srgbClr val="3366CC"/>
                </a:solidFill>
              </a:rPr>
              <a:t>, </a:t>
            </a:r>
            <a:r>
              <a:rPr lang="es-AR" sz="2000" b="1" dirty="0" err="1">
                <a:solidFill>
                  <a:srgbClr val="3366CC"/>
                </a:solidFill>
              </a:rPr>
              <a:t>OutputStream</a:t>
            </a:r>
            <a:r>
              <a:rPr lang="es-AR" sz="2000" b="1" dirty="0">
                <a:solidFill>
                  <a:srgbClr val="3366CC"/>
                </a:solidFill>
              </a:rPr>
              <a:t>, Reader, </a:t>
            </a:r>
            <a:r>
              <a:rPr lang="es-AR" sz="2000" b="1" dirty="0" err="1">
                <a:solidFill>
                  <a:srgbClr val="3366CC"/>
                </a:solidFill>
              </a:rPr>
              <a:t>Writer</a:t>
            </a:r>
            <a:endParaRPr lang="es-AR" sz="2000" b="1" dirty="0">
              <a:solidFill>
                <a:srgbClr val="3366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rgbClr val="3366CC"/>
                </a:solidFill>
              </a:rPr>
              <a:t>Utilización de Buffers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rgbClr val="3366CC"/>
                </a:solidFill>
              </a:rPr>
              <a:t>Uso avanzado de </a:t>
            </a:r>
            <a:r>
              <a:rPr lang="es-AR" sz="2000" b="1" dirty="0" err="1">
                <a:solidFill>
                  <a:srgbClr val="3366CC"/>
                </a:solidFill>
              </a:rPr>
              <a:t>streams</a:t>
            </a:r>
            <a:endParaRPr lang="es-AR" sz="2000" b="1" dirty="0">
              <a:solidFill>
                <a:srgbClr val="3366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rgbClr val="3366CC"/>
                </a:solidFill>
              </a:rPr>
              <a:t>Variantes de utilización de los Buffers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 err="1">
                <a:solidFill>
                  <a:srgbClr val="3366CC"/>
                </a:solidFill>
              </a:rPr>
              <a:t>Streams</a:t>
            </a:r>
            <a:r>
              <a:rPr lang="es-AR" sz="2000" b="1" dirty="0">
                <a:solidFill>
                  <a:srgbClr val="3366CC"/>
                </a:solidFill>
              </a:rPr>
              <a:t> en conjunto con interfaz </a:t>
            </a:r>
            <a:r>
              <a:rPr lang="es-AR" sz="2000" b="1" dirty="0" smtClean="0">
                <a:solidFill>
                  <a:srgbClr val="3366CC"/>
                </a:solidFill>
              </a:rPr>
              <a:t>grafica</a:t>
            </a:r>
            <a:endParaRPr lang="es-AR" sz="2000" b="1" dirty="0">
              <a:solidFill>
                <a:srgbClr val="3366CC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 smtClean="0">
                <a:solidFill>
                  <a:srgbClr val="3366CC"/>
                </a:solidFill>
              </a:rPr>
              <a:t>Laboratorios</a:t>
            </a:r>
          </a:p>
          <a:p>
            <a:pPr algn="ctr"/>
            <a:endParaRPr lang="es-AR" sz="2000" b="1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18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Byte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Streams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(2/2)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47667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La superclase utilizada para leer </a:t>
            </a:r>
            <a:r>
              <a:rPr lang="es-AR" sz="2400" dirty="0" err="1"/>
              <a:t>streams</a:t>
            </a:r>
            <a:r>
              <a:rPr lang="es-AR" sz="2400" dirty="0"/>
              <a:t> orientados a byte es la clase </a:t>
            </a:r>
            <a:r>
              <a:rPr lang="es-AR" sz="2400" b="1" dirty="0" err="1"/>
              <a:t>InputStream</a:t>
            </a:r>
            <a:r>
              <a:rPr lang="es-AR" sz="2400" dirty="0"/>
              <a:t>. 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A </a:t>
            </a:r>
            <a:r>
              <a:rPr lang="es-AR" sz="2400" dirty="0"/>
              <a:t>partir de esta clase </a:t>
            </a:r>
            <a:r>
              <a:rPr lang="es-AR" sz="2400" b="1" dirty="0" err="1" smtClean="0"/>
              <a:t>InputStream</a:t>
            </a:r>
            <a:r>
              <a:rPr lang="es-AR" sz="2400" b="1" dirty="0" smtClean="0"/>
              <a:t>, </a:t>
            </a:r>
            <a:r>
              <a:rPr lang="es-AR" sz="2400" dirty="0" smtClean="0"/>
              <a:t>la </a:t>
            </a:r>
            <a:r>
              <a:rPr lang="es-AR" sz="2400" dirty="0"/>
              <a:t>cual es </a:t>
            </a:r>
            <a:r>
              <a:rPr lang="es-AR" sz="2400" dirty="0" smtClean="0"/>
              <a:t>abstracta, </a:t>
            </a:r>
            <a:r>
              <a:rPr lang="es-AR" sz="2400" dirty="0"/>
              <a:t>heredan todas las clases concretas que se utilizan para leer información en forma binaria.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Por otra parte, la superclase utilizada para escribir </a:t>
            </a:r>
            <a:r>
              <a:rPr lang="es-AR" sz="2400" dirty="0" err="1"/>
              <a:t>streams</a:t>
            </a:r>
            <a:r>
              <a:rPr lang="es-AR" sz="2400" dirty="0"/>
              <a:t> orientados a byte es la clase </a:t>
            </a:r>
            <a:r>
              <a:rPr lang="es-AR" sz="2400" b="1" dirty="0" err="1"/>
              <a:t>OutputStream</a:t>
            </a:r>
            <a:r>
              <a:rPr lang="es-AR" sz="2400" dirty="0"/>
              <a:t>. 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A </a:t>
            </a:r>
            <a:r>
              <a:rPr lang="es-AR" sz="2400" dirty="0"/>
              <a:t>partir de esta clase </a:t>
            </a:r>
            <a:r>
              <a:rPr lang="es-AR" sz="2400" b="1" dirty="0" err="1" smtClean="0"/>
              <a:t>OutputStream</a:t>
            </a:r>
            <a:r>
              <a:rPr lang="es-AR" sz="2400" b="1" dirty="0" smtClean="0"/>
              <a:t>,</a:t>
            </a:r>
            <a:r>
              <a:rPr lang="es-AR" sz="2400" dirty="0" smtClean="0"/>
              <a:t> </a:t>
            </a:r>
            <a:r>
              <a:rPr lang="es-AR" sz="2400" dirty="0"/>
              <a:t>la cual es </a:t>
            </a:r>
            <a:r>
              <a:rPr lang="es-AR" sz="2400" dirty="0" smtClean="0"/>
              <a:t>abstracta, heredan </a:t>
            </a:r>
            <a:r>
              <a:rPr lang="es-AR" sz="2400" dirty="0"/>
              <a:t>todas las clases concretas que se utilizan para escribir información en forma binaria.</a:t>
            </a:r>
          </a:p>
        </p:txBody>
      </p:sp>
    </p:spTree>
    <p:extLst>
      <p:ext uri="{BB962C8B-B14F-4D97-AF65-F5344CB8AC3E}">
        <p14:creationId xmlns:p14="http://schemas.microsoft.com/office/powerpoint/2010/main" val="3377067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File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Stream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(1/2)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620688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Los File </a:t>
            </a:r>
            <a:r>
              <a:rPr lang="es-AR" sz="2400" dirty="0" err="1"/>
              <a:t>Streams</a:t>
            </a:r>
            <a:r>
              <a:rPr lang="es-AR" sz="2400" dirty="0"/>
              <a:t> son los </a:t>
            </a:r>
            <a:r>
              <a:rPr lang="es-AR" sz="2400" dirty="0" err="1"/>
              <a:t>streams</a:t>
            </a:r>
            <a:r>
              <a:rPr lang="es-AR" sz="2400" dirty="0"/>
              <a:t> utilizados para lectura y escritura de </a:t>
            </a:r>
            <a:r>
              <a:rPr lang="es-AR" sz="2400" dirty="0" smtClean="0"/>
              <a:t>archivos</a:t>
            </a:r>
            <a:r>
              <a:rPr lang="es-AR" sz="2400" dirty="0"/>
              <a:t>, es una categoría que agrupa tanto a los </a:t>
            </a:r>
            <a:r>
              <a:rPr lang="es-AR" sz="2400" dirty="0" err="1"/>
              <a:t>streams</a:t>
            </a:r>
            <a:r>
              <a:rPr lang="es-AR" sz="2400" dirty="0"/>
              <a:t> orientados a </a:t>
            </a:r>
            <a:r>
              <a:rPr lang="es-AR" sz="2400" dirty="0" smtClean="0"/>
              <a:t>carácter </a:t>
            </a:r>
            <a:r>
              <a:rPr lang="es-AR" sz="2400" dirty="0"/>
              <a:t>como a los </a:t>
            </a:r>
            <a:r>
              <a:rPr lang="es-AR" sz="2400" dirty="0" err="1"/>
              <a:t>streams</a:t>
            </a:r>
            <a:r>
              <a:rPr lang="es-AR" sz="2400" dirty="0"/>
              <a:t> orientados a byte.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En general se utilizan en conjunto con un objeto del tipo File, que es una representación abstracta de un archivo. </a:t>
            </a:r>
            <a:endParaRPr lang="es-AR" sz="2400" dirty="0" smtClean="0"/>
          </a:p>
        </p:txBody>
      </p:sp>
    </p:spTree>
    <p:extLst>
      <p:ext uri="{BB962C8B-B14F-4D97-AF65-F5344CB8AC3E}">
        <p14:creationId xmlns:p14="http://schemas.microsoft.com/office/powerpoint/2010/main" val="323351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File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Stream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(2/2)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620688"/>
            <a:ext cx="864096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La </a:t>
            </a:r>
            <a:r>
              <a:rPr lang="es-AR" sz="2400" dirty="0"/>
              <a:t>clase </a:t>
            </a:r>
            <a:r>
              <a:rPr lang="es-AR" sz="2400" b="1" dirty="0"/>
              <a:t>File</a:t>
            </a:r>
            <a:r>
              <a:rPr lang="es-AR" sz="2400" dirty="0"/>
              <a:t> modela tanto archivos como directorios</a:t>
            </a:r>
            <a:r>
              <a:rPr lang="es-AR" sz="24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Para su instanciación se deberá importar </a:t>
            </a:r>
            <a:r>
              <a:rPr lang="es-AR" sz="2400" dirty="0" err="1"/>
              <a:t>java.io.File</a:t>
            </a:r>
            <a:r>
              <a:rPr lang="es-AR" sz="2400" dirty="0" smtClean="0"/>
              <a:t>.</a:t>
            </a:r>
          </a:p>
          <a:p>
            <a:endParaRPr lang="es-AR" dirty="0" smtClean="0"/>
          </a:p>
          <a:p>
            <a:r>
              <a:rPr lang="es-AR" sz="2000" u="sng" dirty="0" smtClean="0"/>
              <a:t>Ejemplo </a:t>
            </a:r>
            <a:r>
              <a:rPr lang="es-AR" sz="2000" u="sng" dirty="0"/>
              <a:t>de archivo:</a:t>
            </a:r>
            <a:r>
              <a:rPr lang="es-AR" sz="2000" dirty="0"/>
              <a:t/>
            </a:r>
            <a:br>
              <a:rPr lang="es-AR" sz="2000" dirty="0"/>
            </a:br>
            <a:endParaRPr lang="es-AR" sz="2000" dirty="0"/>
          </a:p>
          <a:p>
            <a:r>
              <a:rPr lang="es-AR" sz="2000" dirty="0"/>
              <a:t>File archivo = new File ("</a:t>
            </a:r>
            <a:r>
              <a:rPr lang="es-AR" sz="2000" dirty="0" err="1"/>
              <a:t>un_path</a:t>
            </a:r>
            <a:r>
              <a:rPr lang="es-AR" sz="2000" dirty="0"/>
              <a:t>/un_fichero.txt");</a:t>
            </a:r>
            <a:br>
              <a:rPr lang="es-AR" sz="2000" dirty="0"/>
            </a:br>
            <a:r>
              <a:rPr lang="es-AR" sz="2000" dirty="0"/>
              <a:t>File archivo = new File(C://Usuarios//XXXX//Mis Documentos//MiArchivo.txt”);</a:t>
            </a:r>
            <a:br>
              <a:rPr lang="es-AR" sz="2000" dirty="0"/>
            </a:br>
            <a:r>
              <a:rPr lang="es-AR" sz="2000" dirty="0"/>
              <a:t>File archivo = new File (“MiArchivo.txt/MiAnimacion.gif”); </a:t>
            </a:r>
            <a:br>
              <a:rPr lang="es-AR" sz="2000" dirty="0"/>
            </a:br>
            <a:endParaRPr lang="es-AR" sz="2000" dirty="0"/>
          </a:p>
          <a:p>
            <a:r>
              <a:rPr lang="es-AR" sz="2000" u="sng" dirty="0"/>
              <a:t>Ejemplo de directorio:</a:t>
            </a:r>
            <a:r>
              <a:rPr lang="es-AR" sz="2000" dirty="0"/>
              <a:t/>
            </a:r>
            <a:br>
              <a:rPr lang="es-AR" sz="2000" dirty="0"/>
            </a:br>
            <a:r>
              <a:rPr lang="es-AR" sz="2000" dirty="0"/>
              <a:t/>
            </a:r>
            <a:br>
              <a:rPr lang="es-AR" sz="2000" dirty="0"/>
            </a:br>
            <a:r>
              <a:rPr lang="es-AR" sz="2000" dirty="0"/>
              <a:t>File directorio = new File(“Carpeta Nueva”);</a:t>
            </a:r>
            <a:br>
              <a:rPr lang="es-AR" sz="2000" dirty="0"/>
            </a:br>
            <a:r>
              <a:rPr lang="es-AR" sz="2000" dirty="0" err="1"/>
              <a:t>directorio.mkdir</a:t>
            </a:r>
            <a:r>
              <a:rPr lang="es-AR" sz="2000" dirty="0" smtClean="0"/>
              <a:t>();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037224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Lectura de un Archivo de Texto (1/2)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620688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/>
              <a:t>La clase </a:t>
            </a:r>
            <a:r>
              <a:rPr lang="es-AR" sz="2400" b="1" dirty="0" err="1"/>
              <a:t>FileReader</a:t>
            </a:r>
            <a:r>
              <a:rPr lang="es-AR" sz="2400" dirty="0"/>
              <a:t> es una clase concreta utilizada para generar </a:t>
            </a:r>
            <a:r>
              <a:rPr lang="es-AR" sz="2400" dirty="0" err="1"/>
              <a:t>streams</a:t>
            </a:r>
            <a:r>
              <a:rPr lang="es-AR" sz="2400" dirty="0"/>
              <a:t> orientados a </a:t>
            </a:r>
            <a:r>
              <a:rPr lang="es-AR" sz="2400" dirty="0" smtClean="0"/>
              <a:t>carácter, </a:t>
            </a:r>
            <a:r>
              <a:rPr lang="es-AR" sz="2400" dirty="0"/>
              <a:t>y es la encargada de realizar la lectura de archivos en forma de texto.</a:t>
            </a:r>
          </a:p>
        </p:txBody>
      </p:sp>
    </p:spTree>
    <p:extLst>
      <p:ext uri="{BB962C8B-B14F-4D97-AF65-F5344CB8AC3E}">
        <p14:creationId xmlns:p14="http://schemas.microsoft.com/office/powerpoint/2010/main" val="383299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Lectura de un Archivo de Texto (2/2)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335984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/>
              <a:t>public </a:t>
            </a:r>
            <a:r>
              <a:rPr lang="es-AR" sz="2000" dirty="0" err="1"/>
              <a:t>class</a:t>
            </a:r>
            <a:r>
              <a:rPr lang="es-AR" sz="2000" dirty="0"/>
              <a:t> Lector{</a:t>
            </a:r>
          </a:p>
          <a:p>
            <a:endParaRPr lang="es-AR" sz="2000" dirty="0"/>
          </a:p>
          <a:p>
            <a:r>
              <a:rPr lang="es-AR" sz="2000" dirty="0"/>
              <a:t>  public </a:t>
            </a:r>
            <a:r>
              <a:rPr lang="es-AR" sz="2000" dirty="0" err="1"/>
              <a:t>static</a:t>
            </a:r>
            <a:r>
              <a:rPr lang="es-AR" sz="2000" dirty="0"/>
              <a:t> </a:t>
            </a:r>
            <a:r>
              <a:rPr lang="es-AR" sz="2000" dirty="0" err="1"/>
              <a:t>void</a:t>
            </a:r>
            <a:r>
              <a:rPr lang="es-AR" sz="2000" dirty="0"/>
              <a:t> </a:t>
            </a:r>
            <a:r>
              <a:rPr lang="es-AR" sz="2000" dirty="0" err="1"/>
              <a:t>main</a:t>
            </a:r>
            <a:r>
              <a:rPr lang="es-AR" sz="2000" dirty="0"/>
              <a:t>(</a:t>
            </a:r>
            <a:r>
              <a:rPr lang="es-AR" sz="2000" dirty="0" err="1"/>
              <a:t>String</a:t>
            </a:r>
            <a:r>
              <a:rPr lang="es-AR" sz="2000" dirty="0"/>
              <a:t>[ ] </a:t>
            </a:r>
            <a:r>
              <a:rPr lang="es-AR" sz="2000" dirty="0" err="1"/>
              <a:t>args</a:t>
            </a:r>
            <a:r>
              <a:rPr lang="es-AR" sz="2000" dirty="0"/>
              <a:t>) </a:t>
            </a:r>
            <a:r>
              <a:rPr lang="es-AR" sz="2000" dirty="0" err="1"/>
              <a:t>throws</a:t>
            </a:r>
            <a:r>
              <a:rPr lang="es-AR" sz="2000" dirty="0"/>
              <a:t> </a:t>
            </a:r>
            <a:r>
              <a:rPr lang="es-AR" sz="2000" dirty="0" err="1"/>
              <a:t>IOException</a:t>
            </a:r>
            <a:r>
              <a:rPr lang="es-AR" sz="2000" dirty="0"/>
              <a:t>{</a:t>
            </a:r>
          </a:p>
          <a:p>
            <a:endParaRPr lang="es-AR" sz="2000" dirty="0"/>
          </a:p>
          <a:p>
            <a:r>
              <a:rPr lang="es-AR" sz="2000" dirty="0"/>
              <a:t>	// Define el archivo a utilizar</a:t>
            </a:r>
          </a:p>
          <a:p>
            <a:r>
              <a:rPr lang="es-AR" sz="2000" dirty="0"/>
              <a:t>         File </a:t>
            </a:r>
            <a:r>
              <a:rPr lang="es-AR" sz="2000" dirty="0" err="1"/>
              <a:t>archivoEntrada</a:t>
            </a:r>
            <a:r>
              <a:rPr lang="es-AR" sz="2000" dirty="0"/>
              <a:t> = new File("fuente.txt");</a:t>
            </a:r>
          </a:p>
          <a:p>
            <a:endParaRPr lang="es-AR" sz="2000" dirty="0"/>
          </a:p>
          <a:p>
            <a:r>
              <a:rPr lang="es-AR" sz="2000" dirty="0"/>
              <a:t>        // Abre el </a:t>
            </a:r>
            <a:r>
              <a:rPr lang="es-AR" sz="2000" dirty="0" err="1"/>
              <a:t>stream</a:t>
            </a:r>
            <a:r>
              <a:rPr lang="es-AR" sz="2000" dirty="0"/>
              <a:t> necesario</a:t>
            </a:r>
          </a:p>
          <a:p>
            <a:r>
              <a:rPr lang="es-AR" sz="2000" dirty="0"/>
              <a:t>	</a:t>
            </a:r>
            <a:r>
              <a:rPr lang="es-AR" sz="2000" dirty="0" err="1"/>
              <a:t>FileReader</a:t>
            </a:r>
            <a:r>
              <a:rPr lang="es-AR" sz="2000" dirty="0"/>
              <a:t> in = new </a:t>
            </a:r>
            <a:r>
              <a:rPr lang="es-AR" sz="2000" dirty="0" err="1"/>
              <a:t>FileReader</a:t>
            </a:r>
            <a:r>
              <a:rPr lang="es-AR" sz="2000" dirty="0"/>
              <a:t>(</a:t>
            </a:r>
            <a:r>
              <a:rPr lang="es-AR" sz="2000" dirty="0" err="1"/>
              <a:t>archivoEntrada</a:t>
            </a:r>
            <a:r>
              <a:rPr lang="es-AR" sz="2000" dirty="0"/>
              <a:t>);</a:t>
            </a:r>
          </a:p>
          <a:p>
            <a:endParaRPr lang="es-AR" sz="2000" dirty="0"/>
          </a:p>
          <a:p>
            <a:r>
              <a:rPr lang="es-AR" sz="2000" dirty="0"/>
              <a:t>	</a:t>
            </a:r>
            <a:r>
              <a:rPr lang="es-AR" sz="2000" dirty="0" err="1"/>
              <a:t>int</a:t>
            </a:r>
            <a:r>
              <a:rPr lang="es-AR" sz="2000" dirty="0"/>
              <a:t> </a:t>
            </a:r>
            <a:r>
              <a:rPr lang="es-AR" sz="2000" dirty="0" err="1"/>
              <a:t>unCaracter</a:t>
            </a:r>
            <a:r>
              <a:rPr lang="es-AR" sz="2000" dirty="0"/>
              <a:t>;</a:t>
            </a:r>
          </a:p>
          <a:p>
            <a:endParaRPr lang="es-AR" sz="2000" dirty="0"/>
          </a:p>
          <a:p>
            <a:r>
              <a:rPr lang="es-AR" sz="2000" dirty="0"/>
              <a:t>        // Lee el archivo</a:t>
            </a:r>
          </a:p>
          <a:p>
            <a:r>
              <a:rPr lang="es-AR" sz="2000" dirty="0"/>
              <a:t>	</a:t>
            </a:r>
            <a:r>
              <a:rPr lang="es-AR" sz="2000" dirty="0" err="1"/>
              <a:t>while</a:t>
            </a:r>
            <a:r>
              <a:rPr lang="es-AR" sz="2000" dirty="0"/>
              <a:t> ( (</a:t>
            </a:r>
            <a:r>
              <a:rPr lang="es-AR" sz="2000" dirty="0" err="1"/>
              <a:t>unCaracter</a:t>
            </a:r>
            <a:r>
              <a:rPr lang="es-AR" sz="2000" dirty="0"/>
              <a:t> = </a:t>
            </a:r>
            <a:r>
              <a:rPr lang="es-AR" sz="2000" dirty="0" err="1"/>
              <a:t>in.read</a:t>
            </a:r>
            <a:r>
              <a:rPr lang="es-AR" sz="2000" dirty="0"/>
              <a:t>()) != -1)</a:t>
            </a:r>
          </a:p>
          <a:p>
            <a:r>
              <a:rPr lang="es-AR" sz="2000" dirty="0"/>
              <a:t>		</a:t>
            </a:r>
            <a:r>
              <a:rPr lang="es-AR" sz="2000" dirty="0" err="1"/>
              <a:t>System.out.print</a:t>
            </a:r>
            <a:r>
              <a:rPr lang="es-AR" sz="2000" dirty="0"/>
              <a:t>((</a:t>
            </a:r>
            <a:r>
              <a:rPr lang="es-AR" sz="2000" dirty="0" err="1"/>
              <a:t>char</a:t>
            </a:r>
            <a:r>
              <a:rPr lang="es-AR" sz="2000" dirty="0"/>
              <a:t>)</a:t>
            </a:r>
            <a:r>
              <a:rPr lang="es-AR" sz="2000" dirty="0" err="1"/>
              <a:t>unCaracter</a:t>
            </a:r>
            <a:r>
              <a:rPr lang="es-AR" sz="2000" dirty="0"/>
              <a:t>);</a:t>
            </a:r>
          </a:p>
          <a:p>
            <a:endParaRPr lang="es-AR" sz="2000" dirty="0"/>
          </a:p>
          <a:p>
            <a:r>
              <a:rPr lang="es-AR" sz="2000" dirty="0"/>
              <a:t> 	// Cierra el </a:t>
            </a:r>
            <a:r>
              <a:rPr lang="es-AR" sz="2000" dirty="0" err="1"/>
              <a:t>stream</a:t>
            </a:r>
            <a:endParaRPr lang="es-AR" sz="2000" dirty="0"/>
          </a:p>
          <a:p>
            <a:r>
              <a:rPr lang="es-AR" sz="2000" dirty="0"/>
              <a:t>	</a:t>
            </a:r>
            <a:r>
              <a:rPr lang="es-AR" sz="2000" dirty="0" err="1"/>
              <a:t>in.close</a:t>
            </a:r>
            <a:r>
              <a:rPr lang="es-AR" sz="2000" dirty="0"/>
              <a:t>();</a:t>
            </a:r>
          </a:p>
          <a:p>
            <a:r>
              <a:rPr lang="es-AR" sz="2000" dirty="0"/>
              <a:t>}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2806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Escritura de un Archivo de Texto (1/2)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620688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/>
              <a:t>La clase </a:t>
            </a:r>
            <a:r>
              <a:rPr lang="es-AR" sz="2400" b="1" dirty="0" err="1" smtClean="0"/>
              <a:t>FileWriter</a:t>
            </a:r>
            <a:r>
              <a:rPr lang="es-AR" sz="2400" dirty="0"/>
              <a:t> es una clase concreta utilizada para generar </a:t>
            </a:r>
            <a:r>
              <a:rPr lang="es-AR" sz="2400" dirty="0" err="1"/>
              <a:t>streams</a:t>
            </a:r>
            <a:r>
              <a:rPr lang="es-AR" sz="2400" dirty="0"/>
              <a:t> orientados a </a:t>
            </a:r>
            <a:r>
              <a:rPr lang="es-AR" sz="2400" dirty="0" smtClean="0"/>
              <a:t>carácter, </a:t>
            </a:r>
            <a:r>
              <a:rPr lang="es-AR" sz="2400" dirty="0"/>
              <a:t>y es la encargada de realizar la </a:t>
            </a:r>
            <a:r>
              <a:rPr lang="es-AR" sz="2400" dirty="0" smtClean="0"/>
              <a:t>escritura </a:t>
            </a:r>
            <a:r>
              <a:rPr lang="es-AR" sz="2400" dirty="0"/>
              <a:t>de archivos en forma de texto.</a:t>
            </a:r>
          </a:p>
        </p:txBody>
      </p:sp>
    </p:spTree>
    <p:extLst>
      <p:ext uri="{BB962C8B-B14F-4D97-AF65-F5344CB8AC3E}">
        <p14:creationId xmlns:p14="http://schemas.microsoft.com/office/powerpoint/2010/main" val="197609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E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scritura de un Archivo de Texto (2/2)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329575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900" dirty="0"/>
              <a:t>public </a:t>
            </a:r>
            <a:r>
              <a:rPr lang="es-AR" sz="1900" dirty="0" err="1"/>
              <a:t>class</a:t>
            </a:r>
            <a:r>
              <a:rPr lang="es-AR" sz="1900" dirty="0"/>
              <a:t> </a:t>
            </a:r>
            <a:r>
              <a:rPr lang="es-AR" sz="1900" dirty="0" smtClean="0"/>
              <a:t>Escritor {</a:t>
            </a:r>
            <a:endParaRPr lang="es-AR" sz="1900" dirty="0"/>
          </a:p>
          <a:p>
            <a:endParaRPr lang="es-AR" sz="1900" dirty="0"/>
          </a:p>
          <a:p>
            <a:r>
              <a:rPr lang="es-AR" sz="1900" dirty="0"/>
              <a:t>	public </a:t>
            </a:r>
            <a:r>
              <a:rPr lang="es-AR" sz="1900" dirty="0" err="1"/>
              <a:t>static</a:t>
            </a:r>
            <a:r>
              <a:rPr lang="es-AR" sz="1900" dirty="0"/>
              <a:t> </a:t>
            </a:r>
            <a:r>
              <a:rPr lang="es-AR" sz="1900" dirty="0" err="1"/>
              <a:t>void</a:t>
            </a:r>
            <a:r>
              <a:rPr lang="es-AR" sz="1900" dirty="0"/>
              <a:t> </a:t>
            </a:r>
            <a:r>
              <a:rPr lang="es-AR" sz="1900" dirty="0" err="1"/>
              <a:t>main</a:t>
            </a:r>
            <a:r>
              <a:rPr lang="es-AR" sz="1900" dirty="0"/>
              <a:t>(</a:t>
            </a:r>
            <a:r>
              <a:rPr lang="es-AR" sz="1900" dirty="0" err="1"/>
              <a:t>String</a:t>
            </a:r>
            <a:r>
              <a:rPr lang="es-AR" sz="1900" dirty="0"/>
              <a:t>[ ] </a:t>
            </a:r>
            <a:r>
              <a:rPr lang="es-AR" sz="1900" dirty="0" err="1"/>
              <a:t>args</a:t>
            </a:r>
            <a:r>
              <a:rPr lang="es-AR" sz="1900" dirty="0"/>
              <a:t>) </a:t>
            </a:r>
            <a:r>
              <a:rPr lang="es-AR" sz="1900" dirty="0" err="1"/>
              <a:t>throws</a:t>
            </a:r>
            <a:r>
              <a:rPr lang="es-AR" sz="1900" dirty="0"/>
              <a:t> </a:t>
            </a:r>
            <a:r>
              <a:rPr lang="es-AR" sz="1900" dirty="0" err="1"/>
              <a:t>IOException</a:t>
            </a:r>
            <a:r>
              <a:rPr lang="es-AR" sz="1900" dirty="0"/>
              <a:t>{</a:t>
            </a:r>
          </a:p>
          <a:p>
            <a:endParaRPr lang="es-AR" sz="1900" dirty="0"/>
          </a:p>
          <a:p>
            <a:r>
              <a:rPr lang="es-AR" sz="1900" dirty="0"/>
              <a:t>	// Define el archivo a utilizar</a:t>
            </a:r>
          </a:p>
          <a:p>
            <a:r>
              <a:rPr lang="es-AR" sz="1900" dirty="0"/>
              <a:t>        File </a:t>
            </a:r>
            <a:r>
              <a:rPr lang="es-AR" sz="1900" dirty="0" err="1"/>
              <a:t>archivoSalida</a:t>
            </a:r>
            <a:r>
              <a:rPr lang="es-AR" sz="1900" dirty="0"/>
              <a:t> = new File("destino.txt");</a:t>
            </a:r>
          </a:p>
          <a:p>
            <a:endParaRPr lang="es-AR" sz="1900" dirty="0"/>
          </a:p>
          <a:p>
            <a:r>
              <a:rPr lang="es-AR" sz="1900" dirty="0"/>
              <a:t>        // Abre el </a:t>
            </a:r>
            <a:r>
              <a:rPr lang="es-AR" sz="1900" dirty="0" err="1"/>
              <a:t>stream</a:t>
            </a:r>
            <a:r>
              <a:rPr lang="es-AR" sz="1900" dirty="0"/>
              <a:t> necesario</a:t>
            </a:r>
          </a:p>
          <a:p>
            <a:r>
              <a:rPr lang="es-AR" sz="1900" dirty="0"/>
              <a:t>	</a:t>
            </a:r>
            <a:r>
              <a:rPr lang="es-AR" sz="1900" dirty="0" err="1"/>
              <a:t>FileWriter</a:t>
            </a:r>
            <a:r>
              <a:rPr lang="es-AR" sz="1900" dirty="0"/>
              <a:t> </a:t>
            </a:r>
            <a:r>
              <a:rPr lang="es-AR" sz="1900" dirty="0" err="1"/>
              <a:t>out</a:t>
            </a:r>
            <a:r>
              <a:rPr lang="es-AR" sz="1900" dirty="0"/>
              <a:t> = new </a:t>
            </a:r>
            <a:r>
              <a:rPr lang="es-AR" sz="1900" dirty="0" err="1"/>
              <a:t>FileWriter</a:t>
            </a:r>
            <a:r>
              <a:rPr lang="es-AR" sz="1900" dirty="0"/>
              <a:t>(</a:t>
            </a:r>
            <a:r>
              <a:rPr lang="es-AR" sz="1900" dirty="0" err="1"/>
              <a:t>archivoSalida</a:t>
            </a:r>
            <a:r>
              <a:rPr lang="es-AR" sz="1900" dirty="0"/>
              <a:t>);</a:t>
            </a:r>
          </a:p>
          <a:p>
            <a:endParaRPr lang="es-AR" sz="1900" dirty="0"/>
          </a:p>
          <a:p>
            <a:r>
              <a:rPr lang="es-AR" sz="1900" dirty="0"/>
              <a:t> 	// Define la información a guardar en el archivo</a:t>
            </a:r>
          </a:p>
          <a:p>
            <a:r>
              <a:rPr lang="es-AR" sz="1900" dirty="0"/>
              <a:t>	</a:t>
            </a:r>
            <a:r>
              <a:rPr lang="es-AR" sz="1900" dirty="0" err="1"/>
              <a:t>String</a:t>
            </a:r>
            <a:r>
              <a:rPr lang="es-AR" sz="1900" dirty="0"/>
              <a:t> </a:t>
            </a:r>
            <a:r>
              <a:rPr lang="es-AR" sz="1900" dirty="0" err="1"/>
              <a:t>info</a:t>
            </a:r>
            <a:r>
              <a:rPr lang="es-AR" sz="1900" dirty="0"/>
              <a:t> = “Soy la </a:t>
            </a:r>
            <a:r>
              <a:rPr lang="es-AR" sz="1900" dirty="0" err="1"/>
              <a:t>informacion</a:t>
            </a:r>
            <a:r>
              <a:rPr lang="es-AR" sz="1900" dirty="0"/>
              <a:t>”;</a:t>
            </a:r>
          </a:p>
          <a:p>
            <a:endParaRPr lang="es-AR" sz="1900" dirty="0"/>
          </a:p>
          <a:p>
            <a:r>
              <a:rPr lang="es-AR" sz="1900" dirty="0"/>
              <a:t>	// Escribe el archivo con la información</a:t>
            </a:r>
          </a:p>
          <a:p>
            <a:r>
              <a:rPr lang="es-AR" sz="1900" dirty="0"/>
              <a:t>	</a:t>
            </a:r>
            <a:r>
              <a:rPr lang="es-AR" sz="1900" dirty="0" err="1"/>
              <a:t>for</a:t>
            </a:r>
            <a:r>
              <a:rPr lang="es-AR" sz="1900" dirty="0"/>
              <a:t>(</a:t>
            </a:r>
            <a:r>
              <a:rPr lang="es-AR" sz="1900" dirty="0" err="1"/>
              <a:t>int</a:t>
            </a:r>
            <a:r>
              <a:rPr lang="es-AR" sz="1900" dirty="0"/>
              <a:t> i=0; i&lt;</a:t>
            </a:r>
            <a:r>
              <a:rPr lang="es-AR" sz="1900" dirty="0" err="1"/>
              <a:t>info.length</a:t>
            </a:r>
            <a:r>
              <a:rPr lang="es-AR" sz="1900" dirty="0"/>
              <a:t>(); i++)</a:t>
            </a:r>
          </a:p>
          <a:p>
            <a:r>
              <a:rPr lang="es-AR" sz="1900" dirty="0"/>
              <a:t>            </a:t>
            </a:r>
            <a:r>
              <a:rPr lang="es-AR" sz="1900" dirty="0" err="1"/>
              <a:t>out.write</a:t>
            </a:r>
            <a:r>
              <a:rPr lang="es-AR" sz="1900" dirty="0"/>
              <a:t>( </a:t>
            </a:r>
            <a:r>
              <a:rPr lang="es-AR" sz="1900" dirty="0" err="1"/>
              <a:t>info.charAt</a:t>
            </a:r>
            <a:r>
              <a:rPr lang="es-AR" sz="1900" dirty="0"/>
              <a:t>(i) );</a:t>
            </a:r>
          </a:p>
          <a:p>
            <a:endParaRPr lang="es-AR" sz="1900" dirty="0"/>
          </a:p>
          <a:p>
            <a:r>
              <a:rPr lang="es-AR" sz="1900" dirty="0"/>
              <a:t>	// Cierra los </a:t>
            </a:r>
            <a:r>
              <a:rPr lang="es-AR" sz="1900" dirty="0" err="1"/>
              <a:t>streams</a:t>
            </a:r>
            <a:endParaRPr lang="es-AR" sz="1900" dirty="0"/>
          </a:p>
          <a:p>
            <a:r>
              <a:rPr lang="es-AR" sz="1900" dirty="0"/>
              <a:t>	</a:t>
            </a:r>
            <a:r>
              <a:rPr lang="es-AR" sz="1900" dirty="0" err="1"/>
              <a:t>out.close</a:t>
            </a:r>
            <a:r>
              <a:rPr lang="es-AR" sz="1900" dirty="0"/>
              <a:t>();</a:t>
            </a:r>
          </a:p>
          <a:p>
            <a:r>
              <a:rPr lang="es-AR" sz="1900" dirty="0"/>
              <a:t>   </a:t>
            </a:r>
            <a:r>
              <a:rPr lang="es-AR" sz="1900" dirty="0" smtClean="0"/>
              <a:t>}}</a:t>
            </a:r>
            <a:endParaRPr lang="es-AR" sz="1900" dirty="0"/>
          </a:p>
        </p:txBody>
      </p:sp>
    </p:spTree>
    <p:extLst>
      <p:ext uri="{BB962C8B-B14F-4D97-AF65-F5344CB8AC3E}">
        <p14:creationId xmlns:p14="http://schemas.microsoft.com/office/powerpoint/2010/main" val="1157228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Lectura de un Archivo Binario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83671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/>
              <a:t>La clase </a:t>
            </a:r>
            <a:r>
              <a:rPr lang="es-AR" sz="2400" b="1" dirty="0" err="1"/>
              <a:t>FileInputStream</a:t>
            </a:r>
            <a:r>
              <a:rPr lang="es-AR" sz="2400" dirty="0"/>
              <a:t> es una clase concreta utilizada para generar </a:t>
            </a:r>
            <a:r>
              <a:rPr lang="es-AR" sz="2400" dirty="0" err="1"/>
              <a:t>streams</a:t>
            </a:r>
            <a:r>
              <a:rPr lang="es-AR" sz="2400" dirty="0"/>
              <a:t> orientados a byte, y es la encargada de realizar la </a:t>
            </a:r>
            <a:r>
              <a:rPr lang="es-AR" sz="2400" b="1" dirty="0"/>
              <a:t>lectura</a:t>
            </a:r>
            <a:r>
              <a:rPr lang="es-AR" sz="2400" dirty="0"/>
              <a:t> de archivos en forma binaria</a:t>
            </a:r>
            <a:r>
              <a:rPr lang="es-AR" sz="2400" dirty="0" smtClean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890930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Escritura de un Archivo Binario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83671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/>
              <a:t>La clase </a:t>
            </a:r>
            <a:r>
              <a:rPr lang="es-AR" sz="2400" b="1" dirty="0" err="1"/>
              <a:t>FileOutputStream</a:t>
            </a:r>
            <a:r>
              <a:rPr lang="es-AR" sz="2400" dirty="0"/>
              <a:t> es una clase concreta utilizada para generar </a:t>
            </a:r>
            <a:r>
              <a:rPr lang="es-AR" sz="2400" dirty="0" err="1"/>
              <a:t>streams</a:t>
            </a:r>
            <a:r>
              <a:rPr lang="es-AR" sz="2400" dirty="0"/>
              <a:t> orientados a byte, y es la encargada de realizar la </a:t>
            </a:r>
            <a:r>
              <a:rPr lang="es-AR" sz="2400" b="1" dirty="0"/>
              <a:t>escritura</a:t>
            </a:r>
            <a:r>
              <a:rPr lang="es-AR" sz="2400" dirty="0"/>
              <a:t> de archivos en forma binaria</a:t>
            </a:r>
            <a:r>
              <a:rPr lang="es-AR" sz="2400" dirty="0" smtClean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907694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Ejemplo Lectura-Escritura Archivos Binarios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329575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900" dirty="0"/>
              <a:t>public </a:t>
            </a:r>
            <a:r>
              <a:rPr lang="es-AR" sz="1900" dirty="0" err="1"/>
              <a:t>class</a:t>
            </a:r>
            <a:r>
              <a:rPr lang="es-AR" sz="1900" dirty="0"/>
              <a:t> Copiador{</a:t>
            </a:r>
          </a:p>
          <a:p>
            <a:r>
              <a:rPr lang="es-AR" sz="1900" dirty="0"/>
              <a:t>	public </a:t>
            </a:r>
            <a:r>
              <a:rPr lang="es-AR" sz="1900" dirty="0" err="1"/>
              <a:t>static</a:t>
            </a:r>
            <a:r>
              <a:rPr lang="es-AR" sz="1900" dirty="0"/>
              <a:t> </a:t>
            </a:r>
            <a:r>
              <a:rPr lang="es-AR" sz="1900" dirty="0" err="1"/>
              <a:t>void</a:t>
            </a:r>
            <a:r>
              <a:rPr lang="es-AR" sz="1900" dirty="0"/>
              <a:t> </a:t>
            </a:r>
            <a:r>
              <a:rPr lang="es-AR" sz="1900" dirty="0" err="1"/>
              <a:t>main</a:t>
            </a:r>
            <a:r>
              <a:rPr lang="es-AR" sz="1900" dirty="0"/>
              <a:t>(</a:t>
            </a:r>
            <a:r>
              <a:rPr lang="es-AR" sz="1900" dirty="0" err="1"/>
              <a:t>String</a:t>
            </a:r>
            <a:r>
              <a:rPr lang="es-AR" sz="1900" dirty="0"/>
              <a:t>[] </a:t>
            </a:r>
            <a:r>
              <a:rPr lang="es-AR" sz="1900" dirty="0" err="1"/>
              <a:t>args</a:t>
            </a:r>
            <a:r>
              <a:rPr lang="es-AR" sz="1900" dirty="0"/>
              <a:t>) </a:t>
            </a:r>
            <a:r>
              <a:rPr lang="es-AR" sz="1900" dirty="0" err="1"/>
              <a:t>throws</a:t>
            </a:r>
            <a:r>
              <a:rPr lang="es-AR" sz="1900" dirty="0"/>
              <a:t> </a:t>
            </a:r>
            <a:r>
              <a:rPr lang="es-AR" sz="1900" dirty="0" err="1"/>
              <a:t>IOException</a:t>
            </a:r>
            <a:r>
              <a:rPr lang="es-AR" sz="1900" dirty="0"/>
              <a:t>{</a:t>
            </a:r>
          </a:p>
          <a:p>
            <a:endParaRPr lang="es-AR" sz="1900" dirty="0"/>
          </a:p>
          <a:p>
            <a:r>
              <a:rPr lang="es-AR" sz="1900" dirty="0"/>
              <a:t>              // Define los archivos a utilizar</a:t>
            </a:r>
          </a:p>
          <a:p>
            <a:r>
              <a:rPr lang="es-AR" sz="1900" dirty="0"/>
              <a:t>              File </a:t>
            </a:r>
            <a:r>
              <a:rPr lang="es-AR" sz="1900" dirty="0" err="1"/>
              <a:t>archivoEntrada</a:t>
            </a:r>
            <a:r>
              <a:rPr lang="es-AR" sz="1900" dirty="0"/>
              <a:t> = new File("fuente.gif");</a:t>
            </a:r>
          </a:p>
          <a:p>
            <a:r>
              <a:rPr lang="es-AR" sz="1900" dirty="0"/>
              <a:t>              File </a:t>
            </a:r>
            <a:r>
              <a:rPr lang="es-AR" sz="1900" dirty="0" err="1"/>
              <a:t>archivoSalida</a:t>
            </a:r>
            <a:r>
              <a:rPr lang="es-AR" sz="1900" dirty="0"/>
              <a:t> = new File("destino.gif");</a:t>
            </a:r>
          </a:p>
          <a:p>
            <a:endParaRPr lang="es-AR" sz="1900" dirty="0"/>
          </a:p>
          <a:p>
            <a:r>
              <a:rPr lang="es-AR" sz="1900" dirty="0"/>
              <a:t>              // Abre los </a:t>
            </a:r>
            <a:r>
              <a:rPr lang="es-AR" sz="1900" dirty="0" err="1"/>
              <a:t>streams</a:t>
            </a:r>
            <a:r>
              <a:rPr lang="es-AR" sz="1900" dirty="0"/>
              <a:t> necesarios</a:t>
            </a:r>
          </a:p>
          <a:p>
            <a:r>
              <a:rPr lang="es-AR" sz="1900" dirty="0"/>
              <a:t>	      </a:t>
            </a:r>
            <a:r>
              <a:rPr lang="es-AR" sz="1900" dirty="0" err="1"/>
              <a:t>FileInputStream</a:t>
            </a:r>
            <a:r>
              <a:rPr lang="es-AR" sz="1900" dirty="0"/>
              <a:t> in = new </a:t>
            </a:r>
            <a:r>
              <a:rPr lang="es-AR" sz="1900" dirty="0" err="1"/>
              <a:t>FileInputStream</a:t>
            </a:r>
            <a:r>
              <a:rPr lang="es-AR" sz="1900" dirty="0"/>
              <a:t>(</a:t>
            </a:r>
            <a:r>
              <a:rPr lang="es-AR" sz="1900" dirty="0" err="1"/>
              <a:t>archivoEntrada</a:t>
            </a:r>
            <a:r>
              <a:rPr lang="es-AR" sz="1900" dirty="0"/>
              <a:t>);</a:t>
            </a:r>
          </a:p>
          <a:p>
            <a:r>
              <a:rPr lang="es-AR" sz="1900" dirty="0"/>
              <a:t>	      </a:t>
            </a:r>
            <a:r>
              <a:rPr lang="es-AR" sz="1900" dirty="0" err="1"/>
              <a:t>FileOutputStream</a:t>
            </a:r>
            <a:r>
              <a:rPr lang="es-AR" sz="1900" dirty="0"/>
              <a:t> </a:t>
            </a:r>
            <a:r>
              <a:rPr lang="es-AR" sz="1900" dirty="0" err="1"/>
              <a:t>out</a:t>
            </a:r>
            <a:r>
              <a:rPr lang="es-AR" sz="1900" dirty="0"/>
              <a:t> = new </a:t>
            </a:r>
            <a:r>
              <a:rPr lang="es-AR" sz="1900" dirty="0" err="1"/>
              <a:t>FileOutputStream</a:t>
            </a:r>
            <a:r>
              <a:rPr lang="es-AR" sz="1900" dirty="0"/>
              <a:t>(</a:t>
            </a:r>
            <a:r>
              <a:rPr lang="es-AR" sz="1900" dirty="0" err="1"/>
              <a:t>archivoSalida</a:t>
            </a:r>
            <a:r>
              <a:rPr lang="es-AR" sz="1900" dirty="0"/>
              <a:t>);</a:t>
            </a:r>
          </a:p>
          <a:p>
            <a:endParaRPr lang="es-AR" sz="1900" dirty="0"/>
          </a:p>
          <a:p>
            <a:r>
              <a:rPr lang="es-AR" sz="1900" dirty="0"/>
              <a:t> 	      </a:t>
            </a:r>
            <a:r>
              <a:rPr lang="es-AR" sz="1900" dirty="0" err="1"/>
              <a:t>int</a:t>
            </a:r>
            <a:r>
              <a:rPr lang="es-AR" sz="1900" dirty="0"/>
              <a:t> </a:t>
            </a:r>
            <a:r>
              <a:rPr lang="es-AR" sz="1900" dirty="0" err="1"/>
              <a:t>unCaracter</a:t>
            </a:r>
            <a:r>
              <a:rPr lang="es-AR" sz="1900" dirty="0"/>
              <a:t>;</a:t>
            </a:r>
          </a:p>
          <a:p>
            <a:endParaRPr lang="es-AR" sz="1900" dirty="0"/>
          </a:p>
          <a:p>
            <a:r>
              <a:rPr lang="es-AR" sz="1900" dirty="0"/>
              <a:t>              // Copia el archivo fuente en el archivo destino</a:t>
            </a:r>
          </a:p>
          <a:p>
            <a:r>
              <a:rPr lang="es-AR" sz="1900" dirty="0"/>
              <a:t>	     </a:t>
            </a:r>
            <a:r>
              <a:rPr lang="es-AR" sz="1900" dirty="0" err="1"/>
              <a:t>while</a:t>
            </a:r>
            <a:r>
              <a:rPr lang="es-AR" sz="1900" dirty="0"/>
              <a:t> ( (</a:t>
            </a:r>
            <a:r>
              <a:rPr lang="es-AR" sz="1900" dirty="0" err="1"/>
              <a:t>unCaracter</a:t>
            </a:r>
            <a:r>
              <a:rPr lang="es-AR" sz="1900" dirty="0"/>
              <a:t> = </a:t>
            </a:r>
            <a:r>
              <a:rPr lang="es-AR" sz="1900" dirty="0" err="1"/>
              <a:t>in.read</a:t>
            </a:r>
            <a:r>
              <a:rPr lang="es-AR" sz="1900" dirty="0"/>
              <a:t>()) != -1)</a:t>
            </a:r>
          </a:p>
          <a:p>
            <a:r>
              <a:rPr lang="es-AR" sz="1900" dirty="0"/>
              <a:t>		</a:t>
            </a:r>
            <a:r>
              <a:rPr lang="es-AR" sz="1900" dirty="0" err="1"/>
              <a:t>out.write</a:t>
            </a:r>
            <a:r>
              <a:rPr lang="es-AR" sz="1900" dirty="0"/>
              <a:t>(</a:t>
            </a:r>
            <a:r>
              <a:rPr lang="es-AR" sz="1900" dirty="0" err="1"/>
              <a:t>unCaracter</a:t>
            </a:r>
            <a:r>
              <a:rPr lang="es-AR" sz="1900" dirty="0"/>
              <a:t>);</a:t>
            </a:r>
          </a:p>
          <a:p>
            <a:endParaRPr lang="es-AR" sz="1900" dirty="0"/>
          </a:p>
          <a:p>
            <a:r>
              <a:rPr lang="es-AR" sz="1900" dirty="0"/>
              <a:t>	     // Cierra los </a:t>
            </a:r>
            <a:r>
              <a:rPr lang="es-AR" sz="1900" dirty="0" err="1"/>
              <a:t>streams</a:t>
            </a:r>
            <a:endParaRPr lang="es-AR" sz="1900" dirty="0"/>
          </a:p>
          <a:p>
            <a:r>
              <a:rPr lang="es-AR" sz="1900" dirty="0"/>
              <a:t>	     </a:t>
            </a:r>
            <a:r>
              <a:rPr lang="es-AR" sz="1900" dirty="0" err="1"/>
              <a:t>in.close</a:t>
            </a:r>
            <a:r>
              <a:rPr lang="es-AR" sz="1900" dirty="0"/>
              <a:t>();</a:t>
            </a:r>
          </a:p>
          <a:p>
            <a:r>
              <a:rPr lang="es-AR" sz="1900" dirty="0"/>
              <a:t>	     </a:t>
            </a:r>
            <a:r>
              <a:rPr lang="es-AR" sz="1900" dirty="0" err="1"/>
              <a:t>out.close</a:t>
            </a:r>
            <a:r>
              <a:rPr lang="es-AR" sz="1900" dirty="0" smtClean="0"/>
              <a:t>();    }}</a:t>
            </a:r>
            <a:endParaRPr lang="es-AR" sz="1900" dirty="0"/>
          </a:p>
        </p:txBody>
      </p:sp>
    </p:spTree>
    <p:extLst>
      <p:ext uri="{BB962C8B-B14F-4D97-AF65-F5344CB8AC3E}">
        <p14:creationId xmlns:p14="http://schemas.microsoft.com/office/powerpoint/2010/main" val="1808898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Streams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Caracterizticas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(1/2)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548680"/>
            <a:ext cx="8496944" cy="566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Un </a:t>
            </a:r>
            <a:r>
              <a:rPr lang="es-A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Stream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es un medio utilizado para leer datos de una fuente, y para escribir datos en un destino. </a:t>
            </a:r>
            <a:endParaRPr lang="es-AR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Tanto 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la fuente como el destino pueden ser archivos, sockets, memoria, cadenas de caracteres, y también procesos.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Los </a:t>
            </a:r>
            <a:r>
              <a:rPr lang="es-A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Streams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se caracterizan por ser unidireccionales, es decir que un </a:t>
            </a:r>
            <a:r>
              <a:rPr lang="es-A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Stream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se utilizara solo para leer, o solo para escribir, pero no ambas acciones al mismo tiempo.</a:t>
            </a:r>
          </a:p>
          <a:p>
            <a:pPr>
              <a:lnSpc>
                <a:spcPct val="150000"/>
              </a:lnSpc>
            </a:pPr>
            <a:endParaRPr lang="es-A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Buffers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620688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Los buffers son una alternativa a las clases básicas de entrada y salida. 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Son </a:t>
            </a:r>
            <a:r>
              <a:rPr lang="es-AR" sz="2400" dirty="0"/>
              <a:t>subclases de las clases básicas correspondientes a la clase Reader, </a:t>
            </a:r>
            <a:r>
              <a:rPr lang="es-AR" sz="2400" dirty="0" err="1"/>
              <a:t>Writer</a:t>
            </a:r>
            <a:r>
              <a:rPr lang="es-AR" sz="2400" dirty="0"/>
              <a:t>, </a:t>
            </a:r>
            <a:r>
              <a:rPr lang="es-AR" sz="2400" dirty="0" err="1"/>
              <a:t>InputStream</a:t>
            </a:r>
            <a:r>
              <a:rPr lang="es-AR" sz="2400" dirty="0"/>
              <a:t> y </a:t>
            </a:r>
            <a:r>
              <a:rPr lang="es-AR" sz="2400" dirty="0" err="1"/>
              <a:t>OutputStream</a:t>
            </a:r>
            <a:r>
              <a:rPr lang="es-A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Cumplen el mismo objetivo que dichas clases, pero son </a:t>
            </a:r>
            <a:r>
              <a:rPr lang="es-AR" sz="2400" dirty="0" smtClean="0"/>
              <a:t>mas eficientes </a:t>
            </a:r>
            <a:r>
              <a:rPr lang="es-AR" sz="2400" dirty="0"/>
              <a:t>ya que tienen como objetivo guardar en un buffer los caracteres leídos / por escribir para lograr un mejora sustancial en la lectura / escritura.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Son utilizados como </a:t>
            </a:r>
            <a:r>
              <a:rPr lang="es-AR" sz="2400" dirty="0" err="1"/>
              <a:t>wrappers</a:t>
            </a:r>
            <a:r>
              <a:rPr lang="es-AR" sz="2400" dirty="0"/>
              <a:t> (envoltorios) para envolver las clases básicas. </a:t>
            </a:r>
          </a:p>
        </p:txBody>
      </p:sp>
    </p:spTree>
    <p:extLst>
      <p:ext uri="{BB962C8B-B14F-4D97-AF65-F5344CB8AC3E}">
        <p14:creationId xmlns:p14="http://schemas.microsoft.com/office/powerpoint/2010/main" val="345162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BufferedReader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620688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La clase </a:t>
            </a:r>
            <a:r>
              <a:rPr lang="es-AR" sz="2400" b="1" dirty="0" err="1"/>
              <a:t>BufferedReader</a:t>
            </a:r>
            <a:r>
              <a:rPr lang="es-AR" sz="2400" dirty="0"/>
              <a:t> es una clase que hereda de la clase Reader y se utiliza para envolver a otras subclases del tipo Reader, tales como la clase </a:t>
            </a:r>
            <a:r>
              <a:rPr lang="es-AR" sz="2400" dirty="0" err="1"/>
              <a:t>FileReader</a:t>
            </a:r>
            <a:r>
              <a:rPr lang="es-A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Entre los métodos más utilizados se encuentra el método </a:t>
            </a:r>
            <a:r>
              <a:rPr lang="es-AR" sz="2400" dirty="0" err="1"/>
              <a:t>readLine</a:t>
            </a:r>
            <a:r>
              <a:rPr lang="es-AR" sz="2400" dirty="0"/>
              <a:t>(), que permite leer un conjunto de caracteres retornado en forma de </a:t>
            </a:r>
            <a:r>
              <a:rPr lang="es-AR" sz="2400" dirty="0" err="1"/>
              <a:t>String</a:t>
            </a:r>
            <a:r>
              <a:rPr lang="es-AR" sz="2400" dirty="0"/>
              <a:t>, en lugar de leer </a:t>
            </a:r>
            <a:r>
              <a:rPr lang="es-AR" sz="2400" dirty="0" smtClean="0"/>
              <a:t>carácter </a:t>
            </a:r>
            <a:r>
              <a:rPr lang="es-AR" sz="2400" dirty="0"/>
              <a:t>a </a:t>
            </a:r>
            <a:r>
              <a:rPr lang="es-AR" sz="2400" dirty="0" smtClean="0"/>
              <a:t>carácter.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Para su instanciación se deberá importar </a:t>
            </a:r>
            <a:r>
              <a:rPr lang="es-AR" sz="2400" dirty="0" smtClean="0"/>
              <a:t>el paquete 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 </a:t>
            </a:r>
            <a:r>
              <a:rPr lang="es-AR" sz="2400" dirty="0" smtClean="0"/>
              <a:t>   </a:t>
            </a:r>
            <a:r>
              <a:rPr lang="es-AR" sz="2400" dirty="0" err="1" smtClean="0"/>
              <a:t>java.io.BufferedReader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66049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Ejemplo </a:t>
            </a:r>
            <a:r>
              <a:rPr lang="es-AR" dirty="0" err="1">
                <a:solidFill>
                  <a:schemeClr val="bg1"/>
                </a:solidFill>
                <a:latin typeface="Trebuchet MS" panose="020B0603020202020204" pitchFamily="34" charset="0"/>
              </a:rPr>
              <a:t>BufferedReader</a:t>
            </a:r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692696"/>
            <a:ext cx="864096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/>
              <a:t>File archivo = new File(“fuente.txt”);</a:t>
            </a:r>
          </a:p>
          <a:p>
            <a:endParaRPr lang="es-AR" sz="2200" dirty="0"/>
          </a:p>
          <a:p>
            <a:r>
              <a:rPr lang="es-AR" sz="2200" dirty="0" err="1"/>
              <a:t>BufferedReader</a:t>
            </a:r>
            <a:r>
              <a:rPr lang="es-AR" sz="2200" dirty="0"/>
              <a:t> in = new </a:t>
            </a:r>
            <a:r>
              <a:rPr lang="es-AR" sz="2200" dirty="0" err="1" smtClean="0"/>
              <a:t>BufferedReader</a:t>
            </a:r>
            <a:r>
              <a:rPr lang="es-AR" sz="2200" dirty="0" smtClean="0"/>
              <a:t>(new </a:t>
            </a:r>
            <a:r>
              <a:rPr lang="es-AR" sz="2200" dirty="0" err="1"/>
              <a:t>FileReader</a:t>
            </a:r>
            <a:r>
              <a:rPr lang="es-AR" sz="2200" dirty="0"/>
              <a:t>(archivo) ); </a:t>
            </a:r>
          </a:p>
          <a:p>
            <a:endParaRPr lang="es-AR" sz="2200" dirty="0"/>
          </a:p>
          <a:p>
            <a:r>
              <a:rPr lang="es-AR" sz="2200" dirty="0"/>
              <a:t>// Lee la primer </a:t>
            </a:r>
            <a:r>
              <a:rPr lang="es-AR" sz="2200" dirty="0" smtClean="0"/>
              <a:t>línea </a:t>
            </a:r>
            <a:r>
              <a:rPr lang="es-AR" sz="2200" dirty="0"/>
              <a:t>del archivo fuente.txt a </a:t>
            </a:r>
            <a:r>
              <a:rPr lang="es-AR" sz="2200" dirty="0" smtClean="0"/>
              <a:t>través </a:t>
            </a:r>
            <a:r>
              <a:rPr lang="es-AR" sz="2200" dirty="0"/>
              <a:t>del </a:t>
            </a:r>
            <a:r>
              <a:rPr lang="es-AR" sz="2200" dirty="0" err="1" smtClean="0"/>
              <a:t>stream</a:t>
            </a:r>
            <a:endParaRPr lang="es-AR" sz="2200" dirty="0"/>
          </a:p>
          <a:p>
            <a:r>
              <a:rPr lang="es-AR" sz="2200" dirty="0"/>
              <a:t>// denominado in</a:t>
            </a:r>
          </a:p>
          <a:p>
            <a:endParaRPr lang="es-AR" sz="2200" dirty="0"/>
          </a:p>
          <a:p>
            <a:r>
              <a:rPr lang="es-AR" sz="2200" dirty="0" err="1"/>
              <a:t>String</a:t>
            </a:r>
            <a:r>
              <a:rPr lang="es-AR" sz="2200" dirty="0"/>
              <a:t> </a:t>
            </a:r>
            <a:r>
              <a:rPr lang="es-AR" sz="2200" dirty="0" err="1"/>
              <a:t>lineaLeida</a:t>
            </a:r>
            <a:r>
              <a:rPr lang="es-AR" sz="2200" dirty="0"/>
              <a:t> = </a:t>
            </a:r>
            <a:r>
              <a:rPr lang="es-AR" sz="2200" dirty="0" err="1"/>
              <a:t>in.readLine</a:t>
            </a:r>
            <a:r>
              <a:rPr lang="es-AR" sz="2200" dirty="0"/>
              <a:t>(); </a:t>
            </a:r>
          </a:p>
          <a:p>
            <a:endParaRPr lang="es-AR" sz="2200" dirty="0"/>
          </a:p>
          <a:p>
            <a:r>
              <a:rPr lang="es-AR" sz="2200" dirty="0"/>
              <a:t>// Cierra el </a:t>
            </a:r>
            <a:r>
              <a:rPr lang="es-AR" sz="2200" dirty="0" err="1"/>
              <a:t>stream</a:t>
            </a:r>
            <a:r>
              <a:rPr lang="es-AR" sz="2200" dirty="0"/>
              <a:t> y libera recursos</a:t>
            </a:r>
          </a:p>
          <a:p>
            <a:endParaRPr lang="es-AR" sz="2200" dirty="0"/>
          </a:p>
          <a:p>
            <a:r>
              <a:rPr lang="es-AR" sz="2200" dirty="0" err="1"/>
              <a:t>in.close</a:t>
            </a:r>
            <a:r>
              <a:rPr lang="es-AR" sz="2200" dirty="0"/>
              <a:t>();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1697953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BufferedWriter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764704"/>
            <a:ext cx="864096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/>
              <a:t>La clase </a:t>
            </a:r>
            <a:r>
              <a:rPr lang="es-AR" sz="2200" b="1" dirty="0" err="1"/>
              <a:t>BufferedWriter</a:t>
            </a:r>
            <a:r>
              <a:rPr lang="es-AR" sz="2200" dirty="0"/>
              <a:t> es una clase que hereda de la clase </a:t>
            </a:r>
            <a:r>
              <a:rPr lang="es-AR" sz="2200" b="1" dirty="0" err="1"/>
              <a:t>Writer</a:t>
            </a:r>
            <a:r>
              <a:rPr lang="es-AR" sz="2200" dirty="0"/>
              <a:t> y se utiliza para envolver a otras subclases del tipo </a:t>
            </a:r>
            <a:r>
              <a:rPr lang="es-AR" sz="2200" dirty="0" err="1"/>
              <a:t>Writer</a:t>
            </a:r>
            <a:r>
              <a:rPr lang="es-AR" sz="2200" dirty="0"/>
              <a:t>, tales como la clase </a:t>
            </a:r>
            <a:r>
              <a:rPr lang="es-AR" sz="2200" dirty="0" err="1"/>
              <a:t>FileWriter</a:t>
            </a:r>
            <a:r>
              <a:rPr lang="es-AR" sz="22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/>
              <a:t>Entre los métodos más utilizados se encuentra el método </a:t>
            </a:r>
            <a:r>
              <a:rPr lang="es-AR" sz="2200" b="1" dirty="0" err="1" smtClean="0"/>
              <a:t>write</a:t>
            </a:r>
            <a:r>
              <a:rPr lang="es-AR" sz="2200" dirty="0" smtClean="0"/>
              <a:t> (</a:t>
            </a:r>
            <a:r>
              <a:rPr lang="es-AR" sz="2200" dirty="0" err="1"/>
              <a:t>String</a:t>
            </a:r>
            <a:r>
              <a:rPr lang="es-AR" sz="2200" dirty="0"/>
              <a:t> s, </a:t>
            </a:r>
            <a:r>
              <a:rPr lang="es-AR" sz="2200" dirty="0" err="1"/>
              <a:t>int</a:t>
            </a:r>
            <a:r>
              <a:rPr lang="es-AR" sz="2200" dirty="0"/>
              <a:t> offset, </a:t>
            </a:r>
            <a:r>
              <a:rPr lang="es-AR" sz="2200" dirty="0" err="1"/>
              <a:t>int</a:t>
            </a:r>
            <a:r>
              <a:rPr lang="es-AR" sz="2200" dirty="0"/>
              <a:t> </a:t>
            </a:r>
            <a:r>
              <a:rPr lang="es-AR" sz="2200" dirty="0" err="1"/>
              <a:t>length</a:t>
            </a:r>
            <a:r>
              <a:rPr lang="es-AR" sz="2200" dirty="0"/>
              <a:t>), que permite </a:t>
            </a:r>
            <a:r>
              <a:rPr lang="es-AR" sz="2200" dirty="0" smtClean="0"/>
              <a:t>escribir </a:t>
            </a:r>
            <a:r>
              <a:rPr lang="es-AR" sz="2200" dirty="0"/>
              <a:t>un conjunto de caracteres en lugar de leer </a:t>
            </a:r>
            <a:r>
              <a:rPr lang="es-AR" sz="2200" dirty="0" smtClean="0"/>
              <a:t>carácter </a:t>
            </a:r>
            <a:r>
              <a:rPr lang="es-AR" sz="2200" dirty="0"/>
              <a:t>a </a:t>
            </a:r>
            <a:r>
              <a:rPr lang="es-AR" sz="2200" dirty="0" smtClean="0"/>
              <a:t>carácter.</a:t>
            </a:r>
            <a:endParaRPr lang="es-A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/>
              <a:t>Adicionalmente, posee </a:t>
            </a:r>
            <a:r>
              <a:rPr lang="es-AR" sz="2200" dirty="0" smtClean="0"/>
              <a:t>el método </a:t>
            </a:r>
            <a:r>
              <a:rPr lang="es-AR" sz="2200" b="1" dirty="0" err="1" smtClean="0"/>
              <a:t>newLine</a:t>
            </a:r>
            <a:r>
              <a:rPr lang="es-AR" sz="2200" b="1" dirty="0"/>
              <a:t>()</a:t>
            </a:r>
            <a:r>
              <a:rPr lang="es-AR" sz="2200" dirty="0"/>
              <a:t> que </a:t>
            </a:r>
            <a:r>
              <a:rPr lang="es-AR" sz="2200" dirty="0" smtClean="0"/>
              <a:t>es utilizado </a:t>
            </a:r>
            <a:r>
              <a:rPr lang="es-AR" sz="2200" dirty="0"/>
              <a:t>para escribir en el </a:t>
            </a:r>
            <a:r>
              <a:rPr lang="es-AR" sz="2200" dirty="0" err="1"/>
              <a:t>stream</a:t>
            </a:r>
            <a:r>
              <a:rPr lang="es-AR" sz="2200" dirty="0"/>
              <a:t> la representación de una nueva </a:t>
            </a:r>
            <a:r>
              <a:rPr lang="es-AR" sz="2200" dirty="0" smtClean="0"/>
              <a:t>línea.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/>
              <a:t>Para su instanciación se deberá importar el paquete </a:t>
            </a:r>
          </a:p>
          <a:p>
            <a:pPr>
              <a:lnSpc>
                <a:spcPct val="150000"/>
              </a:lnSpc>
            </a:pPr>
            <a:r>
              <a:rPr lang="es-AR" sz="2200" dirty="0"/>
              <a:t>    </a:t>
            </a:r>
            <a:r>
              <a:rPr lang="es-AR" sz="2200" dirty="0" err="1" smtClean="0"/>
              <a:t>java.io.BufferedWriter</a:t>
            </a:r>
            <a:endParaRPr lang="es-A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17755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Ejemplo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BufferedWriter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548680"/>
            <a:ext cx="864096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/>
              <a:t>File archivo = new File(“destino.txt”);</a:t>
            </a:r>
          </a:p>
          <a:p>
            <a:endParaRPr lang="es-AR" sz="2200" dirty="0"/>
          </a:p>
          <a:p>
            <a:r>
              <a:rPr lang="es-AR" sz="2200" dirty="0" err="1"/>
              <a:t>BufferedWriter</a:t>
            </a:r>
            <a:r>
              <a:rPr lang="es-AR" sz="2200" dirty="0"/>
              <a:t> </a:t>
            </a:r>
            <a:r>
              <a:rPr lang="es-AR" sz="2200" dirty="0" err="1"/>
              <a:t>out</a:t>
            </a:r>
            <a:r>
              <a:rPr lang="es-AR" sz="2200" dirty="0"/>
              <a:t> = new </a:t>
            </a:r>
            <a:r>
              <a:rPr lang="es-AR" sz="2200" dirty="0" err="1"/>
              <a:t>BufferedWriter</a:t>
            </a:r>
            <a:r>
              <a:rPr lang="es-AR" sz="2200" dirty="0"/>
              <a:t>(</a:t>
            </a:r>
          </a:p>
          <a:p>
            <a:endParaRPr lang="es-AR" sz="2200" dirty="0"/>
          </a:p>
          <a:p>
            <a:r>
              <a:rPr lang="es-AR" sz="2200" dirty="0"/>
              <a:t>new </a:t>
            </a:r>
            <a:r>
              <a:rPr lang="es-AR" sz="2200" dirty="0" err="1"/>
              <a:t>FileWriter</a:t>
            </a:r>
            <a:r>
              <a:rPr lang="es-AR" sz="2200" dirty="0"/>
              <a:t>(archivo) );</a:t>
            </a:r>
          </a:p>
          <a:p>
            <a:endParaRPr lang="es-AR" sz="2200" dirty="0"/>
          </a:p>
          <a:p>
            <a:r>
              <a:rPr lang="es-AR" sz="2200" dirty="0"/>
              <a:t>// </a:t>
            </a:r>
            <a:r>
              <a:rPr lang="es-AR" sz="2200" dirty="0" err="1"/>
              <a:t>Linea</a:t>
            </a:r>
            <a:r>
              <a:rPr lang="es-AR" sz="2200" dirty="0"/>
              <a:t> a escribir</a:t>
            </a:r>
          </a:p>
          <a:p>
            <a:r>
              <a:rPr lang="es-AR" sz="2200" dirty="0" err="1"/>
              <a:t>String</a:t>
            </a:r>
            <a:r>
              <a:rPr lang="es-AR" sz="2200" dirty="0"/>
              <a:t> linea1 = "Hola, soy una línea a escribir en el archivo";</a:t>
            </a:r>
          </a:p>
          <a:p>
            <a:endParaRPr lang="es-AR" sz="2200" dirty="0"/>
          </a:p>
          <a:p>
            <a:r>
              <a:rPr lang="es-AR" sz="2200" dirty="0"/>
              <a:t>// Escribe la cadena de caracteres en el archivo</a:t>
            </a:r>
          </a:p>
          <a:p>
            <a:r>
              <a:rPr lang="es-AR" sz="2200" dirty="0" err="1"/>
              <a:t>out.write</a:t>
            </a:r>
            <a:r>
              <a:rPr lang="es-AR" sz="2200" dirty="0"/>
              <a:t>(linea1, 0, linea1.length());</a:t>
            </a:r>
          </a:p>
          <a:p>
            <a:endParaRPr lang="es-AR" sz="2200" dirty="0"/>
          </a:p>
          <a:p>
            <a:r>
              <a:rPr lang="es-AR" sz="2200" dirty="0"/>
              <a:t>// Escribe un “</a:t>
            </a:r>
            <a:r>
              <a:rPr lang="es-AR" sz="2200" dirty="0" err="1"/>
              <a:t>enter</a:t>
            </a:r>
            <a:r>
              <a:rPr lang="es-AR" sz="2200" dirty="0"/>
              <a:t>” en el archivo</a:t>
            </a:r>
          </a:p>
          <a:p>
            <a:r>
              <a:rPr lang="es-AR" sz="2200" dirty="0" err="1"/>
              <a:t>out.newLine</a:t>
            </a:r>
            <a:r>
              <a:rPr lang="es-AR" sz="2200" dirty="0"/>
              <a:t>(); </a:t>
            </a:r>
          </a:p>
          <a:p>
            <a:endParaRPr lang="es-AR" sz="2200" dirty="0"/>
          </a:p>
          <a:p>
            <a:r>
              <a:rPr lang="es-AR" sz="2200" dirty="0"/>
              <a:t>// Cierra el </a:t>
            </a:r>
            <a:r>
              <a:rPr lang="es-AR" sz="2200" dirty="0" err="1"/>
              <a:t>stream</a:t>
            </a:r>
            <a:r>
              <a:rPr lang="es-AR" sz="2200" dirty="0"/>
              <a:t> y libera recursos</a:t>
            </a:r>
          </a:p>
          <a:p>
            <a:r>
              <a:rPr lang="es-AR" sz="2200" dirty="0" err="1"/>
              <a:t>out.close</a:t>
            </a:r>
            <a:r>
              <a:rPr lang="es-AR" sz="2200" dirty="0"/>
              <a:t>();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273772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BufferedInputStream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9512" y="908720"/>
            <a:ext cx="86409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/>
              <a:t>El objetivo de la clase </a:t>
            </a:r>
            <a:r>
              <a:rPr lang="es-AR" sz="2800" b="1" dirty="0" err="1"/>
              <a:t>BufferedInputStream</a:t>
            </a:r>
            <a:r>
              <a:rPr lang="es-AR" sz="2800" dirty="0"/>
              <a:t> es el mismo que el de la clase </a:t>
            </a:r>
            <a:r>
              <a:rPr lang="es-AR" sz="2800" dirty="0" err="1"/>
              <a:t>BufferedReader</a:t>
            </a:r>
            <a:r>
              <a:rPr lang="es-AR" sz="2800" dirty="0"/>
              <a:t>, la diferencia radica en que el tratamiento de la información es a nivel bytes, y no a nivel caracteres</a:t>
            </a:r>
            <a:r>
              <a:rPr lang="es-AR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/>
              <a:t>Para su instanciación se deberá importar </a:t>
            </a:r>
            <a:endParaRPr lang="es-AR" sz="2800" dirty="0" smtClean="0"/>
          </a:p>
          <a:p>
            <a:pPr>
              <a:lnSpc>
                <a:spcPct val="150000"/>
              </a:lnSpc>
            </a:pPr>
            <a:r>
              <a:rPr lang="es-AR" sz="2800" dirty="0" smtClean="0"/>
              <a:t>     </a:t>
            </a:r>
            <a:r>
              <a:rPr lang="es-AR" sz="2800" dirty="0" err="1" smtClean="0"/>
              <a:t>java.io.BufferedInputStream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806767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BufferedOutputStream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9512" y="908720"/>
            <a:ext cx="86409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/>
              <a:t>El objetivo de la clase </a:t>
            </a:r>
            <a:r>
              <a:rPr lang="es-AR" sz="2800" b="1" dirty="0" err="1"/>
              <a:t>BufferedOutputStream</a:t>
            </a:r>
            <a:r>
              <a:rPr lang="es-AR" sz="2800" dirty="0"/>
              <a:t> es el mismo que el de la clase </a:t>
            </a:r>
            <a:r>
              <a:rPr lang="es-AR" sz="2800" dirty="0" err="1"/>
              <a:t>BufferedWriter</a:t>
            </a:r>
            <a:r>
              <a:rPr lang="es-AR" sz="2800" dirty="0"/>
              <a:t>, la diferencia radica en que el tratamiento de la información es a nivel bytes, y no a nivel caracteres</a:t>
            </a:r>
            <a:r>
              <a:rPr lang="es-AR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/>
              <a:t>Para su instanciación se deberá importar </a:t>
            </a:r>
            <a:r>
              <a:rPr lang="es-AR" sz="2800" dirty="0" err="1" smtClean="0"/>
              <a:t>java.io.BufferedOutputStream</a:t>
            </a: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1061355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Ejemplo Input-Output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620688"/>
            <a:ext cx="499450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26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Clase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PrintWriter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548680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 Es una de las clases mas usadas para el manejo de archivos, ya que posee los métodos  </a:t>
            </a:r>
            <a:r>
              <a:rPr lang="es-AR" sz="2400" dirty="0" err="1"/>
              <a:t>print</a:t>
            </a:r>
            <a:r>
              <a:rPr lang="es-AR" sz="2400" dirty="0"/>
              <a:t>(</a:t>
            </a:r>
            <a:r>
              <a:rPr lang="es-AR" sz="2400" dirty="0" err="1"/>
              <a:t>String</a:t>
            </a:r>
            <a:r>
              <a:rPr lang="es-AR" sz="2400" dirty="0"/>
              <a:t>) y  </a:t>
            </a:r>
            <a:r>
              <a:rPr lang="es-AR" sz="2400" dirty="0" err="1"/>
              <a:t>println</a:t>
            </a:r>
            <a:r>
              <a:rPr lang="es-AR" sz="2400" dirty="0"/>
              <a:t>(</a:t>
            </a:r>
            <a:r>
              <a:rPr lang="es-AR" sz="2400" dirty="0" err="1"/>
              <a:t>String</a:t>
            </a:r>
            <a:r>
              <a:rPr lang="es-AR" sz="2400" dirty="0"/>
              <a:t>), idénticos a los de </a:t>
            </a:r>
            <a:r>
              <a:rPr lang="es-AR" sz="2400" dirty="0" err="1"/>
              <a:t>System.out</a:t>
            </a:r>
            <a:r>
              <a:rPr lang="es-AR" sz="2400" dirty="0"/>
              <a:t>., y en este caso no hace falta hacer una llamada al método </a:t>
            </a:r>
            <a:r>
              <a:rPr lang="es-AR" sz="2400" dirty="0" err="1"/>
              <a:t>newLine</a:t>
            </a:r>
            <a:r>
              <a:rPr lang="es-AR" sz="2400" dirty="0"/>
              <a:t>(). </a:t>
            </a:r>
            <a:endParaRPr lang="es-AR" sz="2400" dirty="0" smtClean="0"/>
          </a:p>
          <a:p>
            <a:pPr>
              <a:lnSpc>
                <a:spcPct val="150000"/>
              </a:lnSpc>
            </a:pPr>
            <a:endParaRPr lang="es-AR" sz="2000" dirty="0" smtClean="0"/>
          </a:p>
          <a:p>
            <a:pPr>
              <a:lnSpc>
                <a:spcPct val="150000"/>
              </a:lnSpc>
            </a:pPr>
            <a:r>
              <a:rPr lang="es-AR" sz="2000" u="sng" dirty="0" smtClean="0"/>
              <a:t>Ejemplo</a:t>
            </a:r>
          </a:p>
          <a:p>
            <a:pPr>
              <a:lnSpc>
                <a:spcPct val="150000"/>
              </a:lnSpc>
            </a:pPr>
            <a:r>
              <a:rPr lang="es-AR" sz="1900" dirty="0" err="1" smtClean="0"/>
              <a:t>PrintWriter</a:t>
            </a:r>
            <a:r>
              <a:rPr lang="es-AR" sz="1900" dirty="0" smtClean="0"/>
              <a:t> </a:t>
            </a:r>
            <a:r>
              <a:rPr lang="es-AR" sz="1900" dirty="0" err="1"/>
              <a:t>pw</a:t>
            </a:r>
            <a:r>
              <a:rPr lang="es-AR" sz="1900" dirty="0"/>
              <a:t> = new </a:t>
            </a:r>
            <a:r>
              <a:rPr lang="es-AR" sz="1900" dirty="0" err="1"/>
              <a:t>PrintWriter</a:t>
            </a:r>
            <a:r>
              <a:rPr lang="es-AR" sz="1900" dirty="0"/>
              <a:t>(new </a:t>
            </a:r>
            <a:r>
              <a:rPr lang="es-AR" sz="1900" dirty="0" err="1"/>
              <a:t>FileWriter</a:t>
            </a:r>
            <a:r>
              <a:rPr lang="es-AR" sz="1900" dirty="0"/>
              <a:t>(“MiArchivo.txt</a:t>
            </a:r>
            <a:r>
              <a:rPr lang="es-AR" sz="1900" dirty="0" smtClean="0"/>
              <a:t>”));</a:t>
            </a:r>
            <a:endParaRPr lang="es-AR" sz="1900" dirty="0"/>
          </a:p>
          <a:p>
            <a:pPr>
              <a:lnSpc>
                <a:spcPct val="150000"/>
              </a:lnSpc>
            </a:pPr>
            <a:r>
              <a:rPr lang="es-AR" sz="1900" dirty="0" err="1"/>
              <a:t>for</a:t>
            </a:r>
            <a:r>
              <a:rPr lang="es-AR" sz="1900" dirty="0"/>
              <a:t> (</a:t>
            </a:r>
            <a:r>
              <a:rPr lang="es-AR" sz="1900" dirty="0" err="1"/>
              <a:t>int</a:t>
            </a:r>
            <a:r>
              <a:rPr lang="es-AR" sz="1900" dirty="0"/>
              <a:t> i = 0; i &lt; 10; i++)</a:t>
            </a:r>
          </a:p>
          <a:p>
            <a:pPr>
              <a:lnSpc>
                <a:spcPct val="150000"/>
              </a:lnSpc>
            </a:pPr>
            <a:r>
              <a:rPr lang="es-AR" sz="1900" dirty="0"/>
              <a:t>    </a:t>
            </a:r>
            <a:r>
              <a:rPr lang="es-AR" sz="1900" dirty="0" err="1"/>
              <a:t>pw.println</a:t>
            </a:r>
            <a:r>
              <a:rPr lang="es-AR" sz="1900" dirty="0"/>
              <a:t>("</a:t>
            </a:r>
            <a:r>
              <a:rPr lang="es-AR" sz="1900" dirty="0" err="1"/>
              <a:t>Linea</a:t>
            </a:r>
            <a:r>
              <a:rPr lang="es-AR" sz="1900" dirty="0"/>
              <a:t> " + i);</a:t>
            </a:r>
          </a:p>
          <a:p>
            <a:pPr>
              <a:lnSpc>
                <a:spcPct val="150000"/>
              </a:lnSpc>
            </a:pPr>
            <a:endParaRPr lang="es-AR" sz="1900" dirty="0"/>
          </a:p>
          <a:p>
            <a:pPr>
              <a:lnSpc>
                <a:spcPct val="150000"/>
              </a:lnSpc>
            </a:pPr>
            <a:r>
              <a:rPr lang="es-AR" sz="1900" dirty="0" err="1"/>
              <a:t>if</a:t>
            </a:r>
            <a:r>
              <a:rPr lang="es-AR" sz="1900" dirty="0"/>
              <a:t> (</a:t>
            </a:r>
            <a:r>
              <a:rPr lang="es-AR" sz="1900" dirty="0" err="1"/>
              <a:t>null</a:t>
            </a:r>
            <a:r>
              <a:rPr lang="es-AR" sz="1900" dirty="0"/>
              <a:t> != </a:t>
            </a:r>
            <a:r>
              <a:rPr lang="es-AR" sz="1900" dirty="0" err="1"/>
              <a:t>pw</a:t>
            </a:r>
            <a:r>
              <a:rPr lang="es-AR" sz="1900" dirty="0"/>
              <a:t>)</a:t>
            </a:r>
          </a:p>
          <a:p>
            <a:pPr>
              <a:lnSpc>
                <a:spcPct val="150000"/>
              </a:lnSpc>
            </a:pPr>
            <a:r>
              <a:rPr lang="es-AR" sz="1900" dirty="0"/>
              <a:t>    </a:t>
            </a:r>
            <a:r>
              <a:rPr lang="es-AR" sz="1900" dirty="0" err="1"/>
              <a:t>pw.close</a:t>
            </a:r>
            <a:r>
              <a:rPr lang="es-AR" sz="1900" dirty="0"/>
              <a:t>();</a:t>
            </a:r>
            <a:endParaRPr lang="es-AR" sz="1900" dirty="0"/>
          </a:p>
        </p:txBody>
      </p:sp>
    </p:spTree>
    <p:extLst>
      <p:ext uri="{BB962C8B-B14F-4D97-AF65-F5344CB8AC3E}">
        <p14:creationId xmlns:p14="http://schemas.microsoft.com/office/powerpoint/2010/main" val="59104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Laboratorios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27584" y="1052736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Laboratorio </a:t>
            </a:r>
            <a:r>
              <a:rPr lang="es-AR" dirty="0" smtClean="0"/>
              <a:t>Archivo Remoto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6435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Streams</a:t>
            </a:r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s-AR" dirty="0" err="1">
                <a:solidFill>
                  <a:schemeClr val="bg1"/>
                </a:solidFill>
                <a:latin typeface="Trebuchet MS" panose="020B0603020202020204" pitchFamily="34" charset="0"/>
              </a:rPr>
              <a:t>Caracterizticas</a:t>
            </a:r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(2/2</a:t>
            </a:r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476672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Para utilizar una </a:t>
            </a:r>
            <a:r>
              <a:rPr lang="es-A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Stream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el programa a realizar deberá construir el </a:t>
            </a:r>
            <a:r>
              <a:rPr lang="es-A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Stream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relacionándolo directamente con una fuente o con un destino, dependiendo si se necesita leer o escribir información.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La acción de </a:t>
            </a:r>
            <a:r>
              <a:rPr lang="es-A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leer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información de una fuente es conocida también como </a:t>
            </a:r>
            <a:r>
              <a:rPr lang="es-A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 y la acción de </a:t>
            </a:r>
            <a:r>
              <a:rPr lang="es-A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escribir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información en un destino es conocida como </a:t>
            </a:r>
            <a:r>
              <a:rPr lang="es-A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  <a:endParaRPr lang="es-AR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Dentro 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 Java, todas las clases utilizadas tanto para el input como para el output están incluidas en el </a:t>
            </a:r>
            <a:r>
              <a:rPr lang="es-A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paquete java.io</a:t>
            </a:r>
            <a:endParaRPr lang="es-AR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37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Algoritmo de Lectura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329575"/>
            <a:ext cx="8496944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Para obtener información, un programa deberá abrir un </a:t>
            </a:r>
            <a:r>
              <a:rPr lang="es-AR" sz="2300" dirty="0" err="1"/>
              <a:t>stream</a:t>
            </a:r>
            <a:r>
              <a:rPr lang="es-AR" sz="2300" dirty="0"/>
              <a:t> sobre una fuente y leer la información de forma secuencial.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Independientemente del tipo de información, el algoritmo de lectura es siempre el mismo:</a:t>
            </a:r>
          </a:p>
          <a:p>
            <a:endParaRPr lang="es-AR" sz="2400" dirty="0" smtClean="0"/>
          </a:p>
          <a:p>
            <a:pPr lvl="3"/>
            <a:r>
              <a:rPr lang="es-AR" sz="2300" dirty="0" smtClean="0"/>
              <a:t>Abrir </a:t>
            </a:r>
            <a:r>
              <a:rPr lang="es-AR" sz="2300" dirty="0"/>
              <a:t>un </a:t>
            </a:r>
            <a:r>
              <a:rPr lang="es-AR" sz="2300" dirty="0" err="1"/>
              <a:t>stream</a:t>
            </a:r>
            <a:endParaRPr lang="es-AR" sz="2300" dirty="0"/>
          </a:p>
          <a:p>
            <a:pPr lvl="3"/>
            <a:r>
              <a:rPr lang="es-AR" sz="2300" dirty="0"/>
              <a:t> </a:t>
            </a:r>
          </a:p>
          <a:p>
            <a:pPr lvl="3"/>
            <a:r>
              <a:rPr lang="es-AR" sz="2300" dirty="0"/>
              <a:t>Mientras haya mas información</a:t>
            </a:r>
          </a:p>
          <a:p>
            <a:pPr lvl="3"/>
            <a:r>
              <a:rPr lang="es-AR" sz="2300" dirty="0"/>
              <a:t>{</a:t>
            </a:r>
          </a:p>
          <a:p>
            <a:pPr lvl="3"/>
            <a:r>
              <a:rPr lang="es-AR" sz="2300" dirty="0" smtClean="0"/>
              <a:t>	Leer </a:t>
            </a:r>
            <a:r>
              <a:rPr lang="es-AR" sz="2300" dirty="0"/>
              <a:t>información</a:t>
            </a:r>
          </a:p>
          <a:p>
            <a:pPr lvl="3"/>
            <a:r>
              <a:rPr lang="es-AR" sz="2300" dirty="0"/>
              <a:t>}</a:t>
            </a:r>
          </a:p>
          <a:p>
            <a:pPr lvl="3"/>
            <a:r>
              <a:rPr lang="es-AR" sz="2300" dirty="0"/>
              <a:t> </a:t>
            </a:r>
          </a:p>
          <a:p>
            <a:pPr lvl="3"/>
            <a:r>
              <a:rPr lang="es-AR" sz="2300" dirty="0"/>
              <a:t>Cerrar </a:t>
            </a:r>
            <a:r>
              <a:rPr lang="es-AR" sz="2300" dirty="0" err="1"/>
              <a:t>stream</a:t>
            </a:r>
            <a:endParaRPr lang="es-AR" sz="2300" dirty="0"/>
          </a:p>
        </p:txBody>
      </p:sp>
    </p:spTree>
    <p:extLst>
      <p:ext uri="{BB962C8B-B14F-4D97-AF65-F5344CB8AC3E}">
        <p14:creationId xmlns:p14="http://schemas.microsoft.com/office/powerpoint/2010/main" val="3038470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Algoritmo de Escritura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329575"/>
            <a:ext cx="8496944" cy="593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Para escribir información, un programa deberá abrir un </a:t>
            </a:r>
            <a:r>
              <a:rPr lang="es-AR" sz="2300" dirty="0" err="1"/>
              <a:t>stream</a:t>
            </a:r>
            <a:r>
              <a:rPr lang="es-AR" sz="2300" dirty="0"/>
              <a:t> sobre un destino y escribir la información de forma secuencial.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Independientemente del tipo de información, el algoritmo de escritura es siempre el mismo:</a:t>
            </a:r>
          </a:p>
          <a:p>
            <a:pPr lvl="2">
              <a:lnSpc>
                <a:spcPct val="150000"/>
              </a:lnSpc>
            </a:pPr>
            <a:r>
              <a:rPr lang="es-AR" sz="2300" dirty="0"/>
              <a:t>Abrir un </a:t>
            </a:r>
            <a:r>
              <a:rPr lang="es-AR" sz="2300" dirty="0" err="1"/>
              <a:t>stream</a:t>
            </a:r>
            <a:endParaRPr lang="es-AR" sz="2300" dirty="0"/>
          </a:p>
          <a:p>
            <a:pPr lvl="2">
              <a:lnSpc>
                <a:spcPct val="150000"/>
              </a:lnSpc>
            </a:pPr>
            <a:r>
              <a:rPr lang="es-AR" sz="2300" dirty="0"/>
              <a:t> </a:t>
            </a:r>
            <a:r>
              <a:rPr lang="es-AR" sz="2300" dirty="0" smtClean="0"/>
              <a:t>Mientras </a:t>
            </a:r>
            <a:r>
              <a:rPr lang="es-AR" sz="2300" dirty="0"/>
              <a:t>haya mas información</a:t>
            </a:r>
          </a:p>
          <a:p>
            <a:pPr lvl="2">
              <a:lnSpc>
                <a:spcPct val="150000"/>
              </a:lnSpc>
            </a:pPr>
            <a:r>
              <a:rPr lang="es-AR" sz="2300" dirty="0"/>
              <a:t>{</a:t>
            </a:r>
          </a:p>
          <a:p>
            <a:pPr lvl="2">
              <a:lnSpc>
                <a:spcPct val="150000"/>
              </a:lnSpc>
            </a:pPr>
            <a:r>
              <a:rPr lang="es-AR" sz="2300" dirty="0" smtClean="0"/>
              <a:t>	Escribir </a:t>
            </a:r>
            <a:r>
              <a:rPr lang="es-AR" sz="2300" dirty="0"/>
              <a:t>información</a:t>
            </a:r>
          </a:p>
          <a:p>
            <a:pPr lvl="2">
              <a:lnSpc>
                <a:spcPct val="150000"/>
              </a:lnSpc>
            </a:pPr>
            <a:r>
              <a:rPr lang="es-AR" sz="2300" dirty="0"/>
              <a:t>}</a:t>
            </a:r>
          </a:p>
          <a:p>
            <a:pPr lvl="2">
              <a:lnSpc>
                <a:spcPct val="150000"/>
              </a:lnSpc>
            </a:pPr>
            <a:r>
              <a:rPr lang="es-AR" sz="2300" dirty="0"/>
              <a:t> </a:t>
            </a:r>
            <a:r>
              <a:rPr lang="es-AR" sz="2300" dirty="0" smtClean="0"/>
              <a:t>Cerrar </a:t>
            </a:r>
            <a:r>
              <a:rPr lang="es-AR" sz="2300" dirty="0" err="1"/>
              <a:t>stream</a:t>
            </a:r>
            <a:endParaRPr lang="es-AR" sz="2300" dirty="0"/>
          </a:p>
        </p:txBody>
      </p:sp>
    </p:spTree>
    <p:extLst>
      <p:ext uri="{BB962C8B-B14F-4D97-AF65-F5344CB8AC3E}">
        <p14:creationId xmlns:p14="http://schemas.microsoft.com/office/powerpoint/2010/main" val="244538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Tipos de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Streams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692696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600" dirty="0"/>
              <a:t>La tecnología Java contiene distintos tipos de </a:t>
            </a:r>
            <a:r>
              <a:rPr lang="es-AR" sz="2600" dirty="0" err="1"/>
              <a:t>Streams</a:t>
            </a:r>
            <a:r>
              <a:rPr lang="es-AR" sz="2600" dirty="0"/>
              <a:t>, lo cuales </a:t>
            </a:r>
            <a:r>
              <a:rPr lang="es-AR" sz="2600" dirty="0" smtClean="0"/>
              <a:t>están </a:t>
            </a:r>
            <a:r>
              <a:rPr lang="es-AR" sz="2600" dirty="0"/>
              <a:t>organizados en dos grandes grupos</a:t>
            </a:r>
            <a:r>
              <a:rPr lang="es-AR" sz="2600" dirty="0" smtClean="0"/>
              <a:t>:</a:t>
            </a:r>
          </a:p>
          <a:p>
            <a:pPr>
              <a:lnSpc>
                <a:spcPct val="200000"/>
              </a:lnSpc>
            </a:pPr>
            <a:endParaRPr lang="es-AR" sz="26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600" dirty="0" err="1"/>
              <a:t>Streams</a:t>
            </a:r>
            <a:r>
              <a:rPr lang="es-AR" sz="2600" dirty="0"/>
              <a:t> orientados a </a:t>
            </a:r>
            <a:r>
              <a:rPr lang="es-AR" sz="2600" dirty="0" smtClean="0"/>
              <a:t>Carácter </a:t>
            </a:r>
            <a:r>
              <a:rPr lang="es-AR" sz="2600" dirty="0"/>
              <a:t>(</a:t>
            </a:r>
            <a:r>
              <a:rPr lang="es-AR" sz="2600" dirty="0" err="1"/>
              <a:t>Character</a:t>
            </a:r>
            <a:r>
              <a:rPr lang="es-AR" sz="2600" dirty="0"/>
              <a:t> </a:t>
            </a:r>
            <a:r>
              <a:rPr lang="es-AR" sz="2600" dirty="0" err="1"/>
              <a:t>Streams</a:t>
            </a:r>
            <a:r>
              <a:rPr lang="es-AR" sz="2600" dirty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600" dirty="0" err="1"/>
              <a:t>Streams</a:t>
            </a:r>
            <a:r>
              <a:rPr lang="es-AR" sz="2600" dirty="0"/>
              <a:t> orientados a Byte (Byte </a:t>
            </a:r>
            <a:r>
              <a:rPr lang="es-AR" sz="2600" dirty="0" err="1"/>
              <a:t>Streams</a:t>
            </a:r>
            <a:r>
              <a:rPr lang="es-AR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5830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chemeClr val="bg1"/>
                </a:solidFill>
                <a:latin typeface="Trebuchet MS" panose="020B0603020202020204" pitchFamily="34" charset="0"/>
              </a:rPr>
              <a:t>Character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Streams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(1/2)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692696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Los </a:t>
            </a:r>
            <a:r>
              <a:rPr lang="es-AR" sz="2400" dirty="0" err="1"/>
              <a:t>Streams</a:t>
            </a:r>
            <a:r>
              <a:rPr lang="es-AR" sz="2400" dirty="0"/>
              <a:t> orientados a </a:t>
            </a:r>
            <a:r>
              <a:rPr lang="es-AR" sz="2400" dirty="0" smtClean="0"/>
              <a:t>Carácter</a:t>
            </a:r>
            <a:r>
              <a:rPr lang="es-AR" sz="2400" dirty="0"/>
              <a:t> operan con caracteres como unidad de trabajo. </a:t>
            </a:r>
            <a:endParaRPr lang="es-AR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Los </a:t>
            </a:r>
            <a:r>
              <a:rPr lang="es-AR" sz="2400" dirty="0"/>
              <a:t>caracteres a leer están formados por 2 bytes (es decir 16 bits por </a:t>
            </a:r>
            <a:r>
              <a:rPr lang="es-AR" sz="2400" dirty="0" smtClean="0"/>
              <a:t>carácter).</a:t>
            </a:r>
            <a:endParaRPr lang="es-A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Son utilizados para leer y escribir información que está almacenada en forma de texto, como por ejemplo archivos de </a:t>
            </a:r>
            <a:r>
              <a:rPr lang="es-AR" sz="2400" dirty="0" smtClean="0"/>
              <a:t>extensión .</a:t>
            </a:r>
            <a:r>
              <a:rPr lang="es-AR" sz="2400" dirty="0" err="1" smtClean="0"/>
              <a:t>txt</a:t>
            </a:r>
            <a:r>
              <a:rPr lang="es-AR" sz="2400" dirty="0"/>
              <a:t>, </a:t>
            </a:r>
            <a:r>
              <a:rPr lang="es-AR" sz="2400" dirty="0" smtClean="0"/>
              <a:t>.</a:t>
            </a:r>
            <a:r>
              <a:rPr lang="es-AR" sz="2400" dirty="0" err="1" smtClean="0"/>
              <a:t>ini</a:t>
            </a:r>
            <a:r>
              <a:rPr lang="es-AR" sz="2400" dirty="0"/>
              <a:t>, </a:t>
            </a:r>
            <a:r>
              <a:rPr lang="es-AR" sz="2400" dirty="0" smtClean="0"/>
              <a:t>.</a:t>
            </a:r>
            <a:r>
              <a:rPr lang="es-AR" sz="2400" dirty="0" err="1" smtClean="0"/>
              <a:t>csv</a:t>
            </a:r>
            <a:r>
              <a:rPr lang="es-AR" sz="2400" dirty="0"/>
              <a:t>, etc</a:t>
            </a:r>
            <a:r>
              <a:rPr lang="es-AR" sz="2400" dirty="0" smtClean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3651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chemeClr val="bg1"/>
                </a:solidFill>
                <a:latin typeface="Trebuchet MS" panose="020B0603020202020204" pitchFamily="34" charset="0"/>
              </a:rPr>
              <a:t>Character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Streams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(2/2)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476672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La superclase utilizada para leer </a:t>
            </a:r>
            <a:r>
              <a:rPr lang="es-AR" sz="2400" dirty="0" err="1"/>
              <a:t>streams</a:t>
            </a:r>
            <a:r>
              <a:rPr lang="es-AR" sz="2400" dirty="0"/>
              <a:t> orientados a </a:t>
            </a:r>
            <a:r>
              <a:rPr lang="es-AR" sz="2400" dirty="0" smtClean="0"/>
              <a:t>carácter </a:t>
            </a:r>
            <a:r>
              <a:rPr lang="es-AR" sz="2400" dirty="0"/>
              <a:t>es la clase </a:t>
            </a:r>
            <a:r>
              <a:rPr lang="es-AR" sz="2400" b="1" dirty="0"/>
              <a:t>Reader</a:t>
            </a:r>
            <a:r>
              <a:rPr lang="es-AR" sz="2400" dirty="0"/>
              <a:t>. 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A </a:t>
            </a:r>
            <a:r>
              <a:rPr lang="es-AR" sz="2400" dirty="0"/>
              <a:t>partir de </a:t>
            </a:r>
            <a:r>
              <a:rPr lang="es-AR" sz="2400" dirty="0" smtClean="0"/>
              <a:t>la </a:t>
            </a:r>
            <a:r>
              <a:rPr lang="es-AR" sz="2400" dirty="0"/>
              <a:t>clase </a:t>
            </a:r>
            <a:r>
              <a:rPr lang="es-AR" sz="2400" b="1" dirty="0" smtClean="0"/>
              <a:t>Reader,</a:t>
            </a:r>
            <a:r>
              <a:rPr lang="es-AR" sz="2400" dirty="0" smtClean="0"/>
              <a:t> </a:t>
            </a:r>
            <a:r>
              <a:rPr lang="es-AR" sz="2400" dirty="0"/>
              <a:t>la cual es </a:t>
            </a:r>
            <a:r>
              <a:rPr lang="es-AR" sz="2400" dirty="0" smtClean="0"/>
              <a:t>abstracta, </a:t>
            </a:r>
            <a:r>
              <a:rPr lang="es-AR" sz="2400" dirty="0"/>
              <a:t>heredan todas las clases concretas que se utilizan para leer información en forma textual.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Por otra parte, la superclase utilizada para escribir </a:t>
            </a:r>
            <a:r>
              <a:rPr lang="es-AR" sz="2400" dirty="0" err="1"/>
              <a:t>streams</a:t>
            </a:r>
            <a:r>
              <a:rPr lang="es-AR" sz="2400" dirty="0"/>
              <a:t> orientados a </a:t>
            </a:r>
            <a:r>
              <a:rPr lang="es-AR" sz="2400" dirty="0" smtClean="0"/>
              <a:t>carácter </a:t>
            </a:r>
            <a:r>
              <a:rPr lang="es-AR" sz="2400" dirty="0"/>
              <a:t>es la clase </a:t>
            </a:r>
            <a:r>
              <a:rPr lang="es-AR" sz="2400" b="1" dirty="0" err="1"/>
              <a:t>Writer</a:t>
            </a:r>
            <a:r>
              <a:rPr lang="es-AR" sz="2400" dirty="0"/>
              <a:t>. 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A </a:t>
            </a:r>
            <a:r>
              <a:rPr lang="es-AR" sz="2400" dirty="0"/>
              <a:t>partir de esta clase </a:t>
            </a:r>
            <a:r>
              <a:rPr lang="es-AR" sz="2400" b="1" dirty="0" err="1" smtClean="0"/>
              <a:t>Writer</a:t>
            </a:r>
            <a:r>
              <a:rPr lang="es-AR" sz="2400" b="1" dirty="0" smtClean="0"/>
              <a:t>,</a:t>
            </a:r>
            <a:r>
              <a:rPr lang="es-AR" sz="2400" dirty="0" smtClean="0"/>
              <a:t> </a:t>
            </a:r>
            <a:r>
              <a:rPr lang="es-AR" sz="2400" dirty="0"/>
              <a:t>la cual es </a:t>
            </a:r>
            <a:r>
              <a:rPr lang="es-AR" sz="2400" dirty="0" smtClean="0"/>
              <a:t>abstracta, </a:t>
            </a:r>
            <a:r>
              <a:rPr lang="es-AR" sz="2400" dirty="0"/>
              <a:t>heredan todas las clases concretas que se utilizan para escribir información en forma textual.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52199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Byte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Streams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(1/2)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620688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Los </a:t>
            </a:r>
            <a:r>
              <a:rPr lang="es-AR" sz="2400" dirty="0" err="1"/>
              <a:t>Streams</a:t>
            </a:r>
            <a:r>
              <a:rPr lang="es-AR" sz="2400" dirty="0"/>
              <a:t> orientados a Byte operan con bytes como unidad de trabajo. </a:t>
            </a:r>
            <a:endParaRPr lang="es-AR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Los </a:t>
            </a:r>
            <a:r>
              <a:rPr lang="es-AR" sz="2400" dirty="0"/>
              <a:t>bytes a leer se leen en forma unitaria (es decir 8 bits por byte).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Son utilizados para leer y escribir información que está almacenada en forma binaria, como por ejemplo archivos de extensión </a:t>
            </a:r>
            <a:r>
              <a:rPr lang="es-AR" sz="2400" dirty="0" smtClean="0"/>
              <a:t>.</a:t>
            </a:r>
            <a:r>
              <a:rPr lang="es-AR" sz="2400" dirty="0" err="1" smtClean="0"/>
              <a:t>jpeg</a:t>
            </a:r>
            <a:r>
              <a:rPr lang="es-AR" sz="2400" dirty="0"/>
              <a:t>, </a:t>
            </a:r>
            <a:r>
              <a:rPr lang="es-AR" sz="2400" dirty="0" smtClean="0"/>
              <a:t>.</a:t>
            </a:r>
            <a:r>
              <a:rPr lang="es-AR" sz="2400" dirty="0" err="1" smtClean="0"/>
              <a:t>mpeg</a:t>
            </a:r>
            <a:r>
              <a:rPr lang="es-AR" sz="2400" dirty="0"/>
              <a:t>, </a:t>
            </a:r>
            <a:r>
              <a:rPr lang="es-AR" sz="2400" dirty="0" smtClean="0"/>
              <a:t>.</a:t>
            </a:r>
            <a:r>
              <a:rPr lang="es-AR" sz="2400" dirty="0" err="1" smtClean="0"/>
              <a:t>xls</a:t>
            </a:r>
            <a:r>
              <a:rPr lang="es-AR" sz="24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947658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12918</TotalTime>
  <Words>659</Words>
  <Application>Microsoft Office PowerPoint</Application>
  <PresentationFormat>Presentación en pantalla (4:3)</PresentationFormat>
  <Paragraphs>210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Trebuchet MS</vt:lpstr>
      <vt:lpstr>Diseño personalizado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Educacion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Ibarra, Rafael Dante</cp:lastModifiedBy>
  <cp:revision>425</cp:revision>
  <dcterms:created xsi:type="dcterms:W3CDTF">2010-06-24T21:40:01Z</dcterms:created>
  <dcterms:modified xsi:type="dcterms:W3CDTF">2019-05-05T03:02:33Z</dcterms:modified>
</cp:coreProperties>
</file>