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6" r:id="rId2"/>
  </p:sldMasterIdLst>
  <p:notesMasterIdLst>
    <p:notesMasterId r:id="rId41"/>
  </p:notesMasterIdLst>
  <p:handoutMasterIdLst>
    <p:handoutMasterId r:id="rId42"/>
  </p:handoutMasterIdLst>
  <p:sldIdLst>
    <p:sldId id="390" r:id="rId3"/>
    <p:sldId id="383" r:id="rId4"/>
    <p:sldId id="392" r:id="rId5"/>
    <p:sldId id="395" r:id="rId6"/>
    <p:sldId id="401" r:id="rId7"/>
    <p:sldId id="402" r:id="rId8"/>
    <p:sldId id="403" r:id="rId9"/>
    <p:sldId id="393" r:id="rId10"/>
    <p:sldId id="394" r:id="rId11"/>
    <p:sldId id="396" r:id="rId12"/>
    <p:sldId id="397" r:id="rId13"/>
    <p:sldId id="398" r:id="rId14"/>
    <p:sldId id="399" r:id="rId15"/>
    <p:sldId id="400" r:id="rId16"/>
    <p:sldId id="404" r:id="rId17"/>
    <p:sldId id="405" r:id="rId18"/>
    <p:sldId id="406" r:id="rId19"/>
    <p:sldId id="407" r:id="rId20"/>
    <p:sldId id="408" r:id="rId21"/>
    <p:sldId id="409" r:id="rId22"/>
    <p:sldId id="410" r:id="rId23"/>
    <p:sldId id="411" r:id="rId24"/>
    <p:sldId id="412" r:id="rId25"/>
    <p:sldId id="413" r:id="rId26"/>
    <p:sldId id="414" r:id="rId27"/>
    <p:sldId id="419" r:id="rId28"/>
    <p:sldId id="415" r:id="rId29"/>
    <p:sldId id="417" r:id="rId30"/>
    <p:sldId id="418" r:id="rId31"/>
    <p:sldId id="420" r:id="rId32"/>
    <p:sldId id="421" r:id="rId33"/>
    <p:sldId id="422" r:id="rId34"/>
    <p:sldId id="423" r:id="rId35"/>
    <p:sldId id="424" r:id="rId36"/>
    <p:sldId id="425" r:id="rId37"/>
    <p:sldId id="426" r:id="rId38"/>
    <p:sldId id="427" r:id="rId39"/>
    <p:sldId id="391" r:id="rId40"/>
  </p:sldIdLst>
  <p:sldSz cx="9144000" cy="6858000" type="screen4x3"/>
  <p:notesSz cx="6797675" cy="9928225"/>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autoAdjust="0"/>
  </p:normalViewPr>
  <p:slideViewPr>
    <p:cSldViewPr>
      <p:cViewPr varScale="1">
        <p:scale>
          <a:sx n="73" d="100"/>
          <a:sy n="73" d="100"/>
        </p:scale>
        <p:origin x="12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5" name="Rectangle 3"/>
          <p:cNvSpPr>
            <a:spLocks noGrp="1" noChangeArrowheads="1"/>
          </p:cNvSpPr>
          <p:nvPr>
            <p:ph type="dt" sz="quarter"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33796" name="Rectangle 4"/>
          <p:cNvSpPr>
            <a:spLocks noGrp="1" noChangeArrowheads="1"/>
          </p:cNvSpPr>
          <p:nvPr>
            <p:ph type="ftr" sz="quarter" idx="2"/>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7" name="Rectangle 5"/>
          <p:cNvSpPr>
            <a:spLocks noGrp="1" noChangeArrowheads="1"/>
          </p:cNvSpPr>
          <p:nvPr>
            <p:ph type="sldNum" sz="quarter" idx="3"/>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C0C9F3C-3A81-4E38-8538-3D6BA5FC7F36}" type="slidenum">
              <a:rPr lang="es-AR" altLang="es-AR"/>
              <a:pPr>
                <a:defRPr/>
              </a:pPr>
              <a:t>‹Nº›</a:t>
            </a:fld>
            <a:endParaRPr lang="es-AR" altLang="es-AR" dirty="0"/>
          </a:p>
        </p:txBody>
      </p:sp>
    </p:spTree>
    <p:extLst>
      <p:ext uri="{BB962C8B-B14F-4D97-AF65-F5344CB8AC3E}">
        <p14:creationId xmlns:p14="http://schemas.microsoft.com/office/powerpoint/2010/main" val="3633501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2560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s-AR" altLang="es-AR" noProof="0"/>
              <a:t>Click to edit Master text styles</a:t>
            </a:r>
          </a:p>
          <a:p>
            <a:pPr lvl="1"/>
            <a:r>
              <a:rPr lang="es-AR" altLang="es-AR" noProof="0"/>
              <a:t>Second level</a:t>
            </a:r>
          </a:p>
          <a:p>
            <a:pPr lvl="2"/>
            <a:r>
              <a:rPr lang="es-AR" altLang="es-AR" noProof="0"/>
              <a:t>Third level</a:t>
            </a:r>
          </a:p>
          <a:p>
            <a:pPr lvl="3"/>
            <a:r>
              <a:rPr lang="es-AR" altLang="es-AR" noProof="0"/>
              <a:t>Fourth level</a:t>
            </a:r>
          </a:p>
          <a:p>
            <a:pPr lvl="4"/>
            <a:r>
              <a:rPr lang="es-AR" altLang="es-AR" noProof="0"/>
              <a:t>Fifth level</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9E65E6D-6CC1-48E5-BB0C-EFC144A88C9E}" type="slidenum">
              <a:rPr lang="es-AR" altLang="es-AR"/>
              <a:pPr>
                <a:defRPr/>
              </a:pPr>
              <a:t>‹Nº›</a:t>
            </a:fld>
            <a:endParaRPr lang="es-AR" altLang="es-AR" dirty="0"/>
          </a:p>
        </p:txBody>
      </p:sp>
    </p:spTree>
    <p:extLst>
      <p:ext uri="{BB962C8B-B14F-4D97-AF65-F5344CB8AC3E}">
        <p14:creationId xmlns:p14="http://schemas.microsoft.com/office/powerpoint/2010/main" val="651790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lvl1pPr>
              <a:defRPr/>
            </a:lvl1pPr>
          </a:lstStyle>
          <a:p>
            <a:pPr>
              <a:defRPr/>
            </a:pPr>
            <a:fld id="{3FD7E0DC-DB79-492B-B424-07177EED9C18}" type="datetimeFigureOut">
              <a:rPr lang="es-AR"/>
              <a:pPr>
                <a:defRPr/>
              </a:pPr>
              <a:t>22/6/2019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B14C8F9D-EE51-4D35-BBFB-6BB18AA550BD}" type="slidenum">
              <a:rPr lang="es-AR"/>
              <a:pPr>
                <a:defRPr/>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6EBAC1C0-8583-47FF-96D0-5DB0C1E7E9E4}" type="datetimeFigureOut">
              <a:rPr lang="es-AR"/>
              <a:pPr>
                <a:defRPr/>
              </a:pPr>
              <a:t>22/6/2019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8B5F2825-FFB1-4DF9-81F0-F5318EB566B7}" type="slidenum">
              <a:rPr lang="es-AR"/>
              <a:pPr>
                <a:defRPr/>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7626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37BD94C7-C64F-44E4-8ECD-ED616B1FBE7D}" type="datetimeFigureOut">
              <a:rPr lang="es-AR"/>
              <a:pPr>
                <a:defRPr/>
              </a:pPr>
              <a:t>22/6/2019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4C5398BC-F536-406B-BBE1-844D7F714FDE}" type="slidenum">
              <a:rPr lang="es-AR"/>
              <a:pPr>
                <a:defRPr/>
              </a:pPr>
              <a:t>‹Nº›</a:t>
            </a:fld>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En blanco">
    <p:spTree>
      <p:nvGrpSpPr>
        <p:cNvPr id="1" name=""/>
        <p:cNvGrpSpPr/>
        <p:nvPr/>
      </p:nvGrpSpPr>
      <p:grpSpPr>
        <a:xfrm>
          <a:off x="0" y="0"/>
          <a:ext cx="0" cy="0"/>
          <a:chOff x="0" y="0"/>
          <a:chExt cx="0" cy="0"/>
        </a:xfrm>
      </p:grpSpPr>
      <p:pic>
        <p:nvPicPr>
          <p:cNvPr id="2" name="Picture 7" descr="HeaderBackgroundPPT"/>
          <p:cNvPicPr>
            <a:picLocks noChangeAspect="1" noChangeArrowheads="1"/>
          </p:cNvPicPr>
          <p:nvPr userDrawn="1"/>
        </p:nvPicPr>
        <p:blipFill>
          <a:blip r:embed="rId2"/>
          <a:srcRect/>
          <a:stretch>
            <a:fillRect/>
          </a:stretch>
        </p:blipFill>
        <p:spPr bwMode="auto">
          <a:xfrm>
            <a:off x="0" y="-26988"/>
            <a:ext cx="9144000" cy="393701"/>
          </a:xfrm>
          <a:prstGeom prst="rect">
            <a:avLst/>
          </a:prstGeom>
          <a:noFill/>
          <a:ln w="9525">
            <a:noFill/>
            <a:miter lim="800000"/>
            <a:headEnd/>
            <a:tailEnd/>
          </a:ln>
        </p:spPr>
      </p:pic>
      <p:sp>
        <p:nvSpPr>
          <p:cNvPr id="3" name="Text Box 8"/>
          <p:cNvSpPr txBox="1">
            <a:spLocks noChangeArrowheads="1"/>
          </p:cNvSpPr>
          <p:nvPr userDrawn="1"/>
        </p:nvSpPr>
        <p:spPr bwMode="auto">
          <a:xfrm>
            <a:off x="179388" y="7938"/>
            <a:ext cx="8785225" cy="366712"/>
          </a:xfrm>
          <a:prstGeom prst="rect">
            <a:avLst/>
          </a:prstGeom>
          <a:noFill/>
          <a:ln>
            <a:noFill/>
          </a:ln>
          <a:effectLst/>
          <a:extLst/>
        </p:spPr>
        <p:txBody>
          <a:bodyPr>
            <a:spAutoFit/>
          </a:bodyPr>
          <a:lstStyle/>
          <a:p>
            <a:pPr algn="r">
              <a:spcBef>
                <a:spcPct val="50000"/>
              </a:spcBef>
              <a:defRPr/>
            </a:pPr>
            <a:r>
              <a:rPr lang="es-AR" altLang="es-AR" b="1" dirty="0">
                <a:solidFill>
                  <a:schemeClr val="bg1"/>
                </a:solidFill>
              </a:rPr>
              <a:t>Nombre del curso – numero de clase (aclara de cuantas clases en total)</a:t>
            </a:r>
            <a:endParaRPr lang="es-AR" altLang="es-AR" b="1" dirty="0">
              <a:solidFill>
                <a:schemeClr val="bg1"/>
              </a:solidFill>
              <a:latin typeface="Trebuchet MS" pitchFamily="34" charset="0"/>
            </a:endParaRPr>
          </a:p>
        </p:txBody>
      </p:sp>
      <p:pic>
        <p:nvPicPr>
          <p:cNvPr id="4" name="Picture 9" descr="FooterPPT"/>
          <p:cNvPicPr>
            <a:picLocks noChangeAspect="1" noChangeArrowheads="1"/>
          </p:cNvPicPr>
          <p:nvPr userDrawn="1"/>
        </p:nvPicPr>
        <p:blipFill>
          <a:blip r:embed="rId3"/>
          <a:srcRect/>
          <a:stretch>
            <a:fillRect/>
          </a:stretch>
        </p:blipFill>
        <p:spPr bwMode="auto">
          <a:xfrm>
            <a:off x="0" y="6276975"/>
            <a:ext cx="9144000" cy="581025"/>
          </a:xfrm>
          <a:prstGeom prst="rect">
            <a:avLst/>
          </a:prstGeom>
          <a:noFill/>
          <a:ln w="9525">
            <a:noFill/>
            <a:miter lim="800000"/>
            <a:headEnd/>
            <a:tailEnd/>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029A6ABD-54DA-473A-ADF3-B74A893694AC}" type="datetimeFigureOut">
              <a:rPr lang="es-AR"/>
              <a:pPr>
                <a:defRPr/>
              </a:pPr>
              <a:t>22/6/2019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E41F2A70-8AF2-4AD7-9FAC-9F524CAEEAF7}" type="slidenum">
              <a:rPr lang="es-AR"/>
              <a:pPr>
                <a:defRPr/>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B599B4E4-0411-49B8-8CEF-5AD7B18EFAE7}" type="datetimeFigureOut">
              <a:rPr lang="es-AR"/>
              <a:pPr>
                <a:defRPr/>
              </a:pPr>
              <a:t>22/6/2019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95695DC4-EEF6-4796-B081-1365DD4602BC}" type="slidenum">
              <a:rPr lang="es-AR"/>
              <a:pPr>
                <a:defRPr/>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4820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3"/>
          <p:cNvSpPr>
            <a:spLocks noGrp="1"/>
          </p:cNvSpPr>
          <p:nvPr>
            <p:ph type="dt" sz="half" idx="10"/>
          </p:nvPr>
        </p:nvSpPr>
        <p:spPr/>
        <p:txBody>
          <a:bodyPr/>
          <a:lstStyle>
            <a:lvl1pPr>
              <a:defRPr/>
            </a:lvl1pPr>
          </a:lstStyle>
          <a:p>
            <a:pPr>
              <a:defRPr/>
            </a:pPr>
            <a:fld id="{32CC9F41-A32A-4A22-9AE5-7C31DDDEB7D2}" type="datetimeFigureOut">
              <a:rPr lang="es-AR"/>
              <a:pPr>
                <a:defRPr/>
              </a:pPr>
              <a:t>22/6/2019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1EB647EC-EDFB-4BBE-B07B-8412DE52F8BB}" type="slidenum">
              <a:rPr lang="es-AR"/>
              <a:pPr>
                <a:defRPr/>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3"/>
          <p:cNvSpPr>
            <a:spLocks noGrp="1"/>
          </p:cNvSpPr>
          <p:nvPr>
            <p:ph type="dt" sz="half" idx="10"/>
          </p:nvPr>
        </p:nvSpPr>
        <p:spPr/>
        <p:txBody>
          <a:bodyPr/>
          <a:lstStyle>
            <a:lvl1pPr>
              <a:defRPr/>
            </a:lvl1pPr>
          </a:lstStyle>
          <a:p>
            <a:pPr>
              <a:defRPr/>
            </a:pPr>
            <a:fld id="{86DA9347-FAEA-44FD-B540-DEACD42EC12D}" type="datetimeFigureOut">
              <a:rPr lang="es-AR"/>
              <a:pPr>
                <a:defRPr/>
              </a:pPr>
              <a:t>22/6/2019</a:t>
            </a:fld>
            <a:endParaRPr lang="es-AR" dirty="0"/>
          </a:p>
        </p:txBody>
      </p:sp>
      <p:sp>
        <p:nvSpPr>
          <p:cNvPr id="8" name="Marcador de pie de página 4"/>
          <p:cNvSpPr>
            <a:spLocks noGrp="1"/>
          </p:cNvSpPr>
          <p:nvPr>
            <p:ph type="ftr" sz="quarter" idx="11"/>
          </p:nvPr>
        </p:nvSpPr>
        <p:spPr/>
        <p:txBody>
          <a:bodyPr/>
          <a:lstStyle>
            <a:lvl1pPr>
              <a:defRPr/>
            </a:lvl1pPr>
          </a:lstStyle>
          <a:p>
            <a:pPr>
              <a:defRPr/>
            </a:pPr>
            <a:endParaRPr lang="es-AR" dirty="0"/>
          </a:p>
        </p:txBody>
      </p:sp>
      <p:sp>
        <p:nvSpPr>
          <p:cNvPr id="9" name="Marcador de número de diapositiva 5"/>
          <p:cNvSpPr>
            <a:spLocks noGrp="1"/>
          </p:cNvSpPr>
          <p:nvPr>
            <p:ph type="sldNum" sz="quarter" idx="12"/>
          </p:nvPr>
        </p:nvSpPr>
        <p:spPr/>
        <p:txBody>
          <a:bodyPr/>
          <a:lstStyle>
            <a:lvl1pPr>
              <a:defRPr/>
            </a:lvl1pPr>
          </a:lstStyle>
          <a:p>
            <a:pPr>
              <a:defRPr/>
            </a:pPr>
            <a:fld id="{A9360E1B-E1F7-4BBA-BA18-74587D4C2F7D}" type="slidenum">
              <a:rPr lang="es-AR"/>
              <a:pPr>
                <a:defRPr/>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3"/>
          <p:cNvSpPr>
            <a:spLocks noGrp="1"/>
          </p:cNvSpPr>
          <p:nvPr>
            <p:ph type="dt" sz="half" idx="10"/>
          </p:nvPr>
        </p:nvSpPr>
        <p:spPr/>
        <p:txBody>
          <a:bodyPr/>
          <a:lstStyle>
            <a:lvl1pPr>
              <a:defRPr/>
            </a:lvl1pPr>
          </a:lstStyle>
          <a:p>
            <a:pPr>
              <a:defRPr/>
            </a:pPr>
            <a:fld id="{DCEB8110-1869-4695-B038-5CAC32FFE173}" type="datetimeFigureOut">
              <a:rPr lang="es-AR"/>
              <a:pPr>
                <a:defRPr/>
              </a:pPr>
              <a:t>22/6/2019</a:t>
            </a:fld>
            <a:endParaRPr lang="es-AR" dirty="0"/>
          </a:p>
        </p:txBody>
      </p:sp>
      <p:sp>
        <p:nvSpPr>
          <p:cNvPr id="4" name="Marcador de pie de página 4"/>
          <p:cNvSpPr>
            <a:spLocks noGrp="1"/>
          </p:cNvSpPr>
          <p:nvPr>
            <p:ph type="ftr" sz="quarter" idx="11"/>
          </p:nvPr>
        </p:nvSpPr>
        <p:spPr/>
        <p:txBody>
          <a:bodyPr/>
          <a:lstStyle>
            <a:lvl1pPr>
              <a:defRPr/>
            </a:lvl1pPr>
          </a:lstStyle>
          <a:p>
            <a:pPr>
              <a:defRPr/>
            </a:pPr>
            <a:endParaRPr lang="es-AR" dirty="0"/>
          </a:p>
        </p:txBody>
      </p:sp>
      <p:sp>
        <p:nvSpPr>
          <p:cNvPr id="5" name="Marcador de número de diapositiva 5"/>
          <p:cNvSpPr>
            <a:spLocks noGrp="1"/>
          </p:cNvSpPr>
          <p:nvPr>
            <p:ph type="sldNum" sz="quarter" idx="12"/>
          </p:nvPr>
        </p:nvSpPr>
        <p:spPr/>
        <p:txBody>
          <a:bodyPr/>
          <a:lstStyle>
            <a:lvl1pPr>
              <a:defRPr/>
            </a:lvl1pPr>
          </a:lstStyle>
          <a:p>
            <a:pPr>
              <a:defRPr/>
            </a:pPr>
            <a:fld id="{DACE38A9-D55E-4041-BC6A-6EBDEAE67621}" type="slidenum">
              <a:rPr lang="es-AR"/>
              <a:pPr>
                <a:defRPr/>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377F2637-27E8-41A6-8D35-783B1CE151C2}" type="datetimeFigureOut">
              <a:rPr lang="es-AR"/>
              <a:pPr>
                <a:defRPr/>
              </a:pPr>
              <a:t>22/6/2019</a:t>
            </a:fld>
            <a:endParaRPr lang="es-AR" dirty="0"/>
          </a:p>
        </p:txBody>
      </p:sp>
      <p:sp>
        <p:nvSpPr>
          <p:cNvPr id="3" name="Marcador de pie de página 4"/>
          <p:cNvSpPr>
            <a:spLocks noGrp="1"/>
          </p:cNvSpPr>
          <p:nvPr>
            <p:ph type="ftr" sz="quarter" idx="11"/>
          </p:nvPr>
        </p:nvSpPr>
        <p:spPr/>
        <p:txBody>
          <a:bodyPr/>
          <a:lstStyle>
            <a:lvl1pPr>
              <a:defRPr/>
            </a:lvl1pPr>
          </a:lstStyle>
          <a:p>
            <a:pPr>
              <a:defRPr/>
            </a:pPr>
            <a:endParaRPr lang="es-AR" dirty="0"/>
          </a:p>
        </p:txBody>
      </p:sp>
      <p:sp>
        <p:nvSpPr>
          <p:cNvPr id="4" name="Marcador de número de diapositiva 5"/>
          <p:cNvSpPr>
            <a:spLocks noGrp="1"/>
          </p:cNvSpPr>
          <p:nvPr>
            <p:ph type="sldNum" sz="quarter" idx="12"/>
          </p:nvPr>
        </p:nvSpPr>
        <p:spPr/>
        <p:txBody>
          <a:bodyPr/>
          <a:lstStyle>
            <a:lvl1pPr>
              <a:defRPr/>
            </a:lvl1pPr>
          </a:lstStyle>
          <a:p>
            <a:pPr>
              <a:defRPr/>
            </a:pPr>
            <a:fld id="{48FB4406-70D9-4774-93FE-B213B02FFD6D}" type="slidenum">
              <a:rPr lang="es-AR"/>
              <a:pPr>
                <a:defRPr/>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C1C7AE9A-1D54-4F11-B9E9-C1DEC32E745B}" type="datetimeFigureOut">
              <a:rPr lang="es-AR"/>
              <a:pPr>
                <a:defRPr/>
              </a:pPr>
              <a:t>22/6/2019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A52B5483-E2D4-4060-856C-3439F97382B3}" type="slidenum">
              <a:rPr lang="es-AR"/>
              <a:pPr>
                <a:defRPr/>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1918B2EB-31EE-4261-BA0B-75E00FC1ADD5}" type="datetimeFigureOut">
              <a:rPr lang="es-AR"/>
              <a:pPr>
                <a:defRPr/>
              </a:pPr>
              <a:t>22/6/2019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47196E13-2AF6-4173-9389-ABFBD2459159}" type="slidenum">
              <a:rPr lang="es-AR"/>
              <a:pPr>
                <a:defRPr/>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Marcador de título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AR"/>
          </a:p>
        </p:txBody>
      </p:sp>
      <p:sp>
        <p:nvSpPr>
          <p:cNvPr id="13315" name="Marcador de texto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panose="020B0604020202020204" pitchFamily="34" charset="0"/>
              </a:defRPr>
            </a:lvl1pPr>
          </a:lstStyle>
          <a:p>
            <a:pPr>
              <a:defRPr/>
            </a:pPr>
            <a:fld id="{5A327950-7207-4740-9BF7-AAC79F169B72}" type="datetimeFigureOut">
              <a:rPr lang="es-AR"/>
              <a:pPr>
                <a:defRPr/>
              </a:pPr>
              <a:t>22/6/2019</a:t>
            </a:fld>
            <a:endParaRPr lang="es-AR" dirty="0"/>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panose="020B0604020202020204" pitchFamily="34" charset="0"/>
              </a:defRPr>
            </a:lvl1pPr>
          </a:lstStyle>
          <a:p>
            <a:pPr>
              <a:defRPr/>
            </a:pPr>
            <a:endParaRPr lang="es-AR" dirty="0"/>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panose="020B0604020202020204" pitchFamily="34" charset="0"/>
              </a:defRPr>
            </a:lvl1pPr>
          </a:lstStyle>
          <a:p>
            <a:pPr>
              <a:defRPr/>
            </a:pPr>
            <a:fld id="{D4518E29-E810-4B5B-8FD9-1EA33155198C}" type="slidenum">
              <a:rPr lang="es-AR"/>
              <a:pPr>
                <a:defRPr/>
              </a:pPr>
              <a:t>‹Nº›</a:t>
            </a:fld>
            <a:endParaRPr lang="es-AR" dirty="0"/>
          </a:p>
        </p:txBody>
      </p:sp>
    </p:spTree>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ltLang="es-AR"/>
              <a:t>Click to edit Master title style</a:t>
            </a:r>
          </a:p>
        </p:txBody>
      </p:sp>
      <p:sp>
        <p:nvSpPr>
          <p:cNvPr id="5018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ltLang="es-AR"/>
              <a:t>Click to edit Master text styles</a:t>
            </a:r>
          </a:p>
          <a:p>
            <a:pPr lvl="1"/>
            <a:r>
              <a:rPr lang="es-AR" altLang="es-AR"/>
              <a:t>Second level</a:t>
            </a:r>
          </a:p>
          <a:p>
            <a:pPr lvl="2"/>
            <a:r>
              <a:rPr lang="es-AR" altLang="es-AR"/>
              <a:t>Third level</a:t>
            </a:r>
          </a:p>
          <a:p>
            <a:pPr lvl="3"/>
            <a:r>
              <a:rPr lang="es-AR" altLang="es-AR"/>
              <a:t>Fourth level</a:t>
            </a:r>
          </a:p>
          <a:p>
            <a:pPr lvl="4"/>
            <a:r>
              <a:rPr lang="es-AR" altLang="es-AR"/>
              <a:t>Fifth level</a:t>
            </a:r>
          </a:p>
        </p:txBody>
      </p:sp>
    </p:spTree>
  </p:cSld>
  <p:clrMap bg1="lt1" tx1="dk1" bg2="lt2" tx2="dk2" accent1="accent1" accent2="accent2" accent3="accent3" accent4="accent4" accent5="accent5" accent6="accent6" hlink="hlink" folHlink="folHlink"/>
  <p:sldLayoutIdLst>
    <p:sldLayoutId id="2147483737" r:id="rId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10/docs/api/java/io/File.html" TargetMode="External"/><Relationship Id="rId2" Type="http://schemas.openxmlformats.org/officeDocument/2006/relationships/slideLayout" Target="../slideLayouts/slideLayout12.xml"/><Relationship Id="rId1" Type="http://schemas.openxmlformats.org/officeDocument/2006/relationships/themeOverride" Target="../theme/themeOverride3.xml"/><Relationship Id="rId5" Type="http://schemas.openxmlformats.org/officeDocument/2006/relationships/hyperlink" Target="https://docs.oracle.com/javase/10/docs/api/java/nio/file/Path.html#toFile()" TargetMode="External"/><Relationship Id="rId4" Type="http://schemas.openxmlformats.org/officeDocument/2006/relationships/hyperlink" Target="https://docs.oracle.com/javase/10/docs/api/java/io/File.html#toPath()"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ocs.oracle.com/javase/10/docs/api/java/nio/file/Path.html#endsWith(java.nio.file.Path)" TargetMode="External"/><Relationship Id="rId3" Type="http://schemas.openxmlformats.org/officeDocument/2006/relationships/hyperlink" Target="https://docs.oracle.com/javase/10/docs/api/java/nio/file/Path.html#relativize(java.nio.file.Path)" TargetMode="External"/><Relationship Id="rId7" Type="http://schemas.openxmlformats.org/officeDocument/2006/relationships/hyperlink" Target="https://docs.oracle.com/javase/10/docs/api/java/nio/file/Path.html#startsWith(java.nio.file.Path)" TargetMode="External"/><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hyperlink" Target="https://docs.oracle.com/javase/10/docs/api/java/nio/file/Path.html#resolve(java.nio.file.Path)" TargetMode="External"/><Relationship Id="rId5" Type="http://schemas.openxmlformats.org/officeDocument/2006/relationships/hyperlink" Target="https://docs.oracle.com/javase/10/docs/api/java/nio/file/Path.html#toAbsolutePath()" TargetMode="External"/><Relationship Id="rId4" Type="http://schemas.openxmlformats.org/officeDocument/2006/relationships/hyperlink" Target="https://docs.oracle.com/javase/10/docs/api/java/nio/file/Path.html#normalize()"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Java</a:t>
            </a:r>
          </a:p>
        </p:txBody>
      </p:sp>
      <p:sp>
        <p:nvSpPr>
          <p:cNvPr id="3" name="Rectangle 2"/>
          <p:cNvSpPr txBox="1">
            <a:spLocks noChangeArrowheads="1"/>
          </p:cNvSpPr>
          <p:nvPr/>
        </p:nvSpPr>
        <p:spPr bwMode="auto">
          <a:xfrm>
            <a:off x="1655676" y="1268760"/>
            <a:ext cx="5832648" cy="4320480"/>
          </a:xfrm>
          <a:prstGeom prst="rect">
            <a:avLst/>
          </a:prstGeom>
          <a:noFill/>
          <a:ln w="9525">
            <a:noFill/>
            <a:miter lim="800000"/>
            <a:headEnd/>
            <a:tailEnd/>
          </a:ln>
        </p:spPr>
        <p:txBody>
          <a:bodyPr anchor="ctr"/>
          <a:lstStyle/>
          <a:p>
            <a:pPr algn="ctr"/>
            <a:r>
              <a:rPr lang="es-AR" sz="2000" b="1" dirty="0" smtClean="0">
                <a:solidFill>
                  <a:srgbClr val="3366CC"/>
                </a:solidFill>
              </a:rPr>
              <a:t>AGENDA</a:t>
            </a:r>
          </a:p>
          <a:p>
            <a:pPr algn="ctr"/>
            <a:endParaRPr lang="es-AR" sz="2000" b="1" dirty="0" smtClean="0">
              <a:solidFill>
                <a:srgbClr val="3366CC"/>
              </a:solidFill>
            </a:endParaRPr>
          </a:p>
          <a:p>
            <a:pPr marL="800100" lvl="1" indent="-342900">
              <a:buFont typeface="Arial" panose="020B0604020202020204" pitchFamily="34" charset="0"/>
              <a:buChar char="•"/>
            </a:pPr>
            <a:r>
              <a:rPr lang="es-AR" sz="2000" b="1" dirty="0">
                <a:solidFill>
                  <a:srgbClr val="3366CC"/>
                </a:solidFill>
              </a:rPr>
              <a:t>Java NIO</a:t>
            </a:r>
          </a:p>
          <a:p>
            <a:pPr marL="800100" lvl="1" indent="-342900">
              <a:buFont typeface="Arial" panose="020B0604020202020204" pitchFamily="34" charset="0"/>
              <a:buChar char="•"/>
            </a:pPr>
            <a:r>
              <a:rPr lang="es-AR" sz="2000" b="1" dirty="0">
                <a:solidFill>
                  <a:srgbClr val="3366CC"/>
                </a:solidFill>
              </a:rPr>
              <a:t>Diferencias con IO</a:t>
            </a:r>
          </a:p>
          <a:p>
            <a:pPr marL="800100" lvl="1" indent="-342900">
              <a:buFont typeface="Arial" panose="020B0604020202020204" pitchFamily="34" charset="0"/>
              <a:buChar char="•"/>
            </a:pPr>
            <a:r>
              <a:rPr lang="es-AR" sz="2000" b="1" dirty="0">
                <a:solidFill>
                  <a:srgbClr val="3366CC"/>
                </a:solidFill>
              </a:rPr>
              <a:t>Comparable y </a:t>
            </a:r>
            <a:r>
              <a:rPr lang="es-AR" sz="2000" b="1" dirty="0" err="1">
                <a:solidFill>
                  <a:srgbClr val="3366CC"/>
                </a:solidFill>
              </a:rPr>
              <a:t>Comparator</a:t>
            </a:r>
            <a:endParaRPr lang="es-AR" sz="2000" b="1" dirty="0">
              <a:solidFill>
                <a:srgbClr val="3366CC"/>
              </a:solidFill>
            </a:endParaRPr>
          </a:p>
          <a:p>
            <a:pPr marL="800100" lvl="1" indent="-342900">
              <a:lnSpc>
                <a:spcPct val="150000"/>
              </a:lnSpc>
              <a:buFont typeface="Arial" panose="020B0604020202020204" pitchFamily="34" charset="0"/>
              <a:buChar char="•"/>
            </a:pPr>
            <a:r>
              <a:rPr lang="es-AR" sz="2000" b="1" dirty="0" smtClean="0">
                <a:solidFill>
                  <a:srgbClr val="3366CC"/>
                </a:solidFill>
              </a:rPr>
              <a:t>Laboratorios</a:t>
            </a:r>
          </a:p>
          <a:p>
            <a:pPr algn="ctr"/>
            <a:endParaRPr lang="es-AR" sz="2000" b="1" dirty="0">
              <a:solidFill>
                <a:srgbClr val="3366CC"/>
              </a:solidFill>
            </a:endParaRPr>
          </a:p>
        </p:txBody>
      </p:sp>
    </p:spTree>
    <p:extLst>
      <p:ext uri="{BB962C8B-B14F-4D97-AF65-F5344CB8AC3E}">
        <p14:creationId xmlns:p14="http://schemas.microsoft.com/office/powerpoint/2010/main" val="2956518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IO </a:t>
            </a:r>
            <a:r>
              <a:rPr lang="es-AR" dirty="0" err="1" smtClean="0">
                <a:solidFill>
                  <a:schemeClr val="bg1"/>
                </a:solidFill>
                <a:latin typeface="Trebuchet MS" panose="020B0603020202020204" pitchFamily="34" charset="0"/>
              </a:rPr>
              <a:t>Streams</a:t>
            </a:r>
            <a:r>
              <a:rPr lang="es-AR" dirty="0" smtClean="0">
                <a:solidFill>
                  <a:schemeClr val="bg1"/>
                </a:solidFill>
                <a:latin typeface="Trebuchet MS" panose="020B0603020202020204" pitchFamily="34" charset="0"/>
              </a:rPr>
              <a:t> vs </a:t>
            </a:r>
            <a:r>
              <a:rPr lang="es-AR" dirty="0">
                <a:solidFill>
                  <a:schemeClr val="bg1"/>
                </a:solidFill>
                <a:latin typeface="Trebuchet MS" panose="020B0603020202020204" pitchFamily="34" charset="0"/>
              </a:rPr>
              <a:t>NIO blocks </a:t>
            </a:r>
            <a:r>
              <a:rPr lang="es-AR" dirty="0" smtClean="0">
                <a:solidFill>
                  <a:schemeClr val="bg1"/>
                </a:solidFill>
                <a:latin typeface="Trebuchet MS" panose="020B0603020202020204" pitchFamily="34" charset="0"/>
              </a:rPr>
              <a:t> (1/3)</a:t>
            </a:r>
            <a:endParaRPr lang="es-AR" dirty="0">
              <a:solidFill>
                <a:schemeClr val="bg1"/>
              </a:solidFill>
              <a:latin typeface="Trebuchet MS" panose="020B0603020202020204" pitchFamily="34" charset="0"/>
            </a:endParaRPr>
          </a:p>
        </p:txBody>
      </p:sp>
      <p:sp>
        <p:nvSpPr>
          <p:cNvPr id="3" name="Rectángulo 2"/>
          <p:cNvSpPr/>
          <p:nvPr/>
        </p:nvSpPr>
        <p:spPr>
          <a:xfrm>
            <a:off x="467544" y="908720"/>
            <a:ext cx="8496944" cy="3672737"/>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La diferencia más importante entre las dos librerías es la forma en que la información es empaquetada y transmitida. </a:t>
            </a:r>
            <a:endParaRPr lang="es-AR" sz="2400" dirty="0" smtClean="0"/>
          </a:p>
          <a:p>
            <a:pPr marL="342900" indent="-342900">
              <a:lnSpc>
                <a:spcPct val="200000"/>
              </a:lnSpc>
              <a:buFont typeface="Arial" panose="020B0604020202020204" pitchFamily="34" charset="0"/>
              <a:buChar char="•"/>
            </a:pPr>
            <a:r>
              <a:rPr lang="es-AR" sz="2400" dirty="0" smtClean="0"/>
              <a:t>Como </a:t>
            </a:r>
            <a:r>
              <a:rPr lang="es-AR" sz="2400" dirty="0"/>
              <a:t>lo mencionamos anteriormente, I/O utiliza </a:t>
            </a:r>
            <a:r>
              <a:rPr lang="es-AR" sz="2400" dirty="0" err="1"/>
              <a:t>Streams</a:t>
            </a:r>
            <a:r>
              <a:rPr lang="es-AR" sz="2400" dirty="0"/>
              <a:t> mientras que NIO utiliza bloques.</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52920797"/>
      </p:ext>
    </p:extLst>
  </p:cSld>
  <p:clrMapOvr>
    <a:overrideClrMapping bg1="lt1" tx1="dk1" bg2="lt2" tx2="dk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IO </a:t>
            </a:r>
            <a:r>
              <a:rPr lang="es-AR" dirty="0" err="1" smtClean="0">
                <a:solidFill>
                  <a:schemeClr val="bg1"/>
                </a:solidFill>
                <a:latin typeface="Trebuchet MS" panose="020B0603020202020204" pitchFamily="34" charset="0"/>
              </a:rPr>
              <a:t>Streams</a:t>
            </a:r>
            <a:r>
              <a:rPr lang="es-AR" dirty="0" smtClean="0">
                <a:solidFill>
                  <a:schemeClr val="bg1"/>
                </a:solidFill>
                <a:latin typeface="Trebuchet MS" panose="020B0603020202020204" pitchFamily="34" charset="0"/>
              </a:rPr>
              <a:t> vs </a:t>
            </a:r>
            <a:r>
              <a:rPr lang="es-AR" dirty="0">
                <a:solidFill>
                  <a:schemeClr val="bg1"/>
                </a:solidFill>
                <a:latin typeface="Trebuchet MS" panose="020B0603020202020204" pitchFamily="34" charset="0"/>
              </a:rPr>
              <a:t>NIO blocks </a:t>
            </a:r>
            <a:r>
              <a:rPr lang="es-AR" dirty="0" smtClean="0">
                <a:solidFill>
                  <a:schemeClr val="bg1"/>
                </a:solidFill>
                <a:latin typeface="Trebuchet MS" panose="020B0603020202020204" pitchFamily="34" charset="0"/>
              </a:rPr>
              <a:t> (2/3)</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5150064"/>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Un sistema de I/O orientado a </a:t>
            </a:r>
            <a:r>
              <a:rPr lang="es-AR" sz="2400" dirty="0" err="1"/>
              <a:t>Streams</a:t>
            </a:r>
            <a:r>
              <a:rPr lang="es-AR" sz="2400" dirty="0"/>
              <a:t> trabaja con uno o mas bytes a la vez. </a:t>
            </a:r>
            <a:endParaRPr lang="es-AR" sz="2400" dirty="0" smtClean="0"/>
          </a:p>
          <a:p>
            <a:pPr marL="342900" indent="-342900">
              <a:lnSpc>
                <a:spcPct val="200000"/>
              </a:lnSpc>
              <a:buFont typeface="Arial" panose="020B0604020202020204" pitchFamily="34" charset="0"/>
              <a:buChar char="•"/>
            </a:pPr>
            <a:r>
              <a:rPr lang="es-AR" sz="2400" dirty="0" smtClean="0"/>
              <a:t>Un </a:t>
            </a:r>
            <a:r>
              <a:rPr lang="es-AR" sz="2400" dirty="0" err="1"/>
              <a:t>Stream</a:t>
            </a:r>
            <a:r>
              <a:rPr lang="es-AR" sz="2400" dirty="0"/>
              <a:t> de entrada produce de a un byte de información y un byte de salida consume de un byte de información, el punto es que los bytes no son cacheados en </a:t>
            </a:r>
            <a:r>
              <a:rPr lang="es-AR" sz="2400" dirty="0" smtClean="0"/>
              <a:t>ningún </a:t>
            </a:r>
            <a:r>
              <a:rPr lang="es-AR" sz="2400" dirty="0"/>
              <a:t>lado, no se puede mover atrás o adelante en un </a:t>
            </a:r>
            <a:r>
              <a:rPr lang="es-AR" sz="2400" dirty="0" err="1"/>
              <a:t>Stream</a:t>
            </a:r>
            <a:r>
              <a:rPr lang="es-AR" sz="2400" dirty="0"/>
              <a:t>.</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03490277"/>
      </p:ext>
    </p:extLst>
  </p:cSld>
  <p:clrMapOvr>
    <a:overrideClrMapping bg1="lt1" tx1="dk1" bg2="lt2" tx2="dk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IO </a:t>
            </a:r>
            <a:r>
              <a:rPr lang="es-AR" dirty="0" err="1" smtClean="0">
                <a:solidFill>
                  <a:schemeClr val="bg1"/>
                </a:solidFill>
                <a:latin typeface="Trebuchet MS" panose="020B0603020202020204" pitchFamily="34" charset="0"/>
              </a:rPr>
              <a:t>Streams</a:t>
            </a:r>
            <a:r>
              <a:rPr lang="es-AR" dirty="0" smtClean="0">
                <a:solidFill>
                  <a:schemeClr val="bg1"/>
                </a:solidFill>
                <a:latin typeface="Trebuchet MS" panose="020B0603020202020204" pitchFamily="34" charset="0"/>
              </a:rPr>
              <a:t> vs </a:t>
            </a:r>
            <a:r>
              <a:rPr lang="es-AR" dirty="0">
                <a:solidFill>
                  <a:schemeClr val="bg1"/>
                </a:solidFill>
                <a:latin typeface="Trebuchet MS" panose="020B0603020202020204" pitchFamily="34" charset="0"/>
              </a:rPr>
              <a:t>NIO blocks </a:t>
            </a:r>
            <a:r>
              <a:rPr lang="es-AR" dirty="0" smtClean="0">
                <a:solidFill>
                  <a:schemeClr val="bg1"/>
                </a:solidFill>
                <a:latin typeface="Trebuchet MS" panose="020B0603020202020204" pitchFamily="34" charset="0"/>
              </a:rPr>
              <a:t> (3/3)</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4411400"/>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En un sistema de I/O orientado a bloques, se trabaja con la información en forma de bloques. </a:t>
            </a:r>
            <a:endParaRPr lang="es-AR" sz="2400" dirty="0" smtClean="0"/>
          </a:p>
          <a:p>
            <a:pPr marL="342900" indent="-342900">
              <a:lnSpc>
                <a:spcPct val="200000"/>
              </a:lnSpc>
              <a:buFont typeface="Arial" panose="020B0604020202020204" pitchFamily="34" charset="0"/>
              <a:buChar char="•"/>
            </a:pPr>
            <a:r>
              <a:rPr lang="es-AR" sz="2400" dirty="0" smtClean="0"/>
              <a:t>Cada </a:t>
            </a:r>
            <a:r>
              <a:rPr lang="es-AR" sz="2400" dirty="0"/>
              <a:t>operación produce o consume un bloque de información en un solo paso, de esta forma se puede procesar la información mucho mas </a:t>
            </a:r>
            <a:r>
              <a:rPr lang="es-AR" sz="2400" dirty="0" smtClean="0"/>
              <a:t>rápido </a:t>
            </a:r>
            <a:r>
              <a:rPr lang="es-AR" sz="2400" dirty="0"/>
              <a:t>que un sistema orientado a </a:t>
            </a:r>
            <a:r>
              <a:rPr lang="es-AR" sz="2400" dirty="0" err="1"/>
              <a:t>Stream</a:t>
            </a:r>
            <a:r>
              <a:rPr lang="es-AR" sz="2400" dirty="0"/>
              <a:t>.</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78313676"/>
      </p:ext>
    </p:extLst>
  </p:cSld>
  <p:clrMapOvr>
    <a:overrideClrMapping bg1="lt1" tx1="dk1" bg2="lt2" tx2="dk2" accent1="accent1" accent2="accent2" accent3="accent3" accent4="accent4" accent5="accent5" accent6="accent6" hlink="hlink" folHlink="folHlink"/>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Bloqueante vs. No bloqueante IO  </a:t>
            </a:r>
            <a:r>
              <a:rPr lang="es-AR" dirty="0" smtClean="0">
                <a:solidFill>
                  <a:schemeClr val="bg1"/>
                </a:solidFill>
                <a:latin typeface="Trebuchet MS" panose="020B0603020202020204" pitchFamily="34" charset="0"/>
              </a:rPr>
              <a:t>(</a:t>
            </a:r>
            <a:r>
              <a:rPr lang="es-AR" dirty="0" err="1" smtClean="0">
                <a:solidFill>
                  <a:schemeClr val="bg1"/>
                </a:solidFill>
                <a:latin typeface="Trebuchet MS" panose="020B0603020202020204" pitchFamily="34" charset="0"/>
              </a:rPr>
              <a:t>Threads</a:t>
            </a:r>
            <a:r>
              <a:rPr lang="es-AR" dirty="0" smtClean="0">
                <a:solidFill>
                  <a:schemeClr val="bg1"/>
                </a:solidFill>
                <a:latin typeface="Trebuchet MS" panose="020B0603020202020204" pitchFamily="34" charset="0"/>
              </a:rPr>
              <a:t>) (1/2)</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3672737"/>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Los </a:t>
            </a:r>
            <a:r>
              <a:rPr lang="es-AR" sz="2400" dirty="0" err="1"/>
              <a:t>Streams</a:t>
            </a:r>
            <a:r>
              <a:rPr lang="es-AR" sz="2400" dirty="0"/>
              <a:t> de Java IO son bloqueantes. </a:t>
            </a:r>
            <a:endParaRPr lang="es-AR" sz="2400" dirty="0" smtClean="0"/>
          </a:p>
          <a:p>
            <a:pPr marL="342900" indent="-342900">
              <a:lnSpc>
                <a:spcPct val="200000"/>
              </a:lnSpc>
              <a:buFont typeface="Arial" panose="020B0604020202020204" pitchFamily="34" charset="0"/>
              <a:buChar char="•"/>
            </a:pPr>
            <a:r>
              <a:rPr lang="es-AR" sz="2400" dirty="0" smtClean="0"/>
              <a:t>Significa </a:t>
            </a:r>
            <a:r>
              <a:rPr lang="es-AR" sz="2400" dirty="0"/>
              <a:t>que cuando un </a:t>
            </a:r>
            <a:r>
              <a:rPr lang="es-AR" sz="2400" dirty="0" err="1" smtClean="0"/>
              <a:t>thread</a:t>
            </a:r>
            <a:r>
              <a:rPr lang="es-AR" sz="2400" dirty="0" smtClean="0"/>
              <a:t> (hilo de </a:t>
            </a:r>
            <a:r>
              <a:rPr lang="es-AR" sz="2400" dirty="0" err="1" smtClean="0"/>
              <a:t>ejecucion</a:t>
            </a:r>
            <a:r>
              <a:rPr lang="es-AR" sz="2400" dirty="0" smtClean="0"/>
              <a:t>) </a:t>
            </a:r>
            <a:r>
              <a:rPr lang="es-AR" sz="2400" dirty="0"/>
              <a:t>invoca los métodos </a:t>
            </a:r>
            <a:r>
              <a:rPr lang="es-AR" sz="2400" dirty="0" err="1"/>
              <a:t>read</a:t>
            </a:r>
            <a:r>
              <a:rPr lang="es-AR" sz="2400" dirty="0"/>
              <a:t>() o </a:t>
            </a:r>
            <a:r>
              <a:rPr lang="es-AR" sz="2400" dirty="0" err="1"/>
              <a:t>write</a:t>
            </a:r>
            <a:r>
              <a:rPr lang="es-AR" sz="2400" dirty="0"/>
              <a:t>(), ese </a:t>
            </a:r>
            <a:r>
              <a:rPr lang="es-AR" sz="2400" dirty="0" err="1"/>
              <a:t>thread</a:t>
            </a:r>
            <a:r>
              <a:rPr lang="es-AR" sz="2400" dirty="0"/>
              <a:t> queda bloqueado hasta que haya información para leer o la información haya sido completamente escrita.</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35535643"/>
      </p:ext>
    </p:extLst>
  </p:cSld>
  <p:clrMapOvr>
    <a:overrideClrMapping bg1="lt1" tx1="dk1" bg2="lt2" tx2="dk2" accent1="accent1" accent2="accent2" accent3="accent3" accent4="accent4" accent5="accent5" accent6="accent6" hlink="hlink" folHlink="folHlink"/>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Bloqueante vs. No bloqueante IO  </a:t>
            </a:r>
            <a:r>
              <a:rPr lang="es-AR" dirty="0" smtClean="0">
                <a:solidFill>
                  <a:schemeClr val="bg1"/>
                </a:solidFill>
                <a:latin typeface="Trebuchet MS" panose="020B0603020202020204" pitchFamily="34" charset="0"/>
              </a:rPr>
              <a:t>(</a:t>
            </a:r>
            <a:r>
              <a:rPr lang="es-AR" dirty="0" err="1" smtClean="0">
                <a:solidFill>
                  <a:schemeClr val="bg1"/>
                </a:solidFill>
                <a:latin typeface="Trebuchet MS" panose="020B0603020202020204" pitchFamily="34" charset="0"/>
              </a:rPr>
              <a:t>Threads</a:t>
            </a:r>
            <a:r>
              <a:rPr lang="es-AR" dirty="0" smtClean="0">
                <a:solidFill>
                  <a:schemeClr val="bg1"/>
                </a:solidFill>
                <a:latin typeface="Trebuchet MS" panose="020B0603020202020204" pitchFamily="34" charset="0"/>
              </a:rPr>
              <a:t>) (2/2)</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5150064"/>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Con la capacidad “no bloqueante” de NIO (también llamada asincrónica), un </a:t>
            </a:r>
            <a:r>
              <a:rPr lang="es-AR" sz="2400" dirty="0" err="1"/>
              <a:t>thread</a:t>
            </a:r>
            <a:r>
              <a:rPr lang="es-AR" sz="2400" dirty="0"/>
              <a:t> puede solicitar que se escriba algo de información en un canal sin necesidad de esperar a que este esté completamente escrito. </a:t>
            </a:r>
            <a:endParaRPr lang="es-AR" sz="2400" dirty="0" smtClean="0"/>
          </a:p>
          <a:p>
            <a:pPr marL="342900" indent="-342900">
              <a:lnSpc>
                <a:spcPct val="200000"/>
              </a:lnSpc>
              <a:buFont typeface="Arial" panose="020B0604020202020204" pitchFamily="34" charset="0"/>
              <a:buChar char="•"/>
            </a:pPr>
            <a:r>
              <a:rPr lang="es-AR" sz="2400" dirty="0" smtClean="0"/>
              <a:t>El </a:t>
            </a:r>
            <a:r>
              <a:rPr lang="es-AR" sz="2400" dirty="0" err="1"/>
              <a:t>thread</a:t>
            </a:r>
            <a:r>
              <a:rPr lang="es-AR" sz="2400" dirty="0"/>
              <a:t> puede continuar realizando actividades mientras esto sucede, de esta forma un solo </a:t>
            </a:r>
            <a:r>
              <a:rPr lang="es-AR" sz="2400" dirty="0" err="1"/>
              <a:t>thread</a:t>
            </a:r>
            <a:r>
              <a:rPr lang="es-AR" sz="2400" dirty="0"/>
              <a:t> puede manejar múltiples canales de entrada o salida.</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79090200"/>
      </p:ext>
    </p:extLst>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Ejemplo Lectura de Archivo con NIO</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5509200"/>
          </a:xfrm>
          <a:prstGeom prst="rect">
            <a:avLst/>
          </a:prstGeom>
        </p:spPr>
        <p:txBody>
          <a:bodyPr wrap="square">
            <a:spAutoFit/>
          </a:bodyPr>
          <a:lstStyle/>
          <a:p>
            <a:r>
              <a:rPr lang="es-AR" sz="1600" dirty="0"/>
              <a:t>import </a:t>
            </a:r>
            <a:r>
              <a:rPr lang="es-AR" sz="1600" dirty="0" err="1"/>
              <a:t>java.io.IOException</a:t>
            </a:r>
            <a:r>
              <a:rPr lang="es-AR" sz="1600" dirty="0"/>
              <a:t>;</a:t>
            </a:r>
          </a:p>
          <a:p>
            <a:r>
              <a:rPr lang="es-AR" sz="1600" dirty="0"/>
              <a:t>import </a:t>
            </a:r>
            <a:r>
              <a:rPr lang="es-AR" sz="1600" dirty="0" err="1"/>
              <a:t>java.io.RandomAccessFile</a:t>
            </a:r>
            <a:r>
              <a:rPr lang="es-AR" sz="1600" dirty="0"/>
              <a:t>;</a:t>
            </a:r>
          </a:p>
          <a:p>
            <a:r>
              <a:rPr lang="es-AR" sz="1600" dirty="0"/>
              <a:t>import </a:t>
            </a:r>
            <a:r>
              <a:rPr lang="es-AR" sz="1600" dirty="0" err="1"/>
              <a:t>java.nio.ByteBuffer</a:t>
            </a:r>
            <a:r>
              <a:rPr lang="es-AR" sz="1600" dirty="0"/>
              <a:t>;</a:t>
            </a:r>
          </a:p>
          <a:p>
            <a:r>
              <a:rPr lang="es-AR" sz="1600" dirty="0"/>
              <a:t>import </a:t>
            </a:r>
            <a:r>
              <a:rPr lang="es-AR" sz="1600" dirty="0" err="1"/>
              <a:t>java.nio.channels.FileChannel</a:t>
            </a:r>
            <a:r>
              <a:rPr lang="es-AR" sz="1600" dirty="0"/>
              <a:t>;</a:t>
            </a:r>
          </a:p>
          <a:p>
            <a:endParaRPr lang="es-AR" sz="1600" dirty="0"/>
          </a:p>
          <a:p>
            <a:r>
              <a:rPr lang="es-AR" sz="1600" dirty="0"/>
              <a:t>public </a:t>
            </a:r>
            <a:r>
              <a:rPr lang="es-AR" sz="1600" dirty="0" err="1"/>
              <a:t>class</a:t>
            </a:r>
            <a:r>
              <a:rPr lang="es-AR" sz="1600" dirty="0"/>
              <a:t> </a:t>
            </a:r>
            <a:r>
              <a:rPr lang="es-AR" sz="1600" dirty="0" err="1"/>
              <a:t>FileReader</a:t>
            </a:r>
            <a:r>
              <a:rPr lang="es-AR" sz="1600" dirty="0"/>
              <a:t>{</a:t>
            </a:r>
          </a:p>
          <a:p>
            <a:r>
              <a:rPr lang="es-AR" sz="1600" dirty="0"/>
              <a:t>    public </a:t>
            </a:r>
            <a:r>
              <a:rPr lang="es-AR" sz="1600" dirty="0" err="1"/>
              <a:t>static</a:t>
            </a:r>
            <a:r>
              <a:rPr lang="es-AR" sz="1600" dirty="0"/>
              <a:t> </a:t>
            </a:r>
            <a:r>
              <a:rPr lang="es-AR" sz="1600" dirty="0" err="1"/>
              <a:t>void</a:t>
            </a:r>
            <a:r>
              <a:rPr lang="es-AR" sz="1600" dirty="0"/>
              <a:t> </a:t>
            </a:r>
            <a:r>
              <a:rPr lang="es-AR" sz="1600" dirty="0" err="1"/>
              <a:t>main</a:t>
            </a:r>
            <a:r>
              <a:rPr lang="es-AR" sz="1600" dirty="0"/>
              <a:t>(</a:t>
            </a:r>
            <a:r>
              <a:rPr lang="es-AR" sz="1600" dirty="0" err="1"/>
              <a:t>String</a:t>
            </a:r>
            <a:r>
              <a:rPr lang="es-AR" sz="1600" dirty="0"/>
              <a:t>[] </a:t>
            </a:r>
            <a:r>
              <a:rPr lang="es-AR" sz="1600" dirty="0" err="1"/>
              <a:t>args</a:t>
            </a:r>
            <a:r>
              <a:rPr lang="es-AR" sz="1600" dirty="0"/>
              <a:t>) </a:t>
            </a:r>
            <a:r>
              <a:rPr lang="es-AR" sz="1600" dirty="0" err="1"/>
              <a:t>throws</a:t>
            </a:r>
            <a:r>
              <a:rPr lang="es-AR" sz="1600" dirty="0"/>
              <a:t> </a:t>
            </a:r>
            <a:r>
              <a:rPr lang="es-AR" sz="1600" dirty="0" err="1"/>
              <a:t>IOException</a:t>
            </a:r>
            <a:r>
              <a:rPr lang="es-AR" sz="1600" dirty="0"/>
              <a:t>{</a:t>
            </a:r>
          </a:p>
          <a:p>
            <a:endParaRPr lang="es-AR" sz="1600" dirty="0"/>
          </a:p>
          <a:p>
            <a:r>
              <a:rPr lang="es-AR" sz="1600" dirty="0"/>
              <a:t>        </a:t>
            </a:r>
            <a:r>
              <a:rPr lang="es-AR" sz="1600" dirty="0" err="1"/>
              <a:t>RandomAccessFile</a:t>
            </a:r>
            <a:r>
              <a:rPr lang="es-AR" sz="1600" dirty="0"/>
              <a:t> archivo = new </a:t>
            </a:r>
            <a:r>
              <a:rPr lang="es-AR" sz="1600" dirty="0" err="1"/>
              <a:t>RandomAccessFile</a:t>
            </a:r>
            <a:r>
              <a:rPr lang="es-AR" sz="1600" dirty="0"/>
              <a:t>("ejemplo.txt", "r");</a:t>
            </a:r>
          </a:p>
          <a:p>
            <a:r>
              <a:rPr lang="es-AR" sz="1600" dirty="0"/>
              <a:t>        </a:t>
            </a:r>
            <a:r>
              <a:rPr lang="es-AR" sz="1600" b="1" dirty="0" err="1"/>
              <a:t>FileChannel</a:t>
            </a:r>
            <a:r>
              <a:rPr lang="es-AR" sz="1600" dirty="0"/>
              <a:t> in = </a:t>
            </a:r>
            <a:r>
              <a:rPr lang="es-AR" sz="1600" dirty="0" err="1"/>
              <a:t>archivo.getChannel</a:t>
            </a:r>
            <a:r>
              <a:rPr lang="es-AR" sz="1600" dirty="0"/>
              <a:t>();</a:t>
            </a:r>
          </a:p>
          <a:p>
            <a:r>
              <a:rPr lang="es-AR" sz="1600" dirty="0"/>
              <a:t>        </a:t>
            </a:r>
            <a:r>
              <a:rPr lang="es-AR" sz="1600" b="1" dirty="0" err="1"/>
              <a:t>ByteBuffer</a:t>
            </a:r>
            <a:r>
              <a:rPr lang="es-AR" sz="1600" dirty="0"/>
              <a:t> buffer = </a:t>
            </a:r>
            <a:r>
              <a:rPr lang="es-AR" sz="1600" dirty="0" err="1"/>
              <a:t>ByteBuffer.allocate</a:t>
            </a:r>
            <a:r>
              <a:rPr lang="es-AR" sz="1600" dirty="0"/>
              <a:t>(1024);</a:t>
            </a:r>
          </a:p>
          <a:p>
            <a:r>
              <a:rPr lang="es-AR" sz="1600" dirty="0"/>
              <a:t>        </a:t>
            </a:r>
            <a:r>
              <a:rPr lang="es-AR" sz="1600" dirty="0" err="1"/>
              <a:t>while</a:t>
            </a:r>
            <a:r>
              <a:rPr lang="es-AR" sz="1600" dirty="0"/>
              <a:t>(</a:t>
            </a:r>
            <a:r>
              <a:rPr lang="es-AR" sz="1600" dirty="0" err="1"/>
              <a:t>in.read</a:t>
            </a:r>
            <a:r>
              <a:rPr lang="es-AR" sz="1600" dirty="0"/>
              <a:t>(buffer) &gt; 0) {</a:t>
            </a:r>
          </a:p>
          <a:p>
            <a:r>
              <a:rPr lang="es-AR" sz="1600" dirty="0"/>
              <a:t>            </a:t>
            </a:r>
            <a:r>
              <a:rPr lang="es-AR" sz="1600" dirty="0" err="1"/>
              <a:t>buffer.flip</a:t>
            </a:r>
            <a:r>
              <a:rPr lang="es-AR" sz="1600" dirty="0"/>
              <a:t>();</a:t>
            </a:r>
          </a:p>
          <a:p>
            <a:r>
              <a:rPr lang="es-AR" sz="1600" dirty="0"/>
              <a:t>            </a:t>
            </a:r>
            <a:r>
              <a:rPr lang="es-AR" sz="1600" dirty="0" err="1"/>
              <a:t>for</a:t>
            </a:r>
            <a:r>
              <a:rPr lang="es-AR" sz="1600" dirty="0"/>
              <a:t> (</a:t>
            </a:r>
            <a:r>
              <a:rPr lang="es-AR" sz="1600" dirty="0" err="1"/>
              <a:t>int</a:t>
            </a:r>
            <a:r>
              <a:rPr lang="es-AR" sz="1600" dirty="0"/>
              <a:t> i = 0; i &lt; </a:t>
            </a:r>
            <a:r>
              <a:rPr lang="es-AR" sz="1600" dirty="0" err="1"/>
              <a:t>buffer.limit</a:t>
            </a:r>
            <a:r>
              <a:rPr lang="es-AR" sz="1600" dirty="0"/>
              <a:t>(); i++) {</a:t>
            </a:r>
          </a:p>
          <a:p>
            <a:r>
              <a:rPr lang="es-AR" sz="1600" dirty="0"/>
              <a:t>                </a:t>
            </a:r>
            <a:r>
              <a:rPr lang="es-AR" sz="1600" dirty="0" err="1"/>
              <a:t>System.out.print</a:t>
            </a:r>
            <a:r>
              <a:rPr lang="es-AR" sz="1600" dirty="0"/>
              <a:t>((</a:t>
            </a:r>
            <a:r>
              <a:rPr lang="es-AR" sz="1600" dirty="0" err="1"/>
              <a:t>char</a:t>
            </a:r>
            <a:r>
              <a:rPr lang="es-AR" sz="1600" dirty="0"/>
              <a:t>) </a:t>
            </a:r>
            <a:r>
              <a:rPr lang="es-AR" sz="1600" dirty="0" err="1"/>
              <a:t>buffer.get</a:t>
            </a:r>
            <a:r>
              <a:rPr lang="es-AR" sz="1600" dirty="0"/>
              <a:t>());</a:t>
            </a:r>
          </a:p>
          <a:p>
            <a:r>
              <a:rPr lang="es-AR" sz="1600" dirty="0"/>
              <a:t>            }</a:t>
            </a:r>
          </a:p>
          <a:p>
            <a:r>
              <a:rPr lang="es-AR" sz="1600" dirty="0"/>
              <a:t>            </a:t>
            </a:r>
            <a:r>
              <a:rPr lang="es-AR" sz="1600" dirty="0" err="1"/>
              <a:t>buffer.clear</a:t>
            </a:r>
            <a:r>
              <a:rPr lang="es-AR" sz="1600" dirty="0"/>
              <a:t>();</a:t>
            </a:r>
          </a:p>
          <a:p>
            <a:r>
              <a:rPr lang="es-AR" sz="1600" dirty="0"/>
              <a:t>        }</a:t>
            </a:r>
          </a:p>
          <a:p>
            <a:r>
              <a:rPr lang="es-AR" sz="1600" dirty="0"/>
              <a:t>        </a:t>
            </a:r>
            <a:r>
              <a:rPr lang="es-AR" sz="1600" dirty="0" err="1"/>
              <a:t>in.close</a:t>
            </a:r>
            <a:r>
              <a:rPr lang="es-AR" sz="1600" dirty="0"/>
              <a:t>();</a:t>
            </a:r>
          </a:p>
          <a:p>
            <a:r>
              <a:rPr lang="es-AR" sz="1600" dirty="0"/>
              <a:t>        </a:t>
            </a:r>
            <a:r>
              <a:rPr lang="es-AR" sz="1600" dirty="0" err="1"/>
              <a:t>archivo.close</a:t>
            </a:r>
            <a:r>
              <a:rPr lang="es-AR" sz="1600" dirty="0"/>
              <a:t>();</a:t>
            </a:r>
          </a:p>
          <a:p>
            <a:r>
              <a:rPr lang="es-AR" sz="1600" dirty="0"/>
              <a:t>    }</a:t>
            </a:r>
          </a:p>
          <a:p>
            <a:r>
              <a:rPr lang="es-AR" sz="1600" dirty="0"/>
              <a:t>}</a:t>
            </a:r>
            <a:endParaRPr lang="es-AR"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52525247"/>
      </p:ext>
    </p:extLst>
  </p:cSld>
  <p:clrMapOvr>
    <a:overrideClrMapping bg1="lt1" tx1="dk1" bg2="lt2" tx2="dk2" accent1="accent1" accent2="accent2" accent3="accent3" accent4="accent4" accent5="accent5" accent6="accent6" hlink="hlink" folHlink="folHlink"/>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Ejemplo Lectura de Archivo con NIO</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4093428"/>
          </a:xfrm>
          <a:prstGeom prst="rect">
            <a:avLst/>
          </a:prstGeom>
        </p:spPr>
        <p:txBody>
          <a:bodyPr wrap="square">
            <a:spAutoFit/>
          </a:bodyPr>
          <a:lstStyle/>
          <a:p>
            <a:pPr marL="342900" indent="-342900">
              <a:buFont typeface="Arial" panose="020B0604020202020204" pitchFamily="34" charset="0"/>
              <a:buChar char="•"/>
            </a:pPr>
            <a:r>
              <a:rPr lang="en-US" sz="2000" dirty="0">
                <a:latin typeface="+mj-lt"/>
              </a:rPr>
              <a:t>ByteBuffer.allocate(</a:t>
            </a:r>
            <a:r>
              <a:rPr lang="en-US" sz="2000" dirty="0" err="1">
                <a:latin typeface="+mj-lt"/>
              </a:rPr>
              <a:t>int</a:t>
            </a:r>
            <a:r>
              <a:rPr lang="en-US" sz="2000" dirty="0">
                <a:latin typeface="+mj-lt"/>
              </a:rPr>
              <a:t> capacity)</a:t>
            </a:r>
          </a:p>
          <a:p>
            <a:pPr lvl="1"/>
            <a:r>
              <a:rPr lang="en-US" sz="2000" dirty="0">
                <a:latin typeface="+mj-lt"/>
              </a:rPr>
              <a:t>Allocates a new byte buffer</a:t>
            </a:r>
            <a:r>
              <a:rPr lang="en-US" sz="2000" dirty="0" smtClean="0">
                <a:latin typeface="+mj-lt"/>
              </a:rPr>
              <a:t>.</a:t>
            </a:r>
          </a:p>
          <a:p>
            <a:pPr marL="342900" indent="-342900">
              <a:buFont typeface="Arial" panose="020B0604020202020204" pitchFamily="34" charset="0"/>
              <a:buChar char="•"/>
            </a:pPr>
            <a:endParaRPr lang="en-US" sz="2000" dirty="0">
              <a:solidFill>
                <a:srgbClr val="000000"/>
              </a:solidFill>
              <a:latin typeface="+mj-lt"/>
            </a:endParaRPr>
          </a:p>
          <a:p>
            <a:pPr marL="342900" indent="-342900">
              <a:buFont typeface="Arial" panose="020B0604020202020204" pitchFamily="34" charset="0"/>
              <a:buChar char="•"/>
            </a:pPr>
            <a:endParaRPr lang="en-US" sz="2000" dirty="0" smtClean="0">
              <a:solidFill>
                <a:srgbClr val="000000"/>
              </a:solidFill>
              <a:latin typeface="+mj-lt"/>
            </a:endParaRPr>
          </a:p>
          <a:p>
            <a:pPr marL="342900" indent="-342900">
              <a:buFont typeface="Arial" panose="020B0604020202020204" pitchFamily="34" charset="0"/>
              <a:buChar char="•"/>
            </a:pPr>
            <a:r>
              <a:rPr lang="en-US" sz="2000" dirty="0">
                <a:solidFill>
                  <a:srgbClr val="000000"/>
                </a:solidFill>
                <a:latin typeface="+mj-lt"/>
              </a:rPr>
              <a:t>flip() makes a buffer ready for a new sequence of channel-write or relative get operations: It sets the limit to the current position and then sets the position to zero</a:t>
            </a:r>
            <a:r>
              <a:rPr lang="en-US" sz="2000" dirty="0" smtClean="0">
                <a:solidFill>
                  <a:srgbClr val="000000"/>
                </a:solidFill>
                <a:latin typeface="+mj-lt"/>
              </a:rPr>
              <a:t>.</a:t>
            </a:r>
          </a:p>
          <a:p>
            <a:pPr marL="342900" indent="-342900">
              <a:buFont typeface="Arial" panose="020B0604020202020204" pitchFamily="34" charset="0"/>
              <a:buChar char="•"/>
            </a:pPr>
            <a:endParaRPr lang="en-US" sz="2000" dirty="0">
              <a:solidFill>
                <a:srgbClr val="000000"/>
              </a:solidFill>
              <a:latin typeface="+mj-lt"/>
            </a:endParaRPr>
          </a:p>
          <a:p>
            <a:pPr marL="342900" indent="-342900">
              <a:buFont typeface="Arial" panose="020B0604020202020204" pitchFamily="34" charset="0"/>
              <a:buChar char="•"/>
            </a:pPr>
            <a:r>
              <a:rPr lang="en-US" sz="2000" dirty="0">
                <a:solidFill>
                  <a:srgbClr val="000000"/>
                </a:solidFill>
                <a:latin typeface="+mj-lt"/>
              </a:rPr>
              <a:t>A file channel is created by invoking one of the open methods defined by this class. A file channel can also be obtained from an existing </a:t>
            </a:r>
            <a:r>
              <a:rPr lang="en-US" sz="2000" dirty="0" err="1">
                <a:solidFill>
                  <a:srgbClr val="000000"/>
                </a:solidFill>
                <a:latin typeface="+mj-lt"/>
              </a:rPr>
              <a:t>FileInputStream</a:t>
            </a:r>
            <a:r>
              <a:rPr lang="en-US" sz="2000" dirty="0">
                <a:solidFill>
                  <a:srgbClr val="000000"/>
                </a:solidFill>
                <a:latin typeface="+mj-lt"/>
              </a:rPr>
              <a:t>, </a:t>
            </a:r>
            <a:r>
              <a:rPr lang="en-US" sz="2000" dirty="0" err="1">
                <a:solidFill>
                  <a:srgbClr val="000000"/>
                </a:solidFill>
                <a:latin typeface="+mj-lt"/>
              </a:rPr>
              <a:t>FileOutputStream</a:t>
            </a:r>
            <a:r>
              <a:rPr lang="en-US" sz="2000" dirty="0">
                <a:solidFill>
                  <a:srgbClr val="000000"/>
                </a:solidFill>
                <a:latin typeface="+mj-lt"/>
              </a:rPr>
              <a:t>, or </a:t>
            </a:r>
            <a:r>
              <a:rPr lang="en-US" sz="2000" dirty="0" err="1">
                <a:solidFill>
                  <a:srgbClr val="000000"/>
                </a:solidFill>
                <a:latin typeface="+mj-lt"/>
              </a:rPr>
              <a:t>RandomAccessFile</a:t>
            </a:r>
            <a:r>
              <a:rPr lang="en-US" sz="2000" dirty="0">
                <a:solidFill>
                  <a:srgbClr val="000000"/>
                </a:solidFill>
                <a:latin typeface="+mj-lt"/>
              </a:rPr>
              <a:t> object by invoking that object's </a:t>
            </a:r>
            <a:r>
              <a:rPr lang="en-US" sz="2000" dirty="0" err="1">
                <a:solidFill>
                  <a:srgbClr val="000000"/>
                </a:solidFill>
                <a:latin typeface="+mj-lt"/>
              </a:rPr>
              <a:t>getChannel</a:t>
            </a:r>
            <a:r>
              <a:rPr lang="en-US" sz="2000" dirty="0">
                <a:solidFill>
                  <a:srgbClr val="000000"/>
                </a:solidFill>
                <a:latin typeface="+mj-lt"/>
              </a:rPr>
              <a:t> method, which returns a file channel that is connected to the same underlying file</a:t>
            </a:r>
            <a:endParaRPr lang="es-AR" sz="2000" dirty="0">
              <a:solidFill>
                <a:srgbClr val="000000"/>
              </a:solidFill>
              <a:latin typeface="+mj-lt"/>
            </a:endParaRPr>
          </a:p>
        </p:txBody>
      </p:sp>
    </p:spTree>
    <p:extLst>
      <p:ext uri="{BB962C8B-B14F-4D97-AF65-F5344CB8AC3E}">
        <p14:creationId xmlns:p14="http://schemas.microsoft.com/office/powerpoint/2010/main" val="148165573"/>
      </p:ext>
    </p:extLst>
  </p:cSld>
  <p:clrMapOvr>
    <a:overrideClrMapping bg1="lt1" tx1="dk1" bg2="lt2" tx2="dk2" accent1="accent1" accent2="accent2" accent3="accent3" accent4="accent4" accent5="accent5" accent6="accent6" hlink="hlink" folHlink="folHlink"/>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Conclusiones</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5113644"/>
          </a:xfrm>
          <a:prstGeom prst="rect">
            <a:avLst/>
          </a:prstGeom>
        </p:spPr>
        <p:txBody>
          <a:bodyPr wrap="square">
            <a:spAutoFit/>
          </a:bodyPr>
          <a:lstStyle/>
          <a:p>
            <a:pPr marL="342900" indent="-342900">
              <a:lnSpc>
                <a:spcPct val="150000"/>
              </a:lnSpc>
              <a:buFont typeface="Arial" panose="020B0604020202020204" pitchFamily="34" charset="0"/>
              <a:buChar char="•"/>
            </a:pPr>
            <a:r>
              <a:rPr lang="es-AR" sz="2000" dirty="0"/>
              <a:t>NIO permite manejar múltiples canales utilizando solo un (o algunos) </a:t>
            </a:r>
            <a:r>
              <a:rPr lang="es-AR" sz="2000" dirty="0" err="1"/>
              <a:t>threads</a:t>
            </a:r>
            <a:r>
              <a:rPr lang="es-AR" sz="2000" dirty="0"/>
              <a:t>, pero el costo es que </a:t>
            </a:r>
            <a:r>
              <a:rPr lang="es-AR" sz="2000" dirty="0" err="1"/>
              <a:t>parsear</a:t>
            </a:r>
            <a:r>
              <a:rPr lang="es-AR" sz="2000" dirty="0"/>
              <a:t> la información puede ser de cierta forma más complicado que cuando se lee la información desde un </a:t>
            </a:r>
            <a:r>
              <a:rPr lang="es-AR" sz="2000" dirty="0" err="1"/>
              <a:t>Stream</a:t>
            </a:r>
            <a:r>
              <a:rPr lang="es-AR" sz="2000" dirty="0"/>
              <a:t> bloqueante utilizando las clases standard de IO.</a:t>
            </a:r>
          </a:p>
          <a:p>
            <a:pPr marL="342900" indent="-342900">
              <a:lnSpc>
                <a:spcPct val="150000"/>
              </a:lnSpc>
              <a:buFont typeface="Arial" panose="020B0604020202020204" pitchFamily="34" charset="0"/>
              <a:buChar char="•"/>
            </a:pPr>
            <a:r>
              <a:rPr lang="es-AR" sz="2000" dirty="0"/>
              <a:t>Si es necesario manejar miles de conexiones abiertas simultáneamente, cada una enviando pequeñas cantidades de información, como por ejemplo un servidor de chat, en ese caso NIO es seguramente la mejor elección. Por el contrario si se tienen pocas conexiones con un gran ancho de banda, enviando grandes cantidades de información, la mejor opción es implementar un servidor con las clases de IO.</a:t>
            </a:r>
          </a:p>
        </p:txBody>
      </p:sp>
    </p:spTree>
    <p:extLst>
      <p:ext uri="{BB962C8B-B14F-4D97-AF65-F5344CB8AC3E}">
        <p14:creationId xmlns:p14="http://schemas.microsoft.com/office/powerpoint/2010/main" val="1890456055"/>
      </p:ext>
    </p:extLst>
  </p:cSld>
  <p:clrMapOvr>
    <a:overrideClrMapping bg1="lt1" tx1="dk1" bg2="lt2" tx2="dk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Clase Files - NIO</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4247317"/>
          </a:xfrm>
          <a:prstGeom prst="rect">
            <a:avLst/>
          </a:prstGeom>
        </p:spPr>
        <p:txBody>
          <a:bodyPr wrap="square">
            <a:spAutoFit/>
          </a:bodyPr>
          <a:lstStyle/>
          <a:p>
            <a:pPr>
              <a:lnSpc>
                <a:spcPct val="150000"/>
              </a:lnSpc>
            </a:pPr>
            <a:r>
              <a:rPr lang="es-AR" sz="2000" dirty="0"/>
              <a:t>L</a:t>
            </a:r>
            <a:r>
              <a:rPr lang="es-AR" sz="2000" dirty="0" smtClean="0"/>
              <a:t>a </a:t>
            </a:r>
            <a:r>
              <a:rPr lang="es-AR" sz="2000" dirty="0"/>
              <a:t>clase Files de Java NIO (</a:t>
            </a:r>
            <a:r>
              <a:rPr lang="es-AR" sz="2000" dirty="0" err="1"/>
              <a:t>java.nio.file.Files</a:t>
            </a:r>
            <a:r>
              <a:rPr lang="es-AR" sz="2000" dirty="0"/>
              <a:t>) contiene varios métodos para manipular archivos en el file </a:t>
            </a:r>
            <a:r>
              <a:rPr lang="es-AR" sz="2000" dirty="0" err="1" smtClean="0"/>
              <a:t>system</a:t>
            </a:r>
            <a:r>
              <a:rPr lang="es-AR" sz="2000" dirty="0" smtClean="0"/>
              <a:t>.</a:t>
            </a:r>
          </a:p>
          <a:p>
            <a:pPr>
              <a:lnSpc>
                <a:spcPct val="150000"/>
              </a:lnSpc>
            </a:pPr>
            <a:endParaRPr lang="es-AR" sz="2000" dirty="0"/>
          </a:p>
          <a:p>
            <a:pPr marL="342900" indent="-342900">
              <a:lnSpc>
                <a:spcPct val="150000"/>
              </a:lnSpc>
              <a:buFont typeface="Arial" panose="020B0604020202020204" pitchFamily="34" charset="0"/>
              <a:buChar char="•"/>
            </a:pPr>
            <a:r>
              <a:rPr lang="es-AR" sz="2000" dirty="0"/>
              <a:t>Files.exists: Se utiliza para saber sí un archivo o directorio existe o no.</a:t>
            </a:r>
          </a:p>
          <a:p>
            <a:pPr marL="342900" indent="-342900">
              <a:lnSpc>
                <a:spcPct val="150000"/>
              </a:lnSpc>
              <a:buFont typeface="Arial" panose="020B0604020202020204" pitchFamily="34" charset="0"/>
              <a:buChar char="•"/>
            </a:pPr>
            <a:r>
              <a:rPr lang="es-AR" sz="2000" dirty="0" err="1"/>
              <a:t>Files.createDirectory</a:t>
            </a:r>
            <a:r>
              <a:rPr lang="es-AR" sz="2000" dirty="0"/>
              <a:t>: Se utiliza para crear un directorio.</a:t>
            </a:r>
          </a:p>
          <a:p>
            <a:pPr marL="342900" indent="-342900">
              <a:lnSpc>
                <a:spcPct val="150000"/>
              </a:lnSpc>
              <a:buFont typeface="Arial" panose="020B0604020202020204" pitchFamily="34" charset="0"/>
              <a:buChar char="•"/>
            </a:pPr>
            <a:r>
              <a:rPr lang="es-AR" sz="2000" dirty="0" err="1"/>
              <a:t>Files.copy</a:t>
            </a:r>
            <a:r>
              <a:rPr lang="es-AR" sz="2000" dirty="0"/>
              <a:t>: se utiliza para copiar archivos.</a:t>
            </a:r>
          </a:p>
          <a:p>
            <a:pPr marL="342900" indent="-342900">
              <a:lnSpc>
                <a:spcPct val="150000"/>
              </a:lnSpc>
              <a:buFont typeface="Arial" panose="020B0604020202020204" pitchFamily="34" charset="0"/>
              <a:buChar char="•"/>
            </a:pPr>
            <a:r>
              <a:rPr lang="es-AR" sz="2000" dirty="0" err="1"/>
              <a:t>Files.move</a:t>
            </a:r>
            <a:r>
              <a:rPr lang="es-AR" sz="2000" dirty="0"/>
              <a:t>: se utiliza para mover archivos.</a:t>
            </a:r>
          </a:p>
          <a:p>
            <a:pPr marL="342900" indent="-342900">
              <a:lnSpc>
                <a:spcPct val="150000"/>
              </a:lnSpc>
              <a:buFont typeface="Arial" panose="020B0604020202020204" pitchFamily="34" charset="0"/>
              <a:buChar char="•"/>
            </a:pPr>
            <a:r>
              <a:rPr lang="es-AR" sz="2000" dirty="0" err="1"/>
              <a:t>Files.delete</a:t>
            </a:r>
            <a:r>
              <a:rPr lang="es-AR" sz="2000" dirty="0"/>
              <a:t>: se utiliza para borrar archivos.</a:t>
            </a:r>
          </a:p>
          <a:p>
            <a:pPr>
              <a:lnSpc>
                <a:spcPct val="150000"/>
              </a:lnSpc>
            </a:pPr>
            <a:endParaRPr lang="es-AR" sz="2000" dirty="0"/>
          </a:p>
        </p:txBody>
      </p:sp>
    </p:spTree>
    <p:extLst>
      <p:ext uri="{BB962C8B-B14F-4D97-AF65-F5344CB8AC3E}">
        <p14:creationId xmlns:p14="http://schemas.microsoft.com/office/powerpoint/2010/main" val="3253611701"/>
      </p:ext>
    </p:extLst>
  </p:cSld>
  <p:clrMapOvr>
    <a:overrideClrMapping bg1="lt1" tx1="dk1" bg2="lt2" tx2="dk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Clase Files - NIO</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6093976"/>
          </a:xfrm>
          <a:prstGeom prst="rect">
            <a:avLst/>
          </a:prstGeom>
        </p:spPr>
        <p:txBody>
          <a:bodyPr wrap="square">
            <a:spAutoFit/>
          </a:bodyPr>
          <a:lstStyle/>
          <a:p>
            <a:pPr>
              <a:lnSpc>
                <a:spcPct val="150000"/>
              </a:lnSpc>
            </a:pPr>
            <a:r>
              <a:rPr lang="es-AR" sz="2000" dirty="0" smtClean="0"/>
              <a:t>Ejemplo</a:t>
            </a:r>
          </a:p>
          <a:p>
            <a:pPr>
              <a:lnSpc>
                <a:spcPct val="150000"/>
              </a:lnSpc>
            </a:pPr>
            <a:endParaRPr lang="es-AR" sz="2000" dirty="0"/>
          </a:p>
          <a:p>
            <a:pPr>
              <a:lnSpc>
                <a:spcPct val="150000"/>
              </a:lnSpc>
            </a:pPr>
            <a:r>
              <a:rPr lang="es-AR" sz="2000" dirty="0"/>
              <a:t>// File </a:t>
            </a:r>
            <a:r>
              <a:rPr lang="es-AR" sz="2000" dirty="0" err="1"/>
              <a:t>operations</a:t>
            </a:r>
            <a:endParaRPr lang="es-AR" sz="2000" dirty="0"/>
          </a:p>
          <a:p>
            <a:pPr>
              <a:lnSpc>
                <a:spcPct val="150000"/>
              </a:lnSpc>
            </a:pPr>
            <a:r>
              <a:rPr lang="es-AR" sz="2000" dirty="0" err="1"/>
              <a:t>Path</a:t>
            </a:r>
            <a:r>
              <a:rPr lang="es-AR" sz="2000" dirty="0"/>
              <a:t> file = </a:t>
            </a:r>
            <a:r>
              <a:rPr lang="es-AR" sz="2000" dirty="0" err="1"/>
              <a:t>Paths.get</a:t>
            </a:r>
            <a:r>
              <a:rPr lang="es-AR" sz="2000" dirty="0"/>
              <a:t>("</a:t>
            </a:r>
            <a:r>
              <a:rPr lang="es-AR" sz="2000" dirty="0" err="1"/>
              <a:t>build.gradle</a:t>
            </a:r>
            <a:r>
              <a:rPr lang="es-AR" sz="2000" dirty="0"/>
              <a:t>");</a:t>
            </a:r>
          </a:p>
          <a:p>
            <a:pPr>
              <a:lnSpc>
                <a:spcPct val="150000"/>
              </a:lnSpc>
            </a:pPr>
            <a:r>
              <a:rPr lang="es-AR" sz="2000" dirty="0" err="1"/>
              <a:t>Path</a:t>
            </a:r>
            <a:r>
              <a:rPr lang="es-AR" sz="2000" dirty="0"/>
              <a:t> </a:t>
            </a:r>
            <a:r>
              <a:rPr lang="es-AR" sz="2000" dirty="0" err="1"/>
              <a:t>backup</a:t>
            </a:r>
            <a:r>
              <a:rPr lang="es-AR" sz="2000" dirty="0"/>
              <a:t> = </a:t>
            </a:r>
            <a:r>
              <a:rPr lang="es-AR" sz="2000" dirty="0" err="1"/>
              <a:t>Paths.get</a:t>
            </a:r>
            <a:r>
              <a:rPr lang="es-AR" sz="2000" dirty="0"/>
              <a:t>("</a:t>
            </a:r>
            <a:r>
              <a:rPr lang="es-AR" sz="2000" dirty="0" err="1"/>
              <a:t>build.gradle.backup</a:t>
            </a:r>
            <a:r>
              <a:rPr lang="es-AR" sz="2000" dirty="0"/>
              <a:t>");</a:t>
            </a:r>
          </a:p>
          <a:p>
            <a:pPr>
              <a:lnSpc>
                <a:spcPct val="150000"/>
              </a:lnSpc>
            </a:pPr>
            <a:r>
              <a:rPr lang="es-AR" sz="2000" dirty="0" err="1"/>
              <a:t>Path</a:t>
            </a:r>
            <a:r>
              <a:rPr lang="es-AR" sz="2000" dirty="0"/>
              <a:t> </a:t>
            </a:r>
            <a:r>
              <a:rPr lang="es-AR" sz="2000" dirty="0" err="1"/>
              <a:t>rename</a:t>
            </a:r>
            <a:r>
              <a:rPr lang="es-AR" sz="2000" dirty="0"/>
              <a:t> = </a:t>
            </a:r>
            <a:r>
              <a:rPr lang="es-AR" sz="2000" dirty="0" err="1"/>
              <a:t>Paths.get</a:t>
            </a:r>
            <a:r>
              <a:rPr lang="es-AR" sz="2000" dirty="0"/>
              <a:t>("build.gradle.backup.1");</a:t>
            </a:r>
          </a:p>
          <a:p>
            <a:pPr>
              <a:lnSpc>
                <a:spcPct val="150000"/>
              </a:lnSpc>
            </a:pPr>
            <a:r>
              <a:rPr lang="es-AR" sz="2000" dirty="0" err="1"/>
              <a:t>Files.copy</a:t>
            </a:r>
            <a:r>
              <a:rPr lang="es-AR" sz="2000" dirty="0"/>
              <a:t>(file, </a:t>
            </a:r>
            <a:r>
              <a:rPr lang="es-AR" sz="2000" dirty="0" err="1"/>
              <a:t>backup</a:t>
            </a:r>
            <a:r>
              <a:rPr lang="es-AR" sz="2000" dirty="0"/>
              <a:t>, </a:t>
            </a:r>
            <a:r>
              <a:rPr lang="es-AR" sz="2000" dirty="0" err="1"/>
              <a:t>StandardCopyOption.REPLACE_EXISTING</a:t>
            </a:r>
            <a:r>
              <a:rPr lang="es-AR" sz="2000" dirty="0"/>
              <a:t>);</a:t>
            </a:r>
          </a:p>
          <a:p>
            <a:pPr>
              <a:lnSpc>
                <a:spcPct val="150000"/>
              </a:lnSpc>
            </a:pPr>
            <a:r>
              <a:rPr lang="es-AR" sz="2000" dirty="0" err="1"/>
              <a:t>Files.move</a:t>
            </a:r>
            <a:r>
              <a:rPr lang="es-AR" sz="2000" dirty="0"/>
              <a:t>(</a:t>
            </a:r>
            <a:r>
              <a:rPr lang="es-AR" sz="2000" dirty="0" err="1"/>
              <a:t>backup</a:t>
            </a:r>
            <a:r>
              <a:rPr lang="es-AR" sz="2000" dirty="0"/>
              <a:t>, </a:t>
            </a:r>
            <a:r>
              <a:rPr lang="es-AR" sz="2000" dirty="0" err="1"/>
              <a:t>rename</a:t>
            </a:r>
            <a:r>
              <a:rPr lang="es-AR" sz="2000" dirty="0"/>
              <a:t>, </a:t>
            </a:r>
            <a:r>
              <a:rPr lang="es-AR" sz="2000" dirty="0" err="1"/>
              <a:t>StandardCopyOption.REPLACE_EXISTING</a:t>
            </a:r>
            <a:r>
              <a:rPr lang="es-AR" sz="2000" dirty="0"/>
              <a:t>);</a:t>
            </a:r>
          </a:p>
          <a:p>
            <a:pPr>
              <a:lnSpc>
                <a:spcPct val="150000"/>
              </a:lnSpc>
            </a:pPr>
            <a:r>
              <a:rPr lang="es-AR" sz="2000" dirty="0" err="1"/>
              <a:t>Files.delete</a:t>
            </a:r>
            <a:r>
              <a:rPr lang="es-AR" sz="2000" dirty="0"/>
              <a:t>(</a:t>
            </a:r>
            <a:r>
              <a:rPr lang="es-AR" sz="2000" dirty="0" err="1"/>
              <a:t>rename</a:t>
            </a:r>
            <a:r>
              <a:rPr lang="es-AR" sz="2000" dirty="0"/>
              <a:t>);</a:t>
            </a:r>
            <a:endParaRPr lang="es-AR" sz="2000" dirty="0" smtClean="0"/>
          </a:p>
          <a:p>
            <a:pPr>
              <a:lnSpc>
                <a:spcPct val="150000"/>
              </a:lnSpc>
            </a:pPr>
            <a:endParaRPr lang="es-AR" sz="2000" dirty="0"/>
          </a:p>
          <a:p>
            <a:pPr>
              <a:lnSpc>
                <a:spcPct val="150000"/>
              </a:lnSpc>
            </a:pPr>
            <a:endParaRPr lang="es-AR" sz="2000" dirty="0"/>
          </a:p>
          <a:p>
            <a:pPr>
              <a:lnSpc>
                <a:spcPct val="150000"/>
              </a:lnSpc>
            </a:pPr>
            <a:endParaRPr lang="es-AR" sz="2000" dirty="0"/>
          </a:p>
        </p:txBody>
      </p:sp>
    </p:spTree>
    <p:extLst>
      <p:ext uri="{BB962C8B-B14F-4D97-AF65-F5344CB8AC3E}">
        <p14:creationId xmlns:p14="http://schemas.microsoft.com/office/powerpoint/2010/main" val="3899501050"/>
      </p:ext>
    </p:extLst>
  </p:cSld>
  <p:clrMapOvr>
    <a:overrideClrMapping bg1="lt1" tx1="dk1" bg2="lt2" tx2="dk2" accent1="accent1" accent2="accent2" accent3="accent3" accent4="accent4" accent5="accent5" accent6="accent6" hlink="hlink" folHlink="folHlink"/>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Paquete NIO</a:t>
            </a:r>
            <a:endParaRPr lang="es-AR" dirty="0">
              <a:solidFill>
                <a:schemeClr val="bg1"/>
              </a:solidFill>
              <a:latin typeface="Trebuchet MS" panose="020B0603020202020204" pitchFamily="34" charset="0"/>
            </a:endParaRPr>
          </a:p>
        </p:txBody>
      </p:sp>
      <p:sp>
        <p:nvSpPr>
          <p:cNvPr id="3" name="Rectángulo 2"/>
          <p:cNvSpPr/>
          <p:nvPr/>
        </p:nvSpPr>
        <p:spPr>
          <a:xfrm>
            <a:off x="323528" y="355741"/>
            <a:ext cx="8496944" cy="6001643"/>
          </a:xfrm>
          <a:prstGeom prst="rect">
            <a:avLst/>
          </a:prstGeom>
        </p:spPr>
        <p:txBody>
          <a:bodyPr wrap="square">
            <a:spAutoFit/>
          </a:bodyPr>
          <a:lstStyle/>
          <a:p>
            <a:pPr marL="285750" indent="-285750">
              <a:lnSpc>
                <a:spcPct val="200000"/>
              </a:lnSpc>
              <a:buFont typeface="Arial" panose="020B0604020202020204" pitchFamily="34" charset="0"/>
              <a:buChar char="•"/>
            </a:pPr>
            <a:r>
              <a:rPr lang="es-AR" sz="2400" dirty="0"/>
              <a:t>La </a:t>
            </a:r>
            <a:r>
              <a:rPr lang="es-AR" sz="2400" dirty="0" smtClean="0"/>
              <a:t>librería </a:t>
            </a:r>
            <a:r>
              <a:rPr lang="es-AR" sz="2400" dirty="0"/>
              <a:t>NIO (New Input Output) fue introducida con la versión 1.4 de la JDK. </a:t>
            </a:r>
            <a:endParaRPr lang="es-AR" sz="2400" dirty="0" smtClean="0"/>
          </a:p>
          <a:p>
            <a:pPr marL="285750" indent="-285750">
              <a:lnSpc>
                <a:spcPct val="200000"/>
              </a:lnSpc>
              <a:buFont typeface="Arial" panose="020B0604020202020204" pitchFamily="34" charset="0"/>
              <a:buChar char="•"/>
            </a:pPr>
            <a:r>
              <a:rPr lang="es-AR" sz="2400" dirty="0" smtClean="0"/>
              <a:t>NIO </a:t>
            </a:r>
            <a:r>
              <a:rPr lang="es-AR" sz="2400" dirty="0"/>
              <a:t>provee mecanismos de I/O de alta velocidad, </a:t>
            </a:r>
            <a:r>
              <a:rPr lang="es-AR" sz="2400" b="1" dirty="0"/>
              <a:t>orientados a</a:t>
            </a:r>
            <a:r>
              <a:rPr lang="es-AR" sz="2400" dirty="0"/>
              <a:t> </a:t>
            </a:r>
            <a:r>
              <a:rPr lang="es-AR" sz="2400" b="1" dirty="0"/>
              <a:t>bloques</a:t>
            </a:r>
            <a:r>
              <a:rPr lang="es-AR" sz="2400" dirty="0"/>
              <a:t> en el código Java Standard</a:t>
            </a:r>
            <a:r>
              <a:rPr lang="es-AR" sz="2400" dirty="0" smtClean="0"/>
              <a:t>.</a:t>
            </a:r>
          </a:p>
          <a:p>
            <a:pPr marL="285750" indent="-285750">
              <a:lnSpc>
                <a:spcPct val="200000"/>
              </a:lnSpc>
              <a:buFont typeface="Arial" panose="020B0604020202020204" pitchFamily="34" charset="0"/>
              <a:buChar char="•"/>
            </a:pPr>
            <a:r>
              <a:rPr lang="es-AR" sz="2400" dirty="0" smtClean="0"/>
              <a:t> </a:t>
            </a:r>
            <a:r>
              <a:rPr lang="es-AR" sz="2400" dirty="0"/>
              <a:t>Definiendo clases para contener la información y procesando la misma en bloques, NIO toma ventaja de optimizaciones a bajo nivel de una forma en la que el paquete original de IO no lo puede hacer.</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8020163"/>
      </p:ext>
    </p:extLst>
  </p:cSld>
  <p:clrMapOvr>
    <a:overrideClrMapping bg1="lt1" tx1="dk1" bg2="lt2" tx2="dk2" accent1="accent1" accent2="accent2" accent3="accent3" accent4="accent4" accent5="accent5" accent6="accent6" hlink="hlink" folHlink="folHlink"/>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Files.walkFileTree</a:t>
            </a:r>
            <a:r>
              <a:rPr lang="es-AR" dirty="0" smtClean="0">
                <a:solidFill>
                  <a:schemeClr val="bg1"/>
                </a:solidFill>
                <a:latin typeface="Trebuchet MS" panose="020B0603020202020204" pitchFamily="34" charset="0"/>
              </a:rPr>
              <a:t>  (1/4)</a:t>
            </a:r>
            <a:endParaRPr lang="es-AR" dirty="0">
              <a:solidFill>
                <a:schemeClr val="bg1"/>
              </a:solidFill>
              <a:latin typeface="Trebuchet MS" panose="020B0603020202020204" pitchFamily="34" charset="0"/>
            </a:endParaRPr>
          </a:p>
        </p:txBody>
      </p:sp>
      <p:sp>
        <p:nvSpPr>
          <p:cNvPr id="3" name="Rectángulo 2"/>
          <p:cNvSpPr/>
          <p:nvPr/>
        </p:nvSpPr>
        <p:spPr>
          <a:xfrm>
            <a:off x="395536" y="692696"/>
            <a:ext cx="8496944" cy="5909310"/>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El método </a:t>
            </a:r>
            <a:r>
              <a:rPr lang="es-AR" sz="2400" dirty="0" err="1"/>
              <a:t>Files.walkFileTree</a:t>
            </a:r>
            <a:r>
              <a:rPr lang="es-AR" sz="2400" dirty="0"/>
              <a:t>() se utiliza para recorrer un árbol de directorios recursivamente.</a:t>
            </a:r>
          </a:p>
          <a:p>
            <a:pPr marL="342900" indent="-342900">
              <a:lnSpc>
                <a:spcPct val="150000"/>
              </a:lnSpc>
              <a:buFont typeface="Arial" panose="020B0604020202020204" pitchFamily="34" charset="0"/>
              <a:buChar char="•"/>
            </a:pPr>
            <a:r>
              <a:rPr lang="es-AR" sz="2400" dirty="0"/>
              <a:t>El método recibe como parámetros una instancia de </a:t>
            </a:r>
            <a:r>
              <a:rPr lang="es-AR" sz="2400" dirty="0" err="1"/>
              <a:t>Path</a:t>
            </a:r>
            <a:r>
              <a:rPr lang="es-AR" sz="2400" dirty="0"/>
              <a:t> y un </a:t>
            </a:r>
            <a:r>
              <a:rPr lang="es-AR" sz="2400" dirty="0" err="1"/>
              <a:t>FileVisitor</a:t>
            </a:r>
            <a:r>
              <a:rPr lang="es-AR" sz="2400" dirty="0"/>
              <a:t>.</a:t>
            </a:r>
          </a:p>
          <a:p>
            <a:pPr marL="342900" indent="-342900">
              <a:lnSpc>
                <a:spcPct val="150000"/>
              </a:lnSpc>
              <a:buFont typeface="Arial" panose="020B0604020202020204" pitchFamily="34" charset="0"/>
              <a:buChar char="•"/>
            </a:pPr>
            <a:r>
              <a:rPr lang="es-AR" sz="2400" dirty="0"/>
              <a:t>La instancia de </a:t>
            </a:r>
            <a:r>
              <a:rPr lang="es-AR" sz="2400" dirty="0" err="1"/>
              <a:t>Path</a:t>
            </a:r>
            <a:r>
              <a:rPr lang="es-AR" sz="2400" dirty="0"/>
              <a:t> apunta al directorio a recorrer.</a:t>
            </a:r>
          </a:p>
          <a:p>
            <a:pPr marL="342900" indent="-342900">
              <a:lnSpc>
                <a:spcPct val="150000"/>
              </a:lnSpc>
              <a:buFont typeface="Arial" panose="020B0604020202020204" pitchFamily="34" charset="0"/>
              <a:buChar char="•"/>
            </a:pPr>
            <a:r>
              <a:rPr lang="es-AR" sz="2400" dirty="0"/>
              <a:t>El </a:t>
            </a:r>
            <a:r>
              <a:rPr lang="es-AR" sz="2400" dirty="0" err="1"/>
              <a:t>FileVisitor</a:t>
            </a:r>
            <a:r>
              <a:rPr lang="es-AR" sz="2400" dirty="0"/>
              <a:t> es llamado durante el recorrido.</a:t>
            </a:r>
          </a:p>
          <a:p>
            <a:pPr marL="342900" indent="-342900">
              <a:lnSpc>
                <a:spcPct val="150000"/>
              </a:lnSpc>
              <a:buFont typeface="Arial" panose="020B0604020202020204" pitchFamily="34" charset="0"/>
              <a:buChar char="•"/>
            </a:pPr>
            <a:r>
              <a:rPr lang="es-AR" sz="2400" dirty="0" err="1"/>
              <a:t>FileVisitor</a:t>
            </a:r>
            <a:r>
              <a:rPr lang="es-AR" sz="2400" dirty="0"/>
              <a:t> es una interface, por lo cual nosotros debemos codear nuestra propia implementación.</a:t>
            </a:r>
          </a:p>
          <a:p>
            <a:pPr>
              <a:lnSpc>
                <a:spcPct val="150000"/>
              </a:lnSpc>
            </a:pPr>
            <a:endParaRPr lang="es-AR" sz="2000" dirty="0"/>
          </a:p>
          <a:p>
            <a:pPr>
              <a:lnSpc>
                <a:spcPct val="150000"/>
              </a:lnSpc>
            </a:pPr>
            <a:endParaRPr lang="es-AR" sz="2000" dirty="0"/>
          </a:p>
          <a:p>
            <a:pPr>
              <a:lnSpc>
                <a:spcPct val="150000"/>
              </a:lnSpc>
            </a:pPr>
            <a:endParaRPr lang="es-AR" sz="2000" dirty="0"/>
          </a:p>
        </p:txBody>
      </p:sp>
    </p:spTree>
    <p:extLst>
      <p:ext uri="{BB962C8B-B14F-4D97-AF65-F5344CB8AC3E}">
        <p14:creationId xmlns:p14="http://schemas.microsoft.com/office/powerpoint/2010/main" val="3601993999"/>
      </p:ext>
    </p:extLst>
  </p:cSld>
  <p:clrMapOvr>
    <a:overrideClrMapping bg1="lt1" tx1="dk1" bg2="lt2" tx2="dk2" accent1="accent1" accent2="accent2" accent3="accent3" accent4="accent4" accent5="accent5" accent6="accent6" hlink="hlink" folHlink="folHlink"/>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Files.walkFileTree</a:t>
            </a:r>
            <a:r>
              <a:rPr lang="es-AR" dirty="0" smtClean="0">
                <a:solidFill>
                  <a:schemeClr val="bg1"/>
                </a:solidFill>
                <a:latin typeface="Trebuchet MS" panose="020B0603020202020204" pitchFamily="34" charset="0"/>
              </a:rPr>
              <a:t> (2/4</a:t>
            </a:r>
            <a:r>
              <a:rPr lang="es-AR" dirty="0">
                <a:solidFill>
                  <a:schemeClr val="bg1"/>
                </a:solidFill>
                <a:latin typeface="Trebuchet MS" panose="020B0603020202020204" pitchFamily="34" charset="0"/>
              </a:rPr>
              <a:t>)</a:t>
            </a:r>
          </a:p>
        </p:txBody>
      </p:sp>
      <p:sp>
        <p:nvSpPr>
          <p:cNvPr id="3" name="Rectángulo 2"/>
          <p:cNvSpPr/>
          <p:nvPr/>
        </p:nvSpPr>
        <p:spPr>
          <a:xfrm>
            <a:off x="323528" y="476672"/>
            <a:ext cx="8496944" cy="7355860"/>
          </a:xfrm>
          <a:prstGeom prst="rect">
            <a:avLst/>
          </a:prstGeom>
        </p:spPr>
        <p:txBody>
          <a:bodyPr wrap="square">
            <a:spAutoFit/>
          </a:bodyPr>
          <a:lstStyle/>
          <a:p>
            <a:r>
              <a:rPr lang="es-AR" sz="2000" dirty="0" smtClean="0"/>
              <a:t>La </a:t>
            </a:r>
            <a:r>
              <a:rPr lang="es-AR" sz="2000" dirty="0"/>
              <a:t>interface </a:t>
            </a:r>
            <a:r>
              <a:rPr lang="es-AR" sz="2000" dirty="0" err="1"/>
              <a:t>FileVisitor</a:t>
            </a:r>
            <a:r>
              <a:rPr lang="es-AR" sz="2000" dirty="0"/>
              <a:t> contiene los siguientes métodos</a:t>
            </a:r>
            <a:r>
              <a:rPr lang="es-AR" sz="2000" dirty="0" smtClean="0"/>
              <a:t>:</a:t>
            </a:r>
          </a:p>
          <a:p>
            <a:endParaRPr lang="es-AR" sz="2000" dirty="0"/>
          </a:p>
          <a:p>
            <a:r>
              <a:rPr lang="es-AR" dirty="0"/>
              <a:t>public interface </a:t>
            </a:r>
            <a:r>
              <a:rPr lang="es-AR" dirty="0" err="1"/>
              <a:t>FileVisitor</a:t>
            </a:r>
            <a:r>
              <a:rPr lang="es-AR" dirty="0"/>
              <a:t> {</a:t>
            </a:r>
          </a:p>
          <a:p>
            <a:endParaRPr lang="es-AR" dirty="0"/>
          </a:p>
          <a:p>
            <a:r>
              <a:rPr lang="es-AR" dirty="0"/>
              <a:t>    // Se ejecuta antes de visitar un directorio</a:t>
            </a:r>
          </a:p>
          <a:p>
            <a:r>
              <a:rPr lang="es-AR" dirty="0"/>
              <a:t>   </a:t>
            </a:r>
            <a:r>
              <a:rPr lang="es-AR" b="1" dirty="0"/>
              <a:t>public </a:t>
            </a:r>
            <a:r>
              <a:rPr lang="es-AR" b="1" dirty="0" err="1"/>
              <a:t>FileVisitResult</a:t>
            </a:r>
            <a:r>
              <a:rPr lang="es-AR" b="1" dirty="0"/>
              <a:t> </a:t>
            </a:r>
            <a:r>
              <a:rPr lang="es-AR" b="1" dirty="0" err="1">
                <a:solidFill>
                  <a:srgbClr val="FF0000"/>
                </a:solidFill>
              </a:rPr>
              <a:t>preVisitDirectory</a:t>
            </a:r>
            <a:r>
              <a:rPr lang="es-AR" b="1" dirty="0"/>
              <a:t>(</a:t>
            </a:r>
          </a:p>
          <a:p>
            <a:r>
              <a:rPr lang="es-AR" b="1" dirty="0"/>
              <a:t>       </a:t>
            </a:r>
            <a:r>
              <a:rPr lang="es-AR" b="1" dirty="0" err="1"/>
              <a:t>Path</a:t>
            </a:r>
            <a:r>
              <a:rPr lang="es-AR" b="1" dirty="0"/>
              <a:t> </a:t>
            </a:r>
            <a:r>
              <a:rPr lang="es-AR" b="1" dirty="0" err="1"/>
              <a:t>dir</a:t>
            </a:r>
            <a:r>
              <a:rPr lang="es-AR" b="1" dirty="0"/>
              <a:t>, </a:t>
            </a:r>
            <a:r>
              <a:rPr lang="es-AR" b="1" dirty="0" err="1"/>
              <a:t>BasicFileAttributes</a:t>
            </a:r>
            <a:r>
              <a:rPr lang="es-AR" b="1" dirty="0"/>
              <a:t> </a:t>
            </a:r>
            <a:r>
              <a:rPr lang="es-AR" b="1" dirty="0" err="1"/>
              <a:t>attrs</a:t>
            </a:r>
            <a:r>
              <a:rPr lang="es-AR" b="1" dirty="0"/>
              <a:t>) </a:t>
            </a:r>
            <a:r>
              <a:rPr lang="es-AR" b="1" dirty="0" err="1"/>
              <a:t>throws</a:t>
            </a:r>
            <a:r>
              <a:rPr lang="es-AR" b="1" dirty="0"/>
              <a:t> </a:t>
            </a:r>
            <a:r>
              <a:rPr lang="es-AR" b="1" dirty="0" err="1"/>
              <a:t>IOException</a:t>
            </a:r>
            <a:r>
              <a:rPr lang="es-AR" b="1" dirty="0"/>
              <a:t>;</a:t>
            </a:r>
          </a:p>
          <a:p>
            <a:r>
              <a:rPr lang="es-AR" dirty="0"/>
              <a:t>   </a:t>
            </a:r>
          </a:p>
          <a:p>
            <a:r>
              <a:rPr lang="es-AR" dirty="0"/>
              <a:t>// Se ejecuta por cada archivo que es visitado</a:t>
            </a:r>
          </a:p>
          <a:p>
            <a:r>
              <a:rPr lang="es-AR" b="1" dirty="0"/>
              <a:t>   public </a:t>
            </a:r>
            <a:r>
              <a:rPr lang="es-AR" b="1" dirty="0" err="1"/>
              <a:t>FileVisitResult</a:t>
            </a:r>
            <a:r>
              <a:rPr lang="es-AR" b="1" dirty="0"/>
              <a:t> </a:t>
            </a:r>
            <a:r>
              <a:rPr lang="es-AR" b="1" dirty="0" err="1">
                <a:solidFill>
                  <a:srgbClr val="FF0000"/>
                </a:solidFill>
              </a:rPr>
              <a:t>visitFile</a:t>
            </a:r>
            <a:r>
              <a:rPr lang="es-AR" b="1" dirty="0"/>
              <a:t>(</a:t>
            </a:r>
          </a:p>
          <a:p>
            <a:r>
              <a:rPr lang="es-AR" b="1" dirty="0"/>
              <a:t>       </a:t>
            </a:r>
            <a:r>
              <a:rPr lang="es-AR" b="1" dirty="0" err="1"/>
              <a:t>Path</a:t>
            </a:r>
            <a:r>
              <a:rPr lang="es-AR" b="1" dirty="0"/>
              <a:t> file, </a:t>
            </a:r>
            <a:r>
              <a:rPr lang="es-AR" b="1" dirty="0" err="1"/>
              <a:t>BasicFileAttributes</a:t>
            </a:r>
            <a:r>
              <a:rPr lang="es-AR" b="1" dirty="0"/>
              <a:t> </a:t>
            </a:r>
            <a:r>
              <a:rPr lang="es-AR" b="1" dirty="0" err="1"/>
              <a:t>attrs</a:t>
            </a:r>
            <a:r>
              <a:rPr lang="es-AR" b="1" dirty="0"/>
              <a:t>) </a:t>
            </a:r>
            <a:r>
              <a:rPr lang="es-AR" b="1" dirty="0" err="1"/>
              <a:t>throws</a:t>
            </a:r>
            <a:r>
              <a:rPr lang="es-AR" b="1" dirty="0"/>
              <a:t> </a:t>
            </a:r>
            <a:r>
              <a:rPr lang="es-AR" b="1" dirty="0" err="1"/>
              <a:t>IOException</a:t>
            </a:r>
            <a:r>
              <a:rPr lang="es-AR" b="1" dirty="0"/>
              <a:t>;   </a:t>
            </a:r>
          </a:p>
          <a:p>
            <a:endParaRPr lang="es-AR" dirty="0"/>
          </a:p>
          <a:p>
            <a:r>
              <a:rPr lang="es-AR" dirty="0"/>
              <a:t>    // Se llama sí la visita a un archivo falla, </a:t>
            </a:r>
          </a:p>
          <a:p>
            <a:r>
              <a:rPr lang="es-AR" dirty="0"/>
              <a:t>    //por ejemplo por falta de permisos sobre el archivo</a:t>
            </a:r>
          </a:p>
          <a:p>
            <a:r>
              <a:rPr lang="es-AR" dirty="0"/>
              <a:t>   </a:t>
            </a:r>
            <a:r>
              <a:rPr lang="es-AR" b="1" dirty="0"/>
              <a:t>public </a:t>
            </a:r>
            <a:r>
              <a:rPr lang="es-AR" b="1" dirty="0" err="1"/>
              <a:t>FileVisitResult</a:t>
            </a:r>
            <a:r>
              <a:rPr lang="es-AR" b="1" dirty="0"/>
              <a:t> </a:t>
            </a:r>
            <a:r>
              <a:rPr lang="es-AR" b="1" dirty="0" err="1">
                <a:solidFill>
                  <a:srgbClr val="FF0000"/>
                </a:solidFill>
              </a:rPr>
              <a:t>visitFileFailed</a:t>
            </a:r>
            <a:r>
              <a:rPr lang="es-AR" b="1" dirty="0"/>
              <a:t>(</a:t>
            </a:r>
          </a:p>
          <a:p>
            <a:r>
              <a:rPr lang="es-AR" b="1" dirty="0"/>
              <a:t>       </a:t>
            </a:r>
            <a:r>
              <a:rPr lang="es-AR" b="1" dirty="0" err="1"/>
              <a:t>Path</a:t>
            </a:r>
            <a:r>
              <a:rPr lang="es-AR" b="1" dirty="0"/>
              <a:t> file, </a:t>
            </a:r>
            <a:r>
              <a:rPr lang="es-AR" b="1" dirty="0" err="1"/>
              <a:t>IOException</a:t>
            </a:r>
            <a:r>
              <a:rPr lang="es-AR" b="1" dirty="0"/>
              <a:t> </a:t>
            </a:r>
            <a:r>
              <a:rPr lang="es-AR" b="1" dirty="0" err="1"/>
              <a:t>exc</a:t>
            </a:r>
            <a:r>
              <a:rPr lang="es-AR" b="1" dirty="0"/>
              <a:t>) </a:t>
            </a:r>
            <a:r>
              <a:rPr lang="es-AR" b="1" dirty="0" err="1"/>
              <a:t>throws</a:t>
            </a:r>
            <a:r>
              <a:rPr lang="es-AR" b="1" dirty="0"/>
              <a:t> </a:t>
            </a:r>
            <a:r>
              <a:rPr lang="es-AR" b="1" dirty="0" err="1"/>
              <a:t>IOException</a:t>
            </a:r>
            <a:r>
              <a:rPr lang="es-AR" b="1" dirty="0"/>
              <a:t>;</a:t>
            </a:r>
          </a:p>
          <a:p>
            <a:endParaRPr lang="es-AR" dirty="0"/>
          </a:p>
          <a:p>
            <a:r>
              <a:rPr lang="es-AR" dirty="0"/>
              <a:t>   // Se ejecuta </a:t>
            </a:r>
            <a:r>
              <a:rPr lang="es-AR" dirty="0" err="1"/>
              <a:t>despues</a:t>
            </a:r>
            <a:r>
              <a:rPr lang="es-AR" dirty="0"/>
              <a:t> de visitar un directorio </a:t>
            </a:r>
          </a:p>
          <a:p>
            <a:r>
              <a:rPr lang="es-AR" dirty="0"/>
              <a:t>   </a:t>
            </a:r>
            <a:r>
              <a:rPr lang="es-AR" b="1" dirty="0"/>
              <a:t>public </a:t>
            </a:r>
            <a:r>
              <a:rPr lang="es-AR" b="1" dirty="0" err="1"/>
              <a:t>FileVisitResult</a:t>
            </a:r>
            <a:r>
              <a:rPr lang="es-AR" b="1" dirty="0"/>
              <a:t> </a:t>
            </a:r>
            <a:r>
              <a:rPr lang="es-AR" b="1" dirty="0" err="1">
                <a:solidFill>
                  <a:srgbClr val="FF0000"/>
                </a:solidFill>
              </a:rPr>
              <a:t>postVisitDirectory</a:t>
            </a:r>
            <a:r>
              <a:rPr lang="es-AR" b="1" dirty="0"/>
              <a:t>(</a:t>
            </a:r>
          </a:p>
          <a:p>
            <a:r>
              <a:rPr lang="es-AR" b="1" dirty="0"/>
              <a:t>       </a:t>
            </a:r>
            <a:r>
              <a:rPr lang="es-AR" b="1" dirty="0" err="1"/>
              <a:t>Path</a:t>
            </a:r>
            <a:r>
              <a:rPr lang="es-AR" b="1" dirty="0"/>
              <a:t> </a:t>
            </a:r>
            <a:r>
              <a:rPr lang="es-AR" b="1" dirty="0" err="1"/>
              <a:t>dir</a:t>
            </a:r>
            <a:r>
              <a:rPr lang="es-AR" b="1" dirty="0"/>
              <a:t>, </a:t>
            </a:r>
            <a:r>
              <a:rPr lang="es-AR" b="1" dirty="0" err="1"/>
              <a:t>IOException</a:t>
            </a:r>
            <a:r>
              <a:rPr lang="es-AR" b="1" dirty="0"/>
              <a:t> </a:t>
            </a:r>
            <a:r>
              <a:rPr lang="es-AR" b="1" dirty="0" err="1"/>
              <a:t>exc</a:t>
            </a:r>
            <a:r>
              <a:rPr lang="es-AR" b="1" dirty="0"/>
              <a:t>) </a:t>
            </a:r>
            <a:r>
              <a:rPr lang="es-AR" b="1" dirty="0" err="1"/>
              <a:t>throws</a:t>
            </a:r>
            <a:r>
              <a:rPr lang="es-AR" b="1" dirty="0"/>
              <a:t> </a:t>
            </a:r>
            <a:r>
              <a:rPr lang="es-AR" b="1" dirty="0" err="1"/>
              <a:t>IOException</a:t>
            </a:r>
            <a:r>
              <a:rPr lang="es-AR" b="1" dirty="0"/>
              <a:t> </a:t>
            </a:r>
            <a:r>
              <a:rPr lang="es-AR" b="1" dirty="0" smtClean="0"/>
              <a:t>{}</a:t>
            </a:r>
            <a:endParaRPr lang="es-AR" b="1" dirty="0"/>
          </a:p>
          <a:p>
            <a:pPr>
              <a:lnSpc>
                <a:spcPct val="150000"/>
              </a:lnSpc>
            </a:pPr>
            <a:endParaRPr lang="es-AR" sz="2000" dirty="0"/>
          </a:p>
          <a:p>
            <a:pPr>
              <a:lnSpc>
                <a:spcPct val="150000"/>
              </a:lnSpc>
            </a:pPr>
            <a:endParaRPr lang="es-AR" sz="2000" dirty="0"/>
          </a:p>
          <a:p>
            <a:pPr>
              <a:lnSpc>
                <a:spcPct val="150000"/>
              </a:lnSpc>
            </a:pPr>
            <a:endParaRPr lang="es-AR" sz="2000" dirty="0"/>
          </a:p>
        </p:txBody>
      </p:sp>
    </p:spTree>
    <p:extLst>
      <p:ext uri="{BB962C8B-B14F-4D97-AF65-F5344CB8AC3E}">
        <p14:creationId xmlns:p14="http://schemas.microsoft.com/office/powerpoint/2010/main" val="3663207047"/>
      </p:ext>
    </p:extLst>
  </p:cSld>
  <p:clrMapOvr>
    <a:overrideClrMapping bg1="lt1" tx1="dk1" bg2="lt2" tx2="dk2" accent1="accent1" accent2="accent2" accent3="accent3" accent4="accent4" accent5="accent5" accent6="accent6" hlink="hlink" folHlink="folHlink"/>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Files.walkFileTree</a:t>
            </a:r>
            <a:r>
              <a:rPr lang="es-AR" dirty="0" smtClean="0">
                <a:solidFill>
                  <a:schemeClr val="bg1"/>
                </a:solidFill>
                <a:latin typeface="Trebuchet MS" panose="020B0603020202020204" pitchFamily="34" charset="0"/>
              </a:rPr>
              <a:t> (3/4</a:t>
            </a:r>
            <a:r>
              <a:rPr lang="es-AR" dirty="0">
                <a:solidFill>
                  <a:schemeClr val="bg1"/>
                </a:solidFill>
                <a:latin typeface="Trebuchet MS" panose="020B0603020202020204" pitchFamily="34" charset="0"/>
              </a:rPr>
              <a:t>)</a:t>
            </a:r>
          </a:p>
        </p:txBody>
      </p:sp>
      <p:sp>
        <p:nvSpPr>
          <p:cNvPr id="3" name="Rectángulo 2"/>
          <p:cNvSpPr/>
          <p:nvPr/>
        </p:nvSpPr>
        <p:spPr>
          <a:xfrm>
            <a:off x="323528" y="335984"/>
            <a:ext cx="8496944" cy="7386638"/>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Como observarán cada uno de los métodos devuelve un objeto del tipo </a:t>
            </a:r>
            <a:r>
              <a:rPr lang="es-AR" sz="2400" dirty="0" err="1"/>
              <a:t>FileVisitResult</a:t>
            </a:r>
            <a:r>
              <a:rPr lang="es-AR" sz="2400" dirty="0"/>
              <a:t>.</a:t>
            </a:r>
          </a:p>
          <a:p>
            <a:pPr marL="342900" indent="-342900">
              <a:lnSpc>
                <a:spcPct val="200000"/>
              </a:lnSpc>
              <a:buFont typeface="Arial" panose="020B0604020202020204" pitchFamily="34" charset="0"/>
              <a:buChar char="•"/>
            </a:pPr>
            <a:r>
              <a:rPr lang="es-AR" sz="2400" dirty="0" err="1"/>
              <a:t>FileVisitResult</a:t>
            </a:r>
            <a:r>
              <a:rPr lang="es-AR" sz="2400" dirty="0"/>
              <a:t> es una </a:t>
            </a:r>
            <a:r>
              <a:rPr lang="es-AR" sz="2400" dirty="0" err="1"/>
              <a:t>enum</a:t>
            </a:r>
            <a:r>
              <a:rPr lang="es-AR" sz="2400" dirty="0"/>
              <a:t> con los siguientes valores posibles:</a:t>
            </a:r>
          </a:p>
          <a:p>
            <a:pPr marL="800100" lvl="1" indent="-342900">
              <a:lnSpc>
                <a:spcPct val="200000"/>
              </a:lnSpc>
              <a:buFont typeface="Wingdings" panose="05000000000000000000" pitchFamily="2" charset="2"/>
              <a:buChar char="Ø"/>
            </a:pPr>
            <a:r>
              <a:rPr lang="es-AR" sz="2400" dirty="0"/>
              <a:t>CONTINUE</a:t>
            </a:r>
          </a:p>
          <a:p>
            <a:pPr marL="800100" lvl="1" indent="-342900">
              <a:lnSpc>
                <a:spcPct val="200000"/>
              </a:lnSpc>
              <a:buFont typeface="Wingdings" panose="05000000000000000000" pitchFamily="2" charset="2"/>
              <a:buChar char="Ø"/>
            </a:pPr>
            <a:r>
              <a:rPr lang="es-AR" sz="2400" dirty="0"/>
              <a:t>TERMINATE</a:t>
            </a:r>
          </a:p>
          <a:p>
            <a:pPr marL="800100" lvl="1" indent="-342900">
              <a:lnSpc>
                <a:spcPct val="200000"/>
              </a:lnSpc>
              <a:buFont typeface="Wingdings" panose="05000000000000000000" pitchFamily="2" charset="2"/>
              <a:buChar char="Ø"/>
            </a:pPr>
            <a:r>
              <a:rPr lang="es-AR" sz="2400" dirty="0"/>
              <a:t>SKIP_SIBLINGS</a:t>
            </a:r>
          </a:p>
          <a:p>
            <a:pPr marL="800100" lvl="1" indent="-342900">
              <a:lnSpc>
                <a:spcPct val="200000"/>
              </a:lnSpc>
              <a:buFont typeface="Wingdings" panose="05000000000000000000" pitchFamily="2" charset="2"/>
              <a:buChar char="Ø"/>
            </a:pPr>
            <a:r>
              <a:rPr lang="es-AR" sz="2400" dirty="0"/>
              <a:t>SKIP_SUBTREE</a:t>
            </a:r>
          </a:p>
          <a:p>
            <a:pPr>
              <a:lnSpc>
                <a:spcPct val="150000"/>
              </a:lnSpc>
            </a:pPr>
            <a:endParaRPr lang="es-AR" sz="2000" dirty="0"/>
          </a:p>
          <a:p>
            <a:pPr>
              <a:lnSpc>
                <a:spcPct val="150000"/>
              </a:lnSpc>
            </a:pPr>
            <a:endParaRPr lang="es-AR" sz="2000" dirty="0"/>
          </a:p>
          <a:p>
            <a:pPr>
              <a:lnSpc>
                <a:spcPct val="150000"/>
              </a:lnSpc>
            </a:pPr>
            <a:endParaRPr lang="es-AR" sz="2000" dirty="0"/>
          </a:p>
        </p:txBody>
      </p:sp>
    </p:spTree>
    <p:extLst>
      <p:ext uri="{BB962C8B-B14F-4D97-AF65-F5344CB8AC3E}">
        <p14:creationId xmlns:p14="http://schemas.microsoft.com/office/powerpoint/2010/main" val="3806662975"/>
      </p:ext>
    </p:extLst>
  </p:cSld>
  <p:clrMapOvr>
    <a:overrideClrMapping bg1="lt1" tx1="dk1" bg2="lt2" tx2="dk2" accent1="accent1" accent2="accent2" accent3="accent3" accent4="accent4" accent5="accent5" accent6="accent6" hlink="hlink" folHlink="folHlink"/>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Files.walkFileTree</a:t>
            </a:r>
            <a:r>
              <a:rPr lang="es-AR" dirty="0" smtClean="0">
                <a:solidFill>
                  <a:schemeClr val="bg1"/>
                </a:solidFill>
                <a:latin typeface="Trebuchet MS" panose="020B0603020202020204" pitchFamily="34" charset="0"/>
              </a:rPr>
              <a:t> (4/4</a:t>
            </a:r>
            <a:r>
              <a:rPr lang="es-AR" dirty="0">
                <a:solidFill>
                  <a:schemeClr val="bg1"/>
                </a:solidFill>
                <a:latin typeface="Trebuchet MS" panose="020B0603020202020204" pitchFamily="34" charset="0"/>
              </a:rPr>
              <a:t>)</a:t>
            </a:r>
          </a:p>
        </p:txBody>
      </p:sp>
      <p:sp>
        <p:nvSpPr>
          <p:cNvPr id="3" name="Rectángulo 2"/>
          <p:cNvSpPr/>
          <p:nvPr/>
        </p:nvSpPr>
        <p:spPr>
          <a:xfrm>
            <a:off x="323528" y="692696"/>
            <a:ext cx="8496944" cy="6463308"/>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CONTINUE el recorrido debe continuar normalmente.</a:t>
            </a:r>
          </a:p>
          <a:p>
            <a:pPr marL="342900" indent="-342900">
              <a:lnSpc>
                <a:spcPct val="150000"/>
              </a:lnSpc>
              <a:buFont typeface="Arial" panose="020B0604020202020204" pitchFamily="34" charset="0"/>
              <a:buChar char="•"/>
            </a:pPr>
            <a:r>
              <a:rPr lang="es-AR" sz="2400" dirty="0"/>
              <a:t>TERMINATE el recorrido debe terminar.</a:t>
            </a:r>
          </a:p>
          <a:p>
            <a:pPr marL="342900" indent="-342900">
              <a:lnSpc>
                <a:spcPct val="150000"/>
              </a:lnSpc>
              <a:buFont typeface="Arial" panose="020B0604020202020204" pitchFamily="34" charset="0"/>
              <a:buChar char="•"/>
            </a:pPr>
            <a:r>
              <a:rPr lang="es-AR" sz="2400" dirty="0"/>
              <a:t>SKIP_SIBLINGS el recorrido debe continuar pero los directorios o archivos que se encuentran en el mismo nivel no deben ser recorrido.</a:t>
            </a:r>
          </a:p>
          <a:p>
            <a:pPr marL="342900" indent="-342900">
              <a:lnSpc>
                <a:spcPct val="150000"/>
              </a:lnSpc>
              <a:buFont typeface="Arial" panose="020B0604020202020204" pitchFamily="34" charset="0"/>
              <a:buChar char="•"/>
            </a:pPr>
            <a:r>
              <a:rPr lang="es-AR" sz="2400" dirty="0"/>
              <a:t>SKIP_SUBTREE el recorrido debe continuar pero sin visitar las entradas en este directorio. Este valor puede ser solo devuelto desde </a:t>
            </a:r>
            <a:r>
              <a:rPr lang="es-AR" sz="2400" dirty="0" err="1"/>
              <a:t>preVisitDirectory</a:t>
            </a:r>
            <a:r>
              <a:rPr lang="es-AR" sz="2400" dirty="0"/>
              <a:t>() de cualquier otra parte </a:t>
            </a:r>
            <a:r>
              <a:rPr lang="es-AR" sz="2400" dirty="0" err="1"/>
              <a:t>sera</a:t>
            </a:r>
            <a:r>
              <a:rPr lang="es-AR" sz="2400" dirty="0"/>
              <a:t> interpretado como un CONTINUE.</a:t>
            </a:r>
          </a:p>
          <a:p>
            <a:pPr>
              <a:lnSpc>
                <a:spcPct val="150000"/>
              </a:lnSpc>
            </a:pPr>
            <a:endParaRPr lang="es-AR" sz="2000" dirty="0"/>
          </a:p>
          <a:p>
            <a:pPr>
              <a:lnSpc>
                <a:spcPct val="150000"/>
              </a:lnSpc>
            </a:pPr>
            <a:endParaRPr lang="es-AR" sz="2000" dirty="0"/>
          </a:p>
          <a:p>
            <a:pPr>
              <a:lnSpc>
                <a:spcPct val="150000"/>
              </a:lnSpc>
            </a:pPr>
            <a:endParaRPr lang="es-AR" sz="2000" dirty="0"/>
          </a:p>
        </p:txBody>
      </p:sp>
    </p:spTree>
    <p:extLst>
      <p:ext uri="{BB962C8B-B14F-4D97-AF65-F5344CB8AC3E}">
        <p14:creationId xmlns:p14="http://schemas.microsoft.com/office/powerpoint/2010/main" val="2196492256"/>
      </p:ext>
    </p:extLst>
  </p:cSld>
  <p:clrMapOvr>
    <a:overrideClrMapping bg1="lt1" tx1="dk1" bg2="lt2" tx2="dk2" accent1="accent1" accent2="accent2" accent3="accent3" accent4="accent4" accent5="accent5" accent6="accent6" hlink="hlink" folHlink="folHlink"/>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a:t>
            </a:r>
            <a:endParaRPr lang="es-AR" dirty="0">
              <a:solidFill>
                <a:schemeClr val="bg1"/>
              </a:solidFill>
              <a:latin typeface="Trebuchet MS" panose="020B0603020202020204" pitchFamily="34" charset="0"/>
            </a:endParaRPr>
          </a:p>
        </p:txBody>
      </p:sp>
      <p:sp>
        <p:nvSpPr>
          <p:cNvPr id="3" name="Rectángulo 2"/>
          <p:cNvSpPr/>
          <p:nvPr/>
        </p:nvSpPr>
        <p:spPr>
          <a:xfrm>
            <a:off x="323528" y="922342"/>
            <a:ext cx="8496944" cy="4247317"/>
          </a:xfrm>
          <a:prstGeom prst="rect">
            <a:avLst/>
          </a:prstGeom>
        </p:spPr>
        <p:txBody>
          <a:bodyPr wrap="square">
            <a:spAutoFit/>
          </a:bodyPr>
          <a:lstStyle/>
          <a:p>
            <a:pPr>
              <a:lnSpc>
                <a:spcPct val="150000"/>
              </a:lnSpc>
            </a:pPr>
            <a:r>
              <a:rPr lang="es-AR" sz="2400" i="1" dirty="0"/>
              <a:t>Comparable </a:t>
            </a:r>
            <a:r>
              <a:rPr lang="es-AR" sz="2400" dirty="0"/>
              <a:t>es un interfaz de java, que esta creada o desarrollada dentro del </a:t>
            </a:r>
            <a:r>
              <a:rPr lang="es-AR" sz="2400" i="1" dirty="0"/>
              <a:t>JRE</a:t>
            </a:r>
            <a:r>
              <a:rPr lang="es-AR" sz="2400" dirty="0"/>
              <a:t> de java, por lo cual es necesario tan solo implementarla directamente en las clases con </a:t>
            </a:r>
            <a:r>
              <a:rPr lang="es-AR" sz="2400" i="1" dirty="0" err="1"/>
              <a:t>implements</a:t>
            </a:r>
            <a:r>
              <a:rPr lang="es-AR" sz="2400" i="1" dirty="0"/>
              <a:t> Comparable</a:t>
            </a:r>
            <a:r>
              <a:rPr lang="es-AR" sz="2400" dirty="0"/>
              <a:t> y especificar el tipo de clase (objeto).</a:t>
            </a:r>
            <a:endParaRPr lang="es-AR" sz="2000" dirty="0"/>
          </a:p>
          <a:p>
            <a:pPr>
              <a:lnSpc>
                <a:spcPct val="150000"/>
              </a:lnSpc>
            </a:pPr>
            <a:endParaRPr lang="es-AR" sz="2000" dirty="0" smtClean="0"/>
          </a:p>
          <a:p>
            <a:pPr>
              <a:lnSpc>
                <a:spcPct val="150000"/>
              </a:lnSpc>
            </a:pPr>
            <a:r>
              <a:rPr lang="es-AR" sz="2000" dirty="0" smtClean="0"/>
              <a:t>Ejemplo</a:t>
            </a:r>
            <a:endParaRPr lang="es-AR" sz="2000" dirty="0"/>
          </a:p>
          <a:p>
            <a:pPr>
              <a:lnSpc>
                <a:spcPct val="150000"/>
              </a:lnSpc>
            </a:pPr>
            <a:endParaRPr lang="es-AR" sz="2000" dirty="0"/>
          </a:p>
        </p:txBody>
      </p:sp>
      <p:pic>
        <p:nvPicPr>
          <p:cNvPr id="7170" name="Picture 2" descr="http://1.bp.blogspot.com/-IRdDSDiKYY8/VYdXT523yOI/AAAAAAAAAZk/tTOxGgRgu_8/s1600/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998214"/>
            <a:ext cx="7804830" cy="342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614091"/>
      </p:ext>
    </p:extLst>
  </p:cSld>
  <p:clrMapOvr>
    <a:overrideClrMapping bg1="lt1" tx1="dk1" bg2="lt2" tx2="dk2" accent1="accent1" accent2="accent2" accent3="accent3" accent4="accent4" accent5="accent5" accent6="accent6" hlink="hlink" folHlink="folHlink"/>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5386090"/>
          </a:xfrm>
          <a:prstGeom prst="rect">
            <a:avLst/>
          </a:prstGeom>
        </p:spPr>
        <p:txBody>
          <a:bodyPr wrap="square">
            <a:spAutoFit/>
          </a:bodyPr>
          <a:lstStyle/>
          <a:p>
            <a:r>
              <a:rPr lang="es-AR" sz="2400" b="1" dirty="0"/>
              <a:t>Para qué sirve Comparable?</a:t>
            </a:r>
          </a:p>
          <a:p>
            <a:r>
              <a:rPr lang="es-AR" sz="2400" dirty="0"/>
              <a:t/>
            </a:r>
            <a:br>
              <a:rPr lang="es-AR" sz="2400" dirty="0"/>
            </a:br>
            <a:r>
              <a:rPr lang="es-AR" sz="2400" i="1" dirty="0"/>
              <a:t>Comparable</a:t>
            </a:r>
            <a:r>
              <a:rPr lang="es-AR" sz="2400" dirty="0"/>
              <a:t> contiene una método abstracta </a:t>
            </a:r>
            <a:r>
              <a:rPr lang="es-AR" sz="2400" b="1" i="1" dirty="0" err="1"/>
              <a:t>compareTo</a:t>
            </a:r>
            <a:r>
              <a:rPr lang="es-AR" sz="2400" dirty="0"/>
              <a:t> el cual permite ordenar un objeto según un atributo especificado (</a:t>
            </a:r>
            <a:r>
              <a:rPr lang="es-AR" sz="2400" dirty="0" err="1"/>
              <a:t>String</a:t>
            </a:r>
            <a:r>
              <a:rPr lang="es-AR" sz="2400" dirty="0"/>
              <a:t>, </a:t>
            </a:r>
            <a:r>
              <a:rPr lang="es-AR" sz="2400" dirty="0" err="1"/>
              <a:t>Double</a:t>
            </a:r>
            <a:r>
              <a:rPr lang="es-AR" sz="2400" dirty="0"/>
              <a:t>, </a:t>
            </a:r>
            <a:r>
              <a:rPr lang="es-AR" sz="2400" dirty="0" err="1"/>
              <a:t>Integer</a:t>
            </a:r>
            <a:r>
              <a:rPr lang="es-AR" sz="2400" dirty="0"/>
              <a:t>, </a:t>
            </a:r>
            <a:r>
              <a:rPr lang="es-AR" sz="2400" dirty="0" err="1"/>
              <a:t>Int</a:t>
            </a:r>
            <a:r>
              <a:rPr lang="es-AR" sz="2400" dirty="0"/>
              <a:t>, </a:t>
            </a:r>
            <a:r>
              <a:rPr lang="es-AR" sz="2400" dirty="0" err="1"/>
              <a:t>etc</a:t>
            </a:r>
            <a:r>
              <a:rPr lang="es-AR" sz="2400" dirty="0"/>
              <a:t>), en un orden ascendente o descendente</a:t>
            </a:r>
            <a:r>
              <a:rPr lang="es-AR" sz="2400" dirty="0" smtClean="0"/>
              <a:t>.</a:t>
            </a:r>
          </a:p>
          <a:p>
            <a:endParaRPr lang="es-AR" sz="2400" dirty="0"/>
          </a:p>
          <a:p>
            <a:r>
              <a:rPr lang="es-AR" sz="2400" b="1" dirty="0" smtClean="0"/>
              <a:t>Cómo </a:t>
            </a:r>
            <a:r>
              <a:rPr lang="es-AR" sz="2400" b="1" dirty="0"/>
              <a:t>funciona </a:t>
            </a:r>
            <a:r>
              <a:rPr lang="es-AR" sz="2400" b="1" dirty="0" err="1"/>
              <a:t>compareTo</a:t>
            </a:r>
            <a:r>
              <a:rPr lang="es-AR" sz="2400" b="1" dirty="0"/>
              <a:t>?</a:t>
            </a:r>
          </a:p>
          <a:p>
            <a:r>
              <a:rPr lang="es-AR" sz="2000" dirty="0"/>
              <a:t/>
            </a:r>
            <a:br>
              <a:rPr lang="es-AR" sz="2000" dirty="0"/>
            </a:br>
            <a:r>
              <a:rPr lang="es-AR" sz="2200" i="1" dirty="0" err="1"/>
              <a:t>CompareTo</a:t>
            </a:r>
            <a:r>
              <a:rPr lang="es-AR" sz="2200" dirty="0"/>
              <a:t> es un método abstracto que retorna un </a:t>
            </a:r>
            <a:r>
              <a:rPr lang="es-AR" sz="2200" i="1" dirty="0" err="1"/>
              <a:t>int</a:t>
            </a:r>
            <a:r>
              <a:rPr lang="es-AR" sz="2200" dirty="0"/>
              <a:t> (entero) para todos los casos, n=-1 si el objeto es menor, n=1 si el objeto es mayor, o n=0 si son iguales, dependiendo  del objeto existente que comparemos con el </a:t>
            </a:r>
            <a:r>
              <a:rPr lang="es-AR" sz="2200" i="1" dirty="0"/>
              <a:t>objeto de entrada</a:t>
            </a:r>
            <a:r>
              <a:rPr lang="es-AR" sz="2200" dirty="0"/>
              <a:t>, que va ser del tipo especificado en </a:t>
            </a:r>
            <a:r>
              <a:rPr lang="es-AR" sz="2200" dirty="0" smtClean="0"/>
              <a:t>la </a:t>
            </a:r>
            <a:r>
              <a:rPr lang="es-AR" sz="2200" dirty="0"/>
              <a:t>implementación, lo sobrescribimos para cada caso.</a:t>
            </a:r>
          </a:p>
        </p:txBody>
      </p:sp>
      <p:pic>
        <p:nvPicPr>
          <p:cNvPr id="16386" name="Picture 2" descr="http://1.bp.blogspot.com/-OtwD6lXFiHI/VYdXIjBPJ_I/AAAAAAAAAZc/I_CDp2ft1XU/s1600/Captur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647212"/>
            <a:ext cx="4320480" cy="54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884779"/>
      </p:ext>
    </p:extLst>
  </p:cSld>
  <p:clrMapOvr>
    <a:overrideClrMapping bg1="lt1" tx1="dk1" bg2="lt2" tx2="dk2" accent1="accent1" accent2="accent2" accent3="accent3" accent4="accent4" accent5="accent5" accent6="accent6" hlink="hlink" folHlink="folHlink"/>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5262979"/>
          </a:xfrm>
          <a:prstGeom prst="rect">
            <a:avLst/>
          </a:prstGeom>
        </p:spPr>
        <p:txBody>
          <a:bodyPr wrap="square">
            <a:spAutoFit/>
          </a:bodyPr>
          <a:lstStyle/>
          <a:p>
            <a:r>
              <a:rPr lang="es-AR" sz="2400" b="1" dirty="0"/>
              <a:t>Cómo llamar </a:t>
            </a:r>
            <a:r>
              <a:rPr lang="es-AR" sz="2400" b="1" dirty="0" err="1" smtClean="0"/>
              <a:t>compareTo</a:t>
            </a:r>
            <a:r>
              <a:rPr lang="es-AR" sz="2400" b="1" dirty="0"/>
              <a:t>?</a:t>
            </a:r>
          </a:p>
          <a:p>
            <a:r>
              <a:rPr lang="es-AR" sz="2400" dirty="0"/>
              <a:t/>
            </a:r>
            <a:br>
              <a:rPr lang="es-AR" sz="2400" dirty="0"/>
            </a:br>
            <a:r>
              <a:rPr lang="es-AR" sz="2400" dirty="0"/>
              <a:t>Para invocar el método </a:t>
            </a:r>
            <a:r>
              <a:rPr lang="es-AR" sz="2400" i="1" dirty="0" err="1" smtClean="0"/>
              <a:t>compareTo</a:t>
            </a:r>
            <a:r>
              <a:rPr lang="es-AR" sz="2400" i="1" dirty="0"/>
              <a:t> </a:t>
            </a:r>
            <a:r>
              <a:rPr lang="es-AR" sz="2400" dirty="0"/>
              <a:t>y lograr su correcto funcionamiento, primero debe </a:t>
            </a:r>
            <a:r>
              <a:rPr lang="es-AR" sz="2400" dirty="0" smtClean="0"/>
              <a:t>existir:</a:t>
            </a:r>
          </a:p>
          <a:p>
            <a:endParaRPr lang="es-AR" sz="2400" dirty="0" smtClean="0"/>
          </a:p>
          <a:p>
            <a:pPr marL="342900" indent="-342900">
              <a:lnSpc>
                <a:spcPct val="150000"/>
              </a:lnSpc>
              <a:buFont typeface="Arial" panose="020B0604020202020204" pitchFamily="34" charset="0"/>
              <a:buChar char="•"/>
            </a:pPr>
            <a:r>
              <a:rPr lang="es-AR" sz="2400" dirty="0" smtClean="0"/>
              <a:t>Un</a:t>
            </a:r>
            <a:r>
              <a:rPr lang="es-AR" sz="2400" dirty="0"/>
              <a:t> </a:t>
            </a:r>
            <a:r>
              <a:rPr lang="es-AR" sz="2400" i="1" dirty="0" err="1"/>
              <a:t>Array</a:t>
            </a:r>
            <a:r>
              <a:rPr lang="es-AR" sz="2400" dirty="0"/>
              <a:t> o </a:t>
            </a:r>
            <a:r>
              <a:rPr lang="es-AR" sz="2400" i="1" dirty="0" err="1"/>
              <a:t>ArrayList</a:t>
            </a:r>
            <a:r>
              <a:rPr lang="es-AR" sz="2400" dirty="0"/>
              <a:t> dentro de la clase donde se va a realizar el ordenamiento. </a:t>
            </a:r>
            <a:endParaRPr lang="es-AR" sz="2400" dirty="0" smtClean="0"/>
          </a:p>
          <a:p>
            <a:pPr marL="342900" indent="-342900">
              <a:lnSpc>
                <a:spcPct val="150000"/>
              </a:lnSpc>
              <a:buFont typeface="Arial" panose="020B0604020202020204" pitchFamily="34" charset="0"/>
              <a:buChar char="•"/>
            </a:pPr>
            <a:r>
              <a:rPr lang="es-AR" sz="2400" dirty="0" smtClean="0"/>
              <a:t>Segundo </a:t>
            </a:r>
            <a:r>
              <a:rPr lang="es-AR" sz="2400" dirty="0"/>
              <a:t>necesitaremos de una colección  (</a:t>
            </a:r>
            <a:r>
              <a:rPr lang="es-AR" sz="2400" i="1" dirty="0" err="1"/>
              <a:t>Collections</a:t>
            </a:r>
            <a:r>
              <a:rPr lang="es-AR" sz="2400" i="1" dirty="0" smtClean="0"/>
              <a:t>) </a:t>
            </a:r>
            <a:r>
              <a:rPr lang="es-AR" sz="2400" dirty="0" smtClean="0"/>
              <a:t>la </a:t>
            </a:r>
            <a:r>
              <a:rPr lang="es-AR" sz="2400" dirty="0"/>
              <a:t>cual nos permite agilizar el acceso a los datos y del método </a:t>
            </a:r>
            <a:r>
              <a:rPr lang="es-AR" sz="2400" i="1" dirty="0" err="1"/>
              <a:t>sort</a:t>
            </a:r>
            <a:r>
              <a:rPr lang="es-AR" sz="2400" dirty="0"/>
              <a:t> que nos permite ordenar un </a:t>
            </a:r>
            <a:r>
              <a:rPr lang="es-AR" sz="2400" dirty="0" err="1"/>
              <a:t>array</a:t>
            </a:r>
            <a:r>
              <a:rPr lang="es-AR" sz="2400" dirty="0"/>
              <a:t>. </a:t>
            </a:r>
            <a:endParaRPr lang="es-AR" sz="2400" dirty="0" smtClean="0"/>
          </a:p>
          <a:p>
            <a:pPr marL="342900" indent="-342900">
              <a:lnSpc>
                <a:spcPct val="150000"/>
              </a:lnSpc>
              <a:buFont typeface="Arial" panose="020B0604020202020204" pitchFamily="34" charset="0"/>
              <a:buChar char="•"/>
            </a:pPr>
            <a:r>
              <a:rPr lang="es-AR" sz="2400" dirty="0" smtClean="0"/>
              <a:t>Se </a:t>
            </a:r>
            <a:r>
              <a:rPr lang="es-AR" sz="2400" dirty="0"/>
              <a:t>lo llama así.</a:t>
            </a:r>
            <a:endParaRPr lang="es-AR" sz="2200" dirty="0"/>
          </a:p>
        </p:txBody>
      </p:sp>
      <p:pic>
        <p:nvPicPr>
          <p:cNvPr id="17410" name="Picture 2" descr="http://4.bp.blogspot.com/-91IcYqLk71M/VYdkolwsFpI/AAAAAAAAAZ0/iM83S3DMv6Q/s1600/Captur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5301208"/>
            <a:ext cx="4606106" cy="87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9644"/>
      </p:ext>
    </p:extLst>
  </p:cSld>
  <p:clrMapOvr>
    <a:overrideClrMapping bg1="lt1" tx1="dk1" bg2="lt2" tx2="dk2" accent1="accent1" accent2="accent2" accent3="accent3" accent4="accent4" accent5="accent5" accent6="accent6" hlink="hlink" folHlink="folHlink"/>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 - Fundamento</a:t>
            </a:r>
            <a:endParaRPr lang="es-AR" dirty="0">
              <a:solidFill>
                <a:schemeClr val="bg1"/>
              </a:solidFill>
              <a:latin typeface="Trebuchet MS" panose="020B0603020202020204" pitchFamily="34" charset="0"/>
            </a:endParaRPr>
          </a:p>
        </p:txBody>
      </p:sp>
      <p:sp>
        <p:nvSpPr>
          <p:cNvPr id="3" name="Rectángulo 2"/>
          <p:cNvSpPr/>
          <p:nvPr/>
        </p:nvSpPr>
        <p:spPr>
          <a:xfrm>
            <a:off x="323528" y="692696"/>
            <a:ext cx="8496944" cy="3908762"/>
          </a:xfrm>
          <a:prstGeom prst="rect">
            <a:avLst/>
          </a:prstGeom>
        </p:spPr>
        <p:txBody>
          <a:bodyPr wrap="square">
            <a:spAutoFit/>
          </a:bodyPr>
          <a:lstStyle/>
          <a:p>
            <a:r>
              <a:rPr lang="es-AR" sz="2400" dirty="0"/>
              <a:t>Los elementos en una colección en Java se puede ordenar de la siguiente forma</a:t>
            </a:r>
            <a:r>
              <a:rPr lang="es-AR" sz="2400" dirty="0" smtClean="0"/>
              <a:t>:</a:t>
            </a:r>
          </a:p>
          <a:p>
            <a:endParaRPr lang="es-AR" sz="2400" dirty="0"/>
          </a:p>
          <a:p>
            <a:r>
              <a:rPr lang="es-AR" sz="2200" dirty="0" err="1"/>
              <a:t>List</a:t>
            </a:r>
            <a:r>
              <a:rPr lang="es-AR" sz="2200" dirty="0"/>
              <a:t>&lt;</a:t>
            </a:r>
            <a:r>
              <a:rPr lang="es-AR" sz="2200" dirty="0" err="1"/>
              <a:t>String</a:t>
            </a:r>
            <a:r>
              <a:rPr lang="es-AR" sz="2200" dirty="0"/>
              <a:t>&gt; nombres=</a:t>
            </a:r>
            <a:r>
              <a:rPr lang="es-AR" sz="2200" dirty="0" err="1"/>
              <a:t>Arrays.asList</a:t>
            </a:r>
            <a:r>
              <a:rPr lang="es-AR" sz="2200" dirty="0"/>
              <a:t>("</a:t>
            </a:r>
            <a:r>
              <a:rPr lang="es-AR" sz="2200" dirty="0" err="1"/>
              <a:t>Cesar","Amanda","Dario","Benjamin</a:t>
            </a:r>
            <a:r>
              <a:rPr lang="es-AR" sz="2200" dirty="0"/>
              <a:t>");</a:t>
            </a:r>
          </a:p>
          <a:p>
            <a:endParaRPr lang="es-AR" sz="2200" dirty="0"/>
          </a:p>
          <a:p>
            <a:r>
              <a:rPr lang="es-AR" sz="2200" dirty="0"/>
              <a:t> </a:t>
            </a:r>
            <a:r>
              <a:rPr lang="es-AR" sz="2200" dirty="0" err="1"/>
              <a:t>System.out.println</a:t>
            </a:r>
            <a:r>
              <a:rPr lang="es-AR" sz="2200" dirty="0"/>
              <a:t>("lista original:"+nombres);</a:t>
            </a:r>
          </a:p>
          <a:p>
            <a:r>
              <a:rPr lang="es-AR" sz="2200" dirty="0"/>
              <a:t> </a:t>
            </a:r>
            <a:r>
              <a:rPr lang="es-AR" sz="2200" dirty="0" err="1"/>
              <a:t>Collections.sort</a:t>
            </a:r>
            <a:r>
              <a:rPr lang="es-AR" sz="2200" dirty="0"/>
              <a:t>(nombres);</a:t>
            </a:r>
          </a:p>
          <a:p>
            <a:r>
              <a:rPr lang="es-AR" sz="2200" dirty="0"/>
              <a:t> </a:t>
            </a:r>
            <a:r>
              <a:rPr lang="es-AR" sz="2200" dirty="0" err="1"/>
              <a:t>System.out.println</a:t>
            </a:r>
            <a:r>
              <a:rPr lang="es-AR" sz="2200" dirty="0"/>
              <a:t>("lista ordenada:"+nombres);</a:t>
            </a:r>
          </a:p>
          <a:p>
            <a:endParaRPr lang="es-AR" sz="2200" dirty="0"/>
          </a:p>
          <a:p>
            <a:r>
              <a:rPr lang="es-AR" sz="2200" b="1" dirty="0"/>
              <a:t>El método </a:t>
            </a:r>
            <a:r>
              <a:rPr lang="es-AR" sz="2200" b="1" dirty="0" err="1"/>
              <a:t>Collections.sort</a:t>
            </a:r>
            <a:r>
              <a:rPr lang="es-AR" sz="2200" b="1" dirty="0"/>
              <a:t>() ordena cualquier lista.</a:t>
            </a:r>
          </a:p>
        </p:txBody>
      </p:sp>
    </p:spTree>
    <p:extLst>
      <p:ext uri="{BB962C8B-B14F-4D97-AF65-F5344CB8AC3E}">
        <p14:creationId xmlns:p14="http://schemas.microsoft.com/office/powerpoint/2010/main" val="2799616216"/>
      </p:ext>
    </p:extLst>
  </p:cSld>
  <p:clrMapOvr>
    <a:overrideClrMapping bg1="lt1" tx1="dk1" bg2="lt2" tx2="dk2" accent1="accent1" accent2="accent2" accent3="accent3" accent4="accent4" accent5="accent5" accent6="accent6" hlink="hlink" folHlink="folHlink"/>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 - Fundamento</a:t>
            </a:r>
            <a:endParaRPr lang="es-AR" dirty="0">
              <a:solidFill>
                <a:schemeClr val="bg1"/>
              </a:solidFill>
              <a:latin typeface="Trebuchet MS" panose="020B0603020202020204" pitchFamily="34" charset="0"/>
            </a:endParaRPr>
          </a:p>
        </p:txBody>
      </p:sp>
      <p:sp>
        <p:nvSpPr>
          <p:cNvPr id="3" name="Rectángulo 2"/>
          <p:cNvSpPr/>
          <p:nvPr/>
        </p:nvSpPr>
        <p:spPr>
          <a:xfrm>
            <a:off x="323528" y="692696"/>
            <a:ext cx="8496944" cy="5355312"/>
          </a:xfrm>
          <a:prstGeom prst="rect">
            <a:avLst/>
          </a:prstGeom>
        </p:spPr>
        <p:txBody>
          <a:bodyPr wrap="square">
            <a:spAutoFit/>
          </a:bodyPr>
          <a:lstStyle/>
          <a:p>
            <a:r>
              <a:rPr lang="es-AR" sz="2400" dirty="0"/>
              <a:t>Veamos también el siguiente ejemplo, donde se agregan elementos a un conjunto (</a:t>
            </a:r>
            <a:r>
              <a:rPr lang="es-AR" sz="2400" dirty="0" err="1"/>
              <a:t>java.util.Set</a:t>
            </a:r>
            <a:r>
              <a:rPr lang="es-AR" sz="2400" dirty="0"/>
              <a:t>). Recordemos que la clase </a:t>
            </a:r>
            <a:r>
              <a:rPr lang="es-AR" sz="2400" dirty="0" err="1"/>
              <a:t>TreeSet</a:t>
            </a:r>
            <a:r>
              <a:rPr lang="es-AR" sz="2400" dirty="0"/>
              <a:t> mantiene sus elementos ordenados</a:t>
            </a:r>
            <a:r>
              <a:rPr lang="es-AR" sz="2400" dirty="0" smtClean="0"/>
              <a:t>:</a:t>
            </a:r>
          </a:p>
          <a:p>
            <a:endParaRPr lang="es-AR" sz="2400" dirty="0"/>
          </a:p>
          <a:p>
            <a:r>
              <a:rPr lang="es-AR" sz="2200" dirty="0"/>
              <a:t>Set nombres = new </a:t>
            </a:r>
            <a:r>
              <a:rPr lang="es-AR" sz="2200" dirty="0" err="1"/>
              <a:t>TreeSet</a:t>
            </a:r>
            <a:r>
              <a:rPr lang="es-AR" sz="2200" dirty="0"/>
              <a:t>();</a:t>
            </a:r>
          </a:p>
          <a:p>
            <a:endParaRPr lang="es-AR" sz="2200" dirty="0"/>
          </a:p>
          <a:p>
            <a:r>
              <a:rPr lang="es-AR" sz="2200" dirty="0"/>
              <a:t>    </a:t>
            </a:r>
            <a:r>
              <a:rPr lang="es-AR" sz="2200" dirty="0" err="1"/>
              <a:t>nombres.add</a:t>
            </a:r>
            <a:r>
              <a:rPr lang="es-AR" sz="2200" dirty="0"/>
              <a:t>("Mario");</a:t>
            </a:r>
          </a:p>
          <a:p>
            <a:r>
              <a:rPr lang="es-AR" sz="2200" dirty="0"/>
              <a:t>    </a:t>
            </a:r>
            <a:r>
              <a:rPr lang="es-AR" sz="2200" dirty="0" err="1"/>
              <a:t>nombres.add</a:t>
            </a:r>
            <a:r>
              <a:rPr lang="es-AR" sz="2200" dirty="0"/>
              <a:t>("Fernando");</a:t>
            </a:r>
          </a:p>
          <a:p>
            <a:r>
              <a:rPr lang="es-AR" sz="2200" dirty="0"/>
              <a:t>    </a:t>
            </a:r>
            <a:r>
              <a:rPr lang="es-AR" sz="2200" dirty="0" err="1"/>
              <a:t>nombres.add</a:t>
            </a:r>
            <a:r>
              <a:rPr lang="es-AR" sz="2200" dirty="0"/>
              <a:t>("Omar");</a:t>
            </a:r>
          </a:p>
          <a:p>
            <a:r>
              <a:rPr lang="es-AR" sz="2200" dirty="0"/>
              <a:t>    </a:t>
            </a:r>
            <a:r>
              <a:rPr lang="es-AR" sz="2200" dirty="0" err="1"/>
              <a:t>nombres.add</a:t>
            </a:r>
            <a:r>
              <a:rPr lang="es-AR" sz="2200" dirty="0"/>
              <a:t>("Juana");</a:t>
            </a:r>
          </a:p>
          <a:p>
            <a:endParaRPr lang="es-AR" sz="2200" dirty="0"/>
          </a:p>
          <a:p>
            <a:r>
              <a:rPr lang="es-AR" sz="2200" dirty="0" err="1"/>
              <a:t>System.out.println</a:t>
            </a:r>
            <a:r>
              <a:rPr lang="es-AR" sz="2200" dirty="0"/>
              <a:t>("conjunto ordenado:" + nombres</a:t>
            </a:r>
            <a:r>
              <a:rPr lang="es-AR" sz="2200" dirty="0" smtClean="0"/>
              <a:t>);</a:t>
            </a:r>
          </a:p>
          <a:p>
            <a:endParaRPr lang="es-AR" sz="2200" dirty="0"/>
          </a:p>
          <a:p>
            <a:r>
              <a:rPr lang="es-AR" sz="2400" b="1" dirty="0" smtClean="0"/>
              <a:t>Esto </a:t>
            </a:r>
            <a:r>
              <a:rPr lang="es-AR" sz="2400" b="1" dirty="0"/>
              <a:t>funciona correctamente, porque los elementos de las colecciones son comparables entre sí.</a:t>
            </a:r>
            <a:endParaRPr lang="es-AR" sz="2200" b="1" dirty="0"/>
          </a:p>
        </p:txBody>
      </p:sp>
    </p:spTree>
    <p:extLst>
      <p:ext uri="{BB962C8B-B14F-4D97-AF65-F5344CB8AC3E}">
        <p14:creationId xmlns:p14="http://schemas.microsoft.com/office/powerpoint/2010/main" val="3624786493"/>
      </p:ext>
    </p:extLst>
  </p:cSld>
  <p:clrMapOvr>
    <a:overrideClrMapping bg1="lt1" tx1="dk1" bg2="lt2" tx2="dk2" accent1="accent1" accent2="accent2" accent3="accent3" accent4="accent4" accent5="accent5" accent6="accent6" hlink="hlink" folHlink="folHlink"/>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 - Fundamento</a:t>
            </a:r>
            <a:endParaRPr lang="es-AR" dirty="0">
              <a:solidFill>
                <a:schemeClr val="bg1"/>
              </a:solidFill>
              <a:latin typeface="Trebuchet MS" panose="020B0603020202020204" pitchFamily="34" charset="0"/>
            </a:endParaRPr>
          </a:p>
        </p:txBody>
      </p:sp>
      <p:sp>
        <p:nvSpPr>
          <p:cNvPr id="3" name="Rectángulo 2"/>
          <p:cNvSpPr/>
          <p:nvPr/>
        </p:nvSpPr>
        <p:spPr>
          <a:xfrm>
            <a:off x="323528" y="692696"/>
            <a:ext cx="8496944"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Para que un objeto sea comparable, su clase debe implementar la interfaz </a:t>
            </a:r>
            <a:r>
              <a:rPr lang="es-AR" sz="2400" dirty="0" err="1"/>
              <a:t>java.lang.Comparable</a:t>
            </a:r>
            <a:r>
              <a:rPr lang="es-AR" sz="2400" dirty="0"/>
              <a:t>.</a:t>
            </a:r>
          </a:p>
          <a:p>
            <a:pPr marL="342900" indent="-342900">
              <a:lnSpc>
                <a:spcPct val="200000"/>
              </a:lnSpc>
              <a:buFont typeface="Arial" panose="020B0604020202020204" pitchFamily="34" charset="0"/>
              <a:buChar char="•"/>
            </a:pPr>
            <a:r>
              <a:rPr lang="es-AR" sz="2400" dirty="0" smtClean="0"/>
              <a:t>Si </a:t>
            </a:r>
            <a:r>
              <a:rPr lang="es-AR" sz="2400" dirty="0"/>
              <a:t>queremos que una lista de objetos (o un conjunto) tenga sus elementos ordenados, y esos objetos son de una clase que hemos programado, es necesario que nuestra clase implemente la interfaz </a:t>
            </a:r>
            <a:r>
              <a:rPr lang="es-AR" sz="2400" dirty="0" err="1"/>
              <a:t>java.lang.Comparable</a:t>
            </a:r>
            <a:r>
              <a:rPr lang="es-AR" sz="2400" dirty="0"/>
              <a:t>.</a:t>
            </a:r>
          </a:p>
        </p:txBody>
      </p:sp>
    </p:spTree>
    <p:extLst>
      <p:ext uri="{BB962C8B-B14F-4D97-AF65-F5344CB8AC3E}">
        <p14:creationId xmlns:p14="http://schemas.microsoft.com/office/powerpoint/2010/main" val="1054373466"/>
      </p:ext>
    </p:extLst>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Paquete NIO - Mejoras</a:t>
            </a:r>
            <a:endParaRPr lang="es-AR" dirty="0">
              <a:solidFill>
                <a:schemeClr val="bg1"/>
              </a:solidFill>
              <a:latin typeface="Trebuchet MS" panose="020B0603020202020204" pitchFamily="34" charset="0"/>
            </a:endParaRPr>
          </a:p>
        </p:txBody>
      </p:sp>
      <p:sp>
        <p:nvSpPr>
          <p:cNvPr id="3" name="Rectángulo 2"/>
          <p:cNvSpPr/>
          <p:nvPr/>
        </p:nvSpPr>
        <p:spPr>
          <a:xfrm>
            <a:off x="323528" y="548680"/>
            <a:ext cx="8496944"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smtClean="0"/>
              <a:t>Permitir </a:t>
            </a:r>
            <a:r>
              <a:rPr lang="es-AR" sz="2400" dirty="0"/>
              <a:t>navegación de directorios </a:t>
            </a:r>
            <a:r>
              <a:rPr lang="es-AR" sz="2400" dirty="0" smtClean="0"/>
              <a:t>sencillo</a:t>
            </a:r>
          </a:p>
          <a:p>
            <a:pPr marL="342900" indent="-342900">
              <a:lnSpc>
                <a:spcPct val="200000"/>
              </a:lnSpc>
              <a:buFont typeface="Arial" panose="020B0604020202020204" pitchFamily="34" charset="0"/>
              <a:buChar char="•"/>
            </a:pPr>
            <a:r>
              <a:rPr lang="es-AR" sz="2400" dirty="0" smtClean="0"/>
              <a:t>Soporte </a:t>
            </a:r>
            <a:r>
              <a:rPr lang="es-AR" sz="2400" dirty="0"/>
              <a:t>para reconocer enlaces </a:t>
            </a:r>
            <a:r>
              <a:rPr lang="es-AR" sz="2400" dirty="0" smtClean="0"/>
              <a:t>simbólicos</a:t>
            </a:r>
          </a:p>
          <a:p>
            <a:pPr marL="342900" indent="-342900">
              <a:lnSpc>
                <a:spcPct val="200000"/>
              </a:lnSpc>
              <a:buFont typeface="Arial" panose="020B0604020202020204" pitchFamily="34" charset="0"/>
              <a:buChar char="•"/>
            </a:pPr>
            <a:r>
              <a:rPr lang="es-AR" sz="2400" dirty="0" smtClean="0"/>
              <a:t>Leer </a:t>
            </a:r>
            <a:r>
              <a:rPr lang="es-AR" sz="2400" dirty="0"/>
              <a:t>atributos de ficheros como permisos e información como última fecha de </a:t>
            </a:r>
            <a:r>
              <a:rPr lang="es-AR" sz="2400" dirty="0" smtClean="0"/>
              <a:t>modificación</a:t>
            </a:r>
          </a:p>
          <a:p>
            <a:pPr marL="342900" indent="-342900">
              <a:lnSpc>
                <a:spcPct val="200000"/>
              </a:lnSpc>
              <a:buFont typeface="Arial" panose="020B0604020202020204" pitchFamily="34" charset="0"/>
              <a:buChar char="•"/>
            </a:pPr>
            <a:r>
              <a:rPr lang="es-AR" sz="2400" dirty="0" smtClean="0"/>
              <a:t>Soporte </a:t>
            </a:r>
            <a:r>
              <a:rPr lang="es-AR" sz="2400" dirty="0"/>
              <a:t>de entrada/salida asíncrona </a:t>
            </a:r>
            <a:endParaRPr lang="es-AR" sz="2400" dirty="0" smtClean="0"/>
          </a:p>
          <a:p>
            <a:pPr marL="342900" indent="-342900">
              <a:lnSpc>
                <a:spcPct val="200000"/>
              </a:lnSpc>
              <a:buFont typeface="Arial" panose="020B0604020202020204" pitchFamily="34" charset="0"/>
              <a:buChar char="•"/>
            </a:pPr>
            <a:r>
              <a:rPr lang="es-AR" sz="2400" dirty="0"/>
              <a:t>S</a:t>
            </a:r>
            <a:r>
              <a:rPr lang="es-AR" sz="2400" dirty="0" smtClean="0"/>
              <a:t>oporte </a:t>
            </a:r>
            <a:r>
              <a:rPr lang="es-AR" sz="2400" dirty="0"/>
              <a:t>para operaciones básicas sobre ficheros como copiar y mover ficheros.</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69073783"/>
      </p:ext>
    </p:extLst>
  </p:cSld>
  <p:clrMapOvr>
    <a:overrideClrMapping bg1="lt1" tx1="dk1" bg2="lt2" tx2="dk2" accent1="accent1" accent2="accent2" accent3="accent3" accent4="accent4" accent5="accent5" accent6="accent6" hlink="hlink" folHlink="folHlink"/>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 - Ejemplo</a:t>
            </a:r>
            <a:endParaRPr lang="es-AR" dirty="0">
              <a:solidFill>
                <a:schemeClr val="bg1"/>
              </a:solidFill>
              <a:latin typeface="Trebuchet MS" panose="020B0603020202020204" pitchFamily="34" charset="0"/>
            </a:endParaRPr>
          </a:p>
        </p:txBody>
      </p:sp>
      <p:sp>
        <p:nvSpPr>
          <p:cNvPr id="3" name="Rectángulo 2"/>
          <p:cNvSpPr/>
          <p:nvPr/>
        </p:nvSpPr>
        <p:spPr>
          <a:xfrm>
            <a:off x="251520" y="356065"/>
            <a:ext cx="8496944" cy="5909310"/>
          </a:xfrm>
          <a:prstGeom prst="rect">
            <a:avLst/>
          </a:prstGeom>
        </p:spPr>
        <p:txBody>
          <a:bodyPr wrap="square">
            <a:spAutoFit/>
          </a:bodyPr>
          <a:lstStyle/>
          <a:p>
            <a:r>
              <a:rPr lang="es-AR" sz="1400" dirty="0"/>
              <a:t>import </a:t>
            </a:r>
            <a:r>
              <a:rPr lang="es-AR" sz="1400" dirty="0" err="1"/>
              <a:t>java.util</a:t>
            </a:r>
            <a:r>
              <a:rPr lang="es-AR" sz="1400" dirty="0"/>
              <a:t>.*;</a:t>
            </a:r>
          </a:p>
          <a:p>
            <a:r>
              <a:rPr lang="es-AR" sz="1400" dirty="0"/>
              <a:t>public </a:t>
            </a:r>
            <a:r>
              <a:rPr lang="es-AR" sz="1400" dirty="0" err="1"/>
              <a:t>class</a:t>
            </a:r>
            <a:r>
              <a:rPr lang="es-AR" sz="1400" dirty="0"/>
              <a:t> Alumnos2 </a:t>
            </a:r>
            <a:r>
              <a:rPr lang="es-AR" sz="1400" dirty="0" err="1"/>
              <a:t>implements</a:t>
            </a:r>
            <a:r>
              <a:rPr lang="es-AR" sz="1400" dirty="0"/>
              <a:t> Comparable &lt;Alumnos2&gt;{//usamos genéricos </a:t>
            </a:r>
          </a:p>
          <a:p>
            <a:r>
              <a:rPr lang="es-AR" sz="1400" dirty="0"/>
              <a:t>   </a:t>
            </a:r>
            <a:r>
              <a:rPr lang="es-AR" sz="1400" dirty="0" err="1"/>
              <a:t>private</a:t>
            </a:r>
            <a:r>
              <a:rPr lang="es-AR" sz="1400" dirty="0"/>
              <a:t> </a:t>
            </a:r>
            <a:r>
              <a:rPr lang="es-AR" sz="1400" dirty="0" err="1"/>
              <a:t>int</a:t>
            </a:r>
            <a:r>
              <a:rPr lang="es-AR" sz="1400" dirty="0"/>
              <a:t> nota;                                                                   </a:t>
            </a:r>
          </a:p>
          <a:p>
            <a:r>
              <a:rPr lang="es-AR" sz="1400" dirty="0"/>
              <a:t>   </a:t>
            </a:r>
            <a:r>
              <a:rPr lang="es-AR" sz="1400" dirty="0" err="1"/>
              <a:t>private</a:t>
            </a:r>
            <a:r>
              <a:rPr lang="es-AR" sz="1400" dirty="0"/>
              <a:t> </a:t>
            </a:r>
            <a:r>
              <a:rPr lang="es-AR" sz="1400" dirty="0" err="1"/>
              <a:t>String</a:t>
            </a:r>
            <a:r>
              <a:rPr lang="es-AR" sz="1400" dirty="0"/>
              <a:t> nombre;</a:t>
            </a:r>
          </a:p>
          <a:p>
            <a:r>
              <a:rPr lang="es-AR" sz="1400" dirty="0"/>
              <a:t>   public Alumnos2(</a:t>
            </a:r>
            <a:r>
              <a:rPr lang="es-AR" sz="1400" dirty="0" err="1"/>
              <a:t>int</a:t>
            </a:r>
            <a:r>
              <a:rPr lang="es-AR" sz="1400" dirty="0"/>
              <a:t> nota, </a:t>
            </a:r>
            <a:r>
              <a:rPr lang="es-AR" sz="1400" dirty="0" err="1"/>
              <a:t>String</a:t>
            </a:r>
            <a:r>
              <a:rPr lang="es-AR" sz="1400" dirty="0"/>
              <a:t> nombre){//muestra del uso de un constructor</a:t>
            </a:r>
          </a:p>
          <a:p>
            <a:r>
              <a:rPr lang="es-AR" sz="1400" dirty="0"/>
              <a:t>   </a:t>
            </a:r>
            <a:r>
              <a:rPr lang="es-AR" sz="1400" dirty="0" err="1"/>
              <a:t>super</a:t>
            </a:r>
            <a:r>
              <a:rPr lang="es-AR" sz="1400" dirty="0"/>
              <a:t>( );</a:t>
            </a:r>
          </a:p>
          <a:p>
            <a:r>
              <a:rPr lang="es-AR" sz="1400" dirty="0"/>
              <a:t>   </a:t>
            </a:r>
            <a:r>
              <a:rPr lang="es-AR" sz="1400" dirty="0" err="1"/>
              <a:t>this.nota</a:t>
            </a:r>
            <a:r>
              <a:rPr lang="es-AR" sz="1400" dirty="0"/>
              <a:t> = nota;</a:t>
            </a:r>
          </a:p>
          <a:p>
            <a:r>
              <a:rPr lang="es-AR" sz="1400" dirty="0"/>
              <a:t>   </a:t>
            </a:r>
            <a:r>
              <a:rPr lang="es-AR" sz="1400" dirty="0" err="1"/>
              <a:t>this.nombre</a:t>
            </a:r>
            <a:r>
              <a:rPr lang="es-AR" sz="1400" dirty="0"/>
              <a:t> = nombre;</a:t>
            </a:r>
          </a:p>
          <a:p>
            <a:r>
              <a:rPr lang="es-AR" sz="1400" dirty="0"/>
              <a:t>   }</a:t>
            </a:r>
          </a:p>
          <a:p>
            <a:r>
              <a:rPr lang="es-AR" sz="1400" dirty="0"/>
              <a:t>   public </a:t>
            </a:r>
            <a:r>
              <a:rPr lang="es-AR" sz="1400" dirty="0" err="1"/>
              <a:t>void</a:t>
            </a:r>
            <a:r>
              <a:rPr lang="es-AR" sz="1400" dirty="0"/>
              <a:t> </a:t>
            </a:r>
            <a:r>
              <a:rPr lang="es-AR" sz="1400" dirty="0" err="1"/>
              <a:t>setNota</a:t>
            </a:r>
            <a:r>
              <a:rPr lang="es-AR" sz="1400" dirty="0"/>
              <a:t>(</a:t>
            </a:r>
            <a:r>
              <a:rPr lang="es-AR" sz="1400" dirty="0" err="1"/>
              <a:t>int</a:t>
            </a:r>
            <a:r>
              <a:rPr lang="es-AR" sz="1400" dirty="0"/>
              <a:t> nota){//muestra del uso de </a:t>
            </a:r>
            <a:r>
              <a:rPr lang="es-AR" sz="1400" dirty="0" err="1"/>
              <a:t>getters</a:t>
            </a:r>
            <a:r>
              <a:rPr lang="es-AR" sz="1400" dirty="0"/>
              <a:t> y </a:t>
            </a:r>
            <a:r>
              <a:rPr lang="es-AR" sz="1400" dirty="0" err="1"/>
              <a:t>setters</a:t>
            </a:r>
            <a:endParaRPr lang="es-AR" sz="1400" dirty="0"/>
          </a:p>
          <a:p>
            <a:r>
              <a:rPr lang="es-AR" sz="1400" dirty="0"/>
              <a:t>      </a:t>
            </a:r>
            <a:r>
              <a:rPr lang="es-AR" sz="1400" dirty="0" err="1"/>
              <a:t>this.nota</a:t>
            </a:r>
            <a:r>
              <a:rPr lang="es-AR" sz="1400" dirty="0"/>
              <a:t> = nota;</a:t>
            </a:r>
          </a:p>
          <a:p>
            <a:r>
              <a:rPr lang="es-AR" sz="1400" dirty="0"/>
              <a:t>   }</a:t>
            </a:r>
          </a:p>
          <a:p>
            <a:r>
              <a:rPr lang="es-AR" sz="1400" dirty="0"/>
              <a:t>   public </a:t>
            </a:r>
            <a:r>
              <a:rPr lang="es-AR" sz="1400" dirty="0" err="1"/>
              <a:t>int</a:t>
            </a:r>
            <a:r>
              <a:rPr lang="es-AR" sz="1400" dirty="0"/>
              <a:t> </a:t>
            </a:r>
            <a:r>
              <a:rPr lang="es-AR" sz="1400" dirty="0" err="1"/>
              <a:t>getNota</a:t>
            </a:r>
            <a:r>
              <a:rPr lang="es-AR" sz="1400" dirty="0"/>
              <a:t>( ){</a:t>
            </a:r>
          </a:p>
          <a:p>
            <a:r>
              <a:rPr lang="es-AR" sz="1400" dirty="0"/>
              <a:t>      </a:t>
            </a:r>
            <a:r>
              <a:rPr lang="es-AR" sz="1400" dirty="0" err="1"/>
              <a:t>return</a:t>
            </a:r>
            <a:r>
              <a:rPr lang="es-AR" sz="1400" dirty="0"/>
              <a:t> nota;</a:t>
            </a:r>
          </a:p>
          <a:p>
            <a:r>
              <a:rPr lang="es-AR" sz="1400" dirty="0"/>
              <a:t>   }</a:t>
            </a:r>
          </a:p>
          <a:p>
            <a:r>
              <a:rPr lang="es-AR" sz="1400" dirty="0"/>
              <a:t>   public </a:t>
            </a:r>
            <a:r>
              <a:rPr lang="es-AR" sz="1400" dirty="0" err="1"/>
              <a:t>void</a:t>
            </a:r>
            <a:r>
              <a:rPr lang="es-AR" sz="1400" dirty="0"/>
              <a:t> </a:t>
            </a:r>
            <a:r>
              <a:rPr lang="es-AR" sz="1400" dirty="0" err="1"/>
              <a:t>setNombre</a:t>
            </a:r>
            <a:r>
              <a:rPr lang="es-AR" sz="1400" dirty="0"/>
              <a:t>(</a:t>
            </a:r>
            <a:r>
              <a:rPr lang="es-AR" sz="1400" dirty="0" err="1"/>
              <a:t>String</a:t>
            </a:r>
            <a:r>
              <a:rPr lang="es-AR" sz="1400" dirty="0"/>
              <a:t> nombre){</a:t>
            </a:r>
          </a:p>
          <a:p>
            <a:r>
              <a:rPr lang="es-AR" sz="1400" dirty="0"/>
              <a:t>      </a:t>
            </a:r>
            <a:r>
              <a:rPr lang="es-AR" sz="1400" dirty="0" err="1"/>
              <a:t>this.nombre</a:t>
            </a:r>
            <a:r>
              <a:rPr lang="es-AR" sz="1400" dirty="0"/>
              <a:t> = nombre;</a:t>
            </a:r>
          </a:p>
          <a:p>
            <a:r>
              <a:rPr lang="es-AR" sz="1400" dirty="0"/>
              <a:t>   }</a:t>
            </a:r>
          </a:p>
          <a:p>
            <a:r>
              <a:rPr lang="es-AR" sz="1400" dirty="0"/>
              <a:t>   public </a:t>
            </a:r>
            <a:r>
              <a:rPr lang="es-AR" sz="1400" dirty="0" err="1"/>
              <a:t>String</a:t>
            </a:r>
            <a:r>
              <a:rPr lang="es-AR" sz="1400" dirty="0"/>
              <a:t> </a:t>
            </a:r>
            <a:r>
              <a:rPr lang="es-AR" sz="1400" dirty="0" err="1"/>
              <a:t>getNombre</a:t>
            </a:r>
            <a:r>
              <a:rPr lang="es-AR" sz="1400" dirty="0"/>
              <a:t>( ){</a:t>
            </a:r>
          </a:p>
          <a:p>
            <a:r>
              <a:rPr lang="es-AR" sz="1400" dirty="0"/>
              <a:t>      </a:t>
            </a:r>
            <a:r>
              <a:rPr lang="es-AR" sz="1400" dirty="0" err="1"/>
              <a:t>return</a:t>
            </a:r>
            <a:r>
              <a:rPr lang="es-AR" sz="1400" dirty="0"/>
              <a:t> nombre;</a:t>
            </a:r>
          </a:p>
          <a:p>
            <a:r>
              <a:rPr lang="es-AR" sz="1400" dirty="0"/>
              <a:t>   }</a:t>
            </a:r>
          </a:p>
          <a:p>
            <a:r>
              <a:rPr lang="es-AR" sz="1400" dirty="0"/>
              <a:t>   public </a:t>
            </a:r>
            <a:r>
              <a:rPr lang="es-AR" sz="1400" dirty="0" err="1"/>
              <a:t>String</a:t>
            </a:r>
            <a:r>
              <a:rPr lang="es-AR" sz="1400" dirty="0"/>
              <a:t> </a:t>
            </a:r>
            <a:r>
              <a:rPr lang="es-AR" sz="1400" dirty="0" err="1"/>
              <a:t>toString</a:t>
            </a:r>
            <a:r>
              <a:rPr lang="es-AR" sz="1400" dirty="0"/>
              <a:t>( ){//adecuamos el resultado de </a:t>
            </a:r>
            <a:r>
              <a:rPr lang="es-AR" sz="1400" dirty="0" err="1"/>
              <a:t>compareTo</a:t>
            </a:r>
            <a:r>
              <a:rPr lang="es-AR" sz="1400" dirty="0"/>
              <a:t> a nuestras necesidades              </a:t>
            </a:r>
          </a:p>
          <a:p>
            <a:r>
              <a:rPr lang="es-AR" sz="1400" dirty="0"/>
              <a:t>      </a:t>
            </a:r>
            <a:r>
              <a:rPr lang="es-AR" sz="1400" dirty="0" err="1"/>
              <a:t>return</a:t>
            </a:r>
            <a:r>
              <a:rPr lang="es-AR" sz="1400" dirty="0"/>
              <a:t> </a:t>
            </a:r>
            <a:r>
              <a:rPr lang="es-AR" sz="1400" dirty="0" err="1"/>
              <a:t>String.format</a:t>
            </a:r>
            <a:r>
              <a:rPr lang="es-AR" sz="1400" dirty="0"/>
              <a:t>("Nombre:%s,  Nota:%s", nombre, nota);</a:t>
            </a:r>
          </a:p>
          <a:p>
            <a:r>
              <a:rPr lang="es-AR" sz="1400" dirty="0"/>
              <a:t>   }</a:t>
            </a:r>
          </a:p>
          <a:p>
            <a:r>
              <a:rPr lang="es-AR" sz="1400" dirty="0"/>
              <a:t>   public </a:t>
            </a:r>
            <a:r>
              <a:rPr lang="es-AR" sz="1400" dirty="0" err="1"/>
              <a:t>int</a:t>
            </a:r>
            <a:r>
              <a:rPr lang="es-AR" sz="1400" dirty="0"/>
              <a:t> </a:t>
            </a:r>
            <a:r>
              <a:rPr lang="es-AR" sz="1400" dirty="0" err="1"/>
              <a:t>compareTo</a:t>
            </a:r>
            <a:r>
              <a:rPr lang="es-AR" sz="1400" dirty="0"/>
              <a:t>(Alumnos2 a){</a:t>
            </a:r>
          </a:p>
          <a:p>
            <a:r>
              <a:rPr lang="es-AR" sz="1400" dirty="0"/>
              <a:t>      </a:t>
            </a:r>
            <a:r>
              <a:rPr lang="es-AR" sz="1400" dirty="0" err="1"/>
              <a:t>return</a:t>
            </a:r>
            <a:r>
              <a:rPr lang="es-AR" sz="1400" dirty="0"/>
              <a:t> </a:t>
            </a:r>
            <a:r>
              <a:rPr lang="es-AR" sz="1400" dirty="0" err="1"/>
              <a:t>nombre.compareTo</a:t>
            </a:r>
            <a:r>
              <a:rPr lang="es-AR" sz="1400" dirty="0"/>
              <a:t>(</a:t>
            </a:r>
            <a:r>
              <a:rPr lang="es-AR" sz="1400" dirty="0" err="1"/>
              <a:t>a.nombre</a:t>
            </a:r>
            <a:r>
              <a:rPr lang="es-AR" sz="1400" dirty="0"/>
              <a:t>);</a:t>
            </a:r>
          </a:p>
          <a:p>
            <a:r>
              <a:rPr lang="es-AR" sz="1400" dirty="0"/>
              <a:t>   }</a:t>
            </a:r>
          </a:p>
        </p:txBody>
      </p:sp>
    </p:spTree>
    <p:extLst>
      <p:ext uri="{BB962C8B-B14F-4D97-AF65-F5344CB8AC3E}">
        <p14:creationId xmlns:p14="http://schemas.microsoft.com/office/powerpoint/2010/main" val="864141507"/>
      </p:ext>
    </p:extLst>
  </p:cSld>
  <p:clrMapOvr>
    <a:overrideClrMapping bg1="lt1" tx1="dk1" bg2="lt2" tx2="dk2" accent1="accent1" accent2="accent2" accent3="accent3" accent4="accent4" accent5="accent5" accent6="accent6" hlink="hlink" folHlink="folHlink"/>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Comparable - Ejemplo</a:t>
            </a:r>
            <a:endParaRPr lang="es-AR" dirty="0">
              <a:solidFill>
                <a:schemeClr val="bg1"/>
              </a:solidFill>
              <a:latin typeface="Trebuchet MS" panose="020B0603020202020204" pitchFamily="34" charset="0"/>
            </a:endParaRPr>
          </a:p>
        </p:txBody>
      </p:sp>
      <p:sp>
        <p:nvSpPr>
          <p:cNvPr id="3" name="Rectángulo 2"/>
          <p:cNvSpPr/>
          <p:nvPr/>
        </p:nvSpPr>
        <p:spPr>
          <a:xfrm>
            <a:off x="323528" y="764704"/>
            <a:ext cx="8496944" cy="5478423"/>
          </a:xfrm>
          <a:prstGeom prst="rect">
            <a:avLst/>
          </a:prstGeom>
        </p:spPr>
        <p:txBody>
          <a:bodyPr wrap="square">
            <a:spAutoFit/>
          </a:bodyPr>
          <a:lstStyle/>
          <a:p>
            <a:r>
              <a:rPr lang="es-AR" sz="1400" dirty="0"/>
              <a:t>public </a:t>
            </a:r>
            <a:r>
              <a:rPr lang="es-AR" sz="1400" dirty="0" err="1"/>
              <a:t>static</a:t>
            </a:r>
            <a:r>
              <a:rPr lang="es-AR" sz="1400" dirty="0"/>
              <a:t> </a:t>
            </a:r>
            <a:r>
              <a:rPr lang="es-AR" sz="1400" dirty="0" err="1"/>
              <a:t>void</a:t>
            </a:r>
            <a:r>
              <a:rPr lang="es-AR" sz="1400" dirty="0"/>
              <a:t> </a:t>
            </a:r>
            <a:r>
              <a:rPr lang="es-AR" sz="1400" dirty="0" err="1"/>
              <a:t>main</a:t>
            </a:r>
            <a:r>
              <a:rPr lang="es-AR" sz="1400" dirty="0"/>
              <a:t>(</a:t>
            </a:r>
            <a:r>
              <a:rPr lang="es-AR" sz="1400" dirty="0" err="1"/>
              <a:t>String</a:t>
            </a:r>
            <a:r>
              <a:rPr lang="es-AR" sz="1400" dirty="0"/>
              <a:t>[ ] </a:t>
            </a:r>
            <a:r>
              <a:rPr lang="es-AR" sz="1400" dirty="0" err="1"/>
              <a:t>args</a:t>
            </a:r>
            <a:r>
              <a:rPr lang="es-AR" sz="1400" dirty="0"/>
              <a:t>){</a:t>
            </a:r>
          </a:p>
          <a:p>
            <a:r>
              <a:rPr lang="es-AR" sz="1400" dirty="0"/>
              <a:t>      Set &lt;Alumnos2&gt; a = new </a:t>
            </a:r>
            <a:r>
              <a:rPr lang="es-AR" sz="1400" dirty="0" err="1"/>
              <a:t>TreeSet</a:t>
            </a:r>
            <a:r>
              <a:rPr lang="es-AR" sz="1400" dirty="0"/>
              <a:t> &lt;Alumnos2&gt;( );//añadimos los valores</a:t>
            </a:r>
          </a:p>
          <a:p>
            <a:r>
              <a:rPr lang="es-AR" sz="1400" dirty="0"/>
              <a:t>      </a:t>
            </a:r>
            <a:r>
              <a:rPr lang="es-AR" sz="1400" dirty="0" err="1"/>
              <a:t>a.add</a:t>
            </a:r>
            <a:r>
              <a:rPr lang="es-AR" sz="1400" dirty="0"/>
              <a:t>(new Alumnos2(8, "Ana"));</a:t>
            </a:r>
          </a:p>
          <a:p>
            <a:r>
              <a:rPr lang="es-AR" sz="1400" dirty="0"/>
              <a:t>      </a:t>
            </a:r>
            <a:r>
              <a:rPr lang="es-AR" sz="1400" dirty="0" err="1"/>
              <a:t>a.add</a:t>
            </a:r>
            <a:r>
              <a:rPr lang="es-AR" sz="1400" dirty="0"/>
              <a:t>(new Alumnos2(6, "</a:t>
            </a:r>
            <a:r>
              <a:rPr lang="es-AR" sz="1400" dirty="0" err="1"/>
              <a:t>Xose</a:t>
            </a:r>
            <a:r>
              <a:rPr lang="es-AR" sz="1400" dirty="0"/>
              <a:t>"));</a:t>
            </a:r>
          </a:p>
          <a:p>
            <a:r>
              <a:rPr lang="es-AR" sz="1400" dirty="0"/>
              <a:t>      </a:t>
            </a:r>
            <a:r>
              <a:rPr lang="es-AR" sz="1400" dirty="0" err="1"/>
              <a:t>a.add</a:t>
            </a:r>
            <a:r>
              <a:rPr lang="es-AR" sz="1400" dirty="0"/>
              <a:t>(new Alumnos2(3, "Carlos"));</a:t>
            </a:r>
          </a:p>
          <a:p>
            <a:r>
              <a:rPr lang="es-AR" sz="1400" dirty="0"/>
              <a:t>      </a:t>
            </a:r>
            <a:r>
              <a:rPr lang="es-AR" sz="1400" dirty="0" err="1"/>
              <a:t>System.out.println</a:t>
            </a:r>
            <a:r>
              <a:rPr lang="es-AR" sz="1400" dirty="0"/>
              <a:t>(a);</a:t>
            </a:r>
          </a:p>
          <a:p>
            <a:r>
              <a:rPr lang="es-AR" sz="1400" dirty="0"/>
              <a:t>   }</a:t>
            </a:r>
          </a:p>
          <a:p>
            <a:r>
              <a:rPr lang="es-AR" sz="1400" dirty="0"/>
              <a:t>}</a:t>
            </a:r>
          </a:p>
          <a:p>
            <a:endParaRPr lang="es-AR" sz="1400" dirty="0"/>
          </a:p>
          <a:p>
            <a:r>
              <a:rPr lang="es-AR" sz="1400" dirty="0"/>
              <a:t>   El resultado sería el siguiente:</a:t>
            </a:r>
          </a:p>
          <a:p>
            <a:r>
              <a:rPr lang="es-AR" sz="1400" dirty="0"/>
              <a:t>   </a:t>
            </a:r>
            <a:r>
              <a:rPr lang="es-AR" sz="1400" b="1" dirty="0"/>
              <a:t>[</a:t>
            </a:r>
            <a:r>
              <a:rPr lang="es-AR" sz="1400" b="1" dirty="0" err="1"/>
              <a:t>Nombre:Ana</a:t>
            </a:r>
            <a:r>
              <a:rPr lang="es-AR" sz="1400" b="1" dirty="0"/>
              <a:t>, Nota:8, </a:t>
            </a:r>
            <a:r>
              <a:rPr lang="es-AR" sz="1400" b="1" dirty="0" err="1"/>
              <a:t>Nombre:Carlos</a:t>
            </a:r>
            <a:r>
              <a:rPr lang="es-AR" sz="1400" b="1" dirty="0"/>
              <a:t>, Nota:3, </a:t>
            </a:r>
            <a:r>
              <a:rPr lang="es-AR" sz="1400" b="1" dirty="0" err="1"/>
              <a:t>Nombre:Xose</a:t>
            </a:r>
            <a:r>
              <a:rPr lang="es-AR" sz="1400" b="1" dirty="0"/>
              <a:t>, Nota:6</a:t>
            </a:r>
            <a:r>
              <a:rPr lang="es-AR" sz="1400" b="1" dirty="0" smtClean="0"/>
              <a:t>]</a:t>
            </a:r>
          </a:p>
          <a:p>
            <a:endParaRPr lang="es-AR" sz="1400" b="1" dirty="0"/>
          </a:p>
          <a:p>
            <a:r>
              <a:rPr lang="es-AR" sz="1400" b="1" u="sng" dirty="0" smtClean="0"/>
              <a:t>SI QUEREMOS ORDENAR POR NOTA</a:t>
            </a:r>
          </a:p>
          <a:p>
            <a:endParaRPr lang="es-AR" sz="1400" b="1" dirty="0"/>
          </a:p>
          <a:p>
            <a:r>
              <a:rPr lang="es-AR" sz="1400" dirty="0"/>
              <a:t> public </a:t>
            </a:r>
            <a:r>
              <a:rPr lang="es-AR" sz="1400" dirty="0" err="1"/>
              <a:t>int</a:t>
            </a:r>
            <a:r>
              <a:rPr lang="es-AR" sz="1400" dirty="0"/>
              <a:t> </a:t>
            </a:r>
            <a:r>
              <a:rPr lang="es-AR" sz="1400" dirty="0" err="1"/>
              <a:t>compareTo</a:t>
            </a:r>
            <a:r>
              <a:rPr lang="es-AR" sz="1400" dirty="0"/>
              <a:t>(Alumnos2 a){</a:t>
            </a:r>
            <a:br>
              <a:rPr lang="es-AR" sz="1400" dirty="0"/>
            </a:br>
            <a:r>
              <a:rPr lang="es-AR" sz="1400" dirty="0"/>
              <a:t>      </a:t>
            </a:r>
            <a:r>
              <a:rPr lang="es-AR" sz="1400" dirty="0" err="1"/>
              <a:t>return</a:t>
            </a:r>
            <a:r>
              <a:rPr lang="es-AR" sz="1400" dirty="0"/>
              <a:t> </a:t>
            </a:r>
            <a:r>
              <a:rPr lang="es-AR" sz="1400" dirty="0" err="1"/>
              <a:t>this.nota</a:t>
            </a:r>
            <a:r>
              <a:rPr lang="es-AR" sz="1400" dirty="0"/>
              <a:t> - </a:t>
            </a:r>
            <a:r>
              <a:rPr lang="es-AR" sz="1400" dirty="0" err="1"/>
              <a:t>a.nota</a:t>
            </a:r>
            <a:r>
              <a:rPr lang="es-AR" sz="1400" dirty="0"/>
              <a:t>;</a:t>
            </a:r>
            <a:br>
              <a:rPr lang="es-AR" sz="1400" dirty="0"/>
            </a:br>
            <a:r>
              <a:rPr lang="es-AR" sz="1400" dirty="0"/>
              <a:t>   }</a:t>
            </a:r>
            <a:br>
              <a:rPr lang="es-AR" sz="1400" dirty="0"/>
            </a:br>
            <a:r>
              <a:rPr lang="es-AR" sz="1400" dirty="0"/>
              <a:t/>
            </a:r>
            <a:br>
              <a:rPr lang="es-AR" sz="1400" dirty="0"/>
            </a:br>
            <a:r>
              <a:rPr lang="es-AR" sz="1400" dirty="0"/>
              <a:t/>
            </a:r>
            <a:br>
              <a:rPr lang="es-AR" sz="1400" dirty="0"/>
            </a:br>
            <a:r>
              <a:rPr lang="es-AR" sz="1400" dirty="0"/>
              <a:t>   De esta forma la salida sería:</a:t>
            </a:r>
            <a:br>
              <a:rPr lang="es-AR" sz="1400" dirty="0"/>
            </a:br>
            <a:r>
              <a:rPr lang="es-AR" sz="1400" b="1" dirty="0"/>
              <a:t> [</a:t>
            </a:r>
            <a:r>
              <a:rPr lang="es-AR" sz="1400" b="1" dirty="0" err="1"/>
              <a:t>Nombre:Carlos</a:t>
            </a:r>
            <a:r>
              <a:rPr lang="es-AR" sz="1400" b="1" dirty="0"/>
              <a:t>, Nota:3, </a:t>
            </a:r>
            <a:r>
              <a:rPr lang="es-AR" sz="1400" b="1" dirty="0" err="1"/>
              <a:t>Nombre:Xose</a:t>
            </a:r>
            <a:r>
              <a:rPr lang="es-AR" sz="1400" b="1" dirty="0"/>
              <a:t>, Nota:6, </a:t>
            </a:r>
            <a:r>
              <a:rPr lang="es-AR" sz="1400" b="1" dirty="0" err="1"/>
              <a:t>Nombre:Ana</a:t>
            </a:r>
            <a:r>
              <a:rPr lang="es-AR" sz="1400" b="1" dirty="0"/>
              <a:t>, Nota:8]</a:t>
            </a:r>
            <a:r>
              <a:rPr lang="es-AR" sz="1400" dirty="0"/>
              <a:t/>
            </a:r>
            <a:br>
              <a:rPr lang="es-AR" sz="1400" dirty="0"/>
            </a:br>
            <a:r>
              <a:rPr lang="es-AR" sz="1400" dirty="0"/>
              <a:t/>
            </a:r>
            <a:br>
              <a:rPr lang="es-AR" sz="1400" dirty="0"/>
            </a:br>
            <a:r>
              <a:rPr lang="es-AR" sz="1400" dirty="0"/>
              <a:t/>
            </a:r>
            <a:br>
              <a:rPr lang="es-AR" sz="1400" dirty="0"/>
            </a:br>
            <a:r>
              <a:rPr lang="es-AR" sz="1400" dirty="0"/>
              <a:t>   Si lo que queremos son las notas de mayor a menor, bastaría con hacer esto: </a:t>
            </a:r>
            <a:br>
              <a:rPr lang="es-AR" sz="1400" dirty="0"/>
            </a:br>
            <a:r>
              <a:rPr lang="es-AR" sz="1400" dirty="0"/>
              <a:t>      </a:t>
            </a:r>
            <a:r>
              <a:rPr lang="es-AR" sz="1400" dirty="0" err="1"/>
              <a:t>return</a:t>
            </a:r>
            <a:r>
              <a:rPr lang="es-AR" sz="1400" dirty="0"/>
              <a:t> </a:t>
            </a:r>
            <a:r>
              <a:rPr lang="es-AR" sz="1400" dirty="0" err="1"/>
              <a:t>a.nota</a:t>
            </a:r>
            <a:r>
              <a:rPr lang="es-AR" sz="1400" dirty="0"/>
              <a:t> - </a:t>
            </a:r>
            <a:r>
              <a:rPr lang="es-AR" sz="1400" dirty="0" err="1"/>
              <a:t>this.nota</a:t>
            </a:r>
            <a:r>
              <a:rPr lang="es-AR" sz="1400" dirty="0" smtClean="0"/>
              <a:t>;    (invertimos los </a:t>
            </a:r>
            <a:r>
              <a:rPr lang="es-AR" sz="1400" dirty="0" err="1" smtClean="0"/>
              <a:t>operandos</a:t>
            </a:r>
            <a:r>
              <a:rPr lang="es-AR" sz="1400" dirty="0" smtClean="0"/>
              <a:t>)</a:t>
            </a:r>
            <a:endParaRPr lang="es-AR" sz="1400" dirty="0"/>
          </a:p>
        </p:txBody>
      </p:sp>
    </p:spTree>
    <p:extLst>
      <p:ext uri="{BB962C8B-B14F-4D97-AF65-F5344CB8AC3E}">
        <p14:creationId xmlns:p14="http://schemas.microsoft.com/office/powerpoint/2010/main" val="139142666"/>
      </p:ext>
    </p:extLst>
  </p:cSld>
  <p:clrMapOvr>
    <a:overrideClrMapping bg1="lt1" tx1="dk1" bg2="lt2" tx2="dk2" accent1="accent1" accent2="accent2" accent3="accent3" accent4="accent4" accent5="accent5" accent6="accent6" hlink="hlink" folHlink="folHlink"/>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Comparator</a:t>
            </a:r>
            <a:endParaRPr lang="es-AR" dirty="0">
              <a:solidFill>
                <a:schemeClr val="bg1"/>
              </a:solidFill>
              <a:latin typeface="Trebuchet MS" panose="020B0603020202020204" pitchFamily="34" charset="0"/>
            </a:endParaRPr>
          </a:p>
        </p:txBody>
      </p:sp>
      <p:sp>
        <p:nvSpPr>
          <p:cNvPr id="3" name="Rectángulo 2"/>
          <p:cNvSpPr/>
          <p:nvPr/>
        </p:nvSpPr>
        <p:spPr>
          <a:xfrm>
            <a:off x="107504" y="692696"/>
            <a:ext cx="9036496" cy="4339650"/>
          </a:xfrm>
          <a:prstGeom prst="rect">
            <a:avLst/>
          </a:prstGeom>
        </p:spPr>
        <p:txBody>
          <a:bodyPr wrap="square">
            <a:spAutoFit/>
          </a:bodyPr>
          <a:lstStyle/>
          <a:p>
            <a:pPr marL="342900" indent="-342900">
              <a:lnSpc>
                <a:spcPct val="150000"/>
              </a:lnSpc>
              <a:buFont typeface="Arial" panose="020B0604020202020204" pitchFamily="34" charset="0"/>
              <a:buChar char="•"/>
            </a:pPr>
            <a:r>
              <a:rPr lang="es-AR" sz="2300" dirty="0"/>
              <a:t>Esta interfaz es la encargada de permitirnos el poder comparar 2 elementos en una colección. </a:t>
            </a:r>
            <a:endParaRPr lang="es-AR" sz="2300" dirty="0" smtClean="0"/>
          </a:p>
          <a:p>
            <a:pPr marL="342900" indent="-342900">
              <a:lnSpc>
                <a:spcPct val="150000"/>
              </a:lnSpc>
              <a:buFont typeface="Arial" panose="020B0604020202020204" pitchFamily="34" charset="0"/>
              <a:buChar char="•"/>
            </a:pPr>
            <a:r>
              <a:rPr lang="es-AR" sz="2300" dirty="0" smtClean="0"/>
              <a:t>Mientras </a:t>
            </a:r>
            <a:r>
              <a:rPr lang="es-AR" sz="2300" dirty="0"/>
              <a:t>que Comparable nos obliga a implementar el método </a:t>
            </a:r>
            <a:r>
              <a:rPr lang="es-AR" sz="2300" b="1" dirty="0" err="1"/>
              <a:t>compareTo</a:t>
            </a:r>
            <a:r>
              <a:rPr lang="es-AR" sz="2300" dirty="0"/>
              <a:t> (</a:t>
            </a:r>
            <a:r>
              <a:rPr lang="es-AR" sz="2300" dirty="0" err="1"/>
              <a:t>Object</a:t>
            </a:r>
            <a:r>
              <a:rPr lang="es-AR" sz="2300" dirty="0"/>
              <a:t> o), la interfaz </a:t>
            </a:r>
            <a:r>
              <a:rPr lang="es-AR" sz="2300" dirty="0" err="1"/>
              <a:t>Comparator</a:t>
            </a:r>
            <a:r>
              <a:rPr lang="es-AR" sz="2300" dirty="0"/>
              <a:t> nos obliga a implementar el método </a:t>
            </a:r>
            <a:r>
              <a:rPr lang="es-AR" sz="2300" b="1" dirty="0"/>
              <a:t>compare </a:t>
            </a:r>
            <a:r>
              <a:rPr lang="es-AR" sz="2300" dirty="0"/>
              <a:t>(</a:t>
            </a:r>
            <a:r>
              <a:rPr lang="es-AR" sz="2300" dirty="0" err="1"/>
              <a:t>Object</a:t>
            </a:r>
            <a:r>
              <a:rPr lang="es-AR" sz="2300" dirty="0"/>
              <a:t> o1, </a:t>
            </a:r>
            <a:r>
              <a:rPr lang="es-AR" sz="2300" dirty="0" err="1"/>
              <a:t>Object</a:t>
            </a:r>
            <a:r>
              <a:rPr lang="es-AR" sz="2300" dirty="0"/>
              <a:t> o2</a:t>
            </a:r>
            <a:r>
              <a:rPr lang="es-AR" sz="2300" dirty="0" smtClean="0"/>
              <a:t>).</a:t>
            </a:r>
          </a:p>
          <a:p>
            <a:pPr marL="342900" indent="-342900">
              <a:lnSpc>
                <a:spcPct val="150000"/>
              </a:lnSpc>
              <a:buFont typeface="Arial" panose="020B0604020202020204" pitchFamily="34" charset="0"/>
              <a:buChar char="•"/>
            </a:pPr>
            <a:r>
              <a:rPr lang="es-AR" sz="2300" dirty="0" smtClean="0"/>
              <a:t>Comparable ordena por un atributo en general de ordenamiento.</a:t>
            </a:r>
          </a:p>
          <a:p>
            <a:pPr marL="342900" indent="-342900">
              <a:lnSpc>
                <a:spcPct val="150000"/>
              </a:lnSpc>
              <a:buFont typeface="Arial" panose="020B0604020202020204" pitchFamily="34" charset="0"/>
              <a:buChar char="•"/>
            </a:pPr>
            <a:r>
              <a:rPr lang="es-AR" sz="2300" dirty="0" err="1" smtClean="0"/>
              <a:t>Comparator</a:t>
            </a:r>
            <a:r>
              <a:rPr lang="es-AR" sz="2300" dirty="0" smtClean="0"/>
              <a:t> puede ordenar en cualquier elemento que definamos y que no sea el atributo general de ordenamiento.</a:t>
            </a:r>
            <a:endParaRPr lang="es-AR" sz="2300" dirty="0"/>
          </a:p>
        </p:txBody>
      </p:sp>
    </p:spTree>
    <p:extLst>
      <p:ext uri="{BB962C8B-B14F-4D97-AF65-F5344CB8AC3E}">
        <p14:creationId xmlns:p14="http://schemas.microsoft.com/office/powerpoint/2010/main" val="2284262695"/>
      </p:ext>
    </p:extLst>
  </p:cSld>
  <p:clrMapOvr>
    <a:overrideClrMapping bg1="lt1" tx1="dk1" bg2="lt2" tx2="dk2" accent1="accent1" accent2="accent2" accent3="accent3" accent4="accent4" accent5="accent5" accent6="accent6" hlink="hlink" folHlink="folHlink"/>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Comparator</a:t>
            </a:r>
            <a:r>
              <a:rPr lang="es-AR" dirty="0" smtClean="0">
                <a:solidFill>
                  <a:schemeClr val="bg1"/>
                </a:solidFill>
                <a:latin typeface="Trebuchet MS" panose="020B0603020202020204" pitchFamily="34" charset="0"/>
              </a:rPr>
              <a:t> - Caso</a:t>
            </a:r>
            <a:endParaRPr lang="es-AR" dirty="0">
              <a:solidFill>
                <a:schemeClr val="bg1"/>
              </a:solidFill>
              <a:latin typeface="Trebuchet MS" panose="020B0603020202020204" pitchFamily="34" charset="0"/>
            </a:endParaRPr>
          </a:p>
        </p:txBody>
      </p:sp>
      <p:sp>
        <p:nvSpPr>
          <p:cNvPr id="3" name="Rectángulo 2"/>
          <p:cNvSpPr/>
          <p:nvPr/>
        </p:nvSpPr>
        <p:spPr>
          <a:xfrm>
            <a:off x="107504" y="476672"/>
            <a:ext cx="9036496" cy="5847755"/>
          </a:xfrm>
          <a:prstGeom prst="rect">
            <a:avLst/>
          </a:prstGeom>
        </p:spPr>
        <p:txBody>
          <a:bodyPr wrap="square">
            <a:spAutoFit/>
          </a:bodyPr>
          <a:lstStyle/>
          <a:p>
            <a:r>
              <a:rPr lang="es-AR" sz="1700" dirty="0"/>
              <a:t>public </a:t>
            </a:r>
            <a:r>
              <a:rPr lang="es-AR" sz="1700" dirty="0" err="1"/>
              <a:t>class</a:t>
            </a:r>
            <a:r>
              <a:rPr lang="es-AR" sz="1700" dirty="0"/>
              <a:t> Persona </a:t>
            </a:r>
            <a:r>
              <a:rPr lang="es-AR" sz="1700" dirty="0" err="1"/>
              <a:t>implements</a:t>
            </a:r>
            <a:r>
              <a:rPr lang="es-AR" sz="1700" dirty="0"/>
              <a:t> Comparable&lt;Persona&gt; {</a:t>
            </a:r>
          </a:p>
          <a:p>
            <a:r>
              <a:rPr lang="es-AR" sz="1700" dirty="0"/>
              <a:t>    </a:t>
            </a:r>
            <a:r>
              <a:rPr lang="es-AR" sz="1700" dirty="0" err="1"/>
              <a:t>private</a:t>
            </a:r>
            <a:r>
              <a:rPr lang="es-AR" sz="1700" dirty="0"/>
              <a:t> </a:t>
            </a:r>
            <a:r>
              <a:rPr lang="es-AR" sz="1700" dirty="0" err="1"/>
              <a:t>int</a:t>
            </a:r>
            <a:r>
              <a:rPr lang="es-AR" sz="1700" dirty="0"/>
              <a:t> </a:t>
            </a:r>
            <a:r>
              <a:rPr lang="es-AR" sz="1700" dirty="0" err="1"/>
              <a:t>idPersona</a:t>
            </a:r>
            <a:r>
              <a:rPr lang="es-AR" sz="1700" dirty="0"/>
              <a:t>;</a:t>
            </a:r>
          </a:p>
          <a:p>
            <a:r>
              <a:rPr lang="es-AR" sz="1700" dirty="0"/>
              <a:t>    </a:t>
            </a:r>
            <a:r>
              <a:rPr lang="es-AR" sz="1700" dirty="0" err="1"/>
              <a:t>private</a:t>
            </a:r>
            <a:r>
              <a:rPr lang="es-AR" sz="1700" dirty="0"/>
              <a:t> </a:t>
            </a:r>
            <a:r>
              <a:rPr lang="es-AR" sz="1700" dirty="0" err="1"/>
              <a:t>String</a:t>
            </a:r>
            <a:r>
              <a:rPr lang="es-AR" sz="1700" dirty="0"/>
              <a:t> nombre;</a:t>
            </a:r>
          </a:p>
          <a:p>
            <a:r>
              <a:rPr lang="es-AR" sz="1700" dirty="0"/>
              <a:t>    </a:t>
            </a:r>
            <a:r>
              <a:rPr lang="es-AR" sz="1700" dirty="0" err="1"/>
              <a:t>private</a:t>
            </a:r>
            <a:r>
              <a:rPr lang="es-AR" sz="1700" dirty="0"/>
              <a:t> </a:t>
            </a:r>
            <a:r>
              <a:rPr lang="es-AR" sz="1700" dirty="0" err="1"/>
              <a:t>int</a:t>
            </a:r>
            <a:r>
              <a:rPr lang="es-AR" sz="1700" dirty="0"/>
              <a:t> altura;</a:t>
            </a:r>
          </a:p>
          <a:p>
            <a:endParaRPr lang="es-AR" sz="1700" dirty="0"/>
          </a:p>
          <a:p>
            <a:r>
              <a:rPr lang="es-AR" sz="1700" dirty="0"/>
              <a:t>    public Persona (</a:t>
            </a:r>
            <a:r>
              <a:rPr lang="es-AR" sz="1700" dirty="0" err="1"/>
              <a:t>int</a:t>
            </a:r>
            <a:r>
              <a:rPr lang="es-AR" sz="1700" dirty="0"/>
              <a:t> </a:t>
            </a:r>
            <a:r>
              <a:rPr lang="es-AR" sz="1700" dirty="0" err="1"/>
              <a:t>idPersona</a:t>
            </a:r>
            <a:r>
              <a:rPr lang="es-AR" sz="1700" dirty="0"/>
              <a:t>, </a:t>
            </a:r>
            <a:r>
              <a:rPr lang="es-AR" sz="1700" dirty="0" err="1"/>
              <a:t>String</a:t>
            </a:r>
            <a:r>
              <a:rPr lang="es-AR" sz="1700" dirty="0"/>
              <a:t> nombre, </a:t>
            </a:r>
            <a:r>
              <a:rPr lang="es-AR" sz="1700" dirty="0" err="1"/>
              <a:t>int</a:t>
            </a:r>
            <a:r>
              <a:rPr lang="es-AR" sz="1700" dirty="0"/>
              <a:t> altura) {</a:t>
            </a:r>
          </a:p>
          <a:p>
            <a:r>
              <a:rPr lang="es-AR" sz="1700" dirty="0"/>
              <a:t>        </a:t>
            </a:r>
            <a:r>
              <a:rPr lang="es-AR" sz="1700" dirty="0" err="1"/>
              <a:t>this.idPersona</a:t>
            </a:r>
            <a:r>
              <a:rPr lang="es-AR" sz="1700" dirty="0"/>
              <a:t> = </a:t>
            </a:r>
            <a:r>
              <a:rPr lang="es-AR" sz="1700" dirty="0" err="1"/>
              <a:t>idPersona</a:t>
            </a:r>
            <a:r>
              <a:rPr lang="es-AR" sz="1700" dirty="0"/>
              <a:t>;</a:t>
            </a:r>
          </a:p>
          <a:p>
            <a:r>
              <a:rPr lang="es-AR" sz="1700" dirty="0"/>
              <a:t>        </a:t>
            </a:r>
            <a:r>
              <a:rPr lang="es-AR" sz="1700" dirty="0" err="1"/>
              <a:t>this.nombre</a:t>
            </a:r>
            <a:r>
              <a:rPr lang="es-AR" sz="1700" dirty="0"/>
              <a:t> = nombre;</a:t>
            </a:r>
          </a:p>
          <a:p>
            <a:r>
              <a:rPr lang="es-AR" sz="1700" dirty="0"/>
              <a:t>        </a:t>
            </a:r>
            <a:r>
              <a:rPr lang="es-AR" sz="1700" dirty="0" err="1"/>
              <a:t>this.altura</a:t>
            </a:r>
            <a:r>
              <a:rPr lang="es-AR" sz="1700" dirty="0"/>
              <a:t> = altura;}</a:t>
            </a:r>
          </a:p>
          <a:p>
            <a:endParaRPr lang="es-AR" sz="1700" dirty="0"/>
          </a:p>
          <a:p>
            <a:r>
              <a:rPr lang="es-AR" sz="1700" dirty="0"/>
              <a:t>    @</a:t>
            </a:r>
            <a:r>
              <a:rPr lang="es-AR" sz="1700" dirty="0" err="1"/>
              <a:t>Override</a:t>
            </a:r>
            <a:endParaRPr lang="es-AR" sz="1700" dirty="0"/>
          </a:p>
          <a:p>
            <a:r>
              <a:rPr lang="es-AR" sz="1700" dirty="0"/>
              <a:t>    public </a:t>
            </a:r>
            <a:r>
              <a:rPr lang="es-AR" sz="1700" dirty="0" err="1"/>
              <a:t>String</a:t>
            </a:r>
            <a:r>
              <a:rPr lang="es-AR" sz="1700" dirty="0"/>
              <a:t> </a:t>
            </a:r>
            <a:r>
              <a:rPr lang="es-AR" sz="1700" dirty="0" err="1"/>
              <a:t>toString</a:t>
            </a:r>
            <a:r>
              <a:rPr lang="es-AR" sz="1700" dirty="0"/>
              <a:t>() {</a:t>
            </a:r>
          </a:p>
          <a:p>
            <a:r>
              <a:rPr lang="es-AR" sz="1700" dirty="0"/>
              <a:t>        </a:t>
            </a:r>
            <a:r>
              <a:rPr lang="es-AR" sz="1700" dirty="0" err="1"/>
              <a:t>return</a:t>
            </a:r>
            <a:r>
              <a:rPr lang="es-AR" sz="1700" dirty="0"/>
              <a:t> "Persona-&gt; ID: "+</a:t>
            </a:r>
            <a:r>
              <a:rPr lang="es-AR" sz="1700" dirty="0" err="1"/>
              <a:t>idPersona</a:t>
            </a:r>
            <a:r>
              <a:rPr lang="es-AR" sz="1700" dirty="0"/>
              <a:t>+" Nombre: "+nombre+" Altura: "+altura;}</a:t>
            </a:r>
          </a:p>
          <a:p>
            <a:endParaRPr lang="es-AR" sz="1700" dirty="0"/>
          </a:p>
          <a:p>
            <a:r>
              <a:rPr lang="es-AR" sz="1700" dirty="0"/>
              <a:t>    @</a:t>
            </a:r>
            <a:r>
              <a:rPr lang="es-AR" sz="1700" dirty="0" err="1"/>
              <a:t>Override</a:t>
            </a:r>
            <a:endParaRPr lang="es-AR" sz="1700" dirty="0"/>
          </a:p>
          <a:p>
            <a:r>
              <a:rPr lang="es-AR" sz="1700" dirty="0"/>
              <a:t>    public </a:t>
            </a:r>
            <a:r>
              <a:rPr lang="es-AR" sz="1700" dirty="0" err="1"/>
              <a:t>int</a:t>
            </a:r>
            <a:r>
              <a:rPr lang="es-AR" sz="1700" dirty="0"/>
              <a:t> </a:t>
            </a:r>
            <a:r>
              <a:rPr lang="es-AR" sz="1700" dirty="0" err="1"/>
              <a:t>compareTo</a:t>
            </a:r>
            <a:r>
              <a:rPr lang="es-AR" sz="1700" dirty="0"/>
              <a:t>(Persona o) {</a:t>
            </a:r>
          </a:p>
          <a:p>
            <a:r>
              <a:rPr lang="es-AR" sz="1700" dirty="0"/>
              <a:t>        </a:t>
            </a:r>
            <a:r>
              <a:rPr lang="es-AR" sz="1700" dirty="0" err="1"/>
              <a:t>return</a:t>
            </a:r>
            <a:r>
              <a:rPr lang="es-AR" sz="1700" dirty="0"/>
              <a:t> </a:t>
            </a:r>
            <a:r>
              <a:rPr lang="es-AR" sz="1700" dirty="0" err="1"/>
              <a:t>this.nombre.compareTo</a:t>
            </a:r>
            <a:r>
              <a:rPr lang="es-AR" sz="1700" dirty="0"/>
              <a:t>(</a:t>
            </a:r>
            <a:r>
              <a:rPr lang="es-AR" sz="1700" dirty="0" err="1"/>
              <a:t>o.nombre</a:t>
            </a:r>
            <a:r>
              <a:rPr lang="es-AR" sz="1700" dirty="0"/>
              <a:t>);}</a:t>
            </a:r>
          </a:p>
          <a:p>
            <a:endParaRPr lang="es-AR" sz="1700" dirty="0"/>
          </a:p>
          <a:p>
            <a:r>
              <a:rPr lang="es-AR" sz="1700" dirty="0"/>
              <a:t>    public </a:t>
            </a:r>
            <a:r>
              <a:rPr lang="es-AR" sz="1700" dirty="0" err="1"/>
              <a:t>int</a:t>
            </a:r>
            <a:r>
              <a:rPr lang="es-AR" sz="1700" dirty="0"/>
              <a:t> </a:t>
            </a:r>
            <a:r>
              <a:rPr lang="es-AR" sz="1700" dirty="0" err="1"/>
              <a:t>getIdPersona</a:t>
            </a:r>
            <a:r>
              <a:rPr lang="es-AR" sz="1700" dirty="0"/>
              <a:t>() {</a:t>
            </a:r>
            <a:r>
              <a:rPr lang="es-AR" sz="1700" dirty="0" err="1"/>
              <a:t>return</a:t>
            </a:r>
            <a:r>
              <a:rPr lang="es-AR" sz="1700" dirty="0"/>
              <a:t> </a:t>
            </a:r>
            <a:r>
              <a:rPr lang="es-AR" sz="1700" dirty="0" err="1"/>
              <a:t>idPersona</a:t>
            </a:r>
            <a:r>
              <a:rPr lang="es-AR" sz="1700" dirty="0"/>
              <a:t>;}</a:t>
            </a:r>
          </a:p>
          <a:p>
            <a:r>
              <a:rPr lang="es-AR" sz="1700" dirty="0"/>
              <a:t>    public </a:t>
            </a:r>
            <a:r>
              <a:rPr lang="es-AR" sz="1700" dirty="0" err="1"/>
              <a:t>String</a:t>
            </a:r>
            <a:r>
              <a:rPr lang="es-AR" sz="1700" dirty="0"/>
              <a:t> </a:t>
            </a:r>
            <a:r>
              <a:rPr lang="es-AR" sz="1700" dirty="0" err="1"/>
              <a:t>getNombre</a:t>
            </a:r>
            <a:r>
              <a:rPr lang="es-AR" sz="1700" dirty="0"/>
              <a:t>() {</a:t>
            </a:r>
            <a:r>
              <a:rPr lang="es-AR" sz="1700" dirty="0" err="1"/>
              <a:t>return</a:t>
            </a:r>
            <a:r>
              <a:rPr lang="es-AR" sz="1700" dirty="0"/>
              <a:t> nombre;}</a:t>
            </a:r>
          </a:p>
          <a:p>
            <a:r>
              <a:rPr lang="es-AR" sz="1700" dirty="0"/>
              <a:t>    public </a:t>
            </a:r>
            <a:r>
              <a:rPr lang="es-AR" sz="1700" dirty="0" err="1"/>
              <a:t>int</a:t>
            </a:r>
            <a:r>
              <a:rPr lang="es-AR" sz="1700" dirty="0"/>
              <a:t> </a:t>
            </a:r>
            <a:r>
              <a:rPr lang="es-AR" sz="1700" dirty="0" err="1"/>
              <a:t>getAltura</a:t>
            </a:r>
            <a:r>
              <a:rPr lang="es-AR" sz="1700" dirty="0"/>
              <a:t>() {</a:t>
            </a:r>
            <a:r>
              <a:rPr lang="es-AR" sz="1700" dirty="0" err="1"/>
              <a:t>return</a:t>
            </a:r>
            <a:r>
              <a:rPr lang="es-AR" sz="1700" dirty="0"/>
              <a:t> altura;}</a:t>
            </a:r>
          </a:p>
          <a:p>
            <a:r>
              <a:rPr lang="es-AR" sz="1700" dirty="0"/>
              <a:t>}</a:t>
            </a:r>
          </a:p>
        </p:txBody>
      </p:sp>
    </p:spTree>
    <p:extLst>
      <p:ext uri="{BB962C8B-B14F-4D97-AF65-F5344CB8AC3E}">
        <p14:creationId xmlns:p14="http://schemas.microsoft.com/office/powerpoint/2010/main" val="3905436943"/>
      </p:ext>
    </p:extLst>
  </p:cSld>
  <p:clrMapOvr>
    <a:overrideClrMapping bg1="lt1" tx1="dk1" bg2="lt2" tx2="dk2" accent1="accent1" accent2="accent2" accent3="accent3" accent4="accent4" accent5="accent5" accent6="accent6" hlink="hlink" folHlink="folHlink"/>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Comparator</a:t>
            </a:r>
            <a:r>
              <a:rPr lang="es-AR" dirty="0" smtClean="0">
                <a:solidFill>
                  <a:schemeClr val="bg1"/>
                </a:solidFill>
                <a:latin typeface="Trebuchet MS" panose="020B0603020202020204" pitchFamily="34" charset="0"/>
              </a:rPr>
              <a:t> - Caso</a:t>
            </a:r>
            <a:endParaRPr lang="es-AR" dirty="0">
              <a:solidFill>
                <a:schemeClr val="bg1"/>
              </a:solidFill>
              <a:latin typeface="Trebuchet MS" panose="020B0603020202020204" pitchFamily="34" charset="0"/>
            </a:endParaRPr>
          </a:p>
        </p:txBody>
      </p:sp>
      <p:sp>
        <p:nvSpPr>
          <p:cNvPr id="3" name="Rectángulo 2"/>
          <p:cNvSpPr/>
          <p:nvPr/>
        </p:nvSpPr>
        <p:spPr>
          <a:xfrm>
            <a:off x="107504" y="476672"/>
            <a:ext cx="9036496" cy="4539704"/>
          </a:xfrm>
          <a:prstGeom prst="rect">
            <a:avLst/>
          </a:prstGeom>
        </p:spPr>
        <p:txBody>
          <a:bodyPr wrap="square">
            <a:spAutoFit/>
          </a:bodyPr>
          <a:lstStyle/>
          <a:p>
            <a:r>
              <a:rPr lang="es-AR" sz="1700" dirty="0"/>
              <a:t>public </a:t>
            </a:r>
            <a:r>
              <a:rPr lang="es-AR" sz="1700" dirty="0" err="1"/>
              <a:t>class</a:t>
            </a:r>
            <a:r>
              <a:rPr lang="es-AR" sz="1700" dirty="0"/>
              <a:t> Programa {</a:t>
            </a:r>
          </a:p>
          <a:p>
            <a:endParaRPr lang="es-AR" sz="1700" dirty="0"/>
          </a:p>
          <a:p>
            <a:r>
              <a:rPr lang="es-AR" sz="1700" dirty="0"/>
              <a:t>    public </a:t>
            </a:r>
            <a:r>
              <a:rPr lang="es-AR" sz="1700" dirty="0" err="1"/>
              <a:t>static</a:t>
            </a:r>
            <a:r>
              <a:rPr lang="es-AR" sz="1700" dirty="0"/>
              <a:t> </a:t>
            </a:r>
            <a:r>
              <a:rPr lang="es-AR" sz="1700" dirty="0" err="1"/>
              <a:t>void</a:t>
            </a:r>
            <a:r>
              <a:rPr lang="es-AR" sz="1700" dirty="0"/>
              <a:t> </a:t>
            </a:r>
            <a:r>
              <a:rPr lang="es-AR" sz="1700" dirty="0" err="1"/>
              <a:t>main</a:t>
            </a:r>
            <a:r>
              <a:rPr lang="es-AR" sz="1700" dirty="0"/>
              <a:t>(</a:t>
            </a:r>
            <a:r>
              <a:rPr lang="es-AR" sz="1700" dirty="0" err="1"/>
              <a:t>String</a:t>
            </a:r>
            <a:r>
              <a:rPr lang="es-AR" sz="1700" dirty="0"/>
              <a:t> </a:t>
            </a:r>
            <a:r>
              <a:rPr lang="es-AR" sz="1700" dirty="0" err="1"/>
              <a:t>arg</a:t>
            </a:r>
            <a:r>
              <a:rPr lang="es-AR" sz="1700" dirty="0"/>
              <a:t>[]) {</a:t>
            </a:r>
          </a:p>
          <a:p>
            <a:endParaRPr lang="es-AR" sz="1700" dirty="0"/>
          </a:p>
          <a:p>
            <a:r>
              <a:rPr lang="es-AR" sz="1700" dirty="0"/>
              <a:t>        </a:t>
            </a:r>
            <a:r>
              <a:rPr lang="es-AR" sz="1700" dirty="0" err="1"/>
              <a:t>ArrayList</a:t>
            </a:r>
            <a:r>
              <a:rPr lang="es-AR" sz="1700" dirty="0"/>
              <a:t>&lt;Persona&gt; </a:t>
            </a:r>
            <a:r>
              <a:rPr lang="es-AR" sz="1700" dirty="0" err="1"/>
              <a:t>listaPersonas</a:t>
            </a:r>
            <a:r>
              <a:rPr lang="es-AR" sz="1700" dirty="0"/>
              <a:t> = new </a:t>
            </a:r>
            <a:r>
              <a:rPr lang="es-AR" sz="1700" dirty="0" err="1"/>
              <a:t>ArrayList</a:t>
            </a:r>
            <a:r>
              <a:rPr lang="es-AR" sz="1700" dirty="0"/>
              <a:t>&lt;Persona&gt;();</a:t>
            </a:r>
          </a:p>
          <a:p>
            <a:endParaRPr lang="es-AR" sz="1700" dirty="0"/>
          </a:p>
          <a:p>
            <a:r>
              <a:rPr lang="es-AR" sz="1700" dirty="0"/>
              <a:t>        </a:t>
            </a:r>
            <a:r>
              <a:rPr lang="es-AR" sz="1700" dirty="0" err="1"/>
              <a:t>listaPersonas.add</a:t>
            </a:r>
            <a:r>
              <a:rPr lang="es-AR" sz="1700" dirty="0"/>
              <a:t>(new Persona(1,"Maria",185));</a:t>
            </a:r>
          </a:p>
          <a:p>
            <a:endParaRPr lang="es-AR" sz="1700" dirty="0"/>
          </a:p>
          <a:p>
            <a:r>
              <a:rPr lang="es-AR" sz="1700" dirty="0"/>
              <a:t>        </a:t>
            </a:r>
            <a:r>
              <a:rPr lang="es-AR" sz="1700" dirty="0" err="1"/>
              <a:t>listaPersonas.add</a:t>
            </a:r>
            <a:r>
              <a:rPr lang="es-AR" sz="1700" dirty="0"/>
              <a:t>(new Persona(2,"Carla",190));</a:t>
            </a:r>
          </a:p>
          <a:p>
            <a:endParaRPr lang="es-AR" sz="1700" dirty="0"/>
          </a:p>
          <a:p>
            <a:r>
              <a:rPr lang="es-AR" sz="1700" dirty="0"/>
              <a:t>        </a:t>
            </a:r>
            <a:r>
              <a:rPr lang="es-AR" sz="1700" dirty="0" err="1"/>
              <a:t>listaPersonas.add</a:t>
            </a:r>
            <a:r>
              <a:rPr lang="es-AR" sz="1700" dirty="0"/>
              <a:t>(new Persona(3,"Yovana",170));</a:t>
            </a:r>
          </a:p>
          <a:p>
            <a:endParaRPr lang="es-AR" sz="1700" dirty="0"/>
          </a:p>
          <a:p>
            <a:r>
              <a:rPr lang="es-AR" sz="1700" dirty="0"/>
              <a:t>        </a:t>
            </a:r>
            <a:r>
              <a:rPr lang="es-AR" sz="1700" dirty="0" err="1"/>
              <a:t>Collections.sort</a:t>
            </a:r>
            <a:r>
              <a:rPr lang="es-AR" sz="1700" dirty="0"/>
              <a:t>(</a:t>
            </a:r>
            <a:r>
              <a:rPr lang="es-AR" sz="1700" dirty="0" err="1"/>
              <a:t>listaPersonas</a:t>
            </a:r>
            <a:r>
              <a:rPr lang="es-AR" sz="1700" dirty="0"/>
              <a:t>);  // Ejemplo uso ordenación natural</a:t>
            </a:r>
          </a:p>
          <a:p>
            <a:endParaRPr lang="es-AR" sz="1700" dirty="0"/>
          </a:p>
          <a:p>
            <a:r>
              <a:rPr lang="es-AR" sz="1700" dirty="0"/>
              <a:t>        </a:t>
            </a:r>
            <a:r>
              <a:rPr lang="es-AR" sz="1700" dirty="0" err="1"/>
              <a:t>System.out.println</a:t>
            </a:r>
            <a:r>
              <a:rPr lang="es-AR" sz="1700" dirty="0"/>
              <a:t>("Personas Ordenadas por orden natural: "+</a:t>
            </a:r>
            <a:r>
              <a:rPr lang="es-AR" sz="1700" dirty="0" err="1"/>
              <a:t>listaPersonas</a:t>
            </a:r>
            <a:r>
              <a:rPr lang="es-AR" sz="1700" dirty="0"/>
              <a:t>);</a:t>
            </a:r>
          </a:p>
          <a:p>
            <a:endParaRPr lang="es-AR" sz="1700" dirty="0"/>
          </a:p>
          <a:p>
            <a:r>
              <a:rPr lang="es-AR" sz="1700" dirty="0"/>
              <a:t>      } </a:t>
            </a:r>
          </a:p>
        </p:txBody>
      </p:sp>
    </p:spTree>
    <p:extLst>
      <p:ext uri="{BB962C8B-B14F-4D97-AF65-F5344CB8AC3E}">
        <p14:creationId xmlns:p14="http://schemas.microsoft.com/office/powerpoint/2010/main" val="1194048073"/>
      </p:ext>
    </p:extLst>
  </p:cSld>
  <p:clrMapOvr>
    <a:overrideClrMapping bg1="lt1" tx1="dk1" bg2="lt2" tx2="dk2" accent1="accent1" accent2="accent2" accent3="accent3" accent4="accent4" accent5="accent5" accent6="accent6" hlink="hlink" folHlink="folHlink"/>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Comparator</a:t>
            </a:r>
            <a:r>
              <a:rPr lang="es-AR" dirty="0" smtClean="0">
                <a:solidFill>
                  <a:schemeClr val="bg1"/>
                </a:solidFill>
                <a:latin typeface="Trebuchet MS" panose="020B0603020202020204" pitchFamily="34" charset="0"/>
              </a:rPr>
              <a:t> - Caso</a:t>
            </a:r>
            <a:endParaRPr lang="es-AR" dirty="0">
              <a:solidFill>
                <a:schemeClr val="bg1"/>
              </a:solidFill>
              <a:latin typeface="Trebuchet MS" panose="020B0603020202020204" pitchFamily="34" charset="0"/>
            </a:endParaRPr>
          </a:p>
        </p:txBody>
      </p:sp>
      <p:sp>
        <p:nvSpPr>
          <p:cNvPr id="3" name="Rectángulo 2"/>
          <p:cNvSpPr/>
          <p:nvPr/>
        </p:nvSpPr>
        <p:spPr>
          <a:xfrm>
            <a:off x="107504" y="476672"/>
            <a:ext cx="9036496" cy="5524589"/>
          </a:xfrm>
          <a:prstGeom prst="rect">
            <a:avLst/>
          </a:prstGeom>
        </p:spPr>
        <p:txBody>
          <a:bodyPr wrap="square">
            <a:spAutoFit/>
          </a:bodyPr>
          <a:lstStyle/>
          <a:p>
            <a:r>
              <a:rPr lang="es-AR" sz="1600" dirty="0"/>
              <a:t>import </a:t>
            </a:r>
            <a:r>
              <a:rPr lang="es-AR" sz="1600" dirty="0" err="1"/>
              <a:t>java.util.Comparator</a:t>
            </a:r>
            <a:r>
              <a:rPr lang="es-AR" sz="1600" dirty="0"/>
              <a:t>;</a:t>
            </a:r>
            <a:br>
              <a:rPr lang="es-AR" sz="1600" dirty="0"/>
            </a:br>
            <a:r>
              <a:rPr lang="es-AR" sz="1600" dirty="0"/>
              <a:t/>
            </a:r>
            <a:br>
              <a:rPr lang="es-AR" sz="1600" dirty="0"/>
            </a:br>
            <a:r>
              <a:rPr lang="es-AR" sz="1600" dirty="0"/>
              <a:t>public </a:t>
            </a:r>
            <a:r>
              <a:rPr lang="es-AR" sz="1600" dirty="0" err="1"/>
              <a:t>class</a:t>
            </a:r>
            <a:r>
              <a:rPr lang="es-AR" sz="1600" dirty="0"/>
              <a:t> </a:t>
            </a:r>
            <a:r>
              <a:rPr lang="es-AR" sz="1600" dirty="0" err="1"/>
              <a:t>OrdenarPersonaPorAltura</a:t>
            </a:r>
            <a:r>
              <a:rPr lang="es-AR" sz="1600" dirty="0"/>
              <a:t> </a:t>
            </a:r>
            <a:r>
              <a:rPr lang="es-AR" sz="1600" b="1" dirty="0" err="1"/>
              <a:t>implements</a:t>
            </a:r>
            <a:r>
              <a:rPr lang="es-AR" sz="1600" b="1" dirty="0"/>
              <a:t> </a:t>
            </a:r>
            <a:r>
              <a:rPr lang="es-AR" sz="1600" b="1" dirty="0" err="1"/>
              <a:t>Comparator</a:t>
            </a:r>
            <a:r>
              <a:rPr lang="es-AR" sz="1600" b="1" dirty="0"/>
              <a:t>&lt;Persona&gt;</a:t>
            </a:r>
            <a:r>
              <a:rPr lang="es-AR" sz="1600" dirty="0"/>
              <a:t> {</a:t>
            </a:r>
            <a:br>
              <a:rPr lang="es-AR" sz="1600" dirty="0"/>
            </a:br>
            <a:r>
              <a:rPr lang="es-AR" sz="1600" dirty="0"/>
              <a:t>    @</a:t>
            </a:r>
            <a:r>
              <a:rPr lang="es-AR" sz="1600" dirty="0" err="1"/>
              <a:t>Override</a:t>
            </a:r>
            <a:r>
              <a:rPr lang="es-AR" sz="1600" dirty="0"/>
              <a:t/>
            </a:r>
            <a:br>
              <a:rPr lang="es-AR" sz="1600" dirty="0"/>
            </a:br>
            <a:r>
              <a:rPr lang="es-AR" sz="1600" dirty="0"/>
              <a:t>    public </a:t>
            </a:r>
            <a:r>
              <a:rPr lang="es-AR" sz="1600" dirty="0" err="1"/>
              <a:t>int</a:t>
            </a:r>
            <a:r>
              <a:rPr lang="es-AR" sz="1600" dirty="0"/>
              <a:t> compare(Persona o1, Persona o2</a:t>
            </a:r>
            <a:r>
              <a:rPr lang="es-AR" sz="1600" dirty="0" smtClean="0"/>
              <a:t>)</a:t>
            </a:r>
          </a:p>
          <a:p>
            <a:r>
              <a:rPr lang="es-AR" sz="1600" dirty="0"/>
              <a:t> </a:t>
            </a:r>
            <a:r>
              <a:rPr lang="es-AR" sz="1600" dirty="0" smtClean="0"/>
              <a:t>  </a:t>
            </a:r>
            <a:r>
              <a:rPr lang="es-AR" sz="1600" dirty="0"/>
              <a:t>{</a:t>
            </a:r>
            <a:br>
              <a:rPr lang="es-AR" sz="1600" dirty="0"/>
            </a:br>
            <a:r>
              <a:rPr lang="es-AR" sz="1600" dirty="0"/>
              <a:t>    </a:t>
            </a:r>
            <a:r>
              <a:rPr lang="es-AR" sz="1600" dirty="0" smtClean="0"/>
              <a:t>    </a:t>
            </a:r>
            <a:r>
              <a:rPr lang="es-AR" sz="1600" dirty="0" err="1" smtClean="0"/>
              <a:t>return</a:t>
            </a:r>
            <a:r>
              <a:rPr lang="es-AR" sz="1600" dirty="0" smtClean="0"/>
              <a:t> </a:t>
            </a:r>
            <a:r>
              <a:rPr lang="es-AR" sz="1600" dirty="0"/>
              <a:t>o1.getAltura() - o2.getAltura(); </a:t>
            </a:r>
            <a:endParaRPr lang="es-AR" sz="1600" dirty="0" smtClean="0"/>
          </a:p>
          <a:p>
            <a:r>
              <a:rPr lang="es-AR" sz="1600" dirty="0"/>
              <a:t> </a:t>
            </a:r>
            <a:r>
              <a:rPr lang="es-AR" sz="1600" dirty="0" smtClean="0"/>
              <a:t>      // </a:t>
            </a:r>
            <a:r>
              <a:rPr lang="es-AR" sz="1600" dirty="0"/>
              <a:t>Devuelve un entero positivo si la altura de o1 es mayor que la de o2</a:t>
            </a:r>
            <a:br>
              <a:rPr lang="es-AR" sz="1600" dirty="0"/>
            </a:br>
            <a:r>
              <a:rPr lang="es-AR" sz="1600" dirty="0"/>
              <a:t>    }</a:t>
            </a:r>
            <a:br>
              <a:rPr lang="es-AR" sz="1600" dirty="0"/>
            </a:br>
            <a:r>
              <a:rPr lang="es-AR" sz="1600" dirty="0" smtClean="0"/>
              <a:t>}</a:t>
            </a:r>
          </a:p>
          <a:p>
            <a:endParaRPr lang="es-AR" sz="1600" dirty="0"/>
          </a:p>
          <a:p>
            <a:endParaRPr lang="es-AR" sz="1600" dirty="0" smtClean="0"/>
          </a:p>
          <a:p>
            <a:r>
              <a:rPr lang="es-AR" sz="1600" dirty="0"/>
              <a:t>public </a:t>
            </a:r>
            <a:r>
              <a:rPr lang="es-AR" sz="1600" dirty="0" err="1"/>
              <a:t>class</a:t>
            </a:r>
            <a:r>
              <a:rPr lang="es-AR" sz="1600" dirty="0"/>
              <a:t> Programa {</a:t>
            </a:r>
          </a:p>
          <a:p>
            <a:r>
              <a:rPr lang="es-AR" sz="1600" dirty="0"/>
              <a:t>    public </a:t>
            </a:r>
            <a:r>
              <a:rPr lang="es-AR" sz="1600" dirty="0" err="1"/>
              <a:t>static</a:t>
            </a:r>
            <a:r>
              <a:rPr lang="es-AR" sz="1600" dirty="0"/>
              <a:t> </a:t>
            </a:r>
            <a:r>
              <a:rPr lang="es-AR" sz="1600" dirty="0" err="1"/>
              <a:t>void</a:t>
            </a:r>
            <a:r>
              <a:rPr lang="es-AR" sz="1600" dirty="0"/>
              <a:t> </a:t>
            </a:r>
            <a:r>
              <a:rPr lang="es-AR" sz="1600" dirty="0" err="1"/>
              <a:t>main</a:t>
            </a:r>
            <a:r>
              <a:rPr lang="es-AR" sz="1600" dirty="0"/>
              <a:t>(</a:t>
            </a:r>
            <a:r>
              <a:rPr lang="es-AR" sz="1600" dirty="0" err="1"/>
              <a:t>String</a:t>
            </a:r>
            <a:r>
              <a:rPr lang="es-AR" sz="1600" dirty="0"/>
              <a:t> </a:t>
            </a:r>
            <a:r>
              <a:rPr lang="es-AR" sz="1600" dirty="0" err="1"/>
              <a:t>arg</a:t>
            </a:r>
            <a:r>
              <a:rPr lang="es-AR" sz="1600" dirty="0"/>
              <a:t>[]) {</a:t>
            </a:r>
          </a:p>
          <a:p>
            <a:r>
              <a:rPr lang="es-AR" sz="1600" dirty="0"/>
              <a:t>        </a:t>
            </a:r>
            <a:r>
              <a:rPr lang="es-AR" sz="1600" dirty="0" err="1"/>
              <a:t>ArrayList</a:t>
            </a:r>
            <a:r>
              <a:rPr lang="es-AR" sz="1600" dirty="0"/>
              <a:t>&lt;Persona&gt; </a:t>
            </a:r>
            <a:r>
              <a:rPr lang="es-AR" sz="1600" dirty="0" err="1"/>
              <a:t>listaPersonas</a:t>
            </a:r>
            <a:r>
              <a:rPr lang="es-AR" sz="1600" dirty="0"/>
              <a:t> = new </a:t>
            </a:r>
            <a:r>
              <a:rPr lang="es-AR" sz="1600" dirty="0" err="1"/>
              <a:t>ArrayList</a:t>
            </a:r>
            <a:r>
              <a:rPr lang="es-AR" sz="1600" dirty="0"/>
              <a:t>&lt;&gt;();</a:t>
            </a:r>
          </a:p>
          <a:p>
            <a:r>
              <a:rPr lang="es-AR" sz="1600" dirty="0"/>
              <a:t>        </a:t>
            </a:r>
            <a:r>
              <a:rPr lang="es-AR" sz="1600" dirty="0" err="1"/>
              <a:t>listaPersonas.add</a:t>
            </a:r>
            <a:r>
              <a:rPr lang="es-AR" sz="1600" dirty="0"/>
              <a:t>(new Persona(1,"Maria",185));</a:t>
            </a:r>
          </a:p>
          <a:p>
            <a:r>
              <a:rPr lang="es-AR" sz="1600" dirty="0"/>
              <a:t>        </a:t>
            </a:r>
            <a:r>
              <a:rPr lang="es-AR" sz="1600" dirty="0" err="1"/>
              <a:t>listaPersonas.add</a:t>
            </a:r>
            <a:r>
              <a:rPr lang="es-AR" sz="1600" dirty="0"/>
              <a:t>(new Persona(2,"Carla",190));</a:t>
            </a:r>
          </a:p>
          <a:p>
            <a:r>
              <a:rPr lang="es-AR" sz="1600" dirty="0"/>
              <a:t>        </a:t>
            </a:r>
            <a:r>
              <a:rPr lang="es-AR" sz="1600" dirty="0" err="1"/>
              <a:t>listaPersonas.add</a:t>
            </a:r>
            <a:r>
              <a:rPr lang="es-AR" sz="1600" dirty="0"/>
              <a:t>(new Persona(3,"Yovana",170));</a:t>
            </a:r>
          </a:p>
          <a:p>
            <a:r>
              <a:rPr lang="es-AR" sz="1600" dirty="0"/>
              <a:t>        </a:t>
            </a:r>
            <a:r>
              <a:rPr lang="es-AR" sz="1600" dirty="0" err="1"/>
              <a:t>Collections.sort</a:t>
            </a:r>
            <a:r>
              <a:rPr lang="es-AR" sz="1600" dirty="0"/>
              <a:t>(</a:t>
            </a:r>
            <a:r>
              <a:rPr lang="es-AR" sz="1600" dirty="0" err="1"/>
              <a:t>listaPersonas</a:t>
            </a:r>
            <a:r>
              <a:rPr lang="es-AR" sz="1600" dirty="0"/>
              <a:t>, new </a:t>
            </a:r>
            <a:r>
              <a:rPr lang="es-AR" sz="1600" b="1" dirty="0" err="1"/>
              <a:t>OrdenarPersonaPorAltura</a:t>
            </a:r>
            <a:r>
              <a:rPr lang="es-AR" sz="1600" b="1" dirty="0"/>
              <a:t>()</a:t>
            </a:r>
            <a:r>
              <a:rPr lang="es-AR" sz="1600" dirty="0"/>
              <a:t>);</a:t>
            </a:r>
          </a:p>
          <a:p>
            <a:r>
              <a:rPr lang="es-AR" sz="1600" dirty="0"/>
              <a:t>        </a:t>
            </a:r>
            <a:r>
              <a:rPr lang="es-AR" sz="1600" dirty="0" err="1"/>
              <a:t>System.out.println</a:t>
            </a:r>
            <a:r>
              <a:rPr lang="es-AR" sz="1600" dirty="0"/>
              <a:t>("Personas Ordenadas por </a:t>
            </a:r>
            <a:r>
              <a:rPr lang="es-AR" sz="1600" dirty="0" smtClean="0"/>
              <a:t>altura: </a:t>
            </a:r>
            <a:r>
              <a:rPr lang="es-AR" sz="1600" dirty="0"/>
              <a:t>"+</a:t>
            </a:r>
            <a:r>
              <a:rPr lang="es-AR" sz="1600" dirty="0" err="1"/>
              <a:t>listaPersonas</a:t>
            </a:r>
            <a:r>
              <a:rPr lang="es-AR" sz="1600" dirty="0"/>
              <a:t>);</a:t>
            </a:r>
          </a:p>
          <a:p>
            <a:r>
              <a:rPr lang="es-AR" sz="1600" dirty="0"/>
              <a:t>      } </a:t>
            </a:r>
          </a:p>
          <a:p>
            <a:endParaRPr lang="es-AR" sz="1700" dirty="0"/>
          </a:p>
        </p:txBody>
      </p:sp>
    </p:spTree>
    <p:extLst>
      <p:ext uri="{BB962C8B-B14F-4D97-AF65-F5344CB8AC3E}">
        <p14:creationId xmlns:p14="http://schemas.microsoft.com/office/powerpoint/2010/main" val="2311540291"/>
      </p:ext>
    </p:extLst>
  </p:cSld>
  <p:clrMapOvr>
    <a:overrideClrMapping bg1="lt1" tx1="dk1" bg2="lt2" tx2="dk2" accent1="accent1" accent2="accent2" accent3="accent3" accent4="accent4" accent5="accent5" accent6="accent6" hlink="hlink" folHlink="folHlink"/>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Comparator</a:t>
            </a:r>
            <a:r>
              <a:rPr lang="es-AR" dirty="0" smtClean="0">
                <a:solidFill>
                  <a:schemeClr val="bg1"/>
                </a:solidFill>
                <a:latin typeface="Trebuchet MS" panose="020B0603020202020204" pitchFamily="34" charset="0"/>
              </a:rPr>
              <a:t> - Caso</a:t>
            </a:r>
            <a:endParaRPr lang="es-AR" dirty="0">
              <a:solidFill>
                <a:schemeClr val="bg1"/>
              </a:solidFill>
              <a:latin typeface="Trebuchet MS" panose="020B0603020202020204" pitchFamily="34" charset="0"/>
            </a:endParaRPr>
          </a:p>
        </p:txBody>
      </p:sp>
      <p:sp>
        <p:nvSpPr>
          <p:cNvPr id="3" name="Rectángulo 2"/>
          <p:cNvSpPr/>
          <p:nvPr/>
        </p:nvSpPr>
        <p:spPr>
          <a:xfrm>
            <a:off x="107504" y="476672"/>
            <a:ext cx="9036496" cy="3901837"/>
          </a:xfrm>
          <a:prstGeom prst="rect">
            <a:avLst/>
          </a:prstGeom>
        </p:spPr>
        <p:txBody>
          <a:bodyPr wrap="square">
            <a:spAutoFit/>
          </a:bodyPr>
          <a:lstStyle/>
          <a:p>
            <a:pPr>
              <a:lnSpc>
                <a:spcPct val="150000"/>
              </a:lnSpc>
            </a:pPr>
            <a:r>
              <a:rPr lang="es-AR" sz="2400" dirty="0"/>
              <a:t>La única observación con respecto al anterior programa es que ahora la línea de ordenación </a:t>
            </a:r>
            <a:r>
              <a:rPr lang="es-AR" sz="2400" dirty="0" err="1"/>
              <a:t>Collections.sort</a:t>
            </a:r>
            <a:r>
              <a:rPr lang="es-AR" sz="2400" dirty="0"/>
              <a:t> lleva añadido el parámetro </a:t>
            </a:r>
            <a:r>
              <a:rPr lang="es-AR" sz="2400" b="1" dirty="0"/>
              <a:t>new </a:t>
            </a:r>
            <a:r>
              <a:rPr lang="es-AR" sz="2400" b="1" dirty="0" err="1"/>
              <a:t>OrdenarPersonaPorAltura</a:t>
            </a:r>
            <a:r>
              <a:rPr lang="es-AR" sz="2400" b="1" dirty="0"/>
              <a:t>(). </a:t>
            </a:r>
            <a:endParaRPr lang="es-AR" sz="2400" b="1" dirty="0" smtClean="0"/>
          </a:p>
          <a:p>
            <a:pPr>
              <a:lnSpc>
                <a:spcPct val="150000"/>
              </a:lnSpc>
            </a:pPr>
            <a:r>
              <a:rPr lang="es-AR" sz="2400" b="1" dirty="0" smtClean="0"/>
              <a:t>Esta </a:t>
            </a:r>
            <a:r>
              <a:rPr lang="es-AR" sz="2400" b="1" dirty="0"/>
              <a:t>es otra forma del método </a:t>
            </a:r>
            <a:r>
              <a:rPr lang="es-AR" sz="2400" b="1" dirty="0" err="1"/>
              <a:t>sort</a:t>
            </a:r>
            <a:r>
              <a:rPr lang="es-AR" sz="2400" b="1" dirty="0"/>
              <a:t> de la clase </a:t>
            </a:r>
            <a:r>
              <a:rPr lang="es-AR" sz="2400" b="1" dirty="0" err="1"/>
              <a:t>Collections</a:t>
            </a:r>
            <a:r>
              <a:rPr lang="es-AR" sz="2400" b="1" dirty="0"/>
              <a:t>, en este caso pasándole como parámetros un objeto colección y un objeto que implemente </a:t>
            </a:r>
            <a:r>
              <a:rPr lang="es-AR" sz="2400" b="1" dirty="0" err="1"/>
              <a:t>Comparator</a:t>
            </a:r>
            <a:r>
              <a:rPr lang="es-AR" sz="2400" b="1" dirty="0"/>
              <a:t> y defina un orden total a utilizar</a:t>
            </a:r>
            <a:r>
              <a:rPr lang="es-AR" sz="1600" b="1" dirty="0"/>
              <a:t>. </a:t>
            </a:r>
            <a:endParaRPr lang="es-AR" sz="1700" dirty="0"/>
          </a:p>
        </p:txBody>
      </p:sp>
    </p:spTree>
    <p:extLst>
      <p:ext uri="{BB962C8B-B14F-4D97-AF65-F5344CB8AC3E}">
        <p14:creationId xmlns:p14="http://schemas.microsoft.com/office/powerpoint/2010/main" val="3512043346"/>
      </p:ext>
    </p:extLst>
  </p:cSld>
  <p:clrMapOvr>
    <a:overrideClrMapping bg1="lt1" tx1="dk1" bg2="lt2" tx2="dk2" accent1="accent1" accent2="accent2" accent3="accent3" accent4="accent4" accent5="accent5" accent6="accent6" hlink="hlink" folHlink="folHlink"/>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Conclusiones</a:t>
            </a:r>
            <a:endParaRPr lang="es-AR" dirty="0">
              <a:solidFill>
                <a:schemeClr val="bg1"/>
              </a:solidFill>
              <a:latin typeface="Trebuchet MS" panose="020B0603020202020204" pitchFamily="34" charset="0"/>
            </a:endParaRPr>
          </a:p>
        </p:txBody>
      </p:sp>
      <p:sp>
        <p:nvSpPr>
          <p:cNvPr id="3" name="Rectángulo 2"/>
          <p:cNvSpPr/>
          <p:nvPr/>
        </p:nvSpPr>
        <p:spPr>
          <a:xfrm>
            <a:off x="107504" y="476672"/>
            <a:ext cx="9036496" cy="5849422"/>
          </a:xfrm>
          <a:prstGeom prst="rect">
            <a:avLst/>
          </a:prstGeom>
        </p:spPr>
        <p:txBody>
          <a:bodyPr wrap="square">
            <a:spAutoFit/>
          </a:bodyPr>
          <a:lstStyle/>
          <a:p>
            <a:pPr marL="342900" indent="-342900">
              <a:lnSpc>
                <a:spcPct val="150000"/>
              </a:lnSpc>
              <a:buFont typeface="Arial" panose="020B0604020202020204" pitchFamily="34" charset="0"/>
              <a:buChar char="•"/>
            </a:pPr>
            <a:r>
              <a:rPr lang="es-AR" sz="2100" dirty="0" smtClean="0"/>
              <a:t>Aunque</a:t>
            </a:r>
            <a:r>
              <a:rPr lang="es-AR" sz="2100" dirty="0"/>
              <a:t> </a:t>
            </a:r>
            <a:r>
              <a:rPr lang="es-AR" sz="2100" b="1" dirty="0"/>
              <a:t>Comparable</a:t>
            </a:r>
            <a:r>
              <a:rPr lang="es-AR" sz="2100" dirty="0"/>
              <a:t> y </a:t>
            </a:r>
            <a:r>
              <a:rPr lang="es-AR" sz="2100" b="1" dirty="0" err="1"/>
              <a:t>Comparator</a:t>
            </a:r>
            <a:r>
              <a:rPr lang="es-AR" sz="2100" dirty="0"/>
              <a:t> parecen iguales, en realidad no lo son, y mientras una se define para el orden natural, la otra se define para un orden total.</a:t>
            </a:r>
          </a:p>
          <a:p>
            <a:pPr marL="342900" indent="-342900">
              <a:lnSpc>
                <a:spcPct val="150000"/>
              </a:lnSpc>
              <a:buFont typeface="Arial" panose="020B0604020202020204" pitchFamily="34" charset="0"/>
              <a:buChar char="•"/>
            </a:pPr>
            <a:r>
              <a:rPr lang="es-AR" sz="2100" dirty="0"/>
              <a:t>El orden natural es utilizado por diversos métodos del api de Java, pero no siempre hemos de usar el orden natural. </a:t>
            </a:r>
            <a:endParaRPr lang="es-AR" sz="2100" dirty="0" smtClean="0"/>
          </a:p>
          <a:p>
            <a:pPr marL="342900" indent="-342900">
              <a:lnSpc>
                <a:spcPct val="150000"/>
              </a:lnSpc>
              <a:buFont typeface="Arial" panose="020B0604020202020204" pitchFamily="34" charset="0"/>
              <a:buChar char="•"/>
            </a:pPr>
            <a:r>
              <a:rPr lang="es-AR" sz="2100" dirty="0" smtClean="0"/>
              <a:t>En </a:t>
            </a:r>
            <a:r>
              <a:rPr lang="es-AR" sz="2100" dirty="0"/>
              <a:t>determinados casos podremos querer ordenar objetos por un orden distinto al orden natural, y para ello nos será útil implementar la interface </a:t>
            </a:r>
            <a:r>
              <a:rPr lang="es-AR" sz="2100" dirty="0" err="1"/>
              <a:t>Comparator</a:t>
            </a:r>
            <a:r>
              <a:rPr lang="es-AR" sz="2100" dirty="0"/>
              <a:t>.</a:t>
            </a:r>
          </a:p>
          <a:p>
            <a:pPr marL="342900" indent="-342900">
              <a:lnSpc>
                <a:spcPct val="150000"/>
              </a:lnSpc>
              <a:buFont typeface="Arial" panose="020B0604020202020204" pitchFamily="34" charset="0"/>
              <a:buChar char="•"/>
            </a:pPr>
            <a:r>
              <a:rPr lang="es-AR" sz="2100" dirty="0"/>
              <a:t>La segunda conclusión es que gracias a la interfaz </a:t>
            </a:r>
            <a:r>
              <a:rPr lang="es-AR" sz="2100" b="1" dirty="0" err="1"/>
              <a:t>Comparator</a:t>
            </a:r>
            <a:r>
              <a:rPr lang="es-AR" sz="2100" dirty="0"/>
              <a:t>, podemos ordenar muy fácilmente colecciones utilizando clases que implementen el método compare por cada tipo de ordenación que deseemos.</a:t>
            </a:r>
          </a:p>
        </p:txBody>
      </p:sp>
    </p:spTree>
    <p:extLst>
      <p:ext uri="{BB962C8B-B14F-4D97-AF65-F5344CB8AC3E}">
        <p14:creationId xmlns:p14="http://schemas.microsoft.com/office/powerpoint/2010/main" val="94261020"/>
      </p:ext>
    </p:extLst>
  </p:cSld>
  <p:clrMapOvr>
    <a:overrideClrMapping bg1="lt1" tx1="dk1" bg2="lt2" tx2="dk2" accent1="accent1" accent2="accent2" accent3="accent3" accent4="accent4" accent5="accent5" accent6="accent6" hlink="hlink" folHlink="folHlink"/>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Laboratorios</a:t>
            </a:r>
            <a:endParaRPr lang="es-AR" dirty="0">
              <a:solidFill>
                <a:schemeClr val="bg1"/>
              </a:solidFill>
              <a:latin typeface="Trebuchet MS" panose="020B0603020202020204" pitchFamily="34" charset="0"/>
            </a:endParaRPr>
          </a:p>
        </p:txBody>
      </p:sp>
      <p:pic>
        <p:nvPicPr>
          <p:cNvPr id="3" name="Imagen 2"/>
          <p:cNvPicPr>
            <a:picLocks noChangeAspect="1"/>
          </p:cNvPicPr>
          <p:nvPr/>
        </p:nvPicPr>
        <p:blipFill>
          <a:blip r:embed="rId3"/>
          <a:stretch>
            <a:fillRect/>
          </a:stretch>
        </p:blipFill>
        <p:spPr>
          <a:xfrm>
            <a:off x="171728" y="548680"/>
            <a:ext cx="8800544" cy="5606704"/>
          </a:xfrm>
          <a:prstGeom prst="rect">
            <a:avLst/>
          </a:prstGeom>
        </p:spPr>
      </p:pic>
    </p:spTree>
    <p:extLst>
      <p:ext uri="{BB962C8B-B14F-4D97-AF65-F5344CB8AC3E}">
        <p14:creationId xmlns:p14="http://schemas.microsoft.com/office/powerpoint/2010/main" val="267643549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Paquete NIO - Clases</a:t>
            </a:r>
            <a:endParaRPr lang="es-AR" dirty="0">
              <a:solidFill>
                <a:schemeClr val="bg1"/>
              </a:solidFill>
              <a:latin typeface="Trebuchet MS" panose="020B0603020202020204" pitchFamily="34" charset="0"/>
            </a:endParaRPr>
          </a:p>
        </p:txBody>
      </p:sp>
      <p:sp>
        <p:nvSpPr>
          <p:cNvPr id="3" name="Rectángulo 2"/>
          <p:cNvSpPr/>
          <p:nvPr/>
        </p:nvSpPr>
        <p:spPr>
          <a:xfrm>
            <a:off x="323528" y="548680"/>
            <a:ext cx="8496944" cy="5632311"/>
          </a:xfrm>
          <a:prstGeom prst="rect">
            <a:avLst/>
          </a:prstGeom>
        </p:spPr>
        <p:txBody>
          <a:bodyPr wrap="square">
            <a:spAutoFit/>
          </a:bodyPr>
          <a:lstStyle/>
          <a:p>
            <a:r>
              <a:rPr lang="es-AR" sz="2400" dirty="0"/>
              <a:t>Las clases principales de esta nueva API para el manejo de rutas, ficheros y operaciones de entrada/salida son las siguientes</a:t>
            </a:r>
            <a:r>
              <a:rPr lang="es-AR" sz="2400" dirty="0" smtClean="0"/>
              <a:t>:</a:t>
            </a:r>
          </a:p>
          <a:p>
            <a:endParaRPr lang="es-AR" sz="2400" dirty="0"/>
          </a:p>
          <a:p>
            <a:pPr marL="342900" indent="-342900">
              <a:buFont typeface="Arial" panose="020B0604020202020204" pitchFamily="34" charset="0"/>
              <a:buChar char="•"/>
            </a:pPr>
            <a:r>
              <a:rPr lang="es-AR" sz="2400" b="1" dirty="0" err="1" smtClean="0"/>
              <a:t>Path</a:t>
            </a:r>
            <a:r>
              <a:rPr lang="es-AR" sz="2400" dirty="0" smtClean="0"/>
              <a:t>: </a:t>
            </a:r>
            <a:r>
              <a:rPr lang="es-AR" sz="2400" dirty="0"/>
              <a:t>es una abstracción sobre una ruta de un sistema de ficheros. No tiene porque existir en el sistema de ficheros pero si </a:t>
            </a:r>
            <a:r>
              <a:rPr lang="es-AR" sz="2400" dirty="0" smtClean="0"/>
              <a:t>cuando </a:t>
            </a:r>
            <a:r>
              <a:rPr lang="es-AR" sz="2400" dirty="0"/>
              <a:t>se hacen algunas operaciones como la lectura del fichero que representa. Puede usarse como reemplazo completo de </a:t>
            </a:r>
            <a:r>
              <a:rPr lang="es-AR" sz="2400" dirty="0" err="1">
                <a:hlinkClick r:id="rId3"/>
              </a:rPr>
              <a:t>java.io.File</a:t>
            </a:r>
            <a:r>
              <a:rPr lang="es-AR" sz="2400" dirty="0"/>
              <a:t> pero si fuera necesario con los métodos </a:t>
            </a:r>
            <a:r>
              <a:rPr lang="es-AR" sz="2400" dirty="0" err="1">
                <a:hlinkClick r:id="rId4"/>
              </a:rPr>
              <a:t>File.toPath</a:t>
            </a:r>
            <a:r>
              <a:rPr lang="es-AR" sz="2400" dirty="0">
                <a:hlinkClick r:id="rId4"/>
              </a:rPr>
              <a:t>()</a:t>
            </a:r>
            <a:r>
              <a:rPr lang="es-AR" sz="2400" dirty="0"/>
              <a:t> y </a:t>
            </a:r>
            <a:r>
              <a:rPr lang="es-AR" sz="2400" dirty="0" err="1">
                <a:hlinkClick r:id="rId5"/>
              </a:rPr>
              <a:t>Path.toFile</a:t>
            </a:r>
            <a:r>
              <a:rPr lang="es-AR" sz="2400" dirty="0">
                <a:hlinkClick r:id="rId5"/>
              </a:rPr>
              <a:t>()</a:t>
            </a:r>
            <a:r>
              <a:rPr lang="es-AR" sz="2400" dirty="0"/>
              <a:t> se ofrece compatibilidad entre ambas representaciones.</a:t>
            </a:r>
          </a:p>
          <a:p>
            <a:pPr marL="342900" indent="-342900">
              <a:buFont typeface="Arial" panose="020B0604020202020204" pitchFamily="34" charset="0"/>
              <a:buChar char="•"/>
            </a:pPr>
            <a:r>
              <a:rPr lang="es-AR" sz="2400" b="1" dirty="0" smtClean="0"/>
              <a:t>Files</a:t>
            </a:r>
            <a:r>
              <a:rPr lang="es-AR" sz="2400" dirty="0" smtClean="0"/>
              <a:t>: </a:t>
            </a:r>
            <a:r>
              <a:rPr lang="es-AR" sz="2400" dirty="0"/>
              <a:t>es una clase de utilidad con operaciones básicas sobre ficheros.</a:t>
            </a:r>
          </a:p>
          <a:p>
            <a:pPr marL="342900" indent="-342900">
              <a:buFont typeface="Arial" panose="020B0604020202020204" pitchFamily="34" charset="0"/>
              <a:buChar char="•"/>
            </a:pPr>
            <a:r>
              <a:rPr lang="es-AR" sz="2400" b="1" dirty="0" err="1" smtClean="0"/>
              <a:t>FileSystems</a:t>
            </a:r>
            <a:r>
              <a:rPr lang="es-AR" sz="2400" dirty="0" smtClean="0"/>
              <a:t>: </a:t>
            </a:r>
            <a:r>
              <a:rPr lang="es-AR" sz="2400" dirty="0"/>
              <a:t>otra clase de utilidad como punto de entrada para obtener referencias a sistemas de archivos.</a:t>
            </a:r>
          </a:p>
        </p:txBody>
      </p:sp>
    </p:spTree>
    <p:extLst>
      <p:ext uri="{BB962C8B-B14F-4D97-AF65-F5344CB8AC3E}">
        <p14:creationId xmlns:p14="http://schemas.microsoft.com/office/powerpoint/2010/main" val="2181415653"/>
      </p:ext>
    </p:extLst>
  </p:cSld>
  <p:clrMapOvr>
    <a:overrideClrMapping bg1="lt1" tx1="dk1" bg2="lt2" tx2="dk2" accent1="accent1" accent2="accent2" accent3="accent3" accent4="accent4" accent5="accent5" accent6="accent6" hlink="hlink" folHlink="folHlink"/>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Paquete NIO – Clase </a:t>
            </a:r>
            <a:r>
              <a:rPr lang="es-AR" dirty="0" err="1" smtClean="0">
                <a:solidFill>
                  <a:schemeClr val="bg1"/>
                </a:solidFill>
                <a:latin typeface="Trebuchet MS" panose="020B0603020202020204" pitchFamily="34" charset="0"/>
              </a:rPr>
              <a:t>Path</a:t>
            </a:r>
            <a:endParaRPr lang="es-AR" dirty="0">
              <a:solidFill>
                <a:schemeClr val="bg1"/>
              </a:solidFill>
              <a:latin typeface="Trebuchet MS" panose="020B0603020202020204" pitchFamily="34" charset="0"/>
            </a:endParaRPr>
          </a:p>
        </p:txBody>
      </p:sp>
      <p:sp>
        <p:nvSpPr>
          <p:cNvPr id="3" name="Rectángulo 2"/>
          <p:cNvSpPr/>
          <p:nvPr/>
        </p:nvSpPr>
        <p:spPr>
          <a:xfrm>
            <a:off x="323528" y="548680"/>
            <a:ext cx="8496944" cy="5678478"/>
          </a:xfrm>
          <a:prstGeom prst="rect">
            <a:avLst/>
          </a:prstGeom>
        </p:spPr>
        <p:txBody>
          <a:bodyPr wrap="square">
            <a:spAutoFit/>
          </a:bodyPr>
          <a:lstStyle/>
          <a:p>
            <a:pPr marL="342900" indent="-342900">
              <a:lnSpc>
                <a:spcPct val="150000"/>
              </a:lnSpc>
              <a:buFont typeface="Arial" panose="020B0604020202020204" pitchFamily="34" charset="0"/>
              <a:buChar char="•"/>
            </a:pPr>
            <a:r>
              <a:rPr lang="es-AR" sz="2200" dirty="0"/>
              <a:t>Con la clase </a:t>
            </a:r>
            <a:r>
              <a:rPr lang="es-AR" sz="2200" b="1" i="1" dirty="0" err="1"/>
              <a:t>Path</a:t>
            </a:r>
            <a:r>
              <a:rPr lang="es-AR" sz="2200" dirty="0"/>
              <a:t> se pueden hacer operaciones sobre rutas como obtener la ruta absoluta de un </a:t>
            </a:r>
            <a:r>
              <a:rPr lang="es-AR" sz="2200" i="1" dirty="0" err="1"/>
              <a:t>Path</a:t>
            </a:r>
            <a:r>
              <a:rPr lang="es-AR" sz="2200" dirty="0"/>
              <a:t> relativo o el </a:t>
            </a:r>
            <a:r>
              <a:rPr lang="es-AR" sz="2200" i="1" dirty="0" err="1"/>
              <a:t>Path</a:t>
            </a:r>
            <a:r>
              <a:rPr lang="es-AR" sz="2200" dirty="0"/>
              <a:t> relativo de una ruta absoluta, de cuanto elementos se compone la ruta, obtener el </a:t>
            </a:r>
            <a:r>
              <a:rPr lang="es-AR" sz="2200" i="1" dirty="0" err="1"/>
              <a:t>Path</a:t>
            </a:r>
            <a:r>
              <a:rPr lang="es-AR" sz="2200" dirty="0"/>
              <a:t> padre o una parte de una ruta. </a:t>
            </a:r>
            <a:endParaRPr lang="es-AR" sz="2200" dirty="0" smtClean="0"/>
          </a:p>
          <a:p>
            <a:pPr marL="342900" indent="-342900">
              <a:lnSpc>
                <a:spcPct val="150000"/>
              </a:lnSpc>
              <a:buFont typeface="Arial" panose="020B0604020202020204" pitchFamily="34" charset="0"/>
              <a:buChar char="•"/>
            </a:pPr>
            <a:r>
              <a:rPr lang="es-AR" sz="2200" dirty="0" smtClean="0"/>
              <a:t>Otros </a:t>
            </a:r>
            <a:r>
              <a:rPr lang="es-AR" sz="2200" dirty="0"/>
              <a:t>métodos </a:t>
            </a:r>
            <a:r>
              <a:rPr lang="es-AR" sz="2200" dirty="0" smtClean="0"/>
              <a:t>interesantes son</a:t>
            </a:r>
            <a:r>
              <a:rPr lang="es-AR" sz="2200" dirty="0"/>
              <a:t>:</a:t>
            </a:r>
            <a:endParaRPr lang="es-AR" sz="2200" dirty="0" smtClean="0"/>
          </a:p>
          <a:p>
            <a:pPr marL="1257300" lvl="2" indent="-342900">
              <a:lnSpc>
                <a:spcPct val="150000"/>
              </a:lnSpc>
              <a:buFont typeface="Wingdings" panose="05000000000000000000" pitchFamily="2" charset="2"/>
              <a:buChar char="Ø"/>
            </a:pPr>
            <a:r>
              <a:rPr lang="es-AR" sz="2200" u="sng" dirty="0" err="1" smtClean="0">
                <a:hlinkClick r:id="rId3"/>
              </a:rPr>
              <a:t>relativize</a:t>
            </a:r>
            <a:r>
              <a:rPr lang="es-AR" sz="2200" u="sng" dirty="0" smtClean="0">
                <a:hlinkClick r:id="rId3"/>
              </a:rPr>
              <a:t>()</a:t>
            </a:r>
            <a:endParaRPr lang="es-AR" sz="2200" u="sng" dirty="0" smtClean="0"/>
          </a:p>
          <a:p>
            <a:pPr marL="1257300" lvl="2" indent="-342900">
              <a:lnSpc>
                <a:spcPct val="150000"/>
              </a:lnSpc>
              <a:buFont typeface="Wingdings" panose="05000000000000000000" pitchFamily="2" charset="2"/>
              <a:buChar char="Ø"/>
            </a:pPr>
            <a:r>
              <a:rPr lang="es-AR" sz="2200" dirty="0" err="1" smtClean="0">
                <a:hlinkClick r:id="rId4"/>
              </a:rPr>
              <a:t>normalize</a:t>
            </a:r>
            <a:r>
              <a:rPr lang="es-AR" sz="2200" dirty="0" smtClean="0">
                <a:hlinkClick r:id="rId4"/>
              </a:rPr>
              <a:t>()</a:t>
            </a:r>
            <a:endParaRPr lang="es-AR" sz="2200" dirty="0"/>
          </a:p>
          <a:p>
            <a:pPr marL="1257300" lvl="2" indent="-342900">
              <a:lnSpc>
                <a:spcPct val="150000"/>
              </a:lnSpc>
              <a:buFont typeface="Wingdings" panose="05000000000000000000" pitchFamily="2" charset="2"/>
              <a:buChar char="Ø"/>
            </a:pPr>
            <a:r>
              <a:rPr lang="es-AR" sz="2200" dirty="0" err="1" smtClean="0">
                <a:hlinkClick r:id="rId5"/>
              </a:rPr>
              <a:t>toAbsolutePath</a:t>
            </a:r>
            <a:r>
              <a:rPr lang="es-AR" sz="2200" dirty="0" smtClean="0">
                <a:hlinkClick r:id="rId5"/>
              </a:rPr>
              <a:t>()</a:t>
            </a:r>
            <a:endParaRPr lang="es-AR" sz="2200" dirty="0" smtClean="0"/>
          </a:p>
          <a:p>
            <a:pPr marL="1257300" lvl="2" indent="-342900">
              <a:lnSpc>
                <a:spcPct val="150000"/>
              </a:lnSpc>
              <a:buFont typeface="Wingdings" panose="05000000000000000000" pitchFamily="2" charset="2"/>
              <a:buChar char="Ø"/>
            </a:pPr>
            <a:r>
              <a:rPr lang="es-AR" sz="2200" dirty="0" err="1" smtClean="0">
                <a:hlinkClick r:id="rId6"/>
              </a:rPr>
              <a:t>resolve</a:t>
            </a:r>
            <a:r>
              <a:rPr lang="es-AR" sz="2200" dirty="0" smtClean="0">
                <a:hlinkClick r:id="rId6"/>
              </a:rPr>
              <a:t>()</a:t>
            </a:r>
            <a:endParaRPr lang="es-AR" sz="2200" dirty="0" smtClean="0"/>
          </a:p>
          <a:p>
            <a:pPr marL="1257300" lvl="2" indent="-342900">
              <a:lnSpc>
                <a:spcPct val="150000"/>
              </a:lnSpc>
              <a:buFont typeface="Wingdings" panose="05000000000000000000" pitchFamily="2" charset="2"/>
              <a:buChar char="Ø"/>
            </a:pPr>
            <a:r>
              <a:rPr lang="es-AR" sz="2200" dirty="0" err="1" smtClean="0">
                <a:hlinkClick r:id="rId7"/>
              </a:rPr>
              <a:t>startsWith</a:t>
            </a:r>
            <a:r>
              <a:rPr lang="es-AR" sz="2200" dirty="0">
                <a:hlinkClick r:id="rId7"/>
              </a:rPr>
              <a:t>()</a:t>
            </a:r>
            <a:r>
              <a:rPr lang="es-AR" sz="2200" dirty="0"/>
              <a:t> </a:t>
            </a:r>
            <a:endParaRPr lang="es-AR" sz="2200" dirty="0" smtClean="0"/>
          </a:p>
          <a:p>
            <a:pPr marL="1257300" lvl="2" indent="-342900">
              <a:lnSpc>
                <a:spcPct val="150000"/>
              </a:lnSpc>
              <a:buFont typeface="Wingdings" panose="05000000000000000000" pitchFamily="2" charset="2"/>
              <a:buChar char="Ø"/>
            </a:pPr>
            <a:r>
              <a:rPr lang="es-AR" sz="2200" dirty="0" err="1" smtClean="0">
                <a:hlinkClick r:id="rId8"/>
              </a:rPr>
              <a:t>endsWith</a:t>
            </a:r>
            <a:r>
              <a:rPr lang="es-AR" sz="2200" dirty="0" smtClean="0">
                <a:hlinkClick r:id="rId8"/>
              </a:rPr>
              <a:t>()</a:t>
            </a:r>
            <a:endParaRPr lang="es-AR" sz="2200" dirty="0"/>
          </a:p>
        </p:txBody>
      </p:sp>
    </p:spTree>
    <p:extLst>
      <p:ext uri="{BB962C8B-B14F-4D97-AF65-F5344CB8AC3E}">
        <p14:creationId xmlns:p14="http://schemas.microsoft.com/office/powerpoint/2010/main" val="2778055919"/>
      </p:ext>
    </p:extLst>
  </p:cSld>
  <p:clrMapOvr>
    <a:overrideClrMapping bg1="lt1" tx1="dk1" bg2="lt2" tx2="dk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Paquete NIO – Clase </a:t>
            </a:r>
            <a:r>
              <a:rPr lang="es-AR" dirty="0" err="1" smtClean="0">
                <a:solidFill>
                  <a:schemeClr val="bg1"/>
                </a:solidFill>
                <a:latin typeface="Trebuchet MS" panose="020B0603020202020204" pitchFamily="34" charset="0"/>
              </a:rPr>
              <a:t>Path</a:t>
            </a:r>
            <a:endParaRPr lang="es-AR" dirty="0">
              <a:solidFill>
                <a:schemeClr val="bg1"/>
              </a:solidFill>
              <a:latin typeface="Trebuchet MS" panose="020B0603020202020204" pitchFamily="34" charset="0"/>
            </a:endParaRPr>
          </a:p>
        </p:txBody>
      </p:sp>
      <p:sp>
        <p:nvSpPr>
          <p:cNvPr id="3" name="Rectángulo 2"/>
          <p:cNvSpPr/>
          <p:nvPr/>
        </p:nvSpPr>
        <p:spPr>
          <a:xfrm>
            <a:off x="323528" y="476672"/>
            <a:ext cx="8496944" cy="5678478"/>
          </a:xfrm>
          <a:prstGeom prst="rect">
            <a:avLst/>
          </a:prstGeom>
        </p:spPr>
        <p:txBody>
          <a:bodyPr wrap="square">
            <a:spAutoFit/>
          </a:bodyPr>
          <a:lstStyle/>
          <a:p>
            <a:pPr>
              <a:lnSpc>
                <a:spcPct val="150000"/>
              </a:lnSpc>
            </a:pPr>
            <a:r>
              <a:rPr lang="es-AR" sz="2200" dirty="0"/>
              <a:t>// </a:t>
            </a:r>
            <a:r>
              <a:rPr lang="es-AR" sz="2200" dirty="0" err="1" smtClean="0"/>
              <a:t>Path</a:t>
            </a:r>
            <a:r>
              <a:rPr lang="es-AR" sz="2200" dirty="0" smtClean="0"/>
              <a:t> - Ejemplo</a:t>
            </a:r>
            <a:endParaRPr lang="es-AR" sz="2200" dirty="0"/>
          </a:p>
          <a:p>
            <a:pPr>
              <a:lnSpc>
                <a:spcPct val="150000"/>
              </a:lnSpc>
            </a:pPr>
            <a:r>
              <a:rPr lang="es-AR" sz="2200" dirty="0" err="1"/>
              <a:t>System.out.println</a:t>
            </a:r>
            <a:r>
              <a:rPr lang="es-AR" sz="2200" dirty="0"/>
              <a:t>("# </a:t>
            </a:r>
            <a:r>
              <a:rPr lang="es-AR" sz="2200" dirty="0" err="1"/>
              <a:t>info</a:t>
            </a:r>
            <a:r>
              <a:rPr lang="es-AR" sz="2200" dirty="0"/>
              <a:t>");</a:t>
            </a:r>
          </a:p>
          <a:p>
            <a:pPr>
              <a:lnSpc>
                <a:spcPct val="150000"/>
              </a:lnSpc>
            </a:pPr>
            <a:r>
              <a:rPr lang="es-AR" sz="2200" dirty="0" err="1"/>
              <a:t>Path</a:t>
            </a:r>
            <a:r>
              <a:rPr lang="es-AR" sz="2200" dirty="0"/>
              <a:t> </a:t>
            </a:r>
            <a:r>
              <a:rPr lang="es-AR" sz="2200" dirty="0" err="1"/>
              <a:t>relative</a:t>
            </a:r>
            <a:r>
              <a:rPr lang="es-AR" sz="2200" dirty="0"/>
              <a:t> = </a:t>
            </a:r>
            <a:r>
              <a:rPr lang="es-AR" sz="2200" dirty="0" err="1"/>
              <a:t>Paths.get</a:t>
            </a:r>
            <a:r>
              <a:rPr lang="es-AR" sz="2200" dirty="0"/>
              <a:t>(".");</a:t>
            </a:r>
          </a:p>
          <a:p>
            <a:pPr>
              <a:lnSpc>
                <a:spcPct val="150000"/>
              </a:lnSpc>
            </a:pPr>
            <a:r>
              <a:rPr lang="es-AR" sz="2200" dirty="0" err="1"/>
              <a:t>Path</a:t>
            </a:r>
            <a:r>
              <a:rPr lang="es-AR" sz="2200" dirty="0"/>
              <a:t> </a:t>
            </a:r>
            <a:r>
              <a:rPr lang="es-AR" sz="2200" dirty="0" err="1"/>
              <a:t>absolute</a:t>
            </a:r>
            <a:r>
              <a:rPr lang="es-AR" sz="2200" dirty="0"/>
              <a:t> = </a:t>
            </a:r>
            <a:r>
              <a:rPr lang="es-AR" sz="2200" dirty="0" err="1"/>
              <a:t>relative.toAbsolutePath</a:t>
            </a:r>
            <a:r>
              <a:rPr lang="es-AR" sz="2200" dirty="0"/>
              <a:t>().</a:t>
            </a:r>
            <a:r>
              <a:rPr lang="es-AR" sz="2200" dirty="0" err="1"/>
              <a:t>normalize</a:t>
            </a:r>
            <a:r>
              <a:rPr lang="es-AR" sz="2200" dirty="0"/>
              <a:t>();</a:t>
            </a:r>
          </a:p>
          <a:p>
            <a:pPr>
              <a:lnSpc>
                <a:spcPct val="150000"/>
              </a:lnSpc>
            </a:pPr>
            <a:endParaRPr lang="es-AR" sz="2200" dirty="0"/>
          </a:p>
          <a:p>
            <a:pPr>
              <a:lnSpc>
                <a:spcPct val="150000"/>
              </a:lnSpc>
            </a:pPr>
            <a:r>
              <a:rPr lang="es-AR" sz="2200" dirty="0" err="1"/>
              <a:t>System.out.printf</a:t>
            </a:r>
            <a:r>
              <a:rPr lang="es-AR" sz="2200" dirty="0"/>
              <a:t>("</a:t>
            </a:r>
            <a:r>
              <a:rPr lang="es-AR" sz="2200" dirty="0" err="1"/>
              <a:t>Relative</a:t>
            </a:r>
            <a:r>
              <a:rPr lang="es-AR" sz="2200" dirty="0"/>
              <a:t>: %</a:t>
            </a:r>
            <a:r>
              <a:rPr lang="es-AR" sz="2200" dirty="0" err="1"/>
              <a:t>s%n</a:t>
            </a:r>
            <a:r>
              <a:rPr lang="es-AR" sz="2200" dirty="0"/>
              <a:t>", </a:t>
            </a:r>
            <a:r>
              <a:rPr lang="es-AR" sz="2200" dirty="0" err="1"/>
              <a:t>relative</a:t>
            </a:r>
            <a:r>
              <a:rPr lang="es-AR" sz="2200" dirty="0"/>
              <a:t>);</a:t>
            </a:r>
          </a:p>
          <a:p>
            <a:pPr>
              <a:lnSpc>
                <a:spcPct val="150000"/>
              </a:lnSpc>
            </a:pPr>
            <a:r>
              <a:rPr lang="es-AR" sz="2200" dirty="0" err="1"/>
              <a:t>System.out.printf</a:t>
            </a:r>
            <a:r>
              <a:rPr lang="es-AR" sz="2200" dirty="0"/>
              <a:t>("</a:t>
            </a:r>
            <a:r>
              <a:rPr lang="es-AR" sz="2200" dirty="0" err="1"/>
              <a:t>Absolute</a:t>
            </a:r>
            <a:r>
              <a:rPr lang="es-AR" sz="2200" dirty="0"/>
              <a:t>: %</a:t>
            </a:r>
            <a:r>
              <a:rPr lang="es-AR" sz="2200" dirty="0" err="1"/>
              <a:t>s%n</a:t>
            </a:r>
            <a:r>
              <a:rPr lang="es-AR" sz="2200" dirty="0"/>
              <a:t>", </a:t>
            </a:r>
            <a:r>
              <a:rPr lang="es-AR" sz="2200" dirty="0" err="1"/>
              <a:t>absolute</a:t>
            </a:r>
            <a:r>
              <a:rPr lang="es-AR" sz="2200" dirty="0"/>
              <a:t>);</a:t>
            </a:r>
          </a:p>
          <a:p>
            <a:pPr>
              <a:lnSpc>
                <a:spcPct val="150000"/>
              </a:lnSpc>
            </a:pPr>
            <a:r>
              <a:rPr lang="es-AR" sz="2200" dirty="0" err="1"/>
              <a:t>System.out.printf</a:t>
            </a:r>
            <a:r>
              <a:rPr lang="es-AR" sz="2200" dirty="0"/>
              <a:t>("</a:t>
            </a:r>
            <a:r>
              <a:rPr lang="es-AR" sz="2200" dirty="0" err="1"/>
              <a:t>Name</a:t>
            </a:r>
            <a:r>
              <a:rPr lang="es-AR" sz="2200" dirty="0"/>
              <a:t> </a:t>
            </a:r>
            <a:r>
              <a:rPr lang="es-AR" sz="2200" dirty="0" err="1"/>
              <a:t>count</a:t>
            </a:r>
            <a:r>
              <a:rPr lang="es-AR" sz="2200" dirty="0"/>
              <a:t>: %</a:t>
            </a:r>
            <a:r>
              <a:rPr lang="es-AR" sz="2200" dirty="0" err="1"/>
              <a:t>d%n</a:t>
            </a:r>
            <a:r>
              <a:rPr lang="es-AR" sz="2200" dirty="0"/>
              <a:t>", </a:t>
            </a:r>
            <a:r>
              <a:rPr lang="es-AR" sz="2200" dirty="0" err="1"/>
              <a:t>absolute.getNameCount</a:t>
            </a:r>
            <a:r>
              <a:rPr lang="es-AR" sz="2200" dirty="0"/>
              <a:t>());</a:t>
            </a:r>
          </a:p>
          <a:p>
            <a:pPr>
              <a:lnSpc>
                <a:spcPct val="150000"/>
              </a:lnSpc>
            </a:pPr>
            <a:r>
              <a:rPr lang="es-AR" sz="2200" dirty="0" err="1"/>
              <a:t>System.out.printf</a:t>
            </a:r>
            <a:r>
              <a:rPr lang="es-AR" sz="2200" dirty="0"/>
              <a:t>("</a:t>
            </a:r>
            <a:r>
              <a:rPr lang="es-AR" sz="2200" dirty="0" err="1"/>
              <a:t>Parent</a:t>
            </a:r>
            <a:r>
              <a:rPr lang="es-AR" sz="2200" dirty="0"/>
              <a:t>: %</a:t>
            </a:r>
            <a:r>
              <a:rPr lang="es-AR" sz="2200" dirty="0" err="1"/>
              <a:t>s%n</a:t>
            </a:r>
            <a:r>
              <a:rPr lang="es-AR" sz="2200" dirty="0"/>
              <a:t>", </a:t>
            </a:r>
            <a:r>
              <a:rPr lang="es-AR" sz="2200" dirty="0" err="1"/>
              <a:t>absolute.getParent</a:t>
            </a:r>
            <a:r>
              <a:rPr lang="es-AR" sz="2200" dirty="0"/>
              <a:t>());</a:t>
            </a:r>
          </a:p>
          <a:p>
            <a:pPr>
              <a:lnSpc>
                <a:spcPct val="150000"/>
              </a:lnSpc>
            </a:pPr>
            <a:r>
              <a:rPr lang="es-AR" sz="2200" dirty="0" err="1"/>
              <a:t>System.out.printf</a:t>
            </a:r>
            <a:r>
              <a:rPr lang="es-AR" sz="2200" dirty="0"/>
              <a:t>("</a:t>
            </a:r>
            <a:r>
              <a:rPr lang="es-AR" sz="2200" dirty="0" err="1"/>
              <a:t>Subpath</a:t>
            </a:r>
            <a:r>
              <a:rPr lang="es-AR" sz="2200" dirty="0"/>
              <a:t>(0, 2): %</a:t>
            </a:r>
            <a:r>
              <a:rPr lang="es-AR" sz="2200" dirty="0" err="1"/>
              <a:t>s%n</a:t>
            </a:r>
            <a:r>
              <a:rPr lang="es-AR" sz="2200" dirty="0"/>
              <a:t>", </a:t>
            </a:r>
            <a:r>
              <a:rPr lang="es-AR" sz="2200" dirty="0" err="1"/>
              <a:t>absolute.subpath</a:t>
            </a:r>
            <a:r>
              <a:rPr lang="es-AR" sz="2200" dirty="0"/>
              <a:t>(0, 2));</a:t>
            </a:r>
          </a:p>
        </p:txBody>
      </p:sp>
    </p:spTree>
    <p:extLst>
      <p:ext uri="{BB962C8B-B14F-4D97-AF65-F5344CB8AC3E}">
        <p14:creationId xmlns:p14="http://schemas.microsoft.com/office/powerpoint/2010/main" val="983473737"/>
      </p:ext>
    </p:extLst>
  </p:cSld>
  <p:clrMapOvr>
    <a:overrideClrMapping bg1="lt1" tx1="dk1" bg2="lt2" tx2="dk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Paquete NIO – Clase </a:t>
            </a:r>
            <a:r>
              <a:rPr lang="es-AR" dirty="0" err="1" smtClean="0">
                <a:solidFill>
                  <a:schemeClr val="bg1"/>
                </a:solidFill>
                <a:latin typeface="Trebuchet MS" panose="020B0603020202020204" pitchFamily="34" charset="0"/>
              </a:rPr>
              <a:t>Path</a:t>
            </a:r>
            <a:endParaRPr lang="es-AR" dirty="0">
              <a:solidFill>
                <a:schemeClr val="bg1"/>
              </a:solidFill>
              <a:latin typeface="Trebuchet MS" panose="020B0603020202020204" pitchFamily="34" charset="0"/>
            </a:endParaRPr>
          </a:p>
        </p:txBody>
      </p:sp>
      <p:sp>
        <p:nvSpPr>
          <p:cNvPr id="3" name="Rectángulo 2"/>
          <p:cNvSpPr/>
          <p:nvPr/>
        </p:nvSpPr>
        <p:spPr>
          <a:xfrm>
            <a:off x="323528" y="476672"/>
            <a:ext cx="8496944" cy="4662815"/>
          </a:xfrm>
          <a:prstGeom prst="rect">
            <a:avLst/>
          </a:prstGeom>
        </p:spPr>
        <p:txBody>
          <a:bodyPr wrap="square">
            <a:spAutoFit/>
          </a:bodyPr>
          <a:lstStyle/>
          <a:p>
            <a:pPr>
              <a:lnSpc>
                <a:spcPct val="150000"/>
              </a:lnSpc>
            </a:pPr>
            <a:r>
              <a:rPr lang="es-AR" sz="2200" dirty="0"/>
              <a:t>// </a:t>
            </a:r>
            <a:r>
              <a:rPr lang="es-AR" sz="2200" dirty="0" err="1" smtClean="0"/>
              <a:t>Path</a:t>
            </a:r>
            <a:r>
              <a:rPr lang="es-AR" sz="2200" dirty="0" smtClean="0"/>
              <a:t> – Ejemplo Salida</a:t>
            </a:r>
          </a:p>
          <a:p>
            <a:pPr>
              <a:lnSpc>
                <a:spcPct val="150000"/>
              </a:lnSpc>
            </a:pPr>
            <a:endParaRPr lang="es-AR" sz="2200" dirty="0"/>
          </a:p>
          <a:p>
            <a:pPr>
              <a:lnSpc>
                <a:spcPct val="150000"/>
              </a:lnSpc>
            </a:pPr>
            <a:r>
              <a:rPr lang="es-AR" sz="2200" dirty="0"/>
              <a:t># </a:t>
            </a:r>
            <a:r>
              <a:rPr lang="es-AR" sz="2200" dirty="0" err="1"/>
              <a:t>info</a:t>
            </a:r>
            <a:endParaRPr lang="es-AR" sz="2200" dirty="0"/>
          </a:p>
          <a:p>
            <a:pPr>
              <a:lnSpc>
                <a:spcPct val="150000"/>
              </a:lnSpc>
            </a:pPr>
            <a:r>
              <a:rPr lang="es-AR" sz="2200" dirty="0" err="1"/>
              <a:t>Relative</a:t>
            </a:r>
            <a:r>
              <a:rPr lang="es-AR" sz="2200" dirty="0"/>
              <a:t>: .</a:t>
            </a:r>
          </a:p>
          <a:p>
            <a:pPr>
              <a:lnSpc>
                <a:spcPct val="150000"/>
              </a:lnSpc>
            </a:pPr>
            <a:r>
              <a:rPr lang="es-AR" sz="2200" dirty="0" err="1"/>
              <a:t>Absolute</a:t>
            </a:r>
            <a:r>
              <a:rPr lang="es-AR" sz="2200" dirty="0"/>
              <a:t>: /home/</a:t>
            </a:r>
            <a:r>
              <a:rPr lang="es-AR" sz="2200" dirty="0" err="1"/>
              <a:t>picodotdev</a:t>
            </a:r>
            <a:r>
              <a:rPr lang="es-AR" sz="2200" dirty="0"/>
              <a:t>/Software/personal/blog-ejemplos/</a:t>
            </a:r>
            <a:r>
              <a:rPr lang="es-AR" sz="2200" dirty="0" err="1"/>
              <a:t>JavaNIO</a:t>
            </a:r>
            <a:endParaRPr lang="es-AR" sz="2200" dirty="0"/>
          </a:p>
          <a:p>
            <a:pPr>
              <a:lnSpc>
                <a:spcPct val="150000"/>
              </a:lnSpc>
            </a:pPr>
            <a:r>
              <a:rPr lang="es-AR" sz="2200" dirty="0" err="1"/>
              <a:t>Name</a:t>
            </a:r>
            <a:r>
              <a:rPr lang="es-AR" sz="2200" dirty="0"/>
              <a:t> </a:t>
            </a:r>
            <a:r>
              <a:rPr lang="es-AR" sz="2200" dirty="0" err="1"/>
              <a:t>count</a:t>
            </a:r>
            <a:r>
              <a:rPr lang="es-AR" sz="2200" dirty="0"/>
              <a:t>: 6</a:t>
            </a:r>
          </a:p>
          <a:p>
            <a:pPr>
              <a:lnSpc>
                <a:spcPct val="150000"/>
              </a:lnSpc>
            </a:pPr>
            <a:r>
              <a:rPr lang="es-AR" sz="2200" dirty="0" err="1"/>
              <a:t>Parent</a:t>
            </a:r>
            <a:r>
              <a:rPr lang="es-AR" sz="2200" dirty="0"/>
              <a:t>: /home/</a:t>
            </a:r>
            <a:r>
              <a:rPr lang="es-AR" sz="2200" dirty="0" err="1"/>
              <a:t>picodotdev</a:t>
            </a:r>
            <a:r>
              <a:rPr lang="es-AR" sz="2200" dirty="0"/>
              <a:t>/Software/personal/blog-ejemplos</a:t>
            </a:r>
          </a:p>
          <a:p>
            <a:pPr>
              <a:lnSpc>
                <a:spcPct val="150000"/>
              </a:lnSpc>
            </a:pPr>
            <a:r>
              <a:rPr lang="es-AR" sz="2200" dirty="0" err="1"/>
              <a:t>Subpath</a:t>
            </a:r>
            <a:r>
              <a:rPr lang="es-AR" sz="2200" dirty="0"/>
              <a:t>(0, 2): home/</a:t>
            </a:r>
            <a:r>
              <a:rPr lang="es-AR" sz="2200" dirty="0" err="1"/>
              <a:t>picodotdev</a:t>
            </a:r>
            <a:endParaRPr lang="es-AR" sz="2200" dirty="0"/>
          </a:p>
        </p:txBody>
      </p:sp>
    </p:spTree>
    <p:extLst>
      <p:ext uri="{BB962C8B-B14F-4D97-AF65-F5344CB8AC3E}">
        <p14:creationId xmlns:p14="http://schemas.microsoft.com/office/powerpoint/2010/main" val="1383328943"/>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Diferencias NIO – IO  (1/2)</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4524315"/>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I/O (input/output) se refiere a la interface entre una computadora y el resto del mundo, o entre un programa y el resto de la computadora. </a:t>
            </a:r>
            <a:endParaRPr lang="es-AR" sz="2400" dirty="0" smtClean="0"/>
          </a:p>
          <a:p>
            <a:pPr marL="342900" indent="-342900">
              <a:lnSpc>
                <a:spcPct val="150000"/>
              </a:lnSpc>
              <a:buFont typeface="Arial" panose="020B0604020202020204" pitchFamily="34" charset="0"/>
              <a:buChar char="•"/>
            </a:pPr>
            <a:r>
              <a:rPr lang="es-AR" sz="2400" dirty="0" smtClean="0"/>
              <a:t>I/O </a:t>
            </a:r>
            <a:r>
              <a:rPr lang="es-AR" sz="2400" dirty="0"/>
              <a:t>se basa en </a:t>
            </a:r>
            <a:r>
              <a:rPr lang="es-AR" sz="2400" dirty="0" err="1" smtClean="0"/>
              <a:t>Streams</a:t>
            </a:r>
            <a:r>
              <a:rPr lang="es-AR" sz="2400" dirty="0" smtClean="0"/>
              <a:t> </a:t>
            </a:r>
            <a:r>
              <a:rPr lang="es-AR" sz="2400" dirty="0"/>
              <a:t>donde la información se representa en movimientos de bytes de uno a la vez a través de un objeto llamado </a:t>
            </a:r>
            <a:r>
              <a:rPr lang="es-AR" sz="2400" dirty="0" err="1"/>
              <a:t>Stream</a:t>
            </a:r>
            <a:r>
              <a:rPr lang="es-AR" sz="2400" dirty="0"/>
              <a:t>. </a:t>
            </a:r>
            <a:endParaRPr lang="es-AR" sz="2400" dirty="0" smtClean="0"/>
          </a:p>
          <a:p>
            <a:pPr marL="342900" indent="-342900">
              <a:lnSpc>
                <a:spcPct val="150000"/>
              </a:lnSpc>
              <a:buFont typeface="Arial" panose="020B0604020202020204" pitchFamily="34" charset="0"/>
              <a:buChar char="•"/>
            </a:pPr>
            <a:r>
              <a:rPr lang="es-AR" sz="2400" dirty="0" smtClean="0"/>
              <a:t>Los </a:t>
            </a:r>
            <a:r>
              <a:rPr lang="es-AR" sz="2400" dirty="0" err="1"/>
              <a:t>Streams</a:t>
            </a:r>
            <a:r>
              <a:rPr lang="es-AR" sz="2400" dirty="0"/>
              <a:t> son utilizados para conectarse con el mundo exterior.</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89552387"/>
      </p:ext>
    </p:extLst>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Diferencias NIO – IO  (2/2)</a:t>
            </a:r>
            <a:endParaRPr lang="es-AR" dirty="0">
              <a:solidFill>
                <a:schemeClr val="bg1"/>
              </a:solidFill>
              <a:latin typeface="Trebuchet MS" panose="020B0603020202020204" pitchFamily="34" charset="0"/>
            </a:endParaRPr>
          </a:p>
        </p:txBody>
      </p:sp>
      <p:sp>
        <p:nvSpPr>
          <p:cNvPr id="3" name="Rectángulo 2"/>
          <p:cNvSpPr/>
          <p:nvPr/>
        </p:nvSpPr>
        <p:spPr>
          <a:xfrm>
            <a:off x="323528" y="620688"/>
            <a:ext cx="8496944"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a:t>NIO fue creado para permitir a los programadores Java implementar funciones de alta velocidad de I/O sin la necesidad de tener que hacerlo escribiendo código nativo. </a:t>
            </a:r>
            <a:endParaRPr lang="es-AR" sz="2400" dirty="0" smtClean="0"/>
          </a:p>
          <a:p>
            <a:pPr marL="342900" indent="-342900">
              <a:lnSpc>
                <a:spcPct val="200000"/>
              </a:lnSpc>
              <a:buFont typeface="Arial" panose="020B0604020202020204" pitchFamily="34" charset="0"/>
              <a:buChar char="•"/>
            </a:pPr>
            <a:r>
              <a:rPr lang="es-AR" sz="2400" dirty="0"/>
              <a:t>N</a:t>
            </a:r>
            <a:r>
              <a:rPr lang="es-AR" sz="2400" dirty="0" smtClean="0"/>
              <a:t>IO </a:t>
            </a:r>
            <a:r>
              <a:rPr lang="es-AR" sz="2400" dirty="0"/>
              <a:t>mueve las actividades que más tiempo consumen </a:t>
            </a:r>
            <a:r>
              <a:rPr lang="es-AR" sz="2400" dirty="0" smtClean="0"/>
              <a:t>(por ejemplo gestion </a:t>
            </a:r>
            <a:r>
              <a:rPr lang="es-AR" sz="2400" dirty="0"/>
              <a:t>de buffers) nuevamente al sistema operativo, permitiendo de esta forma obtener una gran mejora en la velocidad.</a:t>
            </a:r>
            <a:endParaRPr lang="es-A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40361937"/>
      </p:ext>
    </p:extLst>
  </p:cSld>
  <p:clrMapOvr>
    <a:overrideClrMapping bg1="lt1" tx1="dk1" bg2="lt2" tx2="dk2" accent1="accent1" accent2="accent2" accent3="accent3" accent4="accent4" accent5="accent5" accent6="accent6" hlink="hlink" folHlink="folHlink"/>
  </p:clrMapOvr>
  <p:transition/>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14001</TotalTime>
  <Words>1877</Words>
  <Application>Microsoft Office PowerPoint</Application>
  <PresentationFormat>Presentación en pantalla (4:3)</PresentationFormat>
  <Paragraphs>327</Paragraphs>
  <Slides>38</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38</vt:i4>
      </vt:variant>
    </vt:vector>
  </HeadingPairs>
  <TitlesOfParts>
    <vt:vector size="46" baseType="lpstr">
      <vt:lpstr>Arial</vt:lpstr>
      <vt:lpstr>Calibri</vt:lpstr>
      <vt:lpstr>Calibri Light</vt:lpstr>
      <vt:lpstr>Times New Roman</vt:lpstr>
      <vt:lpstr>Trebuchet MS</vt:lpstr>
      <vt:lpstr>Wingdings</vt:lpstr>
      <vt:lpstr>Diseño personalizado</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Educacion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Ibarra, Rafael Dante</cp:lastModifiedBy>
  <cp:revision>459</cp:revision>
  <dcterms:created xsi:type="dcterms:W3CDTF">2010-06-24T21:40:01Z</dcterms:created>
  <dcterms:modified xsi:type="dcterms:W3CDTF">2019-06-22T11:01:51Z</dcterms:modified>
</cp:coreProperties>
</file>