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 id="2147483736" r:id="rId2"/>
  </p:sldMasterIdLst>
  <p:notesMasterIdLst>
    <p:notesMasterId r:id="rId28"/>
  </p:notesMasterIdLst>
  <p:handoutMasterIdLst>
    <p:handoutMasterId r:id="rId29"/>
  </p:handoutMasterIdLst>
  <p:sldIdLst>
    <p:sldId id="390" r:id="rId3"/>
    <p:sldId id="347" r:id="rId4"/>
    <p:sldId id="407" r:id="rId5"/>
    <p:sldId id="409" r:id="rId6"/>
    <p:sldId id="408" r:id="rId7"/>
    <p:sldId id="410" r:id="rId8"/>
    <p:sldId id="406" r:id="rId9"/>
    <p:sldId id="384" r:id="rId10"/>
    <p:sldId id="383" r:id="rId11"/>
    <p:sldId id="385" r:id="rId12"/>
    <p:sldId id="386" r:id="rId13"/>
    <p:sldId id="387" r:id="rId14"/>
    <p:sldId id="388" r:id="rId15"/>
    <p:sldId id="389" r:id="rId16"/>
    <p:sldId id="392" r:id="rId17"/>
    <p:sldId id="400" r:id="rId18"/>
    <p:sldId id="399" r:id="rId19"/>
    <p:sldId id="401" r:id="rId20"/>
    <p:sldId id="402" r:id="rId21"/>
    <p:sldId id="403" r:id="rId22"/>
    <p:sldId id="404" r:id="rId23"/>
    <p:sldId id="411" r:id="rId24"/>
    <p:sldId id="405" r:id="rId25"/>
    <p:sldId id="412" r:id="rId26"/>
    <p:sldId id="413" r:id="rId27"/>
  </p:sldIdLst>
  <p:sldSz cx="9144000" cy="6858000" type="screen4x3"/>
  <p:notesSz cx="6797675" cy="9928225"/>
  <p:defaultTextStyle>
    <a:defPPr>
      <a:defRPr lang="es-A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a:srgbClr val="FFFF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9" autoAdjust="0"/>
    <p:restoredTop sz="94660" autoAdjust="0"/>
  </p:normalViewPr>
  <p:slideViewPr>
    <p:cSldViewPr>
      <p:cViewPr varScale="1">
        <p:scale>
          <a:sx n="73" d="100"/>
          <a:sy n="73" d="100"/>
        </p:scale>
        <p:origin x="127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s-AR" altLang="es-AR" dirty="0"/>
          </a:p>
        </p:txBody>
      </p:sp>
      <p:sp>
        <p:nvSpPr>
          <p:cNvPr id="33795" name="Rectangle 3"/>
          <p:cNvSpPr>
            <a:spLocks noGrp="1" noChangeArrowheads="1"/>
          </p:cNvSpPr>
          <p:nvPr>
            <p:ph type="dt" sz="quarter" idx="1"/>
          </p:nvPr>
        </p:nvSpPr>
        <p:spPr bwMode="auto">
          <a:xfrm>
            <a:off x="3849688"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s-AR" altLang="es-AR" dirty="0"/>
          </a:p>
        </p:txBody>
      </p:sp>
      <p:sp>
        <p:nvSpPr>
          <p:cNvPr id="33796" name="Rectangle 4"/>
          <p:cNvSpPr>
            <a:spLocks noGrp="1" noChangeArrowheads="1"/>
          </p:cNvSpPr>
          <p:nvPr>
            <p:ph type="ftr" sz="quarter" idx="2"/>
          </p:nvPr>
        </p:nvSpPr>
        <p:spPr bwMode="auto">
          <a:xfrm>
            <a:off x="0" y="9429750"/>
            <a:ext cx="294640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s-AR" altLang="es-AR" dirty="0"/>
          </a:p>
        </p:txBody>
      </p:sp>
      <p:sp>
        <p:nvSpPr>
          <p:cNvPr id="33797" name="Rectangle 5"/>
          <p:cNvSpPr>
            <a:spLocks noGrp="1" noChangeArrowheads="1"/>
          </p:cNvSpPr>
          <p:nvPr>
            <p:ph type="sldNum" sz="quarter" idx="3"/>
          </p:nvPr>
        </p:nvSpPr>
        <p:spPr bwMode="auto">
          <a:xfrm>
            <a:off x="3849688" y="9429750"/>
            <a:ext cx="294640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6C0C9F3C-3A81-4E38-8538-3D6BA5FC7F36}" type="slidenum">
              <a:rPr lang="es-AR" altLang="es-AR"/>
              <a:pPr>
                <a:defRPr/>
              </a:pPr>
              <a:t>‹Nº›</a:t>
            </a:fld>
            <a:endParaRPr lang="es-AR" altLang="es-AR" dirty="0"/>
          </a:p>
        </p:txBody>
      </p:sp>
    </p:spTree>
    <p:extLst>
      <p:ext uri="{BB962C8B-B14F-4D97-AF65-F5344CB8AC3E}">
        <p14:creationId xmlns:p14="http://schemas.microsoft.com/office/powerpoint/2010/main" val="3633501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s-AR" altLang="es-AR" dirty="0"/>
          </a:p>
        </p:txBody>
      </p:sp>
      <p:sp>
        <p:nvSpPr>
          <p:cNvPr id="31747" name="Rectangle 3"/>
          <p:cNvSpPr>
            <a:spLocks noGrp="1" noChangeArrowheads="1"/>
          </p:cNvSpPr>
          <p:nvPr>
            <p:ph type="dt" idx="1"/>
          </p:nvPr>
        </p:nvSpPr>
        <p:spPr bwMode="auto">
          <a:xfrm>
            <a:off x="3849688"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s-AR" altLang="es-AR" dirty="0"/>
          </a:p>
        </p:txBody>
      </p:sp>
      <p:sp>
        <p:nvSpPr>
          <p:cNvPr id="25604"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79450" y="4716463"/>
            <a:ext cx="5438775" cy="4467225"/>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s-AR" altLang="es-AR" noProof="0"/>
              <a:t>Click to edit Master text styles</a:t>
            </a:r>
          </a:p>
          <a:p>
            <a:pPr lvl="1"/>
            <a:r>
              <a:rPr lang="es-AR" altLang="es-AR" noProof="0"/>
              <a:t>Second level</a:t>
            </a:r>
          </a:p>
          <a:p>
            <a:pPr lvl="2"/>
            <a:r>
              <a:rPr lang="es-AR" altLang="es-AR" noProof="0"/>
              <a:t>Third level</a:t>
            </a:r>
          </a:p>
          <a:p>
            <a:pPr lvl="3"/>
            <a:r>
              <a:rPr lang="es-AR" altLang="es-AR" noProof="0"/>
              <a:t>Fourth level</a:t>
            </a:r>
          </a:p>
          <a:p>
            <a:pPr lvl="4"/>
            <a:r>
              <a:rPr lang="es-AR" altLang="es-AR" noProof="0"/>
              <a:t>Fifth level</a:t>
            </a:r>
          </a:p>
        </p:txBody>
      </p:sp>
      <p:sp>
        <p:nvSpPr>
          <p:cNvPr id="31750" name="Rectangle 6"/>
          <p:cNvSpPr>
            <a:spLocks noGrp="1" noChangeArrowheads="1"/>
          </p:cNvSpPr>
          <p:nvPr>
            <p:ph type="ftr" sz="quarter" idx="4"/>
          </p:nvPr>
        </p:nvSpPr>
        <p:spPr bwMode="auto">
          <a:xfrm>
            <a:off x="0" y="9429750"/>
            <a:ext cx="294640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s-AR" altLang="es-AR" dirty="0"/>
          </a:p>
        </p:txBody>
      </p:sp>
      <p:sp>
        <p:nvSpPr>
          <p:cNvPr id="31751" name="Rectangle 7"/>
          <p:cNvSpPr>
            <a:spLocks noGrp="1" noChangeArrowheads="1"/>
          </p:cNvSpPr>
          <p:nvPr>
            <p:ph type="sldNum" sz="quarter" idx="5"/>
          </p:nvPr>
        </p:nvSpPr>
        <p:spPr bwMode="auto">
          <a:xfrm>
            <a:off x="3849688" y="9429750"/>
            <a:ext cx="294640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49E65E6D-6CC1-48E5-BB0C-EFC144A88C9E}" type="slidenum">
              <a:rPr lang="es-AR" altLang="es-AR"/>
              <a:pPr>
                <a:defRPr/>
              </a:pPr>
              <a:t>‹Nº›</a:t>
            </a:fld>
            <a:endParaRPr lang="es-AR" altLang="es-AR" dirty="0"/>
          </a:p>
        </p:txBody>
      </p:sp>
    </p:spTree>
    <p:extLst>
      <p:ext uri="{BB962C8B-B14F-4D97-AF65-F5344CB8AC3E}">
        <p14:creationId xmlns:p14="http://schemas.microsoft.com/office/powerpoint/2010/main" val="6517906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p:cNvSpPr>
            <a:spLocks noGrp="1"/>
          </p:cNvSpPr>
          <p:nvPr>
            <p:ph type="dt" sz="half" idx="10"/>
          </p:nvPr>
        </p:nvSpPr>
        <p:spPr/>
        <p:txBody>
          <a:bodyPr/>
          <a:lstStyle>
            <a:lvl1pPr>
              <a:defRPr/>
            </a:lvl1pPr>
          </a:lstStyle>
          <a:p>
            <a:pPr>
              <a:defRPr/>
            </a:pPr>
            <a:fld id="{3FD7E0DC-DB79-492B-B424-07177EED9C18}" type="datetimeFigureOut">
              <a:rPr lang="es-AR"/>
              <a:pPr>
                <a:defRPr/>
              </a:pPr>
              <a:t>3/5/2019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B14C8F9D-EE51-4D35-BBFB-6BB18AA550BD}" type="slidenum">
              <a:rPr lang="es-AR"/>
              <a:pPr>
                <a:defRPr/>
              </a:pPr>
              <a:t>‹Nº›</a:t>
            </a:fld>
            <a:endParaRPr lang="es-A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lvl1pPr>
              <a:defRPr/>
            </a:lvl1pPr>
          </a:lstStyle>
          <a:p>
            <a:pPr>
              <a:defRPr/>
            </a:pPr>
            <a:fld id="{6EBAC1C0-8583-47FF-96D0-5DB0C1E7E9E4}" type="datetimeFigureOut">
              <a:rPr lang="es-AR"/>
              <a:pPr>
                <a:defRPr/>
              </a:pPr>
              <a:t>3/5/2019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8B5F2825-FFB1-4DF9-81F0-F5318EB566B7}" type="slidenum">
              <a:rPr lang="es-AR"/>
              <a:pPr>
                <a:defRPr/>
              </a:pPr>
              <a:t>‹Nº›</a:t>
            </a:fld>
            <a:endParaRPr lang="es-A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628650" y="365125"/>
            <a:ext cx="57626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lvl1pPr>
              <a:defRPr/>
            </a:lvl1pPr>
          </a:lstStyle>
          <a:p>
            <a:pPr>
              <a:defRPr/>
            </a:pPr>
            <a:fld id="{37BD94C7-C64F-44E4-8ECD-ED616B1FBE7D}" type="datetimeFigureOut">
              <a:rPr lang="es-AR"/>
              <a:pPr>
                <a:defRPr/>
              </a:pPr>
              <a:t>3/5/2019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4C5398BC-F536-406B-BBE1-844D7F714FDE}" type="slidenum">
              <a:rPr lang="es-AR"/>
              <a:pPr>
                <a:defRPr/>
              </a:pPr>
              <a:t>‹Nº›</a:t>
            </a:fld>
            <a:endParaRPr lang="es-A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preserve="1" userDrawn="1">
  <p:cSld name="En blanco">
    <p:spTree>
      <p:nvGrpSpPr>
        <p:cNvPr id="1" name=""/>
        <p:cNvGrpSpPr/>
        <p:nvPr/>
      </p:nvGrpSpPr>
      <p:grpSpPr>
        <a:xfrm>
          <a:off x="0" y="0"/>
          <a:ext cx="0" cy="0"/>
          <a:chOff x="0" y="0"/>
          <a:chExt cx="0" cy="0"/>
        </a:xfrm>
      </p:grpSpPr>
      <p:pic>
        <p:nvPicPr>
          <p:cNvPr id="2" name="Picture 7" descr="HeaderBackgroundPPT"/>
          <p:cNvPicPr>
            <a:picLocks noChangeAspect="1" noChangeArrowheads="1"/>
          </p:cNvPicPr>
          <p:nvPr userDrawn="1"/>
        </p:nvPicPr>
        <p:blipFill>
          <a:blip r:embed="rId2"/>
          <a:srcRect/>
          <a:stretch>
            <a:fillRect/>
          </a:stretch>
        </p:blipFill>
        <p:spPr bwMode="auto">
          <a:xfrm>
            <a:off x="0" y="-26988"/>
            <a:ext cx="9144000" cy="393701"/>
          </a:xfrm>
          <a:prstGeom prst="rect">
            <a:avLst/>
          </a:prstGeom>
          <a:noFill/>
          <a:ln w="9525">
            <a:noFill/>
            <a:miter lim="800000"/>
            <a:headEnd/>
            <a:tailEnd/>
          </a:ln>
        </p:spPr>
      </p:pic>
      <p:sp>
        <p:nvSpPr>
          <p:cNvPr id="3" name="Text Box 8"/>
          <p:cNvSpPr txBox="1">
            <a:spLocks noChangeArrowheads="1"/>
          </p:cNvSpPr>
          <p:nvPr userDrawn="1"/>
        </p:nvSpPr>
        <p:spPr bwMode="auto">
          <a:xfrm>
            <a:off x="179388" y="7938"/>
            <a:ext cx="8785225" cy="366712"/>
          </a:xfrm>
          <a:prstGeom prst="rect">
            <a:avLst/>
          </a:prstGeom>
          <a:noFill/>
          <a:ln>
            <a:noFill/>
          </a:ln>
          <a:effectLst/>
          <a:extLst/>
        </p:spPr>
        <p:txBody>
          <a:bodyPr>
            <a:spAutoFit/>
          </a:bodyPr>
          <a:lstStyle/>
          <a:p>
            <a:pPr algn="r">
              <a:spcBef>
                <a:spcPct val="50000"/>
              </a:spcBef>
              <a:defRPr/>
            </a:pPr>
            <a:r>
              <a:rPr lang="es-AR" altLang="es-AR" b="1" dirty="0">
                <a:solidFill>
                  <a:schemeClr val="bg1"/>
                </a:solidFill>
              </a:rPr>
              <a:t>Nombre del curso – numero de clase (aclara de cuantas clases en total)</a:t>
            </a:r>
            <a:endParaRPr lang="es-AR" altLang="es-AR" b="1" dirty="0">
              <a:solidFill>
                <a:schemeClr val="bg1"/>
              </a:solidFill>
              <a:latin typeface="Trebuchet MS" pitchFamily="34" charset="0"/>
            </a:endParaRPr>
          </a:p>
        </p:txBody>
      </p:sp>
      <p:pic>
        <p:nvPicPr>
          <p:cNvPr id="4" name="Picture 9" descr="FooterPPT"/>
          <p:cNvPicPr>
            <a:picLocks noChangeAspect="1" noChangeArrowheads="1"/>
          </p:cNvPicPr>
          <p:nvPr userDrawn="1"/>
        </p:nvPicPr>
        <p:blipFill>
          <a:blip r:embed="rId3"/>
          <a:srcRect/>
          <a:stretch>
            <a:fillRect/>
          </a:stretch>
        </p:blipFill>
        <p:spPr bwMode="auto">
          <a:xfrm>
            <a:off x="0" y="6276975"/>
            <a:ext cx="9144000" cy="581025"/>
          </a:xfrm>
          <a:prstGeom prst="rect">
            <a:avLst/>
          </a:prstGeom>
          <a:noFill/>
          <a:ln w="9525">
            <a:noFill/>
            <a:miter lim="800000"/>
            <a:headEnd/>
            <a:tailEnd/>
          </a:ln>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lvl1pPr>
              <a:defRPr/>
            </a:lvl1pPr>
          </a:lstStyle>
          <a:p>
            <a:pPr>
              <a:defRPr/>
            </a:pPr>
            <a:fld id="{029A6ABD-54DA-473A-ADF3-B74A893694AC}" type="datetimeFigureOut">
              <a:rPr lang="es-AR"/>
              <a:pPr>
                <a:defRPr/>
              </a:pPr>
              <a:t>3/5/2019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E41F2A70-8AF2-4AD7-9FAC-9F524CAEEAF7}" type="slidenum">
              <a:rPr lang="es-AR"/>
              <a:pPr>
                <a:defRPr/>
              </a:pPr>
              <a:t>‹Nº›</a:t>
            </a:fld>
            <a:endParaRPr lang="es-A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lvl1pPr>
              <a:defRPr/>
            </a:lvl1pPr>
          </a:lstStyle>
          <a:p>
            <a:pPr>
              <a:defRPr/>
            </a:pPr>
            <a:fld id="{B599B4E4-0411-49B8-8CEF-5AD7B18EFAE7}" type="datetimeFigureOut">
              <a:rPr lang="es-AR"/>
              <a:pPr>
                <a:defRPr/>
              </a:pPr>
              <a:t>3/5/2019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95695DC4-EEF6-4796-B081-1365DD4602BC}" type="slidenum">
              <a:rPr lang="es-AR"/>
              <a:pPr>
                <a:defRPr/>
              </a:pPr>
              <a:t>‹Nº›</a:t>
            </a:fld>
            <a:endParaRPr lang="es-A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628650" y="1825625"/>
            <a:ext cx="386715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4648200" y="1825625"/>
            <a:ext cx="386715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3"/>
          <p:cNvSpPr>
            <a:spLocks noGrp="1"/>
          </p:cNvSpPr>
          <p:nvPr>
            <p:ph type="dt" sz="half" idx="10"/>
          </p:nvPr>
        </p:nvSpPr>
        <p:spPr/>
        <p:txBody>
          <a:bodyPr/>
          <a:lstStyle>
            <a:lvl1pPr>
              <a:defRPr/>
            </a:lvl1pPr>
          </a:lstStyle>
          <a:p>
            <a:pPr>
              <a:defRPr/>
            </a:pPr>
            <a:fld id="{32CC9F41-A32A-4A22-9AE5-7C31DDDEB7D2}" type="datetimeFigureOut">
              <a:rPr lang="es-AR"/>
              <a:pPr>
                <a:defRPr/>
              </a:pPr>
              <a:t>3/5/2019</a:t>
            </a:fld>
            <a:endParaRPr lang="es-AR" dirty="0"/>
          </a:p>
        </p:txBody>
      </p:sp>
      <p:sp>
        <p:nvSpPr>
          <p:cNvPr id="6" name="Marcador de pie de página 4"/>
          <p:cNvSpPr>
            <a:spLocks noGrp="1"/>
          </p:cNvSpPr>
          <p:nvPr>
            <p:ph type="ftr" sz="quarter" idx="11"/>
          </p:nvPr>
        </p:nvSpPr>
        <p:spPr/>
        <p:txBody>
          <a:bodyPr/>
          <a:lstStyle>
            <a:lvl1pPr>
              <a:defRPr/>
            </a:lvl1pPr>
          </a:lstStyle>
          <a:p>
            <a:pPr>
              <a:defRPr/>
            </a:pPr>
            <a:endParaRPr lang="es-AR" dirty="0"/>
          </a:p>
        </p:txBody>
      </p:sp>
      <p:sp>
        <p:nvSpPr>
          <p:cNvPr id="7" name="Marcador de número de diapositiva 5"/>
          <p:cNvSpPr>
            <a:spLocks noGrp="1"/>
          </p:cNvSpPr>
          <p:nvPr>
            <p:ph type="sldNum" sz="quarter" idx="12"/>
          </p:nvPr>
        </p:nvSpPr>
        <p:spPr/>
        <p:txBody>
          <a:bodyPr/>
          <a:lstStyle>
            <a:lvl1pPr>
              <a:defRPr/>
            </a:lvl1pPr>
          </a:lstStyle>
          <a:p>
            <a:pPr>
              <a:defRPr/>
            </a:pPr>
            <a:fld id="{1EB647EC-EDFB-4BBE-B07B-8412DE52F8BB}" type="slidenum">
              <a:rPr lang="es-AR"/>
              <a:pPr>
                <a:defRPr/>
              </a:pPr>
              <a:t>‹Nº›</a:t>
            </a:fld>
            <a:endParaRPr lang="es-A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630238" y="2505075"/>
            <a:ext cx="386873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4629150" y="2505075"/>
            <a:ext cx="38877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3"/>
          <p:cNvSpPr>
            <a:spLocks noGrp="1"/>
          </p:cNvSpPr>
          <p:nvPr>
            <p:ph type="dt" sz="half" idx="10"/>
          </p:nvPr>
        </p:nvSpPr>
        <p:spPr/>
        <p:txBody>
          <a:bodyPr/>
          <a:lstStyle>
            <a:lvl1pPr>
              <a:defRPr/>
            </a:lvl1pPr>
          </a:lstStyle>
          <a:p>
            <a:pPr>
              <a:defRPr/>
            </a:pPr>
            <a:fld id="{86DA9347-FAEA-44FD-B540-DEACD42EC12D}" type="datetimeFigureOut">
              <a:rPr lang="es-AR"/>
              <a:pPr>
                <a:defRPr/>
              </a:pPr>
              <a:t>3/5/2019</a:t>
            </a:fld>
            <a:endParaRPr lang="es-AR" dirty="0"/>
          </a:p>
        </p:txBody>
      </p:sp>
      <p:sp>
        <p:nvSpPr>
          <p:cNvPr id="8" name="Marcador de pie de página 4"/>
          <p:cNvSpPr>
            <a:spLocks noGrp="1"/>
          </p:cNvSpPr>
          <p:nvPr>
            <p:ph type="ftr" sz="quarter" idx="11"/>
          </p:nvPr>
        </p:nvSpPr>
        <p:spPr/>
        <p:txBody>
          <a:bodyPr/>
          <a:lstStyle>
            <a:lvl1pPr>
              <a:defRPr/>
            </a:lvl1pPr>
          </a:lstStyle>
          <a:p>
            <a:pPr>
              <a:defRPr/>
            </a:pPr>
            <a:endParaRPr lang="es-AR" dirty="0"/>
          </a:p>
        </p:txBody>
      </p:sp>
      <p:sp>
        <p:nvSpPr>
          <p:cNvPr id="9" name="Marcador de número de diapositiva 5"/>
          <p:cNvSpPr>
            <a:spLocks noGrp="1"/>
          </p:cNvSpPr>
          <p:nvPr>
            <p:ph type="sldNum" sz="quarter" idx="12"/>
          </p:nvPr>
        </p:nvSpPr>
        <p:spPr/>
        <p:txBody>
          <a:bodyPr/>
          <a:lstStyle>
            <a:lvl1pPr>
              <a:defRPr/>
            </a:lvl1pPr>
          </a:lstStyle>
          <a:p>
            <a:pPr>
              <a:defRPr/>
            </a:pPr>
            <a:fld id="{A9360E1B-E1F7-4BBA-BA18-74587D4C2F7D}" type="slidenum">
              <a:rPr lang="es-AR"/>
              <a:pPr>
                <a:defRPr/>
              </a:pPr>
              <a:t>‹Nº›</a:t>
            </a:fld>
            <a:endParaRPr lang="es-A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3"/>
          <p:cNvSpPr>
            <a:spLocks noGrp="1"/>
          </p:cNvSpPr>
          <p:nvPr>
            <p:ph type="dt" sz="half" idx="10"/>
          </p:nvPr>
        </p:nvSpPr>
        <p:spPr/>
        <p:txBody>
          <a:bodyPr/>
          <a:lstStyle>
            <a:lvl1pPr>
              <a:defRPr/>
            </a:lvl1pPr>
          </a:lstStyle>
          <a:p>
            <a:pPr>
              <a:defRPr/>
            </a:pPr>
            <a:fld id="{DCEB8110-1869-4695-B038-5CAC32FFE173}" type="datetimeFigureOut">
              <a:rPr lang="es-AR"/>
              <a:pPr>
                <a:defRPr/>
              </a:pPr>
              <a:t>3/5/2019</a:t>
            </a:fld>
            <a:endParaRPr lang="es-AR" dirty="0"/>
          </a:p>
        </p:txBody>
      </p:sp>
      <p:sp>
        <p:nvSpPr>
          <p:cNvPr id="4" name="Marcador de pie de página 4"/>
          <p:cNvSpPr>
            <a:spLocks noGrp="1"/>
          </p:cNvSpPr>
          <p:nvPr>
            <p:ph type="ftr" sz="quarter" idx="11"/>
          </p:nvPr>
        </p:nvSpPr>
        <p:spPr/>
        <p:txBody>
          <a:bodyPr/>
          <a:lstStyle>
            <a:lvl1pPr>
              <a:defRPr/>
            </a:lvl1pPr>
          </a:lstStyle>
          <a:p>
            <a:pPr>
              <a:defRPr/>
            </a:pPr>
            <a:endParaRPr lang="es-AR" dirty="0"/>
          </a:p>
        </p:txBody>
      </p:sp>
      <p:sp>
        <p:nvSpPr>
          <p:cNvPr id="5" name="Marcador de número de diapositiva 5"/>
          <p:cNvSpPr>
            <a:spLocks noGrp="1"/>
          </p:cNvSpPr>
          <p:nvPr>
            <p:ph type="sldNum" sz="quarter" idx="12"/>
          </p:nvPr>
        </p:nvSpPr>
        <p:spPr/>
        <p:txBody>
          <a:bodyPr/>
          <a:lstStyle>
            <a:lvl1pPr>
              <a:defRPr/>
            </a:lvl1pPr>
          </a:lstStyle>
          <a:p>
            <a:pPr>
              <a:defRPr/>
            </a:pPr>
            <a:fld id="{DACE38A9-D55E-4041-BC6A-6EBDEAE67621}" type="slidenum">
              <a:rPr lang="es-AR"/>
              <a:pPr>
                <a:defRPr/>
              </a:pPr>
              <a:t>‹Nº›</a:t>
            </a:fld>
            <a:endParaRPr lang="es-A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377F2637-27E8-41A6-8D35-783B1CE151C2}" type="datetimeFigureOut">
              <a:rPr lang="es-AR"/>
              <a:pPr>
                <a:defRPr/>
              </a:pPr>
              <a:t>3/5/2019</a:t>
            </a:fld>
            <a:endParaRPr lang="es-AR" dirty="0"/>
          </a:p>
        </p:txBody>
      </p:sp>
      <p:sp>
        <p:nvSpPr>
          <p:cNvPr id="3" name="Marcador de pie de página 4"/>
          <p:cNvSpPr>
            <a:spLocks noGrp="1"/>
          </p:cNvSpPr>
          <p:nvPr>
            <p:ph type="ftr" sz="quarter" idx="11"/>
          </p:nvPr>
        </p:nvSpPr>
        <p:spPr/>
        <p:txBody>
          <a:bodyPr/>
          <a:lstStyle>
            <a:lvl1pPr>
              <a:defRPr/>
            </a:lvl1pPr>
          </a:lstStyle>
          <a:p>
            <a:pPr>
              <a:defRPr/>
            </a:pPr>
            <a:endParaRPr lang="es-AR" dirty="0"/>
          </a:p>
        </p:txBody>
      </p:sp>
      <p:sp>
        <p:nvSpPr>
          <p:cNvPr id="4" name="Marcador de número de diapositiva 5"/>
          <p:cNvSpPr>
            <a:spLocks noGrp="1"/>
          </p:cNvSpPr>
          <p:nvPr>
            <p:ph type="sldNum" sz="quarter" idx="12"/>
          </p:nvPr>
        </p:nvSpPr>
        <p:spPr/>
        <p:txBody>
          <a:bodyPr/>
          <a:lstStyle>
            <a:lvl1pPr>
              <a:defRPr/>
            </a:lvl1pPr>
          </a:lstStyle>
          <a:p>
            <a:pPr>
              <a:defRPr/>
            </a:pPr>
            <a:fld id="{48FB4406-70D9-4774-93FE-B213B02FFD6D}" type="slidenum">
              <a:rPr lang="es-AR"/>
              <a:pPr>
                <a:defRPr/>
              </a:pPr>
              <a:t>‹Nº›</a:t>
            </a:fld>
            <a:endParaRPr lang="es-A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C1C7AE9A-1D54-4F11-B9E9-C1DEC32E745B}" type="datetimeFigureOut">
              <a:rPr lang="es-AR"/>
              <a:pPr>
                <a:defRPr/>
              </a:pPr>
              <a:t>3/5/2019</a:t>
            </a:fld>
            <a:endParaRPr lang="es-AR" dirty="0"/>
          </a:p>
        </p:txBody>
      </p:sp>
      <p:sp>
        <p:nvSpPr>
          <p:cNvPr id="6" name="Marcador de pie de página 4"/>
          <p:cNvSpPr>
            <a:spLocks noGrp="1"/>
          </p:cNvSpPr>
          <p:nvPr>
            <p:ph type="ftr" sz="quarter" idx="11"/>
          </p:nvPr>
        </p:nvSpPr>
        <p:spPr/>
        <p:txBody>
          <a:bodyPr/>
          <a:lstStyle>
            <a:lvl1pPr>
              <a:defRPr/>
            </a:lvl1pPr>
          </a:lstStyle>
          <a:p>
            <a:pPr>
              <a:defRPr/>
            </a:pPr>
            <a:endParaRPr lang="es-AR" dirty="0"/>
          </a:p>
        </p:txBody>
      </p:sp>
      <p:sp>
        <p:nvSpPr>
          <p:cNvPr id="7" name="Marcador de número de diapositiva 5"/>
          <p:cNvSpPr>
            <a:spLocks noGrp="1"/>
          </p:cNvSpPr>
          <p:nvPr>
            <p:ph type="sldNum" sz="quarter" idx="12"/>
          </p:nvPr>
        </p:nvSpPr>
        <p:spPr/>
        <p:txBody>
          <a:bodyPr/>
          <a:lstStyle>
            <a:lvl1pPr>
              <a:defRPr/>
            </a:lvl1pPr>
          </a:lstStyle>
          <a:p>
            <a:pPr>
              <a:defRPr/>
            </a:pPr>
            <a:fld id="{A52B5483-E2D4-4060-856C-3439F97382B3}" type="slidenum">
              <a:rPr lang="es-AR"/>
              <a:pPr>
                <a:defRPr/>
              </a:pPr>
              <a:t>‹Nº›</a:t>
            </a:fld>
            <a:endParaRPr lang="es-A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dirty="0"/>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1918B2EB-31EE-4261-BA0B-75E00FC1ADD5}" type="datetimeFigureOut">
              <a:rPr lang="es-AR"/>
              <a:pPr>
                <a:defRPr/>
              </a:pPr>
              <a:t>3/5/2019</a:t>
            </a:fld>
            <a:endParaRPr lang="es-AR" dirty="0"/>
          </a:p>
        </p:txBody>
      </p:sp>
      <p:sp>
        <p:nvSpPr>
          <p:cNvPr id="6" name="Marcador de pie de página 4"/>
          <p:cNvSpPr>
            <a:spLocks noGrp="1"/>
          </p:cNvSpPr>
          <p:nvPr>
            <p:ph type="ftr" sz="quarter" idx="11"/>
          </p:nvPr>
        </p:nvSpPr>
        <p:spPr/>
        <p:txBody>
          <a:bodyPr/>
          <a:lstStyle>
            <a:lvl1pPr>
              <a:defRPr/>
            </a:lvl1pPr>
          </a:lstStyle>
          <a:p>
            <a:pPr>
              <a:defRPr/>
            </a:pPr>
            <a:endParaRPr lang="es-AR" dirty="0"/>
          </a:p>
        </p:txBody>
      </p:sp>
      <p:sp>
        <p:nvSpPr>
          <p:cNvPr id="7" name="Marcador de número de diapositiva 5"/>
          <p:cNvSpPr>
            <a:spLocks noGrp="1"/>
          </p:cNvSpPr>
          <p:nvPr>
            <p:ph type="sldNum" sz="quarter" idx="12"/>
          </p:nvPr>
        </p:nvSpPr>
        <p:spPr/>
        <p:txBody>
          <a:bodyPr/>
          <a:lstStyle>
            <a:lvl1pPr>
              <a:defRPr/>
            </a:lvl1pPr>
          </a:lstStyle>
          <a:p>
            <a:pPr>
              <a:defRPr/>
            </a:pPr>
            <a:fld id="{47196E13-2AF6-4173-9389-ABFBD2459159}" type="slidenum">
              <a:rPr lang="es-AR"/>
              <a:pPr>
                <a:defRPr/>
              </a:pPr>
              <a:t>‹Nº›</a:t>
            </a:fld>
            <a:endParaRPr lang="es-A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Marcador de título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endParaRPr lang="es-AR"/>
          </a:p>
        </p:txBody>
      </p:sp>
      <p:sp>
        <p:nvSpPr>
          <p:cNvPr id="13315" name="Marcador de texto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0" hangingPunct="0">
              <a:defRPr sz="1200">
                <a:solidFill>
                  <a:schemeClr val="tx1">
                    <a:tint val="75000"/>
                  </a:schemeClr>
                </a:solidFill>
                <a:latin typeface="Arial" panose="020B0604020202020204" pitchFamily="34" charset="0"/>
              </a:defRPr>
            </a:lvl1pPr>
          </a:lstStyle>
          <a:p>
            <a:pPr>
              <a:defRPr/>
            </a:pPr>
            <a:fld id="{5A327950-7207-4740-9BF7-AAC79F169B72}" type="datetimeFigureOut">
              <a:rPr lang="es-AR"/>
              <a:pPr>
                <a:defRPr/>
              </a:pPr>
              <a:t>3/5/2019</a:t>
            </a:fld>
            <a:endParaRPr lang="es-AR" dirty="0"/>
          </a:p>
        </p:txBody>
      </p:sp>
      <p:sp>
        <p:nvSpPr>
          <p:cNvPr id="5" name="Marcador de pie de página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0" hangingPunct="0">
              <a:defRPr sz="1200">
                <a:solidFill>
                  <a:schemeClr val="tx1">
                    <a:tint val="75000"/>
                  </a:schemeClr>
                </a:solidFill>
                <a:latin typeface="Arial" panose="020B0604020202020204" pitchFamily="34" charset="0"/>
              </a:defRPr>
            </a:lvl1pPr>
          </a:lstStyle>
          <a:p>
            <a:pPr>
              <a:defRPr/>
            </a:pPr>
            <a:endParaRPr lang="es-AR" dirty="0"/>
          </a:p>
        </p:txBody>
      </p:sp>
      <p:sp>
        <p:nvSpPr>
          <p:cNvPr id="6" name="Marcador de número de diapositiva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0" hangingPunct="0">
              <a:defRPr sz="1200">
                <a:solidFill>
                  <a:schemeClr val="tx1">
                    <a:tint val="75000"/>
                  </a:schemeClr>
                </a:solidFill>
                <a:latin typeface="Arial" panose="020B0604020202020204" pitchFamily="34" charset="0"/>
              </a:defRPr>
            </a:lvl1pPr>
          </a:lstStyle>
          <a:p>
            <a:pPr>
              <a:defRPr/>
            </a:pPr>
            <a:fld id="{D4518E29-E810-4B5B-8FD9-1EA33155198C}" type="slidenum">
              <a:rPr lang="es-AR"/>
              <a:pPr>
                <a:defRPr/>
              </a:pPr>
              <a:t>‹Nº›</a:t>
            </a:fld>
            <a:endParaRPr lang="es-AR" dirty="0"/>
          </a:p>
        </p:txBody>
      </p:sp>
    </p:spTree>
  </p:cSld>
  <p:clrMap bg1="lt1" tx1="dk1" bg2="lt2" tx2="dk2" accent1="accent1" accent2="accent2" accent3="accent3" accent4="accent4" accent5="accent5" accent6="accent6" hlink="hlink" folHlink="folHlink"/>
  <p:sldLayoutIdLst>
    <p:sldLayoutId id="2147483735" r:id="rId1"/>
    <p:sldLayoutId id="2147483734" r:id="rId2"/>
    <p:sldLayoutId id="2147483733" r:id="rId3"/>
    <p:sldLayoutId id="2147483732" r:id="rId4"/>
    <p:sldLayoutId id="2147483731" r:id="rId5"/>
    <p:sldLayoutId id="2147483730" r:id="rId6"/>
    <p:sldLayoutId id="2147483729" r:id="rId7"/>
    <p:sldLayoutId id="2147483728" r:id="rId8"/>
    <p:sldLayoutId id="2147483727" r:id="rId9"/>
    <p:sldLayoutId id="2147483726" r:id="rId10"/>
    <p:sldLayoutId id="2147483725"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defRPr>
      </a:lvl2pPr>
      <a:lvl3pPr algn="l" rtl="0" eaLnBrk="0" fontAlgn="base" hangingPunct="0">
        <a:lnSpc>
          <a:spcPct val="90000"/>
        </a:lnSpc>
        <a:spcBef>
          <a:spcPct val="0"/>
        </a:spcBef>
        <a:spcAft>
          <a:spcPct val="0"/>
        </a:spcAft>
        <a:defRPr sz="4400">
          <a:solidFill>
            <a:schemeClr val="tx1"/>
          </a:solidFill>
          <a:latin typeface="Calibri Light"/>
        </a:defRPr>
      </a:lvl3pPr>
      <a:lvl4pPr algn="l" rtl="0" eaLnBrk="0" fontAlgn="base" hangingPunct="0">
        <a:lnSpc>
          <a:spcPct val="90000"/>
        </a:lnSpc>
        <a:spcBef>
          <a:spcPct val="0"/>
        </a:spcBef>
        <a:spcAft>
          <a:spcPct val="0"/>
        </a:spcAft>
        <a:defRPr sz="4400">
          <a:solidFill>
            <a:schemeClr val="tx1"/>
          </a:solidFill>
          <a:latin typeface="Calibri Light"/>
        </a:defRPr>
      </a:lvl4pPr>
      <a:lvl5pPr algn="l" rtl="0" eaLnBrk="0" fontAlgn="base" hangingPunct="0">
        <a:lnSpc>
          <a:spcPct val="90000"/>
        </a:lnSpc>
        <a:spcBef>
          <a:spcPct val="0"/>
        </a:spcBef>
        <a:spcAft>
          <a:spcPct val="0"/>
        </a:spcAft>
        <a:defRPr sz="4400">
          <a:solidFill>
            <a:schemeClr val="tx1"/>
          </a:solidFill>
          <a:latin typeface="Calibri Light"/>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AR" altLang="es-AR"/>
              <a:t>Click to edit Master title style</a:t>
            </a:r>
          </a:p>
        </p:txBody>
      </p:sp>
      <p:sp>
        <p:nvSpPr>
          <p:cNvPr id="50182"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AR" altLang="es-AR"/>
              <a:t>Click to edit Master text styles</a:t>
            </a:r>
          </a:p>
          <a:p>
            <a:pPr lvl="1"/>
            <a:r>
              <a:rPr lang="es-AR" altLang="es-AR"/>
              <a:t>Second level</a:t>
            </a:r>
          </a:p>
          <a:p>
            <a:pPr lvl="2"/>
            <a:r>
              <a:rPr lang="es-AR" altLang="es-AR"/>
              <a:t>Third level</a:t>
            </a:r>
          </a:p>
          <a:p>
            <a:pPr lvl="3"/>
            <a:r>
              <a:rPr lang="es-AR" altLang="es-AR"/>
              <a:t>Fourth level</a:t>
            </a:r>
          </a:p>
          <a:p>
            <a:pPr lvl="4"/>
            <a:r>
              <a:rPr lang="es-AR" altLang="es-AR"/>
              <a:t>Fifth level</a:t>
            </a:r>
          </a:p>
        </p:txBody>
      </p:sp>
    </p:spTree>
  </p:cSld>
  <p:clrMap bg1="lt1" tx1="dk1" bg2="lt2" tx2="dk2" accent1="accent1" accent2="accent2" accent3="accent3" accent4="accent4" accent5="accent5" accent6="accent6" hlink="hlink" folHlink="folHlink"/>
  <p:sldLayoutIdLst>
    <p:sldLayoutId id="2147483737" r:id="rId1"/>
  </p:sldLayoutIdLst>
  <p:transition/>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Java</a:t>
            </a:r>
          </a:p>
        </p:txBody>
      </p:sp>
      <p:sp>
        <p:nvSpPr>
          <p:cNvPr id="3" name="Rectangle 2"/>
          <p:cNvSpPr txBox="1">
            <a:spLocks noChangeArrowheads="1"/>
          </p:cNvSpPr>
          <p:nvPr/>
        </p:nvSpPr>
        <p:spPr bwMode="auto">
          <a:xfrm>
            <a:off x="1655676" y="980728"/>
            <a:ext cx="5832648" cy="4320480"/>
          </a:xfrm>
          <a:prstGeom prst="rect">
            <a:avLst/>
          </a:prstGeom>
          <a:noFill/>
          <a:ln w="9525">
            <a:noFill/>
            <a:miter lim="800000"/>
            <a:headEnd/>
            <a:tailEnd/>
          </a:ln>
        </p:spPr>
        <p:txBody>
          <a:bodyPr anchor="ctr"/>
          <a:lstStyle/>
          <a:p>
            <a:pPr algn="ctr"/>
            <a:r>
              <a:rPr lang="es-AR" sz="2000" b="1" dirty="0" smtClean="0">
                <a:solidFill>
                  <a:srgbClr val="3366CC"/>
                </a:solidFill>
              </a:rPr>
              <a:t>AGENDA</a:t>
            </a:r>
          </a:p>
          <a:p>
            <a:pPr algn="ctr"/>
            <a:endParaRPr lang="es-AR" sz="2000" b="1" dirty="0" smtClean="0">
              <a:solidFill>
                <a:srgbClr val="3366CC"/>
              </a:solidFill>
            </a:endParaRPr>
          </a:p>
          <a:p>
            <a:pPr marL="342900" indent="-342900" algn="ctr">
              <a:buFont typeface="Arial" panose="020B0604020202020204" pitchFamily="34" charset="0"/>
              <a:buChar char="•"/>
            </a:pPr>
            <a:r>
              <a:rPr lang="es-AR" sz="2000" b="1" dirty="0" smtClean="0">
                <a:solidFill>
                  <a:srgbClr val="3366CC"/>
                </a:solidFill>
              </a:rPr>
              <a:t>IDE de desarrollo </a:t>
            </a:r>
            <a:r>
              <a:rPr lang="es-AR" sz="2000" b="1" dirty="0">
                <a:solidFill>
                  <a:srgbClr val="3366CC"/>
                </a:solidFill>
              </a:rPr>
              <a:t>NETBEANS</a:t>
            </a:r>
          </a:p>
          <a:p>
            <a:pPr marL="342900" indent="-342900" algn="ctr">
              <a:buFont typeface="Arial" panose="020B0604020202020204" pitchFamily="34" charset="0"/>
              <a:buChar char="•"/>
            </a:pPr>
            <a:r>
              <a:rPr lang="es-AR" sz="2000" b="1" dirty="0" smtClean="0">
                <a:solidFill>
                  <a:srgbClr val="3366CC"/>
                </a:solidFill>
              </a:rPr>
              <a:t>Valores Externos</a:t>
            </a:r>
          </a:p>
          <a:p>
            <a:pPr marL="342900" indent="-342900" algn="ctr">
              <a:lnSpc>
                <a:spcPct val="150000"/>
              </a:lnSpc>
              <a:buFont typeface="Arial" panose="020B0604020202020204" pitchFamily="34" charset="0"/>
              <a:buChar char="•"/>
            </a:pPr>
            <a:r>
              <a:rPr lang="es-AR" sz="2000" b="1" dirty="0" smtClean="0">
                <a:solidFill>
                  <a:srgbClr val="3366CC"/>
                </a:solidFill>
              </a:rPr>
              <a:t>Introducción </a:t>
            </a:r>
            <a:r>
              <a:rPr lang="es-AR" sz="2000" b="1" dirty="0">
                <a:solidFill>
                  <a:srgbClr val="3366CC"/>
                </a:solidFill>
              </a:rPr>
              <a:t>al paradigma de objetos</a:t>
            </a:r>
          </a:p>
          <a:p>
            <a:pPr marL="342900" indent="-342900" algn="ctr">
              <a:lnSpc>
                <a:spcPct val="150000"/>
              </a:lnSpc>
              <a:buFont typeface="Arial" panose="020B0604020202020204" pitchFamily="34" charset="0"/>
              <a:buChar char="•"/>
            </a:pPr>
            <a:r>
              <a:rPr lang="es-AR" sz="2000" b="1" dirty="0" smtClean="0">
                <a:solidFill>
                  <a:srgbClr val="3366CC"/>
                </a:solidFill>
              </a:rPr>
              <a:t>Clase</a:t>
            </a:r>
            <a:r>
              <a:rPr lang="es-AR" sz="2000" b="1" dirty="0">
                <a:solidFill>
                  <a:srgbClr val="3366CC"/>
                </a:solidFill>
              </a:rPr>
              <a:t>, objeto, atributos, </a:t>
            </a:r>
            <a:r>
              <a:rPr lang="es-AR" sz="2000" b="1" dirty="0" smtClean="0">
                <a:solidFill>
                  <a:srgbClr val="3366CC"/>
                </a:solidFill>
              </a:rPr>
              <a:t>métodos</a:t>
            </a:r>
          </a:p>
          <a:p>
            <a:pPr marL="342900" indent="-342900" algn="ctr">
              <a:lnSpc>
                <a:spcPct val="150000"/>
              </a:lnSpc>
              <a:buFont typeface="Arial" panose="020B0604020202020204" pitchFamily="34" charset="0"/>
              <a:buChar char="•"/>
            </a:pPr>
            <a:r>
              <a:rPr lang="es-AR" sz="2000" b="1" dirty="0" smtClean="0">
                <a:solidFill>
                  <a:srgbClr val="3366CC"/>
                </a:solidFill>
              </a:rPr>
              <a:t>Laboratorios</a:t>
            </a:r>
          </a:p>
          <a:p>
            <a:pPr algn="ctr"/>
            <a:endParaRPr lang="es-AR" sz="2000" b="1" dirty="0">
              <a:solidFill>
                <a:srgbClr val="3366CC"/>
              </a:solidFill>
            </a:endParaRPr>
          </a:p>
        </p:txBody>
      </p:sp>
    </p:spTree>
    <p:extLst>
      <p:ext uri="{BB962C8B-B14F-4D97-AF65-F5344CB8AC3E}">
        <p14:creationId xmlns:p14="http://schemas.microsoft.com/office/powerpoint/2010/main" val="29565187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1016732" y="692696"/>
            <a:ext cx="7110536" cy="5078313"/>
          </a:xfrm>
          <a:prstGeom prst="rect">
            <a:avLst/>
          </a:prstGeom>
        </p:spPr>
        <p:txBody>
          <a:bodyPr wrap="square">
            <a:spAutoFit/>
          </a:bodyPr>
          <a:lstStyle/>
          <a:p>
            <a:pPr>
              <a:lnSpc>
                <a:spcPct val="150000"/>
              </a:lnSpc>
            </a:pPr>
            <a:r>
              <a:rPr lang="es-AR" sz="2400" dirty="0" smtClean="0"/>
              <a:t>Una </a:t>
            </a:r>
            <a:r>
              <a:rPr lang="es-AR" sz="2400" dirty="0"/>
              <a:t>clase se compone por tres partes fundamentales</a:t>
            </a:r>
            <a:r>
              <a:rPr lang="es-AR" sz="2400" dirty="0" smtClean="0"/>
              <a:t>:</a:t>
            </a:r>
          </a:p>
          <a:p>
            <a:pPr>
              <a:lnSpc>
                <a:spcPct val="150000"/>
              </a:lnSpc>
            </a:pPr>
            <a:r>
              <a:rPr lang="es-AR" sz="2400" dirty="0" smtClean="0"/>
              <a:t> </a:t>
            </a:r>
          </a:p>
          <a:p>
            <a:pPr marL="342900" indent="-342900">
              <a:lnSpc>
                <a:spcPct val="150000"/>
              </a:lnSpc>
              <a:buFont typeface="Arial" panose="020B0604020202020204" pitchFamily="34" charset="0"/>
              <a:buChar char="•"/>
            </a:pPr>
            <a:r>
              <a:rPr lang="es-AR" sz="2400" dirty="0" smtClean="0"/>
              <a:t>Nombre </a:t>
            </a:r>
            <a:r>
              <a:rPr lang="es-AR" sz="2400" dirty="0"/>
              <a:t>: Contiene el Nombre de la Clase.</a:t>
            </a:r>
          </a:p>
          <a:p>
            <a:pPr marL="342900" indent="-342900">
              <a:lnSpc>
                <a:spcPct val="150000"/>
              </a:lnSpc>
              <a:buFont typeface="Arial" panose="020B0604020202020204" pitchFamily="34" charset="0"/>
              <a:buChar char="•"/>
            </a:pPr>
            <a:r>
              <a:rPr lang="es-AR" sz="2400" dirty="0"/>
              <a:t>Atributos : Representan las propiedades que caracterizan la clase.</a:t>
            </a:r>
          </a:p>
          <a:p>
            <a:pPr marL="342900" indent="-342900">
              <a:lnSpc>
                <a:spcPct val="150000"/>
              </a:lnSpc>
              <a:buFont typeface="Arial" panose="020B0604020202020204" pitchFamily="34" charset="0"/>
              <a:buChar char="•"/>
            </a:pPr>
            <a:r>
              <a:rPr lang="es-AR" sz="2400" dirty="0"/>
              <a:t>Métodos : Representan el comportamiento u operaciones, la forma como interactúa la clase con su entorno.</a:t>
            </a:r>
            <a:endParaRPr lang="es-AR" b="1" u="sng"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Componente de una Clase</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77945669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Componente de una Clase</a:t>
            </a:r>
            <a:endParaRPr lang="es-AR" dirty="0">
              <a:solidFill>
                <a:schemeClr val="bg1"/>
              </a:solidFill>
              <a:latin typeface="Trebuchet MS" panose="020B0603020202020204" pitchFamily="34" charset="0"/>
            </a:endParaRPr>
          </a:p>
        </p:txBody>
      </p:sp>
      <p:pic>
        <p:nvPicPr>
          <p:cNvPr id="4" name="Imagen 3"/>
          <p:cNvPicPr/>
          <p:nvPr/>
        </p:nvPicPr>
        <p:blipFill rotWithShape="1">
          <a:blip r:embed="rId2"/>
          <a:srcRect l="27325" t="30702" r="66735" b="56140"/>
          <a:stretch/>
        </p:blipFill>
        <p:spPr bwMode="auto">
          <a:xfrm>
            <a:off x="2411760" y="1988840"/>
            <a:ext cx="4032448" cy="2880320"/>
          </a:xfrm>
          <a:prstGeom prst="rect">
            <a:avLst/>
          </a:prstGeom>
          <a:ln>
            <a:noFill/>
          </a:ln>
          <a:extLst>
            <a:ext uri="{53640926-AAD7-44D8-BBD7-CCE9431645EC}">
              <a14:shadowObscured xmlns:a14="http://schemas.microsoft.com/office/drawing/2010/main"/>
            </a:ext>
          </a:extLst>
        </p:spPr>
      </p:pic>
      <p:sp>
        <p:nvSpPr>
          <p:cNvPr id="5" name="Rectángulo 4"/>
          <p:cNvSpPr/>
          <p:nvPr/>
        </p:nvSpPr>
        <p:spPr>
          <a:xfrm>
            <a:off x="2339752" y="1052736"/>
            <a:ext cx="3528392" cy="461665"/>
          </a:xfrm>
          <a:prstGeom prst="rect">
            <a:avLst/>
          </a:prstGeom>
        </p:spPr>
        <p:txBody>
          <a:bodyPr wrap="square">
            <a:spAutoFit/>
          </a:bodyPr>
          <a:lstStyle/>
          <a:p>
            <a:r>
              <a:rPr lang="es-AR" sz="2400" dirty="0" smtClean="0"/>
              <a:t>Representación Grafica</a:t>
            </a:r>
            <a:endParaRPr lang="es-AR" sz="2400" dirty="0"/>
          </a:p>
        </p:txBody>
      </p:sp>
    </p:spTree>
    <p:extLst>
      <p:ext uri="{BB962C8B-B14F-4D97-AF65-F5344CB8AC3E}">
        <p14:creationId xmlns:p14="http://schemas.microsoft.com/office/powerpoint/2010/main" val="366579080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1016732" y="548680"/>
            <a:ext cx="7110536" cy="5724644"/>
          </a:xfrm>
          <a:prstGeom prst="rect">
            <a:avLst/>
          </a:prstGeom>
        </p:spPr>
        <p:txBody>
          <a:bodyPr wrap="square">
            <a:spAutoFit/>
          </a:bodyPr>
          <a:lstStyle/>
          <a:p>
            <a:pPr>
              <a:lnSpc>
                <a:spcPct val="150000"/>
              </a:lnSpc>
            </a:pPr>
            <a:r>
              <a:rPr lang="es-AR" sz="2400" dirty="0"/>
              <a:t>En java se representa así :</a:t>
            </a:r>
          </a:p>
          <a:p>
            <a:pPr>
              <a:lnSpc>
                <a:spcPct val="150000"/>
              </a:lnSpc>
            </a:pPr>
            <a:endParaRPr lang="es-AR" sz="2000" dirty="0" smtClean="0"/>
          </a:p>
          <a:p>
            <a:pPr>
              <a:lnSpc>
                <a:spcPct val="150000"/>
              </a:lnSpc>
            </a:pPr>
            <a:r>
              <a:rPr lang="es-AR" sz="2000" dirty="0" smtClean="0"/>
              <a:t>/**</a:t>
            </a:r>
            <a:r>
              <a:rPr lang="es-AR" sz="2000" dirty="0"/>
              <a:t>Principal define el nombre de la Clase*/</a:t>
            </a:r>
          </a:p>
          <a:p>
            <a:pPr>
              <a:lnSpc>
                <a:spcPct val="150000"/>
              </a:lnSpc>
            </a:pPr>
            <a:r>
              <a:rPr lang="es-AR" sz="2000" dirty="0" err="1"/>
              <a:t>public</a:t>
            </a:r>
            <a:r>
              <a:rPr lang="es-AR" sz="2000" dirty="0"/>
              <a:t> </a:t>
            </a:r>
            <a:r>
              <a:rPr lang="es-AR" sz="2000" dirty="0" err="1"/>
              <a:t>class</a:t>
            </a:r>
            <a:r>
              <a:rPr lang="es-AR" sz="2000" dirty="0"/>
              <a:t> Principal {</a:t>
            </a:r>
          </a:p>
          <a:p>
            <a:pPr>
              <a:lnSpc>
                <a:spcPct val="150000"/>
              </a:lnSpc>
            </a:pPr>
            <a:r>
              <a:rPr lang="es-AR" sz="2000" dirty="0"/>
              <a:t> </a:t>
            </a:r>
          </a:p>
          <a:p>
            <a:pPr>
              <a:lnSpc>
                <a:spcPct val="150000"/>
              </a:lnSpc>
            </a:pPr>
            <a:r>
              <a:rPr lang="es-AR" sz="2000" dirty="0"/>
              <a:t> </a:t>
            </a:r>
            <a:r>
              <a:rPr lang="es-AR" sz="2000" dirty="0" err="1"/>
              <a:t>public</a:t>
            </a:r>
            <a:r>
              <a:rPr lang="es-AR" sz="2000" dirty="0"/>
              <a:t> </a:t>
            </a:r>
            <a:r>
              <a:rPr lang="es-AR" sz="2000" dirty="0" err="1"/>
              <a:t>String</a:t>
            </a:r>
            <a:r>
              <a:rPr lang="es-AR" sz="2000" dirty="0"/>
              <a:t> atributo="Esto es un atributo";</a:t>
            </a:r>
          </a:p>
          <a:p>
            <a:pPr>
              <a:lnSpc>
                <a:spcPct val="150000"/>
              </a:lnSpc>
            </a:pPr>
            <a:endParaRPr lang="es-AR" sz="2000" dirty="0"/>
          </a:p>
          <a:p>
            <a:pPr>
              <a:lnSpc>
                <a:spcPct val="150000"/>
              </a:lnSpc>
            </a:pPr>
            <a:r>
              <a:rPr lang="es-AR" sz="2000" dirty="0"/>
              <a:t> /**Esto es un método, donde se definen las operaciones*/</a:t>
            </a:r>
          </a:p>
          <a:p>
            <a:pPr>
              <a:lnSpc>
                <a:spcPct val="150000"/>
              </a:lnSpc>
            </a:pPr>
            <a:r>
              <a:rPr lang="es-AR" sz="2000" dirty="0"/>
              <a:t> </a:t>
            </a:r>
            <a:r>
              <a:rPr lang="es-AR" sz="2000" dirty="0" err="1"/>
              <a:t>public</a:t>
            </a:r>
            <a:r>
              <a:rPr lang="es-AR" sz="2000" dirty="0"/>
              <a:t> </a:t>
            </a:r>
            <a:r>
              <a:rPr lang="es-AR" sz="2000" dirty="0" err="1"/>
              <a:t>void</a:t>
            </a:r>
            <a:r>
              <a:rPr lang="es-AR" sz="2000" dirty="0"/>
              <a:t> </a:t>
            </a:r>
            <a:r>
              <a:rPr lang="es-AR" sz="2000" dirty="0" err="1"/>
              <a:t>metodo</a:t>
            </a:r>
            <a:r>
              <a:rPr lang="es-AR" sz="2000" dirty="0"/>
              <a:t>(){</a:t>
            </a:r>
          </a:p>
          <a:p>
            <a:pPr>
              <a:lnSpc>
                <a:spcPct val="150000"/>
              </a:lnSpc>
            </a:pPr>
            <a:r>
              <a:rPr lang="es-AR" sz="2000" dirty="0"/>
              <a:t>  /**</a:t>
            </a:r>
            <a:r>
              <a:rPr lang="es-AR" sz="2000" dirty="0" err="1"/>
              <a:t>aqui</a:t>
            </a:r>
            <a:r>
              <a:rPr lang="es-AR" sz="2000" dirty="0"/>
              <a:t> van las sentencias que definen</a:t>
            </a:r>
          </a:p>
          <a:p>
            <a:pPr>
              <a:lnSpc>
                <a:spcPct val="150000"/>
              </a:lnSpc>
            </a:pPr>
            <a:r>
              <a:rPr lang="es-AR" sz="2000" dirty="0"/>
              <a:t>   * el comportamiento del método*/</a:t>
            </a:r>
          </a:p>
          <a:p>
            <a:pPr>
              <a:lnSpc>
                <a:spcPct val="150000"/>
              </a:lnSpc>
            </a:pPr>
            <a:r>
              <a:rPr lang="es-AR" sz="2000" dirty="0"/>
              <a:t> </a:t>
            </a:r>
            <a:r>
              <a:rPr lang="es-AR" sz="2000" dirty="0" smtClean="0"/>
              <a:t>} }</a:t>
            </a:r>
            <a:endParaRPr lang="es-AR" sz="2000"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Componente de una Clase</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256965264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1187624" y="1268760"/>
            <a:ext cx="7110536" cy="3693319"/>
          </a:xfrm>
          <a:prstGeom prst="rect">
            <a:avLst/>
          </a:prstGeom>
        </p:spPr>
        <p:txBody>
          <a:bodyPr wrap="square">
            <a:spAutoFit/>
          </a:bodyPr>
          <a:lstStyle/>
          <a:p>
            <a:pPr>
              <a:lnSpc>
                <a:spcPct val="150000"/>
              </a:lnSpc>
            </a:pPr>
            <a:endParaRPr lang="es-AR" sz="2400" dirty="0"/>
          </a:p>
          <a:p>
            <a:pPr>
              <a:lnSpc>
                <a:spcPct val="150000"/>
              </a:lnSpc>
            </a:pPr>
            <a:r>
              <a:rPr lang="es-AR" sz="2400" dirty="0"/>
              <a:t> Los objetos representan una entidad concreta o abstracta del mundo real, en programación básicamente se le conoce como la instancia de una clase en si es lo que da el sentido a estas.</a:t>
            </a:r>
          </a:p>
          <a:p>
            <a:pPr>
              <a:lnSpc>
                <a:spcPct val="150000"/>
              </a:lnSpc>
            </a:pPr>
            <a:endParaRPr lang="es-AR" sz="2400" b="1" u="sng" dirty="0"/>
          </a:p>
          <a:p>
            <a:endParaRPr lang="es-AR" b="1" u="sng"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Objeto (1/3)</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65685197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899592" y="548680"/>
            <a:ext cx="7110536" cy="6463308"/>
          </a:xfrm>
          <a:prstGeom prst="rect">
            <a:avLst/>
          </a:prstGeom>
        </p:spPr>
        <p:txBody>
          <a:bodyPr wrap="square">
            <a:spAutoFit/>
          </a:bodyPr>
          <a:lstStyle/>
          <a:p>
            <a:pPr>
              <a:lnSpc>
                <a:spcPct val="150000"/>
              </a:lnSpc>
            </a:pPr>
            <a:r>
              <a:rPr lang="es-AR" sz="2400" dirty="0" smtClean="0"/>
              <a:t> </a:t>
            </a:r>
            <a:r>
              <a:rPr lang="es-AR" sz="2400" dirty="0"/>
              <a:t>Al igual que las clases se componen de tres partes fundamentales</a:t>
            </a:r>
            <a:r>
              <a:rPr lang="es-AR" sz="2400" dirty="0" smtClean="0"/>
              <a:t>:</a:t>
            </a:r>
          </a:p>
          <a:p>
            <a:pPr>
              <a:lnSpc>
                <a:spcPct val="150000"/>
              </a:lnSpc>
            </a:pPr>
            <a:endParaRPr lang="es-AR" sz="2400" dirty="0"/>
          </a:p>
          <a:p>
            <a:pPr marL="457200" indent="-457200">
              <a:lnSpc>
                <a:spcPct val="150000"/>
              </a:lnSpc>
              <a:buFont typeface="Arial" panose="020B0604020202020204" pitchFamily="34" charset="0"/>
              <a:buChar char="•"/>
            </a:pPr>
            <a:r>
              <a:rPr lang="es-AR" sz="2400" dirty="0" smtClean="0"/>
              <a:t>Estado</a:t>
            </a:r>
            <a:r>
              <a:rPr lang="es-AR" sz="2400" dirty="0"/>
              <a:t>: Representa los atributos o características con valores concretos del objeto. </a:t>
            </a:r>
            <a:endParaRPr lang="es-AR" sz="2400" dirty="0" smtClean="0"/>
          </a:p>
          <a:p>
            <a:pPr marL="457200" indent="-457200">
              <a:lnSpc>
                <a:spcPct val="150000"/>
              </a:lnSpc>
              <a:buFont typeface="Arial" panose="020B0604020202020204" pitchFamily="34" charset="0"/>
              <a:buChar char="•"/>
            </a:pPr>
            <a:r>
              <a:rPr lang="es-AR" sz="2400" dirty="0" smtClean="0"/>
              <a:t>Comportamiento </a:t>
            </a:r>
            <a:r>
              <a:rPr lang="es-AR" sz="2400" dirty="0"/>
              <a:t>: Se define por los métodos u operaciones que se pueden realizar con </a:t>
            </a:r>
            <a:r>
              <a:rPr lang="es-AR" sz="2400" dirty="0" smtClean="0"/>
              <a:t>el. </a:t>
            </a:r>
          </a:p>
          <a:p>
            <a:pPr marL="457200" indent="-457200">
              <a:lnSpc>
                <a:spcPct val="150000"/>
              </a:lnSpc>
              <a:buFont typeface="Arial" panose="020B0604020202020204" pitchFamily="34" charset="0"/>
              <a:buChar char="•"/>
            </a:pPr>
            <a:r>
              <a:rPr lang="es-AR" sz="2400" dirty="0" smtClean="0"/>
              <a:t>Identidad </a:t>
            </a:r>
            <a:r>
              <a:rPr lang="es-AR" sz="2400" dirty="0"/>
              <a:t>: Es la propiedad única que representa al objeto y lo diferencia del resto.</a:t>
            </a:r>
          </a:p>
          <a:p>
            <a:pPr>
              <a:lnSpc>
                <a:spcPct val="150000"/>
              </a:lnSpc>
            </a:pPr>
            <a:r>
              <a:rPr lang="es-AR" sz="2400" dirty="0" smtClean="0"/>
              <a:t>. </a:t>
            </a:r>
            <a:endParaRPr lang="es-AR" sz="2400" b="1" u="sng" dirty="0"/>
          </a:p>
          <a:p>
            <a:endParaRPr lang="es-AR" b="1" u="sng"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Objeto (2/3)</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76453714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395536" y="620688"/>
            <a:ext cx="8352928" cy="4708981"/>
          </a:xfrm>
          <a:prstGeom prst="rect">
            <a:avLst/>
          </a:prstGeom>
        </p:spPr>
        <p:txBody>
          <a:bodyPr wrap="square">
            <a:spAutoFit/>
          </a:bodyPr>
          <a:lstStyle/>
          <a:p>
            <a:pPr>
              <a:lnSpc>
                <a:spcPct val="150000"/>
              </a:lnSpc>
            </a:pPr>
            <a:r>
              <a:rPr lang="es-AR" sz="2400" dirty="0"/>
              <a:t> </a:t>
            </a:r>
            <a:r>
              <a:rPr lang="es-AR" sz="2000" dirty="0"/>
              <a:t>En java se representa creando una instancia de la clase por medio de la palabra </a:t>
            </a:r>
            <a:r>
              <a:rPr lang="es-AR" sz="2000" b="1" dirty="0"/>
              <a:t>new</a:t>
            </a:r>
            <a:r>
              <a:rPr lang="es-AR" sz="2000" dirty="0"/>
              <a:t>  al hacer eso creamos el objeto de la clase y podemos hacer uso de los métodos o atributos de esta (dependiendo de la visibilidad de los mismos ) por medio de un punto (.) así:</a:t>
            </a:r>
          </a:p>
          <a:p>
            <a:pPr>
              <a:lnSpc>
                <a:spcPct val="150000"/>
              </a:lnSpc>
            </a:pPr>
            <a:endParaRPr lang="es-AR" sz="2400" dirty="0"/>
          </a:p>
          <a:p>
            <a:pPr>
              <a:lnSpc>
                <a:spcPct val="150000"/>
              </a:lnSpc>
            </a:pPr>
            <a:r>
              <a:rPr lang="es-AR" sz="2000" dirty="0" smtClean="0"/>
              <a:t>/*Creamos </a:t>
            </a:r>
            <a:r>
              <a:rPr lang="es-AR" sz="2000" dirty="0"/>
              <a:t>el objeto como instancia de la clase Principal*/</a:t>
            </a:r>
          </a:p>
          <a:p>
            <a:pPr>
              <a:lnSpc>
                <a:spcPct val="150000"/>
              </a:lnSpc>
            </a:pPr>
            <a:r>
              <a:rPr lang="es-AR" sz="2000" dirty="0"/>
              <a:t>    Principal </a:t>
            </a:r>
            <a:r>
              <a:rPr lang="es-AR" sz="2000" dirty="0" err="1"/>
              <a:t>miObjeto</a:t>
            </a:r>
            <a:r>
              <a:rPr lang="es-AR" sz="2000" dirty="0"/>
              <a:t>= new Principal();</a:t>
            </a:r>
          </a:p>
          <a:p>
            <a:pPr>
              <a:lnSpc>
                <a:spcPct val="150000"/>
              </a:lnSpc>
            </a:pPr>
            <a:r>
              <a:rPr lang="es-AR" sz="2000" dirty="0"/>
              <a:t>    </a:t>
            </a:r>
            <a:r>
              <a:rPr lang="es-AR" sz="2000" dirty="0" err="1"/>
              <a:t>miObjeto.atributo</a:t>
            </a:r>
            <a:r>
              <a:rPr lang="es-AR" sz="2000" dirty="0"/>
              <a:t>="Este es el nuevo valor del atributo para el objeto";</a:t>
            </a:r>
          </a:p>
          <a:p>
            <a:pPr>
              <a:lnSpc>
                <a:spcPct val="150000"/>
              </a:lnSpc>
            </a:pPr>
            <a:r>
              <a:rPr lang="es-AR" sz="2000" dirty="0"/>
              <a:t>    </a:t>
            </a:r>
            <a:r>
              <a:rPr lang="es-AR" sz="2000" dirty="0" err="1"/>
              <a:t>miObjeto.metodo</a:t>
            </a:r>
            <a:r>
              <a:rPr lang="es-AR" sz="2000" dirty="0" smtClean="0"/>
              <a:t>();</a:t>
            </a:r>
            <a:endParaRPr lang="es-AR" sz="2000" b="1" u="sng" dirty="0"/>
          </a:p>
          <a:p>
            <a:endParaRPr lang="es-AR" b="1" u="sng"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Objeto (3/3)</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16175701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395536" y="1052736"/>
            <a:ext cx="8352928" cy="4755148"/>
          </a:xfrm>
          <a:prstGeom prst="rect">
            <a:avLst/>
          </a:prstGeom>
        </p:spPr>
        <p:txBody>
          <a:bodyPr wrap="square">
            <a:spAutoFit/>
          </a:bodyPr>
          <a:lstStyle/>
          <a:p>
            <a:pPr>
              <a:lnSpc>
                <a:spcPct val="150000"/>
              </a:lnSpc>
            </a:pPr>
            <a:r>
              <a:rPr lang="es-AR" sz="2400" dirty="0"/>
              <a:t> </a:t>
            </a:r>
            <a:r>
              <a:rPr lang="es-AR" sz="2000" dirty="0" smtClean="0"/>
              <a:t>Los </a:t>
            </a:r>
            <a:r>
              <a:rPr lang="es-AR" sz="2000" dirty="0"/>
              <a:t>atributos son las </a:t>
            </a:r>
            <a:r>
              <a:rPr lang="es-AR" sz="2000" dirty="0" smtClean="0"/>
              <a:t>características </a:t>
            </a:r>
            <a:r>
              <a:rPr lang="es-AR" sz="2000" dirty="0"/>
              <a:t>individuales que diferencian un objeto de otro y determinan su apariencia, estado u otras cualidades. </a:t>
            </a:r>
          </a:p>
          <a:p>
            <a:pPr>
              <a:lnSpc>
                <a:spcPct val="150000"/>
              </a:lnSpc>
            </a:pPr>
            <a:r>
              <a:rPr lang="es-AR" sz="2000" dirty="0"/>
              <a:t>Estos pueden ser tipos de datos primitivos u objetos de cualquier clase.</a:t>
            </a:r>
          </a:p>
          <a:p>
            <a:pPr>
              <a:lnSpc>
                <a:spcPct val="150000"/>
              </a:lnSpc>
            </a:pPr>
            <a:endParaRPr lang="es-AR" sz="2000" dirty="0"/>
          </a:p>
          <a:p>
            <a:pPr>
              <a:lnSpc>
                <a:spcPct val="150000"/>
              </a:lnSpc>
            </a:pPr>
            <a:r>
              <a:rPr lang="es-AR" sz="2000" dirty="0"/>
              <a:t>Ejemplo:</a:t>
            </a:r>
          </a:p>
          <a:p>
            <a:pPr>
              <a:lnSpc>
                <a:spcPct val="150000"/>
              </a:lnSpc>
            </a:pPr>
            <a:endParaRPr lang="es-AR" sz="2000" dirty="0"/>
          </a:p>
          <a:p>
            <a:pPr>
              <a:lnSpc>
                <a:spcPct val="150000"/>
              </a:lnSpc>
            </a:pPr>
            <a:r>
              <a:rPr lang="es-AR" sz="2000" dirty="0"/>
              <a:t>La clase Persona tiene como atributos la altura, el color de ojos y la edad.</a:t>
            </a:r>
          </a:p>
          <a:p>
            <a:pPr>
              <a:lnSpc>
                <a:spcPct val="150000"/>
              </a:lnSpc>
            </a:pPr>
            <a:endParaRPr lang="es-AR" sz="2000" dirty="0"/>
          </a:p>
          <a:p>
            <a:pPr>
              <a:lnSpc>
                <a:spcPct val="150000"/>
              </a:lnSpc>
            </a:pPr>
            <a:endParaRPr lang="es-AR" b="1" u="sng"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Atributos (1/2)</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02045811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375756" y="1124744"/>
            <a:ext cx="4392488" cy="4646208"/>
          </a:xfrm>
          <a:prstGeom prst="rect">
            <a:avLst/>
          </a:prstGeom>
        </p:spPr>
        <p:txBody>
          <a:bodyPr wrap="square">
            <a:spAutoFit/>
          </a:bodyPr>
          <a:lstStyle/>
          <a:p>
            <a:pPr>
              <a:lnSpc>
                <a:spcPct val="150000"/>
              </a:lnSpc>
            </a:pPr>
            <a:r>
              <a:rPr lang="es-AR" sz="2400" dirty="0"/>
              <a:t> </a:t>
            </a:r>
            <a:r>
              <a:rPr lang="es-AR" sz="2200" dirty="0" smtClean="0"/>
              <a:t>Ejemplo </a:t>
            </a:r>
            <a:r>
              <a:rPr lang="es-AR" sz="2200" dirty="0"/>
              <a:t>en Java:</a:t>
            </a:r>
          </a:p>
          <a:p>
            <a:pPr>
              <a:lnSpc>
                <a:spcPct val="150000"/>
              </a:lnSpc>
            </a:pPr>
            <a:endParaRPr lang="es-AR" sz="2200" dirty="0" smtClean="0"/>
          </a:p>
          <a:p>
            <a:pPr>
              <a:lnSpc>
                <a:spcPct val="150000"/>
              </a:lnSpc>
            </a:pPr>
            <a:r>
              <a:rPr lang="es-AR" sz="2200" dirty="0" smtClean="0"/>
              <a:t> </a:t>
            </a:r>
            <a:r>
              <a:rPr lang="es-AR" sz="2200" dirty="0" err="1"/>
              <a:t>public</a:t>
            </a:r>
            <a:r>
              <a:rPr lang="es-AR" sz="2200" dirty="0"/>
              <a:t> </a:t>
            </a:r>
            <a:r>
              <a:rPr lang="es-AR" sz="2200" dirty="0" err="1"/>
              <a:t>class</a:t>
            </a:r>
            <a:r>
              <a:rPr lang="es-AR" sz="2200" dirty="0"/>
              <a:t> Persona</a:t>
            </a:r>
            <a:r>
              <a:rPr lang="es-AR" sz="2200" dirty="0" smtClean="0"/>
              <a:t>{ </a:t>
            </a:r>
            <a:endParaRPr lang="es-AR" sz="2200" dirty="0"/>
          </a:p>
          <a:p>
            <a:pPr>
              <a:lnSpc>
                <a:spcPct val="150000"/>
              </a:lnSpc>
            </a:pPr>
            <a:endParaRPr lang="es-AR" sz="2200" dirty="0"/>
          </a:p>
          <a:p>
            <a:pPr>
              <a:lnSpc>
                <a:spcPct val="150000"/>
              </a:lnSpc>
            </a:pPr>
            <a:r>
              <a:rPr lang="es-AR" sz="2200" dirty="0"/>
              <a:t>          </a:t>
            </a:r>
            <a:r>
              <a:rPr lang="es-AR" sz="2200" dirty="0" err="1"/>
              <a:t>public</a:t>
            </a:r>
            <a:r>
              <a:rPr lang="es-AR" sz="2200" dirty="0"/>
              <a:t> </a:t>
            </a:r>
            <a:r>
              <a:rPr lang="es-AR" sz="2200" dirty="0" err="1"/>
              <a:t>int</a:t>
            </a:r>
            <a:r>
              <a:rPr lang="es-AR" sz="2200" dirty="0"/>
              <a:t> altura</a:t>
            </a:r>
            <a:r>
              <a:rPr lang="es-AR" sz="2200" dirty="0" smtClean="0"/>
              <a:t>;</a:t>
            </a:r>
            <a:endParaRPr lang="es-AR" sz="2200" dirty="0"/>
          </a:p>
          <a:p>
            <a:pPr>
              <a:lnSpc>
                <a:spcPct val="150000"/>
              </a:lnSpc>
            </a:pPr>
            <a:r>
              <a:rPr lang="es-AR" sz="2200" dirty="0"/>
              <a:t>          </a:t>
            </a:r>
            <a:r>
              <a:rPr lang="es-AR" sz="2200" dirty="0" err="1"/>
              <a:t>public</a:t>
            </a:r>
            <a:r>
              <a:rPr lang="es-AR" sz="2200" dirty="0"/>
              <a:t> </a:t>
            </a:r>
            <a:r>
              <a:rPr lang="es-AR" sz="2200" dirty="0" err="1"/>
              <a:t>String</a:t>
            </a:r>
            <a:r>
              <a:rPr lang="es-AR" sz="2200" dirty="0"/>
              <a:t> </a:t>
            </a:r>
            <a:r>
              <a:rPr lang="es-AR" sz="2200" dirty="0" err="1"/>
              <a:t>colorDeOjos</a:t>
            </a:r>
            <a:r>
              <a:rPr lang="es-AR" sz="2200" dirty="0" smtClean="0"/>
              <a:t>;</a:t>
            </a:r>
            <a:endParaRPr lang="es-AR" sz="2200" dirty="0"/>
          </a:p>
          <a:p>
            <a:pPr>
              <a:lnSpc>
                <a:spcPct val="150000"/>
              </a:lnSpc>
            </a:pPr>
            <a:r>
              <a:rPr lang="es-AR" sz="2200" dirty="0"/>
              <a:t>          </a:t>
            </a:r>
            <a:r>
              <a:rPr lang="es-AR" sz="2200" dirty="0" err="1"/>
              <a:t>public</a:t>
            </a:r>
            <a:r>
              <a:rPr lang="es-AR" sz="2200" dirty="0"/>
              <a:t> </a:t>
            </a:r>
            <a:r>
              <a:rPr lang="es-AR" sz="2200" dirty="0" err="1"/>
              <a:t>int</a:t>
            </a:r>
            <a:r>
              <a:rPr lang="es-AR" sz="2200" dirty="0"/>
              <a:t> edad</a:t>
            </a:r>
            <a:r>
              <a:rPr lang="es-AR" sz="2200" dirty="0" smtClean="0"/>
              <a:t>;</a:t>
            </a:r>
            <a:endParaRPr lang="es-AR" sz="2200" dirty="0"/>
          </a:p>
          <a:p>
            <a:pPr>
              <a:lnSpc>
                <a:spcPct val="150000"/>
              </a:lnSpc>
            </a:pPr>
            <a:endParaRPr lang="es-AR" sz="2200" dirty="0"/>
          </a:p>
          <a:p>
            <a:pPr>
              <a:lnSpc>
                <a:spcPct val="150000"/>
              </a:lnSpc>
            </a:pPr>
            <a:r>
              <a:rPr lang="es-AR" sz="2200" dirty="0"/>
              <a:t>        }</a:t>
            </a:r>
            <a:endParaRPr lang="es-AR" sz="2200" b="1" u="sng"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Atributos (2/2)</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300514688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395536" y="1052736"/>
            <a:ext cx="8352928" cy="4570482"/>
          </a:xfrm>
          <a:prstGeom prst="rect">
            <a:avLst/>
          </a:prstGeom>
        </p:spPr>
        <p:txBody>
          <a:bodyPr wrap="square">
            <a:spAutoFit/>
          </a:bodyPr>
          <a:lstStyle/>
          <a:p>
            <a:pPr>
              <a:lnSpc>
                <a:spcPct val="150000"/>
              </a:lnSpc>
            </a:pPr>
            <a:r>
              <a:rPr lang="es-AR" sz="2200" dirty="0" smtClean="0"/>
              <a:t>Los </a:t>
            </a:r>
            <a:r>
              <a:rPr lang="es-AR" sz="2200" dirty="0"/>
              <a:t>atributos de instancia son aplicables a un solo objeto. Determinan el estado en el que se encuentra un objeto.</a:t>
            </a:r>
          </a:p>
          <a:p>
            <a:pPr>
              <a:lnSpc>
                <a:spcPct val="150000"/>
              </a:lnSpc>
            </a:pPr>
            <a:endParaRPr lang="es-AR" sz="2200" dirty="0"/>
          </a:p>
          <a:p>
            <a:pPr>
              <a:lnSpc>
                <a:spcPct val="150000"/>
              </a:lnSpc>
            </a:pPr>
            <a:endParaRPr lang="es-AR" sz="2200" dirty="0" smtClean="0"/>
          </a:p>
          <a:p>
            <a:pPr>
              <a:lnSpc>
                <a:spcPct val="150000"/>
              </a:lnSpc>
            </a:pPr>
            <a:r>
              <a:rPr lang="es-AR" sz="2200" dirty="0" smtClean="0"/>
              <a:t>Ejemplo</a:t>
            </a:r>
            <a:r>
              <a:rPr lang="es-AR" sz="2200" dirty="0"/>
              <a:t>:</a:t>
            </a:r>
          </a:p>
          <a:p>
            <a:pPr>
              <a:lnSpc>
                <a:spcPct val="150000"/>
              </a:lnSpc>
            </a:pPr>
            <a:endParaRPr lang="es-AR" sz="2200" dirty="0"/>
          </a:p>
          <a:p>
            <a:pPr>
              <a:lnSpc>
                <a:spcPct val="150000"/>
              </a:lnSpc>
            </a:pPr>
            <a:r>
              <a:rPr lang="es-AR" sz="2200" dirty="0"/>
              <a:t>El atributo altura en la clase Persona, debido a que cada persona tendrá su propia altura.</a:t>
            </a:r>
          </a:p>
          <a:p>
            <a:pPr>
              <a:lnSpc>
                <a:spcPct val="150000"/>
              </a:lnSpc>
            </a:pPr>
            <a:endParaRPr lang="es-AR" b="1" u="sng"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Atributos de Instancia (1/2)</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249390683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1979712" y="908720"/>
            <a:ext cx="5184576" cy="5586145"/>
          </a:xfrm>
          <a:prstGeom prst="rect">
            <a:avLst/>
          </a:prstGeom>
        </p:spPr>
        <p:txBody>
          <a:bodyPr wrap="square">
            <a:spAutoFit/>
          </a:bodyPr>
          <a:lstStyle/>
          <a:p>
            <a:pPr>
              <a:lnSpc>
                <a:spcPct val="150000"/>
              </a:lnSpc>
            </a:pPr>
            <a:r>
              <a:rPr lang="es-AR" sz="2200" dirty="0"/>
              <a:t>Ejemplo en Java:</a:t>
            </a:r>
          </a:p>
          <a:p>
            <a:pPr>
              <a:lnSpc>
                <a:spcPct val="150000"/>
              </a:lnSpc>
            </a:pPr>
            <a:r>
              <a:rPr lang="es-AR" sz="2200" dirty="0" smtClean="0"/>
              <a:t>  </a:t>
            </a:r>
            <a:r>
              <a:rPr lang="es-AR" sz="2200" dirty="0" err="1"/>
              <a:t>public</a:t>
            </a:r>
            <a:r>
              <a:rPr lang="es-AR" sz="2200" dirty="0"/>
              <a:t> </a:t>
            </a:r>
            <a:r>
              <a:rPr lang="es-AR" sz="2200" dirty="0" err="1"/>
              <a:t>class</a:t>
            </a:r>
            <a:r>
              <a:rPr lang="es-AR" sz="2200" dirty="0"/>
              <a:t> Persona</a:t>
            </a:r>
            <a:r>
              <a:rPr lang="es-AR" sz="2200" dirty="0" smtClean="0"/>
              <a:t>{</a:t>
            </a:r>
            <a:endParaRPr lang="es-AR" sz="2200" dirty="0"/>
          </a:p>
          <a:p>
            <a:pPr>
              <a:lnSpc>
                <a:spcPct val="150000"/>
              </a:lnSpc>
            </a:pPr>
            <a:r>
              <a:rPr lang="es-AR" sz="2200" dirty="0"/>
              <a:t>        </a:t>
            </a:r>
            <a:r>
              <a:rPr lang="es-AR" sz="2200" dirty="0" err="1"/>
              <a:t>public</a:t>
            </a:r>
            <a:r>
              <a:rPr lang="es-AR" sz="2200" dirty="0"/>
              <a:t> </a:t>
            </a:r>
            <a:r>
              <a:rPr lang="es-AR" sz="2200" dirty="0" err="1"/>
              <a:t>int</a:t>
            </a:r>
            <a:r>
              <a:rPr lang="es-AR" sz="2200" dirty="0"/>
              <a:t> altura; </a:t>
            </a:r>
            <a:r>
              <a:rPr lang="es-AR" sz="2200" dirty="0" smtClean="0"/>
              <a:t>  </a:t>
            </a:r>
          </a:p>
          <a:p>
            <a:pPr>
              <a:lnSpc>
                <a:spcPct val="150000"/>
              </a:lnSpc>
            </a:pPr>
            <a:r>
              <a:rPr lang="es-AR" sz="2200" dirty="0" smtClean="0"/>
              <a:t>}</a:t>
            </a:r>
            <a:endParaRPr lang="es-AR" sz="2200" dirty="0"/>
          </a:p>
          <a:p>
            <a:pPr>
              <a:lnSpc>
                <a:spcPct val="150000"/>
              </a:lnSpc>
            </a:pPr>
            <a:endParaRPr lang="es-AR" sz="2200" dirty="0"/>
          </a:p>
          <a:p>
            <a:pPr>
              <a:lnSpc>
                <a:spcPct val="150000"/>
              </a:lnSpc>
            </a:pPr>
            <a:r>
              <a:rPr lang="es-AR" sz="2200" dirty="0" smtClean="0"/>
              <a:t>  </a:t>
            </a:r>
            <a:r>
              <a:rPr lang="es-AR" sz="2200" dirty="0"/>
              <a:t>Persona </a:t>
            </a:r>
            <a:r>
              <a:rPr lang="es-AR" sz="2200" dirty="0" err="1"/>
              <a:t>mario</a:t>
            </a:r>
            <a:r>
              <a:rPr lang="es-AR" sz="2200" dirty="0"/>
              <a:t> = new Persona</a:t>
            </a:r>
            <a:r>
              <a:rPr lang="es-AR" sz="2200" dirty="0" smtClean="0"/>
              <a:t>();</a:t>
            </a:r>
            <a:endParaRPr lang="es-AR" sz="2200" dirty="0"/>
          </a:p>
          <a:p>
            <a:pPr>
              <a:lnSpc>
                <a:spcPct val="150000"/>
              </a:lnSpc>
            </a:pPr>
            <a:r>
              <a:rPr lang="es-AR" sz="2200" dirty="0"/>
              <a:t>  </a:t>
            </a:r>
            <a:r>
              <a:rPr lang="es-AR" sz="2200" dirty="0" err="1"/>
              <a:t>mario.altura</a:t>
            </a:r>
            <a:r>
              <a:rPr lang="es-AR" sz="2200" dirty="0"/>
              <a:t> = 184</a:t>
            </a:r>
            <a:r>
              <a:rPr lang="es-AR" sz="2200" dirty="0" smtClean="0"/>
              <a:t>;</a:t>
            </a:r>
            <a:endParaRPr lang="es-AR" sz="2200" dirty="0"/>
          </a:p>
          <a:p>
            <a:pPr>
              <a:lnSpc>
                <a:spcPct val="150000"/>
              </a:lnSpc>
            </a:pPr>
            <a:r>
              <a:rPr lang="es-AR" sz="2200" dirty="0"/>
              <a:t>  Persona </a:t>
            </a:r>
            <a:r>
              <a:rPr lang="es-AR" sz="2200" dirty="0" err="1"/>
              <a:t>maria</a:t>
            </a:r>
            <a:r>
              <a:rPr lang="es-AR" sz="2200" dirty="0"/>
              <a:t> = new Persona</a:t>
            </a:r>
            <a:r>
              <a:rPr lang="es-AR" sz="2200" dirty="0" smtClean="0"/>
              <a:t>();</a:t>
            </a:r>
            <a:endParaRPr lang="es-AR" sz="2200" dirty="0"/>
          </a:p>
          <a:p>
            <a:pPr>
              <a:lnSpc>
                <a:spcPct val="150000"/>
              </a:lnSpc>
            </a:pPr>
            <a:r>
              <a:rPr lang="es-AR" sz="2200" dirty="0"/>
              <a:t>  </a:t>
            </a:r>
            <a:r>
              <a:rPr lang="es-AR" sz="2200" dirty="0" err="1"/>
              <a:t>maria.altura</a:t>
            </a:r>
            <a:r>
              <a:rPr lang="es-AR" sz="2200" dirty="0"/>
              <a:t> = 152;</a:t>
            </a:r>
          </a:p>
          <a:p>
            <a:pPr>
              <a:lnSpc>
                <a:spcPct val="150000"/>
              </a:lnSpc>
            </a:pPr>
            <a:endParaRPr lang="es-AR" sz="2200" dirty="0"/>
          </a:p>
          <a:p>
            <a:pPr>
              <a:lnSpc>
                <a:spcPct val="150000"/>
              </a:lnSpc>
            </a:pPr>
            <a:endParaRPr lang="es-AR" b="1" u="sng"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Atributos de Instancia (2/2)</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39255669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323528" y="692696"/>
            <a:ext cx="8496944" cy="6740307"/>
          </a:xfrm>
          <a:prstGeom prst="rect">
            <a:avLst/>
          </a:prstGeom>
        </p:spPr>
        <p:txBody>
          <a:bodyPr wrap="square">
            <a:spAutoFit/>
          </a:bodyPr>
          <a:lstStyle/>
          <a:p>
            <a:r>
              <a:rPr lang="es-AR" b="1" dirty="0"/>
              <a:t>Vistas de un proyecto </a:t>
            </a:r>
          </a:p>
          <a:p>
            <a:endParaRPr lang="es-AR" dirty="0" smtClean="0"/>
          </a:p>
          <a:p>
            <a:r>
              <a:rPr lang="es-AR" dirty="0" smtClean="0"/>
              <a:t>Las </a:t>
            </a:r>
            <a:r>
              <a:rPr lang="es-AR" dirty="0"/>
              <a:t>vistas son distintas formas de ver un proyecto. </a:t>
            </a:r>
            <a:endParaRPr lang="es-AR" dirty="0" smtClean="0"/>
          </a:p>
          <a:p>
            <a:r>
              <a:rPr lang="es-AR" b="1" dirty="0" smtClean="0"/>
              <a:t>Project </a:t>
            </a:r>
            <a:r>
              <a:rPr lang="es-AR" b="1" dirty="0"/>
              <a:t>View </a:t>
            </a:r>
            <a:r>
              <a:rPr lang="es-AR" dirty="0"/>
              <a:t>es una vista lógica que representa al proyecto como paquetes, clases, métodos y atributos. </a:t>
            </a:r>
            <a:endParaRPr lang="es-AR" dirty="0" smtClean="0"/>
          </a:p>
          <a:p>
            <a:r>
              <a:rPr lang="es-AR" b="1" dirty="0" err="1" smtClean="0"/>
              <a:t>FilesView</a:t>
            </a:r>
            <a:r>
              <a:rPr lang="es-AR" dirty="0" smtClean="0"/>
              <a:t> </a:t>
            </a:r>
            <a:r>
              <a:rPr lang="es-AR" dirty="0"/>
              <a:t>es una vista física de los archivos y directorios que conforman al proyecto.</a:t>
            </a:r>
          </a:p>
          <a:p>
            <a:endParaRPr lang="es-AR" b="1" dirty="0" smtClean="0"/>
          </a:p>
          <a:p>
            <a:r>
              <a:rPr lang="es-AR" b="1" dirty="0" smtClean="0"/>
              <a:t>Directorios </a:t>
            </a:r>
            <a:r>
              <a:rPr lang="es-AR" b="1" dirty="0"/>
              <a:t>de un proyecto </a:t>
            </a:r>
          </a:p>
          <a:p>
            <a:endParaRPr lang="es-AR" dirty="0" smtClean="0"/>
          </a:p>
          <a:p>
            <a:r>
              <a:rPr lang="es-AR" dirty="0" smtClean="0"/>
              <a:t>El </a:t>
            </a:r>
            <a:r>
              <a:rPr lang="es-AR" dirty="0" err="1"/>
              <a:t>NetBeans</a:t>
            </a:r>
            <a:r>
              <a:rPr lang="es-AR" dirty="0"/>
              <a:t> genera la siguiente estructura de directorios para manejar el desarrollo de un proyecto:</a:t>
            </a:r>
          </a:p>
          <a:p>
            <a:r>
              <a:rPr lang="es-AR" b="1" dirty="0"/>
              <a:t>\</a:t>
            </a:r>
            <a:r>
              <a:rPr lang="es-AR" b="1" dirty="0" err="1"/>
              <a:t>src</a:t>
            </a:r>
            <a:r>
              <a:rPr lang="es-AR" dirty="0"/>
              <a:t>, contiene el </a:t>
            </a:r>
            <a:r>
              <a:rPr lang="es-AR" dirty="0" smtClean="0"/>
              <a:t>código </a:t>
            </a:r>
            <a:r>
              <a:rPr lang="es-AR" dirty="0"/>
              <a:t>fuente, los archivos Clase.java</a:t>
            </a:r>
          </a:p>
          <a:p>
            <a:r>
              <a:rPr lang="es-AR" b="1" dirty="0"/>
              <a:t>\</a:t>
            </a:r>
            <a:r>
              <a:rPr lang="es-AR" b="1" dirty="0" err="1"/>
              <a:t>build</a:t>
            </a:r>
            <a:r>
              <a:rPr lang="es-AR" dirty="0"/>
              <a:t>, se genera en la compilación del proyecto y contiene el código compilado, los </a:t>
            </a:r>
            <a:r>
              <a:rPr lang="es-AR" dirty="0" err="1"/>
              <a:t>Clase.class</a:t>
            </a:r>
            <a:endParaRPr lang="es-AR" dirty="0"/>
          </a:p>
          <a:p>
            <a:r>
              <a:rPr lang="es-AR" b="1" dirty="0"/>
              <a:t>\</a:t>
            </a:r>
            <a:r>
              <a:rPr lang="es-AR" b="1" dirty="0" err="1"/>
              <a:t>dist</a:t>
            </a:r>
            <a:r>
              <a:rPr lang="es-AR" dirty="0"/>
              <a:t>, es el directorio donde se alojan los archivos para distribuir, tales como archivos miprograma.jar, o </a:t>
            </a:r>
            <a:r>
              <a:rPr lang="es-AR" dirty="0" err="1"/>
              <a:t>miaplicacionweb.war</a:t>
            </a:r>
            <a:r>
              <a:rPr lang="es-AR" dirty="0"/>
              <a:t> de forma tal que sea simple llevarlas a un ambiente productivo.</a:t>
            </a:r>
          </a:p>
          <a:p>
            <a:r>
              <a:rPr lang="es-AR" b="1" dirty="0"/>
              <a:t>\</a:t>
            </a:r>
            <a:r>
              <a:rPr lang="es-AR" b="1" dirty="0" err="1"/>
              <a:t>nbproject</a:t>
            </a:r>
            <a:r>
              <a:rPr lang="es-AR" dirty="0"/>
              <a:t>, contiene archivos propios de la administración del proyecto de </a:t>
            </a:r>
            <a:r>
              <a:rPr lang="es-AR" dirty="0" err="1"/>
              <a:t>NetBeans</a:t>
            </a:r>
            <a:r>
              <a:rPr lang="es-AR" dirty="0"/>
              <a:t>.</a:t>
            </a:r>
          </a:p>
          <a:p>
            <a:pPr>
              <a:lnSpc>
                <a:spcPct val="150000"/>
              </a:lnSpc>
            </a:pPr>
            <a:r>
              <a:rPr lang="es-AR" sz="2400" b="1" dirty="0" smtClean="0"/>
              <a:t>.</a:t>
            </a:r>
            <a:endParaRPr lang="es-AR" sz="2400" b="1" dirty="0"/>
          </a:p>
          <a:p>
            <a:endParaRPr lang="es-AR" b="1" u="sng" dirty="0"/>
          </a:p>
          <a:p>
            <a:endParaRPr lang="es-AR" b="1" u="sng"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IDE Desarrollo </a:t>
            </a:r>
            <a:r>
              <a:rPr lang="es-AR" dirty="0" err="1" smtClean="0">
                <a:solidFill>
                  <a:schemeClr val="bg1"/>
                </a:solidFill>
                <a:latin typeface="Trebuchet MS" panose="020B0603020202020204" pitchFamily="34" charset="0"/>
              </a:rPr>
              <a:t>NetBeans</a:t>
            </a:r>
            <a:r>
              <a:rPr lang="es-AR" dirty="0" smtClean="0">
                <a:solidFill>
                  <a:schemeClr val="bg1"/>
                </a:solidFill>
                <a:latin typeface="Trebuchet MS" panose="020B0603020202020204" pitchFamily="34" charset="0"/>
              </a:rPr>
              <a:t> (1/3)</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21527942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395536" y="908720"/>
            <a:ext cx="8352928" cy="5286062"/>
          </a:xfrm>
          <a:prstGeom prst="rect">
            <a:avLst/>
          </a:prstGeom>
        </p:spPr>
        <p:txBody>
          <a:bodyPr wrap="square">
            <a:spAutoFit/>
          </a:bodyPr>
          <a:lstStyle/>
          <a:p>
            <a:pPr>
              <a:lnSpc>
                <a:spcPct val="150000"/>
              </a:lnSpc>
            </a:pPr>
            <a:r>
              <a:rPr lang="es-AR" sz="2300" dirty="0" smtClean="0"/>
              <a:t>Los </a:t>
            </a:r>
            <a:r>
              <a:rPr lang="es-AR" sz="2300" dirty="0"/>
              <a:t>métodos determinan el comportamiento y la responsabilidad que tendrán las clases. </a:t>
            </a:r>
            <a:endParaRPr lang="es-AR" sz="2300" dirty="0" smtClean="0"/>
          </a:p>
          <a:p>
            <a:pPr>
              <a:lnSpc>
                <a:spcPct val="150000"/>
              </a:lnSpc>
            </a:pPr>
            <a:r>
              <a:rPr lang="es-AR" sz="2300" dirty="0" smtClean="0"/>
              <a:t>Se </a:t>
            </a:r>
            <a:r>
              <a:rPr lang="es-AR" sz="2300" dirty="0"/>
              <a:t>definen métodos que representen cómo se van a utilizar las clases. </a:t>
            </a:r>
            <a:endParaRPr lang="es-AR" sz="2300" dirty="0" smtClean="0"/>
          </a:p>
          <a:p>
            <a:pPr>
              <a:lnSpc>
                <a:spcPct val="150000"/>
              </a:lnSpc>
            </a:pPr>
            <a:r>
              <a:rPr lang="es-AR" sz="2300" dirty="0" smtClean="0"/>
              <a:t>Este </a:t>
            </a:r>
            <a:r>
              <a:rPr lang="es-AR" sz="2300" dirty="0"/>
              <a:t>como se van a utilizar las clases significa que debemos representar el uso que se les da a las clases en la lógica de negocios de la vida real, es decir, a una puerta se le pedirá que se abra y se cierre, por lo tanto se le agregaran métodos abrir() y cerrar().</a:t>
            </a:r>
          </a:p>
          <a:p>
            <a:pPr>
              <a:lnSpc>
                <a:spcPct val="150000"/>
              </a:lnSpc>
            </a:pPr>
            <a:endParaRPr lang="es-AR" b="1" u="sng"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Métodos </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72375543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395536" y="764704"/>
            <a:ext cx="8352928" cy="6463308"/>
          </a:xfrm>
          <a:prstGeom prst="rect">
            <a:avLst/>
          </a:prstGeom>
        </p:spPr>
        <p:txBody>
          <a:bodyPr wrap="square">
            <a:spAutoFit/>
          </a:bodyPr>
          <a:lstStyle/>
          <a:p>
            <a:pPr>
              <a:lnSpc>
                <a:spcPct val="150000"/>
              </a:lnSpc>
            </a:pPr>
            <a:endParaRPr lang="es-AR" sz="2200" dirty="0"/>
          </a:p>
          <a:p>
            <a:pPr>
              <a:lnSpc>
                <a:spcPct val="150000"/>
              </a:lnSpc>
            </a:pPr>
            <a:r>
              <a:rPr lang="es-AR" sz="2400" dirty="0"/>
              <a:t>Los métodos de instancia, como su nombre lo indica, son aplicables a una instancia de la clase en particular. </a:t>
            </a:r>
            <a:endParaRPr lang="es-AR" sz="2400" dirty="0" smtClean="0"/>
          </a:p>
          <a:p>
            <a:pPr>
              <a:lnSpc>
                <a:spcPct val="150000"/>
              </a:lnSpc>
            </a:pPr>
            <a:r>
              <a:rPr lang="es-AR" sz="2400" dirty="0" smtClean="0"/>
              <a:t>Es </a:t>
            </a:r>
            <a:r>
              <a:rPr lang="es-AR" sz="2400" dirty="0"/>
              <a:t>decir, que un método de instancia trabaja sobre el estado actual de la instancia, y para cada instancia tendrá un resultado distinto, por ejemplo, el hecho de comer permitirá a la instancia </a:t>
            </a:r>
            <a:r>
              <a:rPr lang="es-AR" sz="2400" dirty="0" err="1"/>
              <a:t>mario</a:t>
            </a:r>
            <a:r>
              <a:rPr lang="es-AR" sz="2400" dirty="0"/>
              <a:t> estar satisfecho, mientras que la instancia maría </a:t>
            </a:r>
            <a:r>
              <a:rPr lang="es-AR" sz="2400" dirty="0" smtClean="0"/>
              <a:t>estará </a:t>
            </a:r>
            <a:r>
              <a:rPr lang="es-AR" sz="2400" dirty="0"/>
              <a:t>insatisfecha hasta que también se le aplique el método comer.</a:t>
            </a:r>
          </a:p>
          <a:p>
            <a:pPr>
              <a:lnSpc>
                <a:spcPct val="150000"/>
              </a:lnSpc>
            </a:pPr>
            <a:endParaRPr lang="es-AR" sz="2200" dirty="0"/>
          </a:p>
          <a:p>
            <a:pPr>
              <a:lnSpc>
                <a:spcPct val="150000"/>
              </a:lnSpc>
            </a:pPr>
            <a:endParaRPr lang="es-AR" sz="2200" dirty="0"/>
          </a:p>
          <a:p>
            <a:pPr>
              <a:lnSpc>
                <a:spcPct val="150000"/>
              </a:lnSpc>
            </a:pPr>
            <a:endParaRPr lang="es-AR" b="1" u="sng"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Métodos de Instancia (1/2)</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283606525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395536" y="908720"/>
            <a:ext cx="8352928" cy="6093976"/>
          </a:xfrm>
          <a:prstGeom prst="rect">
            <a:avLst/>
          </a:prstGeom>
        </p:spPr>
        <p:txBody>
          <a:bodyPr wrap="square">
            <a:spAutoFit/>
          </a:bodyPr>
          <a:lstStyle/>
          <a:p>
            <a:pPr>
              <a:lnSpc>
                <a:spcPct val="150000"/>
              </a:lnSpc>
            </a:pPr>
            <a:endParaRPr lang="es-AR" sz="2200" dirty="0"/>
          </a:p>
          <a:p>
            <a:pPr>
              <a:lnSpc>
                <a:spcPct val="150000"/>
              </a:lnSpc>
            </a:pPr>
            <a:r>
              <a:rPr lang="es-AR" sz="2200" dirty="0" err="1"/>
              <a:t>public</a:t>
            </a:r>
            <a:r>
              <a:rPr lang="es-AR" sz="2200" dirty="0"/>
              <a:t> </a:t>
            </a:r>
            <a:r>
              <a:rPr lang="es-AR" sz="2200" dirty="0" err="1"/>
              <a:t>class</a:t>
            </a:r>
            <a:r>
              <a:rPr lang="es-AR" sz="2200" dirty="0"/>
              <a:t> Persona{ </a:t>
            </a:r>
          </a:p>
          <a:p>
            <a:pPr>
              <a:lnSpc>
                <a:spcPct val="150000"/>
              </a:lnSpc>
            </a:pPr>
            <a:endParaRPr lang="es-AR" sz="2200" dirty="0"/>
          </a:p>
          <a:p>
            <a:pPr>
              <a:lnSpc>
                <a:spcPct val="150000"/>
              </a:lnSpc>
            </a:pPr>
            <a:r>
              <a:rPr lang="es-AR" sz="2200" dirty="0"/>
              <a:t>          </a:t>
            </a:r>
            <a:r>
              <a:rPr lang="es-AR" sz="2200" dirty="0" err="1"/>
              <a:t>public</a:t>
            </a:r>
            <a:r>
              <a:rPr lang="es-AR" sz="2200" dirty="0"/>
              <a:t> </a:t>
            </a:r>
            <a:r>
              <a:rPr lang="es-AR" sz="2200" dirty="0" err="1"/>
              <a:t>void</a:t>
            </a:r>
            <a:r>
              <a:rPr lang="es-AR" sz="2200" dirty="0"/>
              <a:t> comer(</a:t>
            </a:r>
            <a:r>
              <a:rPr lang="es-AR" sz="2200" dirty="0" err="1"/>
              <a:t>int</a:t>
            </a:r>
            <a:r>
              <a:rPr lang="es-AR" sz="2200" dirty="0"/>
              <a:t> </a:t>
            </a:r>
            <a:r>
              <a:rPr lang="es-AR" sz="2200" dirty="0" err="1"/>
              <a:t>cantidadDeRaciones</a:t>
            </a:r>
            <a:r>
              <a:rPr lang="es-AR" sz="2200" dirty="0"/>
              <a:t>){ </a:t>
            </a:r>
          </a:p>
          <a:p>
            <a:pPr>
              <a:lnSpc>
                <a:spcPct val="150000"/>
              </a:lnSpc>
            </a:pPr>
            <a:endParaRPr lang="es-AR" sz="2200" dirty="0"/>
          </a:p>
          <a:p>
            <a:pPr>
              <a:lnSpc>
                <a:spcPct val="150000"/>
              </a:lnSpc>
            </a:pPr>
            <a:r>
              <a:rPr lang="es-AR" sz="2200" dirty="0"/>
              <a:t>            // Esto es un comentario. </a:t>
            </a:r>
            <a:r>
              <a:rPr lang="es-AR" sz="2200" dirty="0" err="1"/>
              <a:t>Aqui</a:t>
            </a:r>
            <a:r>
              <a:rPr lang="es-AR" sz="2200" dirty="0"/>
              <a:t> va la </a:t>
            </a:r>
            <a:r>
              <a:rPr lang="es-AR" sz="2200" dirty="0" err="1"/>
              <a:t>definicion</a:t>
            </a:r>
            <a:r>
              <a:rPr lang="es-AR" sz="2200" dirty="0"/>
              <a:t> del </a:t>
            </a:r>
            <a:r>
              <a:rPr lang="es-AR" sz="2200" dirty="0" err="1"/>
              <a:t>metodo</a:t>
            </a:r>
            <a:r>
              <a:rPr lang="es-AR" sz="2200" dirty="0"/>
              <a:t>. </a:t>
            </a:r>
          </a:p>
          <a:p>
            <a:pPr>
              <a:lnSpc>
                <a:spcPct val="150000"/>
              </a:lnSpc>
            </a:pPr>
            <a:endParaRPr lang="es-AR" sz="2200" dirty="0"/>
          </a:p>
          <a:p>
            <a:pPr>
              <a:lnSpc>
                <a:spcPct val="150000"/>
              </a:lnSpc>
            </a:pPr>
            <a:r>
              <a:rPr lang="es-AR" sz="2200" dirty="0"/>
              <a:t>      } </a:t>
            </a:r>
          </a:p>
          <a:p>
            <a:pPr>
              <a:lnSpc>
                <a:spcPct val="150000"/>
              </a:lnSpc>
            </a:pPr>
            <a:endParaRPr lang="es-AR" sz="2200" dirty="0"/>
          </a:p>
          <a:p>
            <a:pPr>
              <a:lnSpc>
                <a:spcPct val="150000"/>
              </a:lnSpc>
            </a:pPr>
            <a:r>
              <a:rPr lang="es-AR" sz="2200" dirty="0"/>
              <a:t>    }</a:t>
            </a:r>
          </a:p>
          <a:p>
            <a:pPr>
              <a:lnSpc>
                <a:spcPct val="150000"/>
              </a:lnSpc>
            </a:pPr>
            <a:endParaRPr lang="es-AR" sz="2200" dirty="0"/>
          </a:p>
          <a:p>
            <a:pPr>
              <a:lnSpc>
                <a:spcPct val="150000"/>
              </a:lnSpc>
            </a:pPr>
            <a:endParaRPr lang="es-AR" b="1" u="sng"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Métodos de Instancia (2/2)</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26430583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395536" y="908720"/>
            <a:ext cx="8352928" cy="1523494"/>
          </a:xfrm>
          <a:prstGeom prst="rect">
            <a:avLst/>
          </a:prstGeom>
        </p:spPr>
        <p:txBody>
          <a:bodyPr wrap="square">
            <a:spAutoFit/>
          </a:bodyPr>
          <a:lstStyle/>
          <a:p>
            <a:pPr>
              <a:lnSpc>
                <a:spcPct val="150000"/>
              </a:lnSpc>
            </a:pPr>
            <a:endParaRPr lang="es-AR" sz="2200" dirty="0"/>
          </a:p>
          <a:p>
            <a:pPr>
              <a:lnSpc>
                <a:spcPct val="150000"/>
              </a:lnSpc>
            </a:pPr>
            <a:endParaRPr lang="es-AR" sz="2200" dirty="0"/>
          </a:p>
          <a:p>
            <a:pPr>
              <a:lnSpc>
                <a:spcPct val="150000"/>
              </a:lnSpc>
            </a:pPr>
            <a:endParaRPr lang="es-AR" b="1" u="sng"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L</a:t>
            </a:r>
            <a:r>
              <a:rPr lang="es-AR" dirty="0" smtClean="0">
                <a:solidFill>
                  <a:schemeClr val="bg1"/>
                </a:solidFill>
                <a:latin typeface="Trebuchet MS" panose="020B0603020202020204" pitchFamily="34" charset="0"/>
              </a:rPr>
              <a:t>aboratorio</a:t>
            </a:r>
            <a:endParaRPr lang="es-AR" dirty="0">
              <a:solidFill>
                <a:schemeClr val="bg1"/>
              </a:solidFill>
              <a:latin typeface="Trebuchet MS" panose="020B0603020202020204" pitchFamily="34" charset="0"/>
            </a:endParaRPr>
          </a:p>
        </p:txBody>
      </p:sp>
      <p:pic>
        <p:nvPicPr>
          <p:cNvPr id="2" name="Imagen 1"/>
          <p:cNvPicPr>
            <a:picLocks noChangeAspect="1"/>
          </p:cNvPicPr>
          <p:nvPr/>
        </p:nvPicPr>
        <p:blipFill>
          <a:blip r:embed="rId2"/>
          <a:stretch>
            <a:fillRect/>
          </a:stretch>
        </p:blipFill>
        <p:spPr>
          <a:xfrm>
            <a:off x="382335" y="889977"/>
            <a:ext cx="8761665" cy="4896544"/>
          </a:xfrm>
          <a:prstGeom prst="rect">
            <a:avLst/>
          </a:prstGeom>
        </p:spPr>
      </p:pic>
    </p:spTree>
    <p:extLst>
      <p:ext uri="{BB962C8B-B14F-4D97-AF65-F5344CB8AC3E}">
        <p14:creationId xmlns:p14="http://schemas.microsoft.com/office/powerpoint/2010/main" val="417750058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395536" y="908720"/>
            <a:ext cx="8352928" cy="1523494"/>
          </a:xfrm>
          <a:prstGeom prst="rect">
            <a:avLst/>
          </a:prstGeom>
        </p:spPr>
        <p:txBody>
          <a:bodyPr wrap="square">
            <a:spAutoFit/>
          </a:bodyPr>
          <a:lstStyle/>
          <a:p>
            <a:pPr>
              <a:lnSpc>
                <a:spcPct val="150000"/>
              </a:lnSpc>
            </a:pPr>
            <a:endParaRPr lang="es-AR" sz="2200" dirty="0"/>
          </a:p>
          <a:p>
            <a:pPr>
              <a:lnSpc>
                <a:spcPct val="150000"/>
              </a:lnSpc>
            </a:pPr>
            <a:endParaRPr lang="es-AR" sz="2200" dirty="0"/>
          </a:p>
          <a:p>
            <a:pPr>
              <a:lnSpc>
                <a:spcPct val="150000"/>
              </a:lnSpc>
            </a:pPr>
            <a:endParaRPr lang="es-AR" b="1" u="sng"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L</a:t>
            </a:r>
            <a:r>
              <a:rPr lang="es-AR" dirty="0" smtClean="0">
                <a:solidFill>
                  <a:schemeClr val="bg1"/>
                </a:solidFill>
                <a:latin typeface="Trebuchet MS" panose="020B0603020202020204" pitchFamily="34" charset="0"/>
              </a:rPr>
              <a:t>aboratorio</a:t>
            </a:r>
            <a:endParaRPr lang="es-AR" dirty="0">
              <a:solidFill>
                <a:schemeClr val="bg1"/>
              </a:solidFill>
              <a:latin typeface="Trebuchet MS" panose="020B0603020202020204" pitchFamily="34" charset="0"/>
            </a:endParaRPr>
          </a:p>
        </p:txBody>
      </p:sp>
      <p:sp>
        <p:nvSpPr>
          <p:cNvPr id="3" name="Rectángulo 2"/>
          <p:cNvSpPr/>
          <p:nvPr/>
        </p:nvSpPr>
        <p:spPr>
          <a:xfrm>
            <a:off x="395536" y="620688"/>
            <a:ext cx="8280920" cy="5780044"/>
          </a:xfrm>
          <a:prstGeom prst="rect">
            <a:avLst/>
          </a:prstGeom>
        </p:spPr>
        <p:txBody>
          <a:bodyPr wrap="square">
            <a:spAutoFit/>
          </a:bodyPr>
          <a:lstStyle/>
          <a:p>
            <a:pPr>
              <a:lnSpc>
                <a:spcPct val="107000"/>
              </a:lnSpc>
              <a:spcAft>
                <a:spcPts val="1200"/>
              </a:spcAft>
            </a:pPr>
            <a:r>
              <a:rPr lang="es-AR" sz="2000" dirty="0">
                <a:solidFill>
                  <a:srgbClr val="767676"/>
                </a:solidFill>
                <a:latin typeface="Lato" panose="020F0502020204030203" pitchFamily="34" charset="0"/>
                <a:ea typeface="Times New Roman" panose="02020603050405020304" pitchFamily="18" charset="0"/>
                <a:cs typeface="Times New Roman" panose="02020603050405020304" pitchFamily="18" charset="0"/>
              </a:rPr>
              <a:t>Nos piden crear una matriz de 4×4 de números enteros que inicialmente esta vacía, nos piden hacer un menú con estas opciones:</a:t>
            </a:r>
            <a:endParaRPr lang="es-AR"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0"/>
              </a:spcAft>
              <a:buSzPts val="1000"/>
              <a:buFont typeface="Wingdings" panose="05000000000000000000" pitchFamily="2" charset="2"/>
              <a:buChar char=""/>
              <a:tabLst>
                <a:tab pos="457200" algn="l"/>
              </a:tabLst>
            </a:pPr>
            <a:r>
              <a:rPr lang="es-AR" sz="2000" dirty="0">
                <a:solidFill>
                  <a:srgbClr val="767676"/>
                </a:solidFill>
                <a:latin typeface="Lato" panose="020F0502020204030203" pitchFamily="34" charset="0"/>
                <a:ea typeface="Times New Roman" panose="02020603050405020304" pitchFamily="18" charset="0"/>
                <a:cs typeface="Times New Roman" panose="02020603050405020304" pitchFamily="18" charset="0"/>
              </a:rPr>
              <a:t>Rellenar TODA la matriz de números, debes pedírselo al usuario.</a:t>
            </a:r>
            <a:endParaRPr lang="es-AR" sz="2000" dirty="0">
              <a:solidFill>
                <a:srgbClr val="767676"/>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0"/>
              </a:spcAft>
              <a:buSzPts val="1000"/>
              <a:buFont typeface="Wingdings" panose="05000000000000000000" pitchFamily="2" charset="2"/>
              <a:buChar char=""/>
              <a:tabLst>
                <a:tab pos="457200" algn="l"/>
              </a:tabLst>
            </a:pPr>
            <a:r>
              <a:rPr lang="es-AR" sz="2000" dirty="0">
                <a:solidFill>
                  <a:srgbClr val="767676"/>
                </a:solidFill>
                <a:latin typeface="Lato" panose="020F0502020204030203" pitchFamily="34" charset="0"/>
                <a:ea typeface="Times New Roman" panose="02020603050405020304" pitchFamily="18" charset="0"/>
                <a:cs typeface="Times New Roman" panose="02020603050405020304" pitchFamily="18" charset="0"/>
              </a:rPr>
              <a:t>Suma de una fila que se pedirá al usuario (controlar que elija una correcta)</a:t>
            </a:r>
            <a:endParaRPr lang="es-AR" sz="2000" dirty="0">
              <a:solidFill>
                <a:srgbClr val="767676"/>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0"/>
              </a:spcAft>
              <a:buSzPts val="1000"/>
              <a:buFont typeface="Wingdings" panose="05000000000000000000" pitchFamily="2" charset="2"/>
              <a:buChar char=""/>
              <a:tabLst>
                <a:tab pos="457200" algn="l"/>
              </a:tabLst>
            </a:pPr>
            <a:r>
              <a:rPr lang="es-AR" sz="2000" dirty="0">
                <a:solidFill>
                  <a:srgbClr val="767676"/>
                </a:solidFill>
                <a:latin typeface="Lato" panose="020F0502020204030203" pitchFamily="34" charset="0"/>
                <a:ea typeface="Times New Roman" panose="02020603050405020304" pitchFamily="18" charset="0"/>
                <a:cs typeface="Times New Roman" panose="02020603050405020304" pitchFamily="18" charset="0"/>
              </a:rPr>
              <a:t>Suma de una columna que se pedirá al usuario (controlar que elija una correcta)</a:t>
            </a:r>
            <a:endParaRPr lang="es-AR" sz="2000" dirty="0">
              <a:solidFill>
                <a:srgbClr val="767676"/>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0"/>
              </a:spcAft>
              <a:buSzPts val="1000"/>
              <a:buFont typeface="Wingdings" panose="05000000000000000000" pitchFamily="2" charset="2"/>
              <a:buChar char=""/>
              <a:tabLst>
                <a:tab pos="457200" algn="l"/>
              </a:tabLst>
            </a:pPr>
            <a:r>
              <a:rPr lang="es-AR" sz="2000" dirty="0">
                <a:solidFill>
                  <a:srgbClr val="767676"/>
                </a:solidFill>
                <a:latin typeface="Lato" panose="020F0502020204030203" pitchFamily="34" charset="0"/>
                <a:ea typeface="Times New Roman" panose="02020603050405020304" pitchFamily="18" charset="0"/>
                <a:cs typeface="Times New Roman" panose="02020603050405020304" pitchFamily="18" charset="0"/>
              </a:rPr>
              <a:t>Sumar la diagonal principal (ver ejemplo)</a:t>
            </a:r>
            <a:endParaRPr lang="es-AR" sz="2000" dirty="0">
              <a:solidFill>
                <a:srgbClr val="767676"/>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0"/>
              </a:spcAft>
              <a:buSzPts val="1000"/>
              <a:buFont typeface="Wingdings" panose="05000000000000000000" pitchFamily="2" charset="2"/>
              <a:buChar char=""/>
              <a:tabLst>
                <a:tab pos="457200" algn="l"/>
              </a:tabLst>
            </a:pPr>
            <a:r>
              <a:rPr lang="es-AR" sz="2000" dirty="0">
                <a:solidFill>
                  <a:srgbClr val="767676"/>
                </a:solidFill>
                <a:latin typeface="Lato" panose="020F0502020204030203" pitchFamily="34" charset="0"/>
                <a:ea typeface="Times New Roman" panose="02020603050405020304" pitchFamily="18" charset="0"/>
                <a:cs typeface="Times New Roman" panose="02020603050405020304" pitchFamily="18" charset="0"/>
              </a:rPr>
              <a:t>Sumar la diagonal inversa (ver ejemplo)</a:t>
            </a:r>
            <a:endParaRPr lang="es-AR" sz="2000" dirty="0">
              <a:solidFill>
                <a:srgbClr val="767676"/>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Wingdings" panose="05000000000000000000" pitchFamily="2" charset="2"/>
              <a:buChar char=""/>
              <a:tabLst>
                <a:tab pos="457200" algn="l"/>
              </a:tabLst>
            </a:pPr>
            <a:r>
              <a:rPr lang="es-AR" sz="2000" dirty="0">
                <a:solidFill>
                  <a:srgbClr val="767676"/>
                </a:solidFill>
                <a:latin typeface="Lato" panose="020F0502020204030203" pitchFamily="34" charset="0"/>
                <a:ea typeface="Times New Roman" panose="02020603050405020304" pitchFamily="18" charset="0"/>
                <a:cs typeface="Times New Roman" panose="02020603050405020304" pitchFamily="18" charset="0"/>
              </a:rPr>
              <a:t>La media de todos los valores de la matriz</a:t>
            </a:r>
            <a:endParaRPr lang="es-AR" sz="2000" dirty="0">
              <a:solidFill>
                <a:srgbClr val="767676"/>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endParaRPr lang="es-AR" dirty="0" smtClean="0">
              <a:solidFill>
                <a:srgbClr val="767676"/>
              </a:solidFill>
              <a:latin typeface="Lato" panose="020F0502020204030203" pitchFamily="34" charset="0"/>
              <a:ea typeface="Times New Roman" panose="02020603050405020304" pitchFamily="18" charset="0"/>
              <a:cs typeface="Times New Roman" panose="02020603050405020304" pitchFamily="18" charset="0"/>
            </a:endParaRPr>
          </a:p>
          <a:p>
            <a:pPr>
              <a:lnSpc>
                <a:spcPct val="107000"/>
              </a:lnSpc>
              <a:spcAft>
                <a:spcPts val="1200"/>
              </a:spcAft>
            </a:pPr>
            <a:r>
              <a:rPr lang="es-AR" dirty="0" smtClean="0">
                <a:solidFill>
                  <a:srgbClr val="767676"/>
                </a:solidFill>
                <a:latin typeface="Lato" panose="020F0502020204030203" pitchFamily="34" charset="0"/>
                <a:ea typeface="Times New Roman" panose="02020603050405020304" pitchFamily="18" charset="0"/>
                <a:cs typeface="Times New Roman" panose="02020603050405020304" pitchFamily="18" charset="0"/>
              </a:rPr>
              <a:t>IMPORTANTE</a:t>
            </a:r>
            <a:r>
              <a:rPr lang="es-AR" dirty="0">
                <a:solidFill>
                  <a:srgbClr val="767676"/>
                </a:solidFill>
                <a:latin typeface="Lato" panose="020F0502020204030203" pitchFamily="34" charset="0"/>
                <a:ea typeface="Times New Roman" panose="02020603050405020304" pitchFamily="18" charset="0"/>
                <a:cs typeface="Times New Roman" panose="02020603050405020304" pitchFamily="18" charset="0"/>
              </a:rPr>
              <a:t>: hasta que no se haga la primera opción, el resto de opciones no se deberán de ejecutar, simplemente mostrar un mensaje donde diga que debes rellenar la matriz.</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214463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395536" y="908720"/>
            <a:ext cx="8352928" cy="1523494"/>
          </a:xfrm>
          <a:prstGeom prst="rect">
            <a:avLst/>
          </a:prstGeom>
        </p:spPr>
        <p:txBody>
          <a:bodyPr wrap="square">
            <a:spAutoFit/>
          </a:bodyPr>
          <a:lstStyle/>
          <a:p>
            <a:pPr>
              <a:lnSpc>
                <a:spcPct val="150000"/>
              </a:lnSpc>
            </a:pPr>
            <a:endParaRPr lang="es-AR" sz="2200" dirty="0"/>
          </a:p>
          <a:p>
            <a:pPr>
              <a:lnSpc>
                <a:spcPct val="150000"/>
              </a:lnSpc>
            </a:pPr>
            <a:endParaRPr lang="es-AR" sz="2200" dirty="0"/>
          </a:p>
          <a:p>
            <a:pPr>
              <a:lnSpc>
                <a:spcPct val="150000"/>
              </a:lnSpc>
            </a:pPr>
            <a:endParaRPr lang="es-AR" b="1" u="sng"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L</a:t>
            </a:r>
            <a:r>
              <a:rPr lang="es-AR" dirty="0" smtClean="0">
                <a:solidFill>
                  <a:schemeClr val="bg1"/>
                </a:solidFill>
                <a:latin typeface="Trebuchet MS" panose="020B0603020202020204" pitchFamily="34" charset="0"/>
              </a:rPr>
              <a:t>aboratorio</a:t>
            </a:r>
            <a:endParaRPr lang="es-AR" dirty="0">
              <a:solidFill>
                <a:schemeClr val="bg1"/>
              </a:solidFill>
              <a:latin typeface="Trebuchet MS" panose="020B0603020202020204" pitchFamily="34" charset="0"/>
            </a:endParaRPr>
          </a:p>
        </p:txBody>
      </p:sp>
      <p:pic>
        <p:nvPicPr>
          <p:cNvPr id="5" name="Imagen 4"/>
          <p:cNvPicPr/>
          <p:nvPr/>
        </p:nvPicPr>
        <p:blipFill>
          <a:blip r:embed="rId2"/>
          <a:stretch>
            <a:fillRect/>
          </a:stretch>
        </p:blipFill>
        <p:spPr>
          <a:xfrm>
            <a:off x="755576" y="1052736"/>
            <a:ext cx="7416824" cy="3888432"/>
          </a:xfrm>
          <a:prstGeom prst="rect">
            <a:avLst/>
          </a:prstGeom>
        </p:spPr>
      </p:pic>
    </p:spTree>
    <p:extLst>
      <p:ext uri="{BB962C8B-B14F-4D97-AF65-F5344CB8AC3E}">
        <p14:creationId xmlns:p14="http://schemas.microsoft.com/office/powerpoint/2010/main" val="274165671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323528" y="692696"/>
            <a:ext cx="8496944" cy="5632311"/>
          </a:xfrm>
          <a:prstGeom prst="rect">
            <a:avLst/>
          </a:prstGeom>
        </p:spPr>
        <p:txBody>
          <a:bodyPr wrap="square">
            <a:spAutoFit/>
          </a:bodyPr>
          <a:lstStyle/>
          <a:p>
            <a:r>
              <a:rPr lang="es-AR" b="1" dirty="0" smtClean="0"/>
              <a:t>Comandos </a:t>
            </a:r>
            <a:r>
              <a:rPr lang="es-AR" b="1" dirty="0"/>
              <a:t>útiles aplicables a un proyecto </a:t>
            </a:r>
          </a:p>
          <a:p>
            <a:endParaRPr lang="es-AR" dirty="0" smtClean="0"/>
          </a:p>
          <a:p>
            <a:r>
              <a:rPr lang="es-AR" dirty="0" smtClean="0"/>
              <a:t>Al </a:t>
            </a:r>
            <a:r>
              <a:rPr lang="es-AR" dirty="0"/>
              <a:t>seleccionar la vista de Project View, se puede hacer un </a:t>
            </a:r>
            <a:r>
              <a:rPr lang="es-AR" dirty="0" err="1"/>
              <a:t>click</a:t>
            </a:r>
            <a:r>
              <a:rPr lang="es-AR" dirty="0"/>
              <a:t> derecho sobre el proyecto y </a:t>
            </a:r>
            <a:r>
              <a:rPr lang="es-AR" dirty="0" smtClean="0"/>
              <a:t>aparecerán </a:t>
            </a:r>
            <a:r>
              <a:rPr lang="es-AR" dirty="0"/>
              <a:t>los comando más importantes, entre ellos encontraremos:</a:t>
            </a:r>
          </a:p>
          <a:p>
            <a:endParaRPr lang="es-AR" dirty="0" smtClean="0"/>
          </a:p>
          <a:p>
            <a:pPr marL="285750" indent="-285750">
              <a:buFont typeface="Arial" panose="020B0604020202020204" pitchFamily="34" charset="0"/>
              <a:buChar char="•"/>
            </a:pPr>
            <a:r>
              <a:rPr lang="es-AR" dirty="0" smtClean="0"/>
              <a:t>Build </a:t>
            </a:r>
            <a:r>
              <a:rPr lang="es-AR" dirty="0"/>
              <a:t>Project, compila el proyecto y genera el archivo aplicacion.jar</a:t>
            </a:r>
          </a:p>
          <a:p>
            <a:pPr marL="285750" indent="-285750">
              <a:buFont typeface="Arial" panose="020B0604020202020204" pitchFamily="34" charset="0"/>
              <a:buChar char="•"/>
            </a:pPr>
            <a:r>
              <a:rPr lang="es-AR" dirty="0" err="1"/>
              <a:t>Clean</a:t>
            </a:r>
            <a:r>
              <a:rPr lang="es-AR" dirty="0"/>
              <a:t> Project, elimina todos los archivos compilados de la versión anterior del proyecto, dejando solo el código fuente.</a:t>
            </a:r>
          </a:p>
          <a:p>
            <a:pPr marL="285750" indent="-285750">
              <a:buFont typeface="Arial" panose="020B0604020202020204" pitchFamily="34" charset="0"/>
              <a:buChar char="•"/>
            </a:pPr>
            <a:r>
              <a:rPr lang="es-AR" dirty="0"/>
              <a:t>Run Project, ejecuta el proyecto desde la clase principal </a:t>
            </a:r>
            <a:r>
              <a:rPr lang="es-AR" dirty="0" err="1"/>
              <a:t>preconfigurada</a:t>
            </a:r>
            <a:r>
              <a:rPr lang="es-AR" dirty="0"/>
              <a:t>, de no haber una </a:t>
            </a:r>
            <a:r>
              <a:rPr lang="es-AR" dirty="0" err="1"/>
              <a:t>preconfigurada</a:t>
            </a:r>
            <a:r>
              <a:rPr lang="es-AR" dirty="0"/>
              <a:t> mostrará las opciones de las clases con métodos </a:t>
            </a:r>
            <a:r>
              <a:rPr lang="es-AR" dirty="0" err="1"/>
              <a:t>main</a:t>
            </a:r>
            <a:r>
              <a:rPr lang="es-AR" dirty="0"/>
              <a:t> definidos.</a:t>
            </a:r>
          </a:p>
          <a:p>
            <a:pPr marL="285750" indent="-285750">
              <a:buFont typeface="Arial" panose="020B0604020202020204" pitchFamily="34" charset="0"/>
              <a:buChar char="•"/>
            </a:pPr>
            <a:r>
              <a:rPr lang="es-AR" dirty="0" err="1"/>
              <a:t>Debug</a:t>
            </a:r>
            <a:r>
              <a:rPr lang="es-AR" dirty="0"/>
              <a:t> Project, se utiliza para </a:t>
            </a:r>
            <a:r>
              <a:rPr lang="es-AR" dirty="0" err="1"/>
              <a:t>debuguear</a:t>
            </a:r>
            <a:r>
              <a:rPr lang="es-AR" dirty="0"/>
              <a:t> el proyecto, hacer una corrida paso a paso viendo el contenido de las variables.</a:t>
            </a:r>
          </a:p>
          <a:p>
            <a:pPr marL="285750" indent="-285750">
              <a:buFont typeface="Arial" panose="020B0604020202020204" pitchFamily="34" charset="0"/>
              <a:buChar char="•"/>
            </a:pPr>
            <a:r>
              <a:rPr lang="es-AR" dirty="0"/>
              <a:t>Set </a:t>
            </a:r>
            <a:r>
              <a:rPr lang="es-AR" dirty="0" err="1"/>
              <a:t>Main</a:t>
            </a:r>
            <a:r>
              <a:rPr lang="es-AR" dirty="0"/>
              <a:t> Project, configura el proyecto como el proyecto principal, entre varios proyectos.</a:t>
            </a:r>
          </a:p>
          <a:p>
            <a:pPr marL="285750" indent="-285750">
              <a:buFont typeface="Arial" panose="020B0604020202020204" pitchFamily="34" charset="0"/>
              <a:buChar char="•"/>
            </a:pPr>
            <a:r>
              <a:rPr lang="es-AR" dirty="0" err="1"/>
              <a:t>Close</a:t>
            </a:r>
            <a:r>
              <a:rPr lang="es-AR" dirty="0"/>
              <a:t> Project, cierra el proyecto.</a:t>
            </a:r>
          </a:p>
          <a:p>
            <a:pPr marL="285750" indent="-285750">
              <a:buFont typeface="Arial" panose="020B0604020202020204" pitchFamily="34" charset="0"/>
              <a:buChar char="•"/>
            </a:pPr>
            <a:r>
              <a:rPr lang="es-AR" dirty="0" err="1"/>
              <a:t>Properties</a:t>
            </a:r>
            <a:r>
              <a:rPr lang="es-AR" dirty="0"/>
              <a:t>, permite visualizar las propiedades del proyecto.</a:t>
            </a:r>
          </a:p>
          <a:p>
            <a:endParaRPr lang="es-AR" dirty="0"/>
          </a:p>
          <a:p>
            <a:endParaRPr lang="es-AR" b="1" u="sng" dirty="0"/>
          </a:p>
          <a:p>
            <a:endParaRPr lang="es-AR" b="1" u="sng"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IDE Desarrollo </a:t>
            </a:r>
            <a:r>
              <a:rPr lang="es-AR" dirty="0" err="1" smtClean="0">
                <a:solidFill>
                  <a:schemeClr val="bg1"/>
                </a:solidFill>
                <a:latin typeface="Trebuchet MS" panose="020B0603020202020204" pitchFamily="34" charset="0"/>
              </a:rPr>
              <a:t>NetBeans</a:t>
            </a:r>
            <a:r>
              <a:rPr lang="es-AR" dirty="0" smtClean="0">
                <a:solidFill>
                  <a:schemeClr val="bg1"/>
                </a:solidFill>
                <a:latin typeface="Trebuchet MS" panose="020B0603020202020204" pitchFamily="34" charset="0"/>
              </a:rPr>
              <a:t> (2/3)</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77692729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323528" y="692696"/>
            <a:ext cx="8496944" cy="4801314"/>
          </a:xfrm>
          <a:prstGeom prst="rect">
            <a:avLst/>
          </a:prstGeom>
        </p:spPr>
        <p:txBody>
          <a:bodyPr wrap="square">
            <a:spAutoFit/>
          </a:bodyPr>
          <a:lstStyle/>
          <a:p>
            <a:r>
              <a:rPr lang="es-AR" b="1" dirty="0"/>
              <a:t>El </a:t>
            </a:r>
            <a:r>
              <a:rPr lang="es-AR" b="1" dirty="0" err="1"/>
              <a:t>Debugger</a:t>
            </a:r>
            <a:r>
              <a:rPr lang="es-AR" b="1" dirty="0"/>
              <a:t> </a:t>
            </a:r>
            <a:endParaRPr lang="es-AR" b="1" dirty="0" smtClean="0"/>
          </a:p>
          <a:p>
            <a:endParaRPr lang="es-AR" b="1" dirty="0"/>
          </a:p>
          <a:p>
            <a:r>
              <a:rPr lang="es-AR" dirty="0"/>
              <a:t>Herramienta que se utiliza para examinar el programa en busca de errores y depurarlos, en un paso a paso por las </a:t>
            </a:r>
            <a:r>
              <a:rPr lang="es-AR" dirty="0" smtClean="0"/>
              <a:t>líneas </a:t>
            </a:r>
            <a:r>
              <a:rPr lang="es-AR" dirty="0"/>
              <a:t>del </a:t>
            </a:r>
            <a:r>
              <a:rPr lang="es-AR" dirty="0" smtClean="0"/>
              <a:t>código </a:t>
            </a:r>
            <a:r>
              <a:rPr lang="es-AR" dirty="0"/>
              <a:t>fuente de toda la </a:t>
            </a:r>
            <a:r>
              <a:rPr lang="es-AR" dirty="0" smtClean="0"/>
              <a:t>aplicación.</a:t>
            </a:r>
            <a:endParaRPr lang="es-AR" dirty="0"/>
          </a:p>
          <a:p>
            <a:endParaRPr lang="es-AR" dirty="0" smtClean="0"/>
          </a:p>
          <a:p>
            <a:r>
              <a:rPr lang="es-AR" dirty="0" smtClean="0"/>
              <a:t>Las </a:t>
            </a:r>
            <a:r>
              <a:rPr lang="es-AR" dirty="0"/>
              <a:t>partes más importantes son</a:t>
            </a:r>
            <a:r>
              <a:rPr lang="es-AR" dirty="0" smtClean="0"/>
              <a:t>:</a:t>
            </a:r>
          </a:p>
          <a:p>
            <a:endParaRPr lang="es-AR" dirty="0"/>
          </a:p>
          <a:p>
            <a:pPr marL="285750" indent="-285750">
              <a:buFont typeface="Arial" panose="020B0604020202020204" pitchFamily="34" charset="0"/>
              <a:buChar char="•"/>
            </a:pPr>
            <a:r>
              <a:rPr lang="es-AR" dirty="0"/>
              <a:t>Utilización de </a:t>
            </a:r>
            <a:r>
              <a:rPr lang="es-AR" dirty="0" err="1"/>
              <a:t>Breakpoints</a:t>
            </a:r>
            <a:r>
              <a:rPr lang="es-AR" dirty="0"/>
              <a:t>, se coloca un </a:t>
            </a:r>
            <a:r>
              <a:rPr lang="es-AR" dirty="0" err="1"/>
              <a:t>breakpoint</a:t>
            </a:r>
            <a:r>
              <a:rPr lang="es-AR" dirty="0"/>
              <a:t> en la línea de código donde se quiere detener la ejecución del programa para evaluar el estado de las variables.</a:t>
            </a:r>
          </a:p>
          <a:p>
            <a:pPr marL="285750" indent="-285750">
              <a:buFont typeface="Arial" panose="020B0604020202020204" pitchFamily="34" charset="0"/>
              <a:buChar char="•"/>
            </a:pPr>
            <a:r>
              <a:rPr lang="es-AR" dirty="0"/>
              <a:t>Utilización de </a:t>
            </a:r>
            <a:r>
              <a:rPr lang="es-AR" dirty="0" err="1"/>
              <a:t>Watches</a:t>
            </a:r>
            <a:r>
              <a:rPr lang="es-AR" dirty="0"/>
              <a:t>, se utiliza para visualizar el valor de variables que uno desee y expresiones del código en ejecución.</a:t>
            </a:r>
          </a:p>
          <a:p>
            <a:pPr marL="285750" indent="-285750">
              <a:buFont typeface="Arial" panose="020B0604020202020204" pitchFamily="34" charset="0"/>
              <a:buChar char="•"/>
            </a:pPr>
            <a:r>
              <a:rPr lang="es-AR" dirty="0"/>
              <a:t>Visualización de Local Variables, se utiliza para visualizar valores de las variables locales al código en ejecución</a:t>
            </a:r>
          </a:p>
          <a:p>
            <a:endParaRPr lang="es-AR" b="1" u="sng" dirty="0"/>
          </a:p>
          <a:p>
            <a:endParaRPr lang="es-AR" b="1" u="sng"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IDE Desarrollo </a:t>
            </a:r>
            <a:r>
              <a:rPr lang="es-AR" dirty="0" err="1" smtClean="0">
                <a:solidFill>
                  <a:schemeClr val="bg1"/>
                </a:solidFill>
                <a:latin typeface="Trebuchet MS" panose="020B0603020202020204" pitchFamily="34" charset="0"/>
              </a:rPr>
              <a:t>NetBeans</a:t>
            </a:r>
            <a:r>
              <a:rPr lang="es-AR" dirty="0" smtClean="0">
                <a:solidFill>
                  <a:schemeClr val="bg1"/>
                </a:solidFill>
                <a:latin typeface="Trebuchet MS" panose="020B0603020202020204" pitchFamily="34" charset="0"/>
              </a:rPr>
              <a:t> (3/3)</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223701591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323528" y="692696"/>
            <a:ext cx="8496944" cy="5355312"/>
          </a:xfrm>
          <a:prstGeom prst="rect">
            <a:avLst/>
          </a:prstGeom>
        </p:spPr>
        <p:txBody>
          <a:bodyPr wrap="square">
            <a:spAutoFit/>
          </a:bodyPr>
          <a:lstStyle/>
          <a:p>
            <a:r>
              <a:rPr lang="es-AR" b="1" dirty="0"/>
              <a:t>Qué son los valores externos  </a:t>
            </a:r>
            <a:endParaRPr lang="es-AR" b="1" dirty="0" smtClean="0"/>
          </a:p>
          <a:p>
            <a:r>
              <a:rPr lang="es-AR" b="1" dirty="0"/>
              <a:t>  </a:t>
            </a:r>
          </a:p>
          <a:p>
            <a:pPr>
              <a:lnSpc>
                <a:spcPct val="150000"/>
              </a:lnSpc>
            </a:pPr>
            <a:r>
              <a:rPr lang="es-AR" dirty="0"/>
              <a:t>Desde la línea de comandos se pueden pasar parámetros al programa, estos llegarán en forma de arreglo de cadena de caracteres al método </a:t>
            </a:r>
            <a:r>
              <a:rPr lang="es-AR" dirty="0" err="1"/>
              <a:t>main</a:t>
            </a:r>
            <a:r>
              <a:rPr lang="es-AR" dirty="0"/>
              <a:t>. Estos parámetros pueden ser utilizados para generar configuraciones de corrida o de instalación del programa.</a:t>
            </a:r>
          </a:p>
          <a:p>
            <a:pPr>
              <a:lnSpc>
                <a:spcPct val="150000"/>
              </a:lnSpc>
            </a:pPr>
            <a:r>
              <a:rPr lang="es-AR" dirty="0"/>
              <a:t>En el </a:t>
            </a:r>
            <a:r>
              <a:rPr lang="es-AR" dirty="0" err="1"/>
              <a:t>NetBeans</a:t>
            </a:r>
            <a:r>
              <a:rPr lang="es-AR" dirty="0"/>
              <a:t>, se puede configurar en el proyecto configurado como principal, desde las propiedades del proyecto, running </a:t>
            </a:r>
            <a:r>
              <a:rPr lang="es-AR" dirty="0" err="1"/>
              <a:t>project</a:t>
            </a:r>
            <a:r>
              <a:rPr lang="es-AR" dirty="0"/>
              <a:t>, </a:t>
            </a:r>
            <a:r>
              <a:rPr lang="es-AR" dirty="0" err="1"/>
              <a:t>arguments</a:t>
            </a:r>
            <a:r>
              <a:rPr lang="es-AR" dirty="0" smtClean="0"/>
              <a:t>.</a:t>
            </a:r>
          </a:p>
          <a:p>
            <a:r>
              <a:rPr lang="es-AR" dirty="0" smtClean="0"/>
              <a:t> </a:t>
            </a:r>
            <a:r>
              <a:rPr lang="es-AR" dirty="0"/>
              <a:t> </a:t>
            </a:r>
          </a:p>
          <a:p>
            <a:r>
              <a:rPr lang="es-AR" b="1" dirty="0"/>
              <a:t>Implementación </a:t>
            </a:r>
            <a:endParaRPr lang="es-AR" b="1" dirty="0" smtClean="0"/>
          </a:p>
          <a:p>
            <a:endParaRPr lang="es-AR" b="1" dirty="0"/>
          </a:p>
          <a:p>
            <a:r>
              <a:rPr lang="es-AR" dirty="0"/>
              <a:t>Este mismo método desde la línea de comandos sería:</a:t>
            </a:r>
          </a:p>
          <a:p>
            <a:r>
              <a:rPr lang="es-AR" dirty="0"/>
              <a:t> </a:t>
            </a:r>
          </a:p>
          <a:p>
            <a:r>
              <a:rPr lang="es-AR" dirty="0"/>
              <a:t>java -</a:t>
            </a:r>
            <a:r>
              <a:rPr lang="es-AR" dirty="0" err="1"/>
              <a:t>classpath</a:t>
            </a:r>
            <a:r>
              <a:rPr lang="es-AR" dirty="0"/>
              <a:t> aplicación.jar </a:t>
            </a:r>
            <a:r>
              <a:rPr lang="es-AR" dirty="0" err="1"/>
              <a:t>ar.com.educacionit.Programa</a:t>
            </a:r>
            <a:r>
              <a:rPr lang="es-AR" dirty="0"/>
              <a:t> 1000 2000 3000</a:t>
            </a:r>
          </a:p>
          <a:p>
            <a:endParaRPr lang="es-AR" b="1" u="sng" dirty="0"/>
          </a:p>
          <a:p>
            <a:endParaRPr lang="es-AR" b="1" u="sng"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Valores Externos (1/2)</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37093052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323528" y="548680"/>
            <a:ext cx="8496944" cy="6140142"/>
          </a:xfrm>
          <a:prstGeom prst="rect">
            <a:avLst/>
          </a:prstGeom>
        </p:spPr>
        <p:txBody>
          <a:bodyPr wrap="square">
            <a:spAutoFit/>
          </a:bodyPr>
          <a:lstStyle/>
          <a:p>
            <a:r>
              <a:rPr lang="es-AR" sz="1700" dirty="0" err="1"/>
              <a:t>public</a:t>
            </a:r>
            <a:r>
              <a:rPr lang="es-AR" sz="1700" dirty="0"/>
              <a:t> </a:t>
            </a:r>
            <a:r>
              <a:rPr lang="es-AR" sz="1700" dirty="0" err="1"/>
              <a:t>class</a:t>
            </a:r>
            <a:r>
              <a:rPr lang="es-AR" sz="1700" dirty="0"/>
              <a:t> Programa{</a:t>
            </a:r>
          </a:p>
          <a:p>
            <a:r>
              <a:rPr lang="es-AR" sz="1700" dirty="0"/>
              <a:t> </a:t>
            </a:r>
          </a:p>
          <a:p>
            <a:r>
              <a:rPr lang="es-AR" sz="1700" dirty="0"/>
              <a:t>  </a:t>
            </a:r>
            <a:r>
              <a:rPr lang="es-AR" sz="1700" dirty="0" err="1"/>
              <a:t>public</a:t>
            </a:r>
            <a:r>
              <a:rPr lang="es-AR" sz="1700" dirty="0"/>
              <a:t> Programa(){</a:t>
            </a:r>
          </a:p>
          <a:p>
            <a:r>
              <a:rPr lang="es-AR" sz="1700" dirty="0"/>
              <a:t>  }</a:t>
            </a:r>
          </a:p>
          <a:p>
            <a:r>
              <a:rPr lang="es-AR" sz="1700" dirty="0"/>
              <a:t> </a:t>
            </a:r>
          </a:p>
          <a:p>
            <a:r>
              <a:rPr lang="es-AR" sz="1700" dirty="0"/>
              <a:t>  </a:t>
            </a:r>
            <a:r>
              <a:rPr lang="es-AR" sz="1700" dirty="0" err="1"/>
              <a:t>public</a:t>
            </a:r>
            <a:r>
              <a:rPr lang="es-AR" sz="1700" dirty="0"/>
              <a:t> </a:t>
            </a:r>
            <a:r>
              <a:rPr lang="es-AR" sz="1700" dirty="0" err="1"/>
              <a:t>static</a:t>
            </a:r>
            <a:r>
              <a:rPr lang="es-AR" sz="1700" dirty="0"/>
              <a:t> </a:t>
            </a:r>
            <a:r>
              <a:rPr lang="es-AR" sz="1700" dirty="0" err="1"/>
              <a:t>void</a:t>
            </a:r>
            <a:r>
              <a:rPr lang="es-AR" sz="1700" dirty="0"/>
              <a:t> </a:t>
            </a:r>
            <a:r>
              <a:rPr lang="es-AR" sz="1700" dirty="0" err="1"/>
              <a:t>main</a:t>
            </a:r>
            <a:r>
              <a:rPr lang="es-AR" sz="1700" dirty="0"/>
              <a:t>(</a:t>
            </a:r>
            <a:r>
              <a:rPr lang="es-AR" sz="1700" dirty="0" err="1"/>
              <a:t>String</a:t>
            </a:r>
            <a:r>
              <a:rPr lang="es-AR" sz="1700" dirty="0"/>
              <a:t>[] </a:t>
            </a:r>
            <a:r>
              <a:rPr lang="es-AR" sz="1700" dirty="0" err="1"/>
              <a:t>args</a:t>
            </a:r>
            <a:r>
              <a:rPr lang="es-AR" sz="1700" dirty="0"/>
              <a:t>){</a:t>
            </a:r>
          </a:p>
          <a:p>
            <a:r>
              <a:rPr lang="es-AR" sz="1700" dirty="0"/>
              <a:t> </a:t>
            </a:r>
          </a:p>
          <a:p>
            <a:r>
              <a:rPr lang="es-AR" sz="1700" dirty="0"/>
              <a:t>        </a:t>
            </a:r>
            <a:r>
              <a:rPr lang="es-AR" sz="1700" dirty="0" err="1"/>
              <a:t>for</a:t>
            </a:r>
            <a:r>
              <a:rPr lang="es-AR" sz="1700" dirty="0"/>
              <a:t>(</a:t>
            </a:r>
            <a:r>
              <a:rPr lang="es-AR" sz="1700" dirty="0" err="1"/>
              <a:t>int</a:t>
            </a:r>
            <a:r>
              <a:rPr lang="es-AR" sz="1700" dirty="0"/>
              <a:t> i = 0; i&lt;</a:t>
            </a:r>
            <a:r>
              <a:rPr lang="es-AR" sz="1700" dirty="0" err="1"/>
              <a:t>args.length</a:t>
            </a:r>
            <a:r>
              <a:rPr lang="es-AR" sz="1700" dirty="0"/>
              <a:t>; i++){</a:t>
            </a:r>
          </a:p>
          <a:p>
            <a:r>
              <a:rPr lang="es-AR" sz="1700" dirty="0"/>
              <a:t> </a:t>
            </a:r>
          </a:p>
          <a:p>
            <a:r>
              <a:rPr lang="es-AR" sz="1700" dirty="0"/>
              <a:t>          </a:t>
            </a:r>
            <a:r>
              <a:rPr lang="es-AR" sz="1700" dirty="0" err="1"/>
              <a:t>System.out.println</a:t>
            </a:r>
            <a:r>
              <a:rPr lang="es-AR" sz="1700" dirty="0"/>
              <a:t>("Argumento </a:t>
            </a:r>
            <a:r>
              <a:rPr lang="es-AR" sz="1700" dirty="0" err="1"/>
              <a:t>Indice</a:t>
            </a:r>
            <a:r>
              <a:rPr lang="es-AR" sz="1700" dirty="0"/>
              <a:t>:"+i+"  Valor:"+</a:t>
            </a:r>
            <a:r>
              <a:rPr lang="es-AR" sz="1700" dirty="0" err="1"/>
              <a:t>args</a:t>
            </a:r>
            <a:r>
              <a:rPr lang="es-AR" sz="1700" dirty="0"/>
              <a:t>[i]);</a:t>
            </a:r>
          </a:p>
          <a:p>
            <a:r>
              <a:rPr lang="es-AR" sz="1700" dirty="0"/>
              <a:t> </a:t>
            </a:r>
          </a:p>
          <a:p>
            <a:r>
              <a:rPr lang="es-AR" sz="1700" dirty="0"/>
              <a:t>        </a:t>
            </a:r>
            <a:r>
              <a:rPr lang="es-AR" sz="1700" dirty="0" smtClean="0"/>
              <a:t>}</a:t>
            </a:r>
            <a:r>
              <a:rPr lang="es-AR" sz="1700" dirty="0"/>
              <a:t> </a:t>
            </a:r>
          </a:p>
          <a:p>
            <a:r>
              <a:rPr lang="es-AR" sz="1700" dirty="0"/>
              <a:t>  </a:t>
            </a:r>
            <a:r>
              <a:rPr lang="es-AR" sz="1700" dirty="0" smtClean="0"/>
              <a:t>}</a:t>
            </a:r>
            <a:r>
              <a:rPr lang="es-AR" sz="1700" dirty="0"/>
              <a:t> </a:t>
            </a:r>
          </a:p>
          <a:p>
            <a:r>
              <a:rPr lang="es-AR" sz="1700" dirty="0"/>
              <a:t>}</a:t>
            </a:r>
          </a:p>
          <a:p>
            <a:r>
              <a:rPr lang="es-AR" sz="1700" dirty="0"/>
              <a:t> </a:t>
            </a:r>
          </a:p>
          <a:p>
            <a:r>
              <a:rPr lang="es-AR" sz="1700" dirty="0"/>
              <a:t>En el resultado de la salida de este programa, imprime:</a:t>
            </a:r>
          </a:p>
          <a:p>
            <a:r>
              <a:rPr lang="es-AR" sz="1700" dirty="0"/>
              <a:t>Argumento Indice:0 Valor:1000</a:t>
            </a:r>
          </a:p>
          <a:p>
            <a:r>
              <a:rPr lang="es-AR" sz="1700" dirty="0"/>
              <a:t> </a:t>
            </a:r>
          </a:p>
          <a:p>
            <a:r>
              <a:rPr lang="es-AR" sz="1700" dirty="0"/>
              <a:t>Argumento Indice:1 Valor:2000</a:t>
            </a:r>
          </a:p>
          <a:p>
            <a:r>
              <a:rPr lang="es-AR" sz="1700" dirty="0"/>
              <a:t> </a:t>
            </a:r>
          </a:p>
          <a:p>
            <a:r>
              <a:rPr lang="es-AR" sz="1700" dirty="0"/>
              <a:t>Argumento Indice:2 Valor:3000</a:t>
            </a:r>
          </a:p>
          <a:p>
            <a:endParaRPr lang="es-AR" b="1" u="sng" dirty="0"/>
          </a:p>
          <a:p>
            <a:endParaRPr lang="es-AR" b="1" u="sng"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Valores Externos (2/2)</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296515103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1259632" y="980728"/>
            <a:ext cx="7110536" cy="4524315"/>
          </a:xfrm>
          <a:prstGeom prst="rect">
            <a:avLst/>
          </a:prstGeom>
        </p:spPr>
        <p:txBody>
          <a:bodyPr wrap="square">
            <a:spAutoFit/>
          </a:bodyPr>
          <a:lstStyle/>
          <a:p>
            <a:pPr>
              <a:lnSpc>
                <a:spcPct val="150000"/>
              </a:lnSpc>
            </a:pPr>
            <a:r>
              <a:rPr lang="es-AR" sz="2400" b="1" dirty="0"/>
              <a:t>La programación orientada a Objetos básicamente define una serie de conceptos y técnicas de programación para representar acciones o cosas de la vida real basada en objetos, a diferencia de otras formas de programación como por ejemplo la </a:t>
            </a:r>
            <a:r>
              <a:rPr lang="es-AR" sz="2400" b="1" dirty="0" smtClean="0"/>
              <a:t>estructurada.</a:t>
            </a:r>
            <a:endParaRPr lang="es-AR" sz="2400" b="1" dirty="0"/>
          </a:p>
          <a:p>
            <a:endParaRPr lang="es-AR" b="1" u="sng" dirty="0"/>
          </a:p>
          <a:p>
            <a:endParaRPr lang="es-AR" b="1" u="sng"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Introducción a la programación POO (1/2)</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28197811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1259632" y="836712"/>
            <a:ext cx="7110536" cy="5632311"/>
          </a:xfrm>
          <a:prstGeom prst="rect">
            <a:avLst/>
          </a:prstGeom>
        </p:spPr>
        <p:txBody>
          <a:bodyPr wrap="square">
            <a:spAutoFit/>
          </a:bodyPr>
          <a:lstStyle/>
          <a:p>
            <a:pPr>
              <a:lnSpc>
                <a:spcPct val="150000"/>
              </a:lnSpc>
            </a:pPr>
            <a:r>
              <a:rPr lang="es-AR" sz="2400" b="1" dirty="0" smtClean="0"/>
              <a:t>Con </a:t>
            </a:r>
            <a:r>
              <a:rPr lang="es-AR" sz="2400" b="1" dirty="0"/>
              <a:t>la POO trabajamos de manera distinta vinculando diferentes conceptos tales como clases, objetos, métodos, propiedades, estados, herencia, encapsulación entre otros, generando cada vez interrelaciones en nuestro desarrollo en pro del funcionamiento del sistema principal, definiendo el programa como un conjunto de estos objetos relacionados entre si.</a:t>
            </a:r>
          </a:p>
          <a:p>
            <a:endParaRPr lang="es-AR" b="1" u="sng" dirty="0"/>
          </a:p>
          <a:p>
            <a:endParaRPr lang="es-AR" b="1" u="sng"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Introducción a la programación POO (2/2)</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333477921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1259632" y="764704"/>
            <a:ext cx="7110536" cy="5355312"/>
          </a:xfrm>
          <a:prstGeom prst="rect">
            <a:avLst/>
          </a:prstGeom>
        </p:spPr>
        <p:txBody>
          <a:bodyPr wrap="square">
            <a:spAutoFit/>
          </a:bodyPr>
          <a:lstStyle/>
          <a:p>
            <a:pPr>
              <a:lnSpc>
                <a:spcPct val="150000"/>
              </a:lnSpc>
            </a:pPr>
            <a:r>
              <a:rPr lang="es-AR" sz="2400" dirty="0" smtClean="0"/>
              <a:t>Las </a:t>
            </a:r>
            <a:r>
              <a:rPr lang="es-AR" sz="2400" dirty="0"/>
              <a:t>clases son uno de los principales componentes de un lenguaje de programación, pues en ellas ocurren todos los procesos lógicos requeridos para un sistema, en si podemos definirlas como estructuras que representan objetos del mundo real, tomando como objetos a personas, lugares o cosas, en general las clases poseen propiedades, comportamientos y relaciones con otras clases del sistema. </a:t>
            </a:r>
            <a:endParaRPr lang="es-AR" sz="2400" b="1" u="sng" dirty="0"/>
          </a:p>
          <a:p>
            <a:endParaRPr lang="es-AR" b="1" u="sng" dirty="0"/>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CLASES</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88020163"/>
      </p:ext>
    </p:extLst>
  </p:cSld>
  <p:clrMapOvr>
    <a:masterClrMapping/>
  </p:clrMapOvr>
  <p:transition/>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12016</TotalTime>
  <Words>1089</Words>
  <Application>Microsoft Office PowerPoint</Application>
  <PresentationFormat>Presentación en pantalla (4:3)</PresentationFormat>
  <Paragraphs>192</Paragraphs>
  <Slides>25</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25</vt:i4>
      </vt:variant>
    </vt:vector>
  </HeadingPairs>
  <TitlesOfParts>
    <vt:vector size="34" baseType="lpstr">
      <vt:lpstr>Arial</vt:lpstr>
      <vt:lpstr>Calibri</vt:lpstr>
      <vt:lpstr>Calibri Light</vt:lpstr>
      <vt:lpstr>Lato</vt:lpstr>
      <vt:lpstr>Times New Roman</vt:lpstr>
      <vt:lpstr>Trebuchet MS</vt:lpstr>
      <vt:lpstr>Wingdings</vt:lpstr>
      <vt:lpstr>Diseño personalizado</vt:lpstr>
      <vt:lpstr>Default Design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Educacion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Ibarra, Rafael Dante</cp:lastModifiedBy>
  <cp:revision>276</cp:revision>
  <dcterms:created xsi:type="dcterms:W3CDTF">2010-06-24T21:40:01Z</dcterms:created>
  <dcterms:modified xsi:type="dcterms:W3CDTF">2019-05-03T11:14:02Z</dcterms:modified>
</cp:coreProperties>
</file>