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3736" r:id="rId2"/>
  </p:sldMasterIdLst>
  <p:notesMasterIdLst>
    <p:notesMasterId r:id="rId35"/>
  </p:notesMasterIdLst>
  <p:handoutMasterIdLst>
    <p:handoutMasterId r:id="rId36"/>
  </p:handoutMasterIdLst>
  <p:sldIdLst>
    <p:sldId id="390" r:id="rId3"/>
    <p:sldId id="393" r:id="rId4"/>
    <p:sldId id="394"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 id="418" r:id="rId29"/>
    <p:sldId id="419" r:id="rId30"/>
    <p:sldId id="420" r:id="rId31"/>
    <p:sldId id="421" r:id="rId32"/>
    <p:sldId id="422" r:id="rId33"/>
    <p:sldId id="383" r:id="rId34"/>
  </p:sldIdLst>
  <p:sldSz cx="9144000" cy="6858000" type="screen4x3"/>
  <p:notesSz cx="6797675" cy="9928225"/>
  <p:defaultTextStyle>
    <a:defPPr>
      <a:defRPr lang="es-A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FFFF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4660" autoAdjust="0"/>
  </p:normalViewPr>
  <p:slideViewPr>
    <p:cSldViewPr>
      <p:cViewPr varScale="1">
        <p:scale>
          <a:sx n="73" d="100"/>
          <a:sy n="73" d="100"/>
        </p:scale>
        <p:origin x="127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3795" name="Rectangle 3"/>
          <p:cNvSpPr>
            <a:spLocks noGrp="1" noChangeArrowheads="1"/>
          </p:cNvSpPr>
          <p:nvPr>
            <p:ph type="dt" sz="quarter"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s-AR" altLang="es-AR" dirty="0"/>
          </a:p>
        </p:txBody>
      </p:sp>
      <p:sp>
        <p:nvSpPr>
          <p:cNvPr id="33796" name="Rectangle 4"/>
          <p:cNvSpPr>
            <a:spLocks noGrp="1" noChangeArrowheads="1"/>
          </p:cNvSpPr>
          <p:nvPr>
            <p:ph type="ftr" sz="quarter" idx="2"/>
          </p:nvPr>
        </p:nvSpPr>
        <p:spPr bwMode="auto">
          <a:xfrm>
            <a:off x="0"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3797" name="Rectangle 5"/>
          <p:cNvSpPr>
            <a:spLocks noGrp="1" noChangeArrowheads="1"/>
          </p:cNvSpPr>
          <p:nvPr>
            <p:ph type="sldNum" sz="quarter" idx="3"/>
          </p:nvPr>
        </p:nvSpPr>
        <p:spPr bwMode="auto">
          <a:xfrm>
            <a:off x="3849688"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C0C9F3C-3A81-4E38-8538-3D6BA5FC7F36}" type="slidenum">
              <a:rPr lang="es-AR" altLang="es-AR"/>
              <a:pPr>
                <a:defRPr/>
              </a:pPr>
              <a:t>‹Nº›</a:t>
            </a:fld>
            <a:endParaRPr lang="es-AR" altLang="es-AR" dirty="0"/>
          </a:p>
        </p:txBody>
      </p:sp>
    </p:spTree>
    <p:extLst>
      <p:ext uri="{BB962C8B-B14F-4D97-AF65-F5344CB8AC3E}">
        <p14:creationId xmlns:p14="http://schemas.microsoft.com/office/powerpoint/2010/main" val="3633501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1747" name="Rectangle 3"/>
          <p:cNvSpPr>
            <a:spLocks noGrp="1" noChangeArrowheads="1"/>
          </p:cNvSpPr>
          <p:nvPr>
            <p:ph type="dt" idx="1"/>
          </p:nvPr>
        </p:nvSpPr>
        <p:spPr bwMode="auto">
          <a:xfrm>
            <a:off x="3849688"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s-AR" altLang="es-AR" dirty="0"/>
          </a:p>
        </p:txBody>
      </p:sp>
      <p:sp>
        <p:nvSpPr>
          <p:cNvPr id="25604"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79450" y="4716463"/>
            <a:ext cx="5438775" cy="4467225"/>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s-AR" altLang="es-AR" noProof="0"/>
              <a:t>Click to edit Master text styles</a:t>
            </a:r>
          </a:p>
          <a:p>
            <a:pPr lvl="1"/>
            <a:r>
              <a:rPr lang="es-AR" altLang="es-AR" noProof="0"/>
              <a:t>Second level</a:t>
            </a:r>
          </a:p>
          <a:p>
            <a:pPr lvl="2"/>
            <a:r>
              <a:rPr lang="es-AR" altLang="es-AR" noProof="0"/>
              <a:t>Third level</a:t>
            </a:r>
          </a:p>
          <a:p>
            <a:pPr lvl="3"/>
            <a:r>
              <a:rPr lang="es-AR" altLang="es-AR" noProof="0"/>
              <a:t>Fourth level</a:t>
            </a:r>
          </a:p>
          <a:p>
            <a:pPr lvl="4"/>
            <a:r>
              <a:rPr lang="es-AR" altLang="es-AR" noProof="0"/>
              <a:t>Fifth level</a:t>
            </a:r>
          </a:p>
        </p:txBody>
      </p:sp>
      <p:sp>
        <p:nvSpPr>
          <p:cNvPr id="31750" name="Rectangle 6"/>
          <p:cNvSpPr>
            <a:spLocks noGrp="1" noChangeArrowheads="1"/>
          </p:cNvSpPr>
          <p:nvPr>
            <p:ph type="ftr" sz="quarter" idx="4"/>
          </p:nvPr>
        </p:nvSpPr>
        <p:spPr bwMode="auto">
          <a:xfrm>
            <a:off x="0"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s-AR" altLang="es-AR" dirty="0"/>
          </a:p>
        </p:txBody>
      </p:sp>
      <p:sp>
        <p:nvSpPr>
          <p:cNvPr id="31751" name="Rectangle 7"/>
          <p:cNvSpPr>
            <a:spLocks noGrp="1" noChangeArrowheads="1"/>
          </p:cNvSpPr>
          <p:nvPr>
            <p:ph type="sldNum" sz="quarter" idx="5"/>
          </p:nvPr>
        </p:nvSpPr>
        <p:spPr bwMode="auto">
          <a:xfrm>
            <a:off x="3849688" y="9429750"/>
            <a:ext cx="2946400" cy="496888"/>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49E65E6D-6CC1-48E5-BB0C-EFC144A88C9E}" type="slidenum">
              <a:rPr lang="es-AR" altLang="es-AR"/>
              <a:pPr>
                <a:defRPr/>
              </a:pPr>
              <a:t>‹Nº›</a:t>
            </a:fld>
            <a:endParaRPr lang="es-AR" altLang="es-AR" dirty="0"/>
          </a:p>
        </p:txBody>
      </p:sp>
    </p:spTree>
    <p:extLst>
      <p:ext uri="{BB962C8B-B14F-4D97-AF65-F5344CB8AC3E}">
        <p14:creationId xmlns:p14="http://schemas.microsoft.com/office/powerpoint/2010/main" val="6517906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lvl1pPr>
              <a:defRPr/>
            </a:lvl1pPr>
          </a:lstStyle>
          <a:p>
            <a:pPr>
              <a:defRPr/>
            </a:pPr>
            <a:fld id="{3FD7E0DC-DB79-492B-B424-07177EED9C18}" type="datetimeFigureOut">
              <a:rPr lang="es-AR"/>
              <a:pPr>
                <a:defRPr/>
              </a:pPr>
              <a:t>1/5/2019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B14C8F9D-EE51-4D35-BBFB-6BB18AA550BD}" type="slidenum">
              <a:rPr lang="es-AR"/>
              <a:pPr>
                <a:defRPr/>
              </a:pPr>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6EBAC1C0-8583-47FF-96D0-5DB0C1E7E9E4}" type="datetimeFigureOut">
              <a:rPr lang="es-AR"/>
              <a:pPr>
                <a:defRPr/>
              </a:pPr>
              <a:t>1/5/2019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8B5F2825-FFB1-4DF9-81F0-F5318EB566B7}" type="slidenum">
              <a:rPr lang="es-AR"/>
              <a:pPr>
                <a:defRPr/>
              </a:pPr>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7626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37BD94C7-C64F-44E4-8ECD-ED616B1FBE7D}" type="datetimeFigureOut">
              <a:rPr lang="es-AR"/>
              <a:pPr>
                <a:defRPr/>
              </a:pPr>
              <a:t>1/5/2019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4C5398BC-F536-406B-BBE1-844D7F714FDE}" type="slidenum">
              <a:rPr lang="es-AR"/>
              <a:pPr>
                <a:defRPr/>
              </a:pPr>
              <a:t>‹Nº›</a:t>
            </a:fld>
            <a:endParaRPr lang="es-A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En blanco">
    <p:spTree>
      <p:nvGrpSpPr>
        <p:cNvPr id="1" name=""/>
        <p:cNvGrpSpPr/>
        <p:nvPr/>
      </p:nvGrpSpPr>
      <p:grpSpPr>
        <a:xfrm>
          <a:off x="0" y="0"/>
          <a:ext cx="0" cy="0"/>
          <a:chOff x="0" y="0"/>
          <a:chExt cx="0" cy="0"/>
        </a:xfrm>
      </p:grpSpPr>
      <p:pic>
        <p:nvPicPr>
          <p:cNvPr id="2" name="Picture 7" descr="HeaderBackgroundPPT"/>
          <p:cNvPicPr>
            <a:picLocks noChangeAspect="1" noChangeArrowheads="1"/>
          </p:cNvPicPr>
          <p:nvPr userDrawn="1"/>
        </p:nvPicPr>
        <p:blipFill>
          <a:blip r:embed="rId2"/>
          <a:srcRect/>
          <a:stretch>
            <a:fillRect/>
          </a:stretch>
        </p:blipFill>
        <p:spPr bwMode="auto">
          <a:xfrm>
            <a:off x="0" y="-26988"/>
            <a:ext cx="9144000" cy="393701"/>
          </a:xfrm>
          <a:prstGeom prst="rect">
            <a:avLst/>
          </a:prstGeom>
          <a:noFill/>
          <a:ln w="9525">
            <a:noFill/>
            <a:miter lim="800000"/>
            <a:headEnd/>
            <a:tailEnd/>
          </a:ln>
        </p:spPr>
      </p:pic>
      <p:sp>
        <p:nvSpPr>
          <p:cNvPr id="3" name="Text Box 8"/>
          <p:cNvSpPr txBox="1">
            <a:spLocks noChangeArrowheads="1"/>
          </p:cNvSpPr>
          <p:nvPr userDrawn="1"/>
        </p:nvSpPr>
        <p:spPr bwMode="auto">
          <a:xfrm>
            <a:off x="179388" y="7938"/>
            <a:ext cx="8785225" cy="366712"/>
          </a:xfrm>
          <a:prstGeom prst="rect">
            <a:avLst/>
          </a:prstGeom>
          <a:noFill/>
          <a:ln>
            <a:noFill/>
          </a:ln>
          <a:effectLst/>
          <a:extLst/>
        </p:spPr>
        <p:txBody>
          <a:bodyPr>
            <a:spAutoFit/>
          </a:bodyPr>
          <a:lstStyle/>
          <a:p>
            <a:pPr algn="r">
              <a:spcBef>
                <a:spcPct val="50000"/>
              </a:spcBef>
              <a:defRPr/>
            </a:pPr>
            <a:r>
              <a:rPr lang="es-AR" altLang="es-AR" b="1" dirty="0">
                <a:solidFill>
                  <a:schemeClr val="bg1"/>
                </a:solidFill>
              </a:rPr>
              <a:t>Nombre del curso – numero de clase (aclara de cuantas clases en total)</a:t>
            </a:r>
            <a:endParaRPr lang="es-AR" altLang="es-AR" b="1" dirty="0">
              <a:solidFill>
                <a:schemeClr val="bg1"/>
              </a:solidFill>
              <a:latin typeface="Trebuchet MS" pitchFamily="34" charset="0"/>
            </a:endParaRPr>
          </a:p>
        </p:txBody>
      </p:sp>
      <p:pic>
        <p:nvPicPr>
          <p:cNvPr id="4" name="Picture 9" descr="FooterPPT"/>
          <p:cNvPicPr>
            <a:picLocks noChangeAspect="1" noChangeArrowheads="1"/>
          </p:cNvPicPr>
          <p:nvPr userDrawn="1"/>
        </p:nvPicPr>
        <p:blipFill>
          <a:blip r:embed="rId3"/>
          <a:srcRect/>
          <a:stretch>
            <a:fillRect/>
          </a:stretch>
        </p:blipFill>
        <p:spPr bwMode="auto">
          <a:xfrm>
            <a:off x="0" y="6276975"/>
            <a:ext cx="9144000" cy="581025"/>
          </a:xfrm>
          <a:prstGeom prst="rect">
            <a:avLst/>
          </a:prstGeom>
          <a:noFill/>
          <a:ln w="9525">
            <a:noFill/>
            <a:miter lim="800000"/>
            <a:headEnd/>
            <a:tailEnd/>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lvl1pPr>
              <a:defRPr/>
            </a:lvl1pPr>
          </a:lstStyle>
          <a:p>
            <a:pPr>
              <a:defRPr/>
            </a:pPr>
            <a:fld id="{029A6ABD-54DA-473A-ADF3-B74A893694AC}" type="datetimeFigureOut">
              <a:rPr lang="es-AR"/>
              <a:pPr>
                <a:defRPr/>
              </a:pPr>
              <a:t>1/5/2019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E41F2A70-8AF2-4AD7-9FAC-9F524CAEEAF7}" type="slidenum">
              <a:rPr lang="es-AR"/>
              <a:pPr>
                <a:defRPr/>
              </a:pPr>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fld id="{B599B4E4-0411-49B8-8CEF-5AD7B18EFAE7}" type="datetimeFigureOut">
              <a:rPr lang="es-AR"/>
              <a:pPr>
                <a:defRPr/>
              </a:pPr>
              <a:t>1/5/2019</a:t>
            </a:fld>
            <a:endParaRPr lang="es-AR" dirty="0"/>
          </a:p>
        </p:txBody>
      </p:sp>
      <p:sp>
        <p:nvSpPr>
          <p:cNvPr id="5" name="Marcador de pie de página 4"/>
          <p:cNvSpPr>
            <a:spLocks noGrp="1"/>
          </p:cNvSpPr>
          <p:nvPr>
            <p:ph type="ftr" sz="quarter" idx="11"/>
          </p:nvPr>
        </p:nvSpPr>
        <p:spPr/>
        <p:txBody>
          <a:bodyPr/>
          <a:lstStyle>
            <a:lvl1pPr>
              <a:defRPr/>
            </a:lvl1pPr>
          </a:lstStyle>
          <a:p>
            <a:pPr>
              <a:defRPr/>
            </a:pPr>
            <a:endParaRPr lang="es-AR" dirty="0"/>
          </a:p>
        </p:txBody>
      </p:sp>
      <p:sp>
        <p:nvSpPr>
          <p:cNvPr id="6" name="Marcador de número de diapositiva 5"/>
          <p:cNvSpPr>
            <a:spLocks noGrp="1"/>
          </p:cNvSpPr>
          <p:nvPr>
            <p:ph type="sldNum" sz="quarter" idx="12"/>
          </p:nvPr>
        </p:nvSpPr>
        <p:spPr/>
        <p:txBody>
          <a:bodyPr/>
          <a:lstStyle>
            <a:lvl1pPr>
              <a:defRPr/>
            </a:lvl1pPr>
          </a:lstStyle>
          <a:p>
            <a:pPr>
              <a:defRPr/>
            </a:pPr>
            <a:fld id="{95695DC4-EEF6-4796-B081-1365DD4602BC}" type="slidenum">
              <a:rPr lang="es-AR"/>
              <a:pPr>
                <a:defRPr/>
              </a:pPr>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6715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48200" y="1825625"/>
            <a:ext cx="386715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3"/>
          <p:cNvSpPr>
            <a:spLocks noGrp="1"/>
          </p:cNvSpPr>
          <p:nvPr>
            <p:ph type="dt" sz="half" idx="10"/>
          </p:nvPr>
        </p:nvSpPr>
        <p:spPr/>
        <p:txBody>
          <a:bodyPr/>
          <a:lstStyle>
            <a:lvl1pPr>
              <a:defRPr/>
            </a:lvl1pPr>
          </a:lstStyle>
          <a:p>
            <a:pPr>
              <a:defRPr/>
            </a:pPr>
            <a:fld id="{32CC9F41-A32A-4A22-9AE5-7C31DDDEB7D2}" type="datetimeFigureOut">
              <a:rPr lang="es-AR"/>
              <a:pPr>
                <a:defRPr/>
              </a:pPr>
              <a:t>1/5/2019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1EB647EC-EDFB-4BBE-B07B-8412DE52F8BB}" type="slidenum">
              <a:rPr lang="es-AR"/>
              <a:pPr>
                <a:defRPr/>
              </a:pPr>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3"/>
          <p:cNvSpPr>
            <a:spLocks noGrp="1"/>
          </p:cNvSpPr>
          <p:nvPr>
            <p:ph type="dt" sz="half" idx="10"/>
          </p:nvPr>
        </p:nvSpPr>
        <p:spPr/>
        <p:txBody>
          <a:bodyPr/>
          <a:lstStyle>
            <a:lvl1pPr>
              <a:defRPr/>
            </a:lvl1pPr>
          </a:lstStyle>
          <a:p>
            <a:pPr>
              <a:defRPr/>
            </a:pPr>
            <a:fld id="{86DA9347-FAEA-44FD-B540-DEACD42EC12D}" type="datetimeFigureOut">
              <a:rPr lang="es-AR"/>
              <a:pPr>
                <a:defRPr/>
              </a:pPr>
              <a:t>1/5/2019</a:t>
            </a:fld>
            <a:endParaRPr lang="es-AR" dirty="0"/>
          </a:p>
        </p:txBody>
      </p:sp>
      <p:sp>
        <p:nvSpPr>
          <p:cNvPr id="8" name="Marcador de pie de página 4"/>
          <p:cNvSpPr>
            <a:spLocks noGrp="1"/>
          </p:cNvSpPr>
          <p:nvPr>
            <p:ph type="ftr" sz="quarter" idx="11"/>
          </p:nvPr>
        </p:nvSpPr>
        <p:spPr/>
        <p:txBody>
          <a:bodyPr/>
          <a:lstStyle>
            <a:lvl1pPr>
              <a:defRPr/>
            </a:lvl1pPr>
          </a:lstStyle>
          <a:p>
            <a:pPr>
              <a:defRPr/>
            </a:pPr>
            <a:endParaRPr lang="es-AR" dirty="0"/>
          </a:p>
        </p:txBody>
      </p:sp>
      <p:sp>
        <p:nvSpPr>
          <p:cNvPr id="9" name="Marcador de número de diapositiva 5"/>
          <p:cNvSpPr>
            <a:spLocks noGrp="1"/>
          </p:cNvSpPr>
          <p:nvPr>
            <p:ph type="sldNum" sz="quarter" idx="12"/>
          </p:nvPr>
        </p:nvSpPr>
        <p:spPr/>
        <p:txBody>
          <a:bodyPr/>
          <a:lstStyle>
            <a:lvl1pPr>
              <a:defRPr/>
            </a:lvl1pPr>
          </a:lstStyle>
          <a:p>
            <a:pPr>
              <a:defRPr/>
            </a:pPr>
            <a:fld id="{A9360E1B-E1F7-4BBA-BA18-74587D4C2F7D}" type="slidenum">
              <a:rPr lang="es-AR"/>
              <a:pPr>
                <a:defRPr/>
              </a:pPr>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3"/>
          <p:cNvSpPr>
            <a:spLocks noGrp="1"/>
          </p:cNvSpPr>
          <p:nvPr>
            <p:ph type="dt" sz="half" idx="10"/>
          </p:nvPr>
        </p:nvSpPr>
        <p:spPr/>
        <p:txBody>
          <a:bodyPr/>
          <a:lstStyle>
            <a:lvl1pPr>
              <a:defRPr/>
            </a:lvl1pPr>
          </a:lstStyle>
          <a:p>
            <a:pPr>
              <a:defRPr/>
            </a:pPr>
            <a:fld id="{DCEB8110-1869-4695-B038-5CAC32FFE173}" type="datetimeFigureOut">
              <a:rPr lang="es-AR"/>
              <a:pPr>
                <a:defRPr/>
              </a:pPr>
              <a:t>1/5/2019</a:t>
            </a:fld>
            <a:endParaRPr lang="es-AR" dirty="0"/>
          </a:p>
        </p:txBody>
      </p:sp>
      <p:sp>
        <p:nvSpPr>
          <p:cNvPr id="4" name="Marcador de pie de página 4"/>
          <p:cNvSpPr>
            <a:spLocks noGrp="1"/>
          </p:cNvSpPr>
          <p:nvPr>
            <p:ph type="ftr" sz="quarter" idx="11"/>
          </p:nvPr>
        </p:nvSpPr>
        <p:spPr/>
        <p:txBody>
          <a:bodyPr/>
          <a:lstStyle>
            <a:lvl1pPr>
              <a:defRPr/>
            </a:lvl1pPr>
          </a:lstStyle>
          <a:p>
            <a:pPr>
              <a:defRPr/>
            </a:pPr>
            <a:endParaRPr lang="es-AR" dirty="0"/>
          </a:p>
        </p:txBody>
      </p:sp>
      <p:sp>
        <p:nvSpPr>
          <p:cNvPr id="5" name="Marcador de número de diapositiva 5"/>
          <p:cNvSpPr>
            <a:spLocks noGrp="1"/>
          </p:cNvSpPr>
          <p:nvPr>
            <p:ph type="sldNum" sz="quarter" idx="12"/>
          </p:nvPr>
        </p:nvSpPr>
        <p:spPr/>
        <p:txBody>
          <a:bodyPr/>
          <a:lstStyle>
            <a:lvl1pPr>
              <a:defRPr/>
            </a:lvl1pPr>
          </a:lstStyle>
          <a:p>
            <a:pPr>
              <a:defRPr/>
            </a:pPr>
            <a:fld id="{DACE38A9-D55E-4041-BC6A-6EBDEAE67621}" type="slidenum">
              <a:rPr lang="es-AR"/>
              <a:pPr>
                <a:defRPr/>
              </a:pPr>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377F2637-27E8-41A6-8D35-783B1CE151C2}" type="datetimeFigureOut">
              <a:rPr lang="es-AR"/>
              <a:pPr>
                <a:defRPr/>
              </a:pPr>
              <a:t>1/5/2019</a:t>
            </a:fld>
            <a:endParaRPr lang="es-AR" dirty="0"/>
          </a:p>
        </p:txBody>
      </p:sp>
      <p:sp>
        <p:nvSpPr>
          <p:cNvPr id="3" name="Marcador de pie de página 4"/>
          <p:cNvSpPr>
            <a:spLocks noGrp="1"/>
          </p:cNvSpPr>
          <p:nvPr>
            <p:ph type="ftr" sz="quarter" idx="11"/>
          </p:nvPr>
        </p:nvSpPr>
        <p:spPr/>
        <p:txBody>
          <a:bodyPr/>
          <a:lstStyle>
            <a:lvl1pPr>
              <a:defRPr/>
            </a:lvl1pPr>
          </a:lstStyle>
          <a:p>
            <a:pPr>
              <a:defRPr/>
            </a:pPr>
            <a:endParaRPr lang="es-AR" dirty="0"/>
          </a:p>
        </p:txBody>
      </p:sp>
      <p:sp>
        <p:nvSpPr>
          <p:cNvPr id="4" name="Marcador de número de diapositiva 5"/>
          <p:cNvSpPr>
            <a:spLocks noGrp="1"/>
          </p:cNvSpPr>
          <p:nvPr>
            <p:ph type="sldNum" sz="quarter" idx="12"/>
          </p:nvPr>
        </p:nvSpPr>
        <p:spPr/>
        <p:txBody>
          <a:bodyPr/>
          <a:lstStyle>
            <a:lvl1pPr>
              <a:defRPr/>
            </a:lvl1pPr>
          </a:lstStyle>
          <a:p>
            <a:pPr>
              <a:defRPr/>
            </a:pPr>
            <a:fld id="{48FB4406-70D9-4774-93FE-B213B02FFD6D}" type="slidenum">
              <a:rPr lang="es-AR"/>
              <a:pPr>
                <a:defRPr/>
              </a:pPr>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C1C7AE9A-1D54-4F11-B9E9-C1DEC32E745B}" type="datetimeFigureOut">
              <a:rPr lang="es-AR"/>
              <a:pPr>
                <a:defRPr/>
              </a:pPr>
              <a:t>1/5/2019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A52B5483-E2D4-4060-856C-3439F97382B3}" type="slidenum">
              <a:rPr lang="es-AR"/>
              <a:pPr>
                <a:defRPr/>
              </a:pPr>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1918B2EB-31EE-4261-BA0B-75E00FC1ADD5}" type="datetimeFigureOut">
              <a:rPr lang="es-AR"/>
              <a:pPr>
                <a:defRPr/>
              </a:pPr>
              <a:t>1/5/2019</a:t>
            </a:fld>
            <a:endParaRPr lang="es-AR" dirty="0"/>
          </a:p>
        </p:txBody>
      </p:sp>
      <p:sp>
        <p:nvSpPr>
          <p:cNvPr id="6" name="Marcador de pie de página 4"/>
          <p:cNvSpPr>
            <a:spLocks noGrp="1"/>
          </p:cNvSpPr>
          <p:nvPr>
            <p:ph type="ftr" sz="quarter" idx="11"/>
          </p:nvPr>
        </p:nvSpPr>
        <p:spPr/>
        <p:txBody>
          <a:bodyPr/>
          <a:lstStyle>
            <a:lvl1pPr>
              <a:defRPr/>
            </a:lvl1pPr>
          </a:lstStyle>
          <a:p>
            <a:pPr>
              <a:defRPr/>
            </a:pPr>
            <a:endParaRPr lang="es-AR" dirty="0"/>
          </a:p>
        </p:txBody>
      </p:sp>
      <p:sp>
        <p:nvSpPr>
          <p:cNvPr id="7" name="Marcador de número de diapositiva 5"/>
          <p:cNvSpPr>
            <a:spLocks noGrp="1"/>
          </p:cNvSpPr>
          <p:nvPr>
            <p:ph type="sldNum" sz="quarter" idx="12"/>
          </p:nvPr>
        </p:nvSpPr>
        <p:spPr/>
        <p:txBody>
          <a:bodyPr/>
          <a:lstStyle>
            <a:lvl1pPr>
              <a:defRPr/>
            </a:lvl1pPr>
          </a:lstStyle>
          <a:p>
            <a:pPr>
              <a:defRPr/>
            </a:pPr>
            <a:fld id="{47196E13-2AF6-4173-9389-ABFBD2459159}" type="slidenum">
              <a:rPr lang="es-AR"/>
              <a:pPr>
                <a:defRPr/>
              </a:pPr>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Marcador de título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s-AR"/>
          </a:p>
        </p:txBody>
      </p:sp>
      <p:sp>
        <p:nvSpPr>
          <p:cNvPr id="13315" name="Marcador de texto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sz="1200">
                <a:solidFill>
                  <a:schemeClr val="tx1">
                    <a:tint val="75000"/>
                  </a:schemeClr>
                </a:solidFill>
                <a:latin typeface="Arial" panose="020B0604020202020204" pitchFamily="34" charset="0"/>
              </a:defRPr>
            </a:lvl1pPr>
          </a:lstStyle>
          <a:p>
            <a:pPr>
              <a:defRPr/>
            </a:pPr>
            <a:fld id="{5A327950-7207-4740-9BF7-AAC79F169B72}" type="datetimeFigureOut">
              <a:rPr lang="es-AR"/>
              <a:pPr>
                <a:defRPr/>
              </a:pPr>
              <a:t>1/5/2019</a:t>
            </a:fld>
            <a:endParaRPr lang="es-AR" dirty="0"/>
          </a:p>
        </p:txBody>
      </p:sp>
      <p:sp>
        <p:nvSpPr>
          <p:cNvPr id="5" name="Marcador de pie de pá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sz="1200">
                <a:solidFill>
                  <a:schemeClr val="tx1">
                    <a:tint val="75000"/>
                  </a:schemeClr>
                </a:solidFill>
                <a:latin typeface="Arial" panose="020B0604020202020204" pitchFamily="34" charset="0"/>
              </a:defRPr>
            </a:lvl1pPr>
          </a:lstStyle>
          <a:p>
            <a:pPr>
              <a:defRPr/>
            </a:pPr>
            <a:endParaRPr lang="es-AR" dirty="0"/>
          </a:p>
        </p:txBody>
      </p:sp>
      <p:sp>
        <p:nvSpPr>
          <p:cNvPr id="6" name="Marcador de número de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0" hangingPunct="0">
              <a:defRPr sz="1200">
                <a:solidFill>
                  <a:schemeClr val="tx1">
                    <a:tint val="75000"/>
                  </a:schemeClr>
                </a:solidFill>
                <a:latin typeface="Arial" panose="020B0604020202020204" pitchFamily="34" charset="0"/>
              </a:defRPr>
            </a:lvl1pPr>
          </a:lstStyle>
          <a:p>
            <a:pPr>
              <a:defRPr/>
            </a:pPr>
            <a:fld id="{D4518E29-E810-4B5B-8FD9-1EA33155198C}" type="slidenum">
              <a:rPr lang="es-AR"/>
              <a:pPr>
                <a:defRPr/>
              </a:pPr>
              <a:t>‹Nº›</a:t>
            </a:fld>
            <a:endParaRPr lang="es-AR" dirty="0"/>
          </a:p>
        </p:txBody>
      </p:sp>
    </p:spTree>
  </p:cSld>
  <p:clrMap bg1="lt1" tx1="dk1" bg2="lt2" tx2="dk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defRPr>
      </a:lvl2pPr>
      <a:lvl3pPr algn="l" rtl="0" eaLnBrk="0" fontAlgn="base" hangingPunct="0">
        <a:lnSpc>
          <a:spcPct val="90000"/>
        </a:lnSpc>
        <a:spcBef>
          <a:spcPct val="0"/>
        </a:spcBef>
        <a:spcAft>
          <a:spcPct val="0"/>
        </a:spcAft>
        <a:defRPr sz="4400">
          <a:solidFill>
            <a:schemeClr val="tx1"/>
          </a:solidFill>
          <a:latin typeface="Calibri Light"/>
        </a:defRPr>
      </a:lvl3pPr>
      <a:lvl4pPr algn="l" rtl="0" eaLnBrk="0" fontAlgn="base" hangingPunct="0">
        <a:lnSpc>
          <a:spcPct val="90000"/>
        </a:lnSpc>
        <a:spcBef>
          <a:spcPct val="0"/>
        </a:spcBef>
        <a:spcAft>
          <a:spcPct val="0"/>
        </a:spcAft>
        <a:defRPr sz="4400">
          <a:solidFill>
            <a:schemeClr val="tx1"/>
          </a:solidFill>
          <a:latin typeface="Calibri Light"/>
        </a:defRPr>
      </a:lvl4pPr>
      <a:lvl5pPr algn="l" rtl="0" eaLnBrk="0" fontAlgn="base" hangingPunct="0">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AR" altLang="es-AR"/>
              <a:t>Click to edit Master title style</a:t>
            </a:r>
          </a:p>
        </p:txBody>
      </p:sp>
      <p:sp>
        <p:nvSpPr>
          <p:cNvPr id="50182"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AR" altLang="es-AR"/>
              <a:t>Click to edit Master text styles</a:t>
            </a:r>
          </a:p>
          <a:p>
            <a:pPr lvl="1"/>
            <a:r>
              <a:rPr lang="es-AR" altLang="es-AR"/>
              <a:t>Second level</a:t>
            </a:r>
          </a:p>
          <a:p>
            <a:pPr lvl="2"/>
            <a:r>
              <a:rPr lang="es-AR" altLang="es-AR"/>
              <a:t>Third level</a:t>
            </a:r>
          </a:p>
          <a:p>
            <a:pPr lvl="3"/>
            <a:r>
              <a:rPr lang="es-AR" altLang="es-AR"/>
              <a:t>Fourth level</a:t>
            </a:r>
          </a:p>
          <a:p>
            <a:pPr lvl="4"/>
            <a:r>
              <a:rPr lang="es-AR" altLang="es-AR"/>
              <a:t>Fifth level</a:t>
            </a:r>
          </a:p>
        </p:txBody>
      </p:sp>
    </p:spTree>
  </p:cSld>
  <p:clrMap bg1="lt1" tx1="dk1" bg2="lt2" tx2="dk2" accent1="accent1" accent2="accent2" accent3="accent3" accent4="accent4" accent5="accent5" accent6="accent6" hlink="hlink" folHlink="folHlink"/>
  <p:sldLayoutIdLst>
    <p:sldLayoutId id="2147483737" r:id="rId1"/>
  </p:sldLayoutIdLst>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a:solidFill>
                  <a:schemeClr val="bg1"/>
                </a:solidFill>
                <a:latin typeface="Trebuchet MS" panose="020B0603020202020204" pitchFamily="34" charset="0"/>
              </a:rPr>
              <a:t>Java</a:t>
            </a:r>
          </a:p>
        </p:txBody>
      </p:sp>
      <p:sp>
        <p:nvSpPr>
          <p:cNvPr id="3" name="Rectangle 2"/>
          <p:cNvSpPr txBox="1">
            <a:spLocks noChangeArrowheads="1"/>
          </p:cNvSpPr>
          <p:nvPr/>
        </p:nvSpPr>
        <p:spPr bwMode="auto">
          <a:xfrm>
            <a:off x="1655676" y="1268760"/>
            <a:ext cx="5832648" cy="4320480"/>
          </a:xfrm>
          <a:prstGeom prst="rect">
            <a:avLst/>
          </a:prstGeom>
          <a:noFill/>
          <a:ln w="9525">
            <a:noFill/>
            <a:miter lim="800000"/>
            <a:headEnd/>
            <a:tailEnd/>
          </a:ln>
        </p:spPr>
        <p:txBody>
          <a:bodyPr anchor="ctr"/>
          <a:lstStyle/>
          <a:p>
            <a:pPr algn="ctr"/>
            <a:r>
              <a:rPr lang="es-AR" sz="2000" b="1" dirty="0" smtClean="0">
                <a:solidFill>
                  <a:srgbClr val="3366CC"/>
                </a:solidFill>
              </a:rPr>
              <a:t>AGENDA</a:t>
            </a:r>
          </a:p>
          <a:p>
            <a:pPr algn="ctr"/>
            <a:endParaRPr lang="es-AR" sz="2000" b="1" dirty="0" smtClean="0">
              <a:solidFill>
                <a:srgbClr val="3366CC"/>
              </a:solidFill>
            </a:endParaRPr>
          </a:p>
          <a:p>
            <a:pPr marL="800100" lvl="1" indent="-342900">
              <a:buFont typeface="Arial" panose="020B0604020202020204" pitchFamily="34" charset="0"/>
              <a:buChar char="•"/>
            </a:pPr>
            <a:r>
              <a:rPr lang="es-AR" sz="2000" b="1" dirty="0">
                <a:solidFill>
                  <a:srgbClr val="3366CC"/>
                </a:solidFill>
              </a:rPr>
              <a:t>Introducción al uso de excepciones</a:t>
            </a:r>
          </a:p>
          <a:p>
            <a:pPr marL="800100" lvl="1" indent="-342900">
              <a:buFont typeface="Arial" panose="020B0604020202020204" pitchFamily="34" charset="0"/>
              <a:buChar char="•"/>
            </a:pPr>
            <a:r>
              <a:rPr lang="es-AR" sz="2000" b="1" dirty="0">
                <a:solidFill>
                  <a:srgbClr val="3366CC"/>
                </a:solidFill>
              </a:rPr>
              <a:t>Bloques try, catch, </a:t>
            </a:r>
            <a:r>
              <a:rPr lang="es-AR" sz="2000" b="1" dirty="0" err="1">
                <a:solidFill>
                  <a:srgbClr val="3366CC"/>
                </a:solidFill>
              </a:rPr>
              <a:t>finally</a:t>
            </a:r>
            <a:endParaRPr lang="es-AR" sz="2000" b="1" dirty="0">
              <a:solidFill>
                <a:srgbClr val="3366CC"/>
              </a:solidFill>
            </a:endParaRPr>
          </a:p>
          <a:p>
            <a:pPr marL="800100" lvl="1" indent="-342900">
              <a:buFont typeface="Arial" panose="020B0604020202020204" pitchFamily="34" charset="0"/>
              <a:buChar char="•"/>
            </a:pPr>
            <a:r>
              <a:rPr lang="es-AR" sz="2000" b="1" dirty="0">
                <a:solidFill>
                  <a:srgbClr val="3366CC"/>
                </a:solidFill>
              </a:rPr>
              <a:t>La clase </a:t>
            </a:r>
            <a:r>
              <a:rPr lang="es-AR" sz="2000" b="1" dirty="0" err="1">
                <a:solidFill>
                  <a:srgbClr val="3366CC"/>
                </a:solidFill>
              </a:rPr>
              <a:t>Exception</a:t>
            </a:r>
            <a:endParaRPr lang="es-AR" sz="2000" b="1" dirty="0">
              <a:solidFill>
                <a:srgbClr val="3366CC"/>
              </a:solidFill>
            </a:endParaRPr>
          </a:p>
          <a:p>
            <a:pPr marL="800100" lvl="1" indent="-342900">
              <a:buFont typeface="Arial" panose="020B0604020202020204" pitchFamily="34" charset="0"/>
              <a:buChar char="•"/>
            </a:pPr>
            <a:r>
              <a:rPr lang="es-AR" sz="2000" b="1" dirty="0">
                <a:solidFill>
                  <a:srgbClr val="3366CC"/>
                </a:solidFill>
              </a:rPr>
              <a:t>Tipos de excepciones: </a:t>
            </a:r>
            <a:r>
              <a:rPr lang="es-AR" sz="2000" b="1" dirty="0" err="1">
                <a:solidFill>
                  <a:srgbClr val="3366CC"/>
                </a:solidFill>
              </a:rPr>
              <a:t>checked</a:t>
            </a:r>
            <a:r>
              <a:rPr lang="es-AR" sz="2000" b="1" dirty="0">
                <a:solidFill>
                  <a:srgbClr val="3366CC"/>
                </a:solidFill>
              </a:rPr>
              <a:t> vs. </a:t>
            </a:r>
            <a:r>
              <a:rPr lang="es-AR" sz="2000" b="1" dirty="0" err="1">
                <a:solidFill>
                  <a:srgbClr val="3366CC"/>
                </a:solidFill>
              </a:rPr>
              <a:t>unchecked</a:t>
            </a:r>
            <a:endParaRPr lang="es-AR" sz="2000" b="1" dirty="0">
              <a:solidFill>
                <a:srgbClr val="3366CC"/>
              </a:solidFill>
            </a:endParaRPr>
          </a:p>
          <a:p>
            <a:pPr marL="800100" lvl="1" indent="-342900">
              <a:buFont typeface="Arial" panose="020B0604020202020204" pitchFamily="34" charset="0"/>
              <a:buChar char="•"/>
            </a:pPr>
            <a:r>
              <a:rPr lang="es-AR" sz="2000" b="1" dirty="0">
                <a:solidFill>
                  <a:srgbClr val="3366CC"/>
                </a:solidFill>
              </a:rPr>
              <a:t>Excepciones construidas por el usuario</a:t>
            </a:r>
          </a:p>
          <a:p>
            <a:pPr marL="800100" lvl="1" indent="-342900">
              <a:buFont typeface="Arial" panose="020B0604020202020204" pitchFamily="34" charset="0"/>
              <a:buChar char="•"/>
            </a:pPr>
            <a:r>
              <a:rPr lang="es-AR" sz="2000" b="1" dirty="0">
                <a:solidFill>
                  <a:srgbClr val="3366CC"/>
                </a:solidFill>
              </a:rPr>
              <a:t>Palabras clave </a:t>
            </a:r>
            <a:r>
              <a:rPr lang="es-AR" sz="2000" b="1" dirty="0" err="1">
                <a:solidFill>
                  <a:srgbClr val="3366CC"/>
                </a:solidFill>
              </a:rPr>
              <a:t>throw</a:t>
            </a:r>
            <a:r>
              <a:rPr lang="es-AR" sz="2000" b="1" dirty="0">
                <a:solidFill>
                  <a:srgbClr val="3366CC"/>
                </a:solidFill>
              </a:rPr>
              <a:t> y </a:t>
            </a:r>
            <a:r>
              <a:rPr lang="es-AR" sz="2000" b="1" dirty="0" err="1">
                <a:solidFill>
                  <a:srgbClr val="3366CC"/>
                </a:solidFill>
              </a:rPr>
              <a:t>throws</a:t>
            </a:r>
            <a:endParaRPr lang="es-AR" sz="2000" b="1" dirty="0">
              <a:solidFill>
                <a:srgbClr val="3366CC"/>
              </a:solidFill>
            </a:endParaRPr>
          </a:p>
          <a:p>
            <a:pPr marL="800100" lvl="1" indent="-342900">
              <a:buFont typeface="Arial" panose="020B0604020202020204" pitchFamily="34" charset="0"/>
              <a:buChar char="•"/>
            </a:pPr>
            <a:r>
              <a:rPr lang="es-AR" sz="2000" b="1" dirty="0" err="1">
                <a:solidFill>
                  <a:srgbClr val="3366CC"/>
                </a:solidFill>
              </a:rPr>
              <a:t>Enums</a:t>
            </a:r>
            <a:endParaRPr lang="es-AR" sz="2000" b="1" dirty="0">
              <a:solidFill>
                <a:srgbClr val="3366CC"/>
              </a:solidFill>
            </a:endParaRPr>
          </a:p>
          <a:p>
            <a:pPr marL="800100" lvl="1" indent="-342900">
              <a:lnSpc>
                <a:spcPct val="150000"/>
              </a:lnSpc>
              <a:buFont typeface="Arial" panose="020B0604020202020204" pitchFamily="34" charset="0"/>
              <a:buChar char="•"/>
            </a:pPr>
            <a:r>
              <a:rPr lang="es-AR" sz="2000" b="1" dirty="0" smtClean="0">
                <a:solidFill>
                  <a:srgbClr val="3366CC"/>
                </a:solidFill>
              </a:rPr>
              <a:t>Laboratorios</a:t>
            </a:r>
          </a:p>
          <a:p>
            <a:pPr algn="ctr"/>
            <a:endParaRPr lang="es-AR" sz="2000" b="1" dirty="0">
              <a:solidFill>
                <a:srgbClr val="3366CC"/>
              </a:solidFill>
            </a:endParaRPr>
          </a:p>
        </p:txBody>
      </p:sp>
    </p:spTree>
    <p:extLst>
      <p:ext uri="{BB962C8B-B14F-4D97-AF65-F5344CB8AC3E}">
        <p14:creationId xmlns:p14="http://schemas.microsoft.com/office/powerpoint/2010/main" val="29565187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Unchecked</a:t>
            </a:r>
            <a:r>
              <a:rPr lang="es-AR" dirty="0" smtClean="0">
                <a:solidFill>
                  <a:schemeClr val="bg1"/>
                </a:solidFill>
                <a:latin typeface="Trebuchet MS" panose="020B0603020202020204" pitchFamily="34" charset="0"/>
              </a:rPr>
              <a:t> </a:t>
            </a:r>
            <a:r>
              <a:rPr lang="es-AR" dirty="0" err="1" smtClean="0">
                <a:solidFill>
                  <a:schemeClr val="bg1"/>
                </a:solidFill>
                <a:latin typeface="Trebuchet MS" panose="020B0603020202020204" pitchFamily="34" charset="0"/>
              </a:rPr>
              <a:t>Exceptions</a:t>
            </a:r>
            <a:endParaRPr lang="es-AR" dirty="0">
              <a:solidFill>
                <a:schemeClr val="bg1"/>
              </a:solidFill>
              <a:latin typeface="Trebuchet MS" panose="020B0603020202020204" pitchFamily="34" charset="0"/>
            </a:endParaRPr>
          </a:p>
        </p:txBody>
      </p:sp>
      <p:sp>
        <p:nvSpPr>
          <p:cNvPr id="2" name="Rectángulo 1"/>
          <p:cNvSpPr/>
          <p:nvPr/>
        </p:nvSpPr>
        <p:spPr>
          <a:xfrm>
            <a:off x="377788" y="349047"/>
            <a:ext cx="8388424" cy="5724644"/>
          </a:xfrm>
          <a:prstGeom prst="rect">
            <a:avLst/>
          </a:prstGeom>
        </p:spPr>
        <p:txBody>
          <a:bodyPr wrap="square">
            <a:spAutoFit/>
          </a:bodyPr>
          <a:lstStyle/>
          <a:p>
            <a:pPr algn="ctr">
              <a:lnSpc>
                <a:spcPct val="200000"/>
              </a:lnSpc>
            </a:pPr>
            <a:r>
              <a:rPr lang="es-AR" sz="2400" dirty="0" smtClean="0"/>
              <a:t>Ejemplo </a:t>
            </a:r>
          </a:p>
          <a:p>
            <a:pPr marL="342900" indent="-342900">
              <a:lnSpc>
                <a:spcPct val="200000"/>
              </a:lnSpc>
              <a:buFont typeface="Arial" panose="020B0604020202020204" pitchFamily="34" charset="0"/>
              <a:buChar char="•"/>
            </a:pPr>
            <a:r>
              <a:rPr lang="es-AR" sz="2100" dirty="0" smtClean="0"/>
              <a:t>Cuando </a:t>
            </a:r>
            <a:r>
              <a:rPr lang="es-AR" sz="2100" dirty="0"/>
              <a:t>se realiza una división por cero se lanza automáticamente una </a:t>
            </a:r>
            <a:r>
              <a:rPr lang="es-AR" sz="2100" dirty="0" err="1"/>
              <a:t>ArithmeticExcepcion</a:t>
            </a:r>
            <a:r>
              <a:rPr lang="es-AR" sz="2100" dirty="0"/>
              <a:t>. </a:t>
            </a:r>
            <a:endParaRPr lang="es-AR" sz="2100" dirty="0" smtClean="0"/>
          </a:p>
          <a:p>
            <a:pPr marL="342900" indent="-342900">
              <a:lnSpc>
                <a:spcPct val="200000"/>
              </a:lnSpc>
              <a:buFont typeface="Arial" panose="020B0604020202020204" pitchFamily="34" charset="0"/>
              <a:buChar char="•"/>
            </a:pPr>
            <a:r>
              <a:rPr lang="es-AR" sz="2100" dirty="0" smtClean="0"/>
              <a:t>Cuando </a:t>
            </a:r>
            <a:r>
              <a:rPr lang="es-AR" sz="2100" dirty="0"/>
              <a:t>se quiere acceder a un objeto que apunta a </a:t>
            </a:r>
            <a:r>
              <a:rPr lang="es-AR" sz="2100" dirty="0" err="1"/>
              <a:t>null</a:t>
            </a:r>
            <a:r>
              <a:rPr lang="es-AR" sz="2100" dirty="0"/>
              <a:t> se lanza automáticamente una </a:t>
            </a:r>
            <a:r>
              <a:rPr lang="es-AR" sz="2100" dirty="0" err="1"/>
              <a:t>NullPointerException</a:t>
            </a:r>
            <a:r>
              <a:rPr lang="es-AR" sz="2100" dirty="0"/>
              <a:t>. </a:t>
            </a:r>
            <a:endParaRPr lang="es-AR" sz="2100" dirty="0" smtClean="0"/>
          </a:p>
          <a:p>
            <a:pPr marL="342900" indent="-342900">
              <a:lnSpc>
                <a:spcPct val="200000"/>
              </a:lnSpc>
              <a:buFont typeface="Arial" panose="020B0604020202020204" pitchFamily="34" charset="0"/>
              <a:buChar char="•"/>
            </a:pPr>
            <a:r>
              <a:rPr lang="es-AR" sz="2100" dirty="0" smtClean="0"/>
              <a:t>Cuando </a:t>
            </a:r>
            <a:r>
              <a:rPr lang="es-AR" sz="2100" dirty="0"/>
              <a:t>se quiere acceder a un </a:t>
            </a:r>
            <a:r>
              <a:rPr lang="es-AR" sz="2100" dirty="0" err="1"/>
              <a:t>array</a:t>
            </a:r>
            <a:r>
              <a:rPr lang="es-AR" sz="2100" dirty="0"/>
              <a:t> con un </a:t>
            </a:r>
            <a:r>
              <a:rPr lang="es-AR" sz="2100" dirty="0" smtClean="0"/>
              <a:t>índice </a:t>
            </a:r>
            <a:r>
              <a:rPr lang="es-AR" sz="2100" dirty="0"/>
              <a:t>que es mayor al tamaño del </a:t>
            </a:r>
            <a:r>
              <a:rPr lang="es-AR" sz="2100" dirty="0" err="1"/>
              <a:t>array</a:t>
            </a:r>
            <a:r>
              <a:rPr lang="es-AR" sz="2100" dirty="0"/>
              <a:t>, se lanza automáticamente </a:t>
            </a:r>
            <a:r>
              <a:rPr lang="es-AR" sz="2100" dirty="0" smtClean="0"/>
              <a:t>una </a:t>
            </a:r>
            <a:r>
              <a:rPr lang="es-AR" sz="2100" dirty="0" err="1"/>
              <a:t>ArrayIndexOutOfBoundExcepcion</a:t>
            </a:r>
            <a:r>
              <a:rPr lang="es-AR" sz="2100" dirty="0"/>
              <a:t>.</a:t>
            </a:r>
          </a:p>
          <a:p>
            <a:endParaRPr lang="es-AR" sz="2400" b="1" dirty="0"/>
          </a:p>
        </p:txBody>
      </p:sp>
    </p:spTree>
    <p:extLst>
      <p:ext uri="{BB962C8B-B14F-4D97-AF65-F5344CB8AC3E}">
        <p14:creationId xmlns:p14="http://schemas.microsoft.com/office/powerpoint/2010/main" val="262284319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Unchecked</a:t>
            </a:r>
            <a:r>
              <a:rPr lang="es-AR" dirty="0" smtClean="0">
                <a:solidFill>
                  <a:schemeClr val="bg1"/>
                </a:solidFill>
                <a:latin typeface="Trebuchet MS" panose="020B0603020202020204" pitchFamily="34" charset="0"/>
              </a:rPr>
              <a:t> </a:t>
            </a:r>
            <a:r>
              <a:rPr lang="es-AR" dirty="0" err="1" smtClean="0">
                <a:solidFill>
                  <a:schemeClr val="bg1"/>
                </a:solidFill>
                <a:latin typeface="Trebuchet MS" panose="020B0603020202020204" pitchFamily="34" charset="0"/>
              </a:rPr>
              <a:t>Exceptions</a:t>
            </a:r>
            <a:endParaRPr lang="es-AR" dirty="0">
              <a:solidFill>
                <a:schemeClr val="bg1"/>
              </a:solidFill>
              <a:latin typeface="Trebuchet MS" panose="020B0603020202020204" pitchFamily="34" charset="0"/>
            </a:endParaRPr>
          </a:p>
        </p:txBody>
      </p:sp>
      <p:sp>
        <p:nvSpPr>
          <p:cNvPr id="2" name="Rectángulo 1"/>
          <p:cNvSpPr/>
          <p:nvPr/>
        </p:nvSpPr>
        <p:spPr>
          <a:xfrm>
            <a:off x="377788" y="620688"/>
            <a:ext cx="8388424" cy="5355312"/>
          </a:xfrm>
          <a:prstGeom prst="rect">
            <a:avLst/>
          </a:prstGeom>
        </p:spPr>
        <p:txBody>
          <a:bodyPr wrap="square">
            <a:spAutoFit/>
          </a:bodyPr>
          <a:lstStyle/>
          <a:p>
            <a:pPr>
              <a:lnSpc>
                <a:spcPct val="150000"/>
              </a:lnSpc>
            </a:pPr>
            <a:r>
              <a:rPr lang="es-AR" sz="1900" dirty="0" smtClean="0"/>
              <a:t>int </a:t>
            </a:r>
            <a:r>
              <a:rPr lang="es-AR" sz="1900" dirty="0" err="1"/>
              <a:t>unValor</a:t>
            </a:r>
            <a:r>
              <a:rPr lang="es-AR" sz="1900" dirty="0"/>
              <a:t> = 0; // Este valor se </a:t>
            </a:r>
            <a:r>
              <a:rPr lang="es-AR" sz="1900" dirty="0" smtClean="0"/>
              <a:t>suponía </a:t>
            </a:r>
            <a:r>
              <a:rPr lang="es-AR" sz="1900" dirty="0"/>
              <a:t>que no </a:t>
            </a:r>
            <a:r>
              <a:rPr lang="es-AR" sz="1900" dirty="0" smtClean="0"/>
              <a:t>podía </a:t>
            </a:r>
            <a:r>
              <a:rPr lang="es-AR" sz="1900" dirty="0"/>
              <a:t>ser Cero,</a:t>
            </a:r>
          </a:p>
          <a:p>
            <a:pPr>
              <a:lnSpc>
                <a:spcPct val="150000"/>
              </a:lnSpc>
            </a:pPr>
            <a:r>
              <a:rPr lang="es-AR" sz="1900" dirty="0"/>
              <a:t>                  </a:t>
            </a:r>
            <a:r>
              <a:rPr lang="es-AR" sz="1900" dirty="0" smtClean="0"/>
              <a:t>      //</a:t>
            </a:r>
            <a:r>
              <a:rPr lang="es-AR" sz="1900" dirty="0"/>
              <a:t>pero en </a:t>
            </a:r>
            <a:r>
              <a:rPr lang="es-AR" sz="1900" dirty="0" smtClean="0"/>
              <a:t>algún </a:t>
            </a:r>
            <a:r>
              <a:rPr lang="es-AR" sz="1900" dirty="0"/>
              <a:t>momento se </a:t>
            </a:r>
            <a:r>
              <a:rPr lang="es-AR" sz="1900" dirty="0" smtClean="0"/>
              <a:t>convirtió </a:t>
            </a:r>
            <a:r>
              <a:rPr lang="es-AR" sz="1900" dirty="0"/>
              <a:t>en Cero</a:t>
            </a:r>
          </a:p>
          <a:p>
            <a:pPr>
              <a:lnSpc>
                <a:spcPct val="150000"/>
              </a:lnSpc>
            </a:pPr>
            <a:r>
              <a:rPr lang="es-AR" sz="1900" dirty="0"/>
              <a:t>try{</a:t>
            </a:r>
          </a:p>
          <a:p>
            <a:pPr>
              <a:lnSpc>
                <a:spcPct val="150000"/>
              </a:lnSpc>
            </a:pPr>
            <a:r>
              <a:rPr lang="es-AR" sz="1900" dirty="0"/>
              <a:t>    int resultado = </a:t>
            </a:r>
            <a:r>
              <a:rPr lang="es-AR" sz="1900" dirty="0" smtClean="0"/>
              <a:t>10/</a:t>
            </a:r>
            <a:r>
              <a:rPr lang="es-AR" sz="1900" dirty="0" err="1" smtClean="0"/>
              <a:t>unValor</a:t>
            </a:r>
            <a:r>
              <a:rPr lang="es-AR" sz="1900" dirty="0" smtClean="0"/>
              <a:t>;</a:t>
            </a:r>
            <a:endParaRPr lang="es-AR" sz="1900" dirty="0"/>
          </a:p>
          <a:p>
            <a:pPr>
              <a:lnSpc>
                <a:spcPct val="150000"/>
              </a:lnSpc>
            </a:pPr>
            <a:r>
              <a:rPr lang="es-AR" sz="1900" dirty="0"/>
              <a:t>}</a:t>
            </a:r>
          </a:p>
          <a:p>
            <a:pPr>
              <a:lnSpc>
                <a:spcPct val="150000"/>
              </a:lnSpc>
            </a:pPr>
            <a:r>
              <a:rPr lang="es-AR" sz="1900" dirty="0"/>
              <a:t>catch(</a:t>
            </a:r>
            <a:r>
              <a:rPr lang="es-AR" sz="1900" dirty="0" err="1"/>
              <a:t>ArithmeticExcepcion</a:t>
            </a:r>
            <a:r>
              <a:rPr lang="es-AR" sz="1900" dirty="0"/>
              <a:t> </a:t>
            </a:r>
            <a:r>
              <a:rPr lang="es-AR" sz="1900" dirty="0" smtClean="0"/>
              <a:t>ex){</a:t>
            </a:r>
            <a:endParaRPr lang="es-AR" sz="1900" dirty="0"/>
          </a:p>
          <a:p>
            <a:pPr>
              <a:lnSpc>
                <a:spcPct val="150000"/>
              </a:lnSpc>
            </a:pPr>
            <a:r>
              <a:rPr lang="es-AR" sz="1900" dirty="0"/>
              <a:t>    // </a:t>
            </a:r>
            <a:r>
              <a:rPr lang="es-AR" sz="1900" dirty="0" smtClean="0"/>
              <a:t>Aquí </a:t>
            </a:r>
            <a:r>
              <a:rPr lang="es-AR" sz="1900" dirty="0"/>
              <a:t>tengo el control del flujo por el error de dividir por Cero</a:t>
            </a:r>
          </a:p>
          <a:p>
            <a:pPr>
              <a:lnSpc>
                <a:spcPct val="150000"/>
              </a:lnSpc>
            </a:pPr>
            <a:r>
              <a:rPr lang="es-AR" sz="1900" dirty="0"/>
              <a:t>    // </a:t>
            </a:r>
            <a:r>
              <a:rPr lang="es-AR" sz="1900" dirty="0" smtClean="0"/>
              <a:t>Así </a:t>
            </a:r>
            <a:r>
              <a:rPr lang="es-AR" sz="1900" dirty="0"/>
              <a:t>que informo al usuario que hubo un error.</a:t>
            </a:r>
          </a:p>
          <a:p>
            <a:pPr>
              <a:lnSpc>
                <a:spcPct val="150000"/>
              </a:lnSpc>
            </a:pPr>
            <a:r>
              <a:rPr lang="es-AR" sz="1900" dirty="0"/>
              <a:t>}</a:t>
            </a:r>
          </a:p>
          <a:p>
            <a:pPr>
              <a:lnSpc>
                <a:spcPct val="150000"/>
              </a:lnSpc>
            </a:pPr>
            <a:r>
              <a:rPr lang="es-AR" sz="1900" dirty="0" err="1"/>
              <a:t>finally</a:t>
            </a:r>
            <a:r>
              <a:rPr lang="es-AR" sz="1900" dirty="0"/>
              <a:t>{</a:t>
            </a:r>
          </a:p>
          <a:p>
            <a:pPr>
              <a:lnSpc>
                <a:spcPct val="150000"/>
              </a:lnSpc>
            </a:pPr>
            <a:r>
              <a:rPr lang="es-AR" sz="1900" dirty="0"/>
              <a:t>    // Y finalmente continuo con el sistema, reestableciendo el control.</a:t>
            </a:r>
          </a:p>
          <a:p>
            <a:pPr>
              <a:lnSpc>
                <a:spcPct val="150000"/>
              </a:lnSpc>
            </a:pPr>
            <a:r>
              <a:rPr lang="es-AR" sz="1900" dirty="0"/>
              <a:t>}</a:t>
            </a:r>
            <a:endParaRPr lang="es-AR" sz="1900" b="1" dirty="0"/>
          </a:p>
        </p:txBody>
      </p:sp>
    </p:spTree>
    <p:extLst>
      <p:ext uri="{BB962C8B-B14F-4D97-AF65-F5344CB8AC3E}">
        <p14:creationId xmlns:p14="http://schemas.microsoft.com/office/powerpoint/2010/main" val="299538401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Checked</a:t>
            </a:r>
            <a:r>
              <a:rPr lang="es-AR" dirty="0" smtClean="0">
                <a:solidFill>
                  <a:schemeClr val="bg1"/>
                </a:solidFill>
                <a:latin typeface="Trebuchet MS" panose="020B0603020202020204" pitchFamily="34" charset="0"/>
              </a:rPr>
              <a:t> </a:t>
            </a:r>
            <a:r>
              <a:rPr lang="es-AR" dirty="0" err="1" smtClean="0">
                <a:solidFill>
                  <a:schemeClr val="bg1"/>
                </a:solidFill>
                <a:latin typeface="Trebuchet MS" panose="020B0603020202020204" pitchFamily="34" charset="0"/>
              </a:rPr>
              <a:t>Exceptions</a:t>
            </a:r>
            <a:endParaRPr lang="es-AR" dirty="0">
              <a:solidFill>
                <a:schemeClr val="bg1"/>
              </a:solidFill>
              <a:latin typeface="Trebuchet MS" panose="020B0603020202020204" pitchFamily="34" charset="0"/>
            </a:endParaRPr>
          </a:p>
        </p:txBody>
      </p:sp>
      <p:sp>
        <p:nvSpPr>
          <p:cNvPr id="2" name="Rectángulo 1"/>
          <p:cNvSpPr/>
          <p:nvPr/>
        </p:nvSpPr>
        <p:spPr>
          <a:xfrm>
            <a:off x="377788" y="620688"/>
            <a:ext cx="8388424" cy="5536837"/>
          </a:xfrm>
          <a:prstGeom prst="rect">
            <a:avLst/>
          </a:prstGeom>
        </p:spPr>
        <p:txBody>
          <a:bodyPr wrap="square">
            <a:spAutoFit/>
          </a:bodyPr>
          <a:lstStyle/>
          <a:p>
            <a:pPr marL="342900" indent="-342900">
              <a:lnSpc>
                <a:spcPct val="200000"/>
              </a:lnSpc>
              <a:buFont typeface="Arial" panose="020B0604020202020204" pitchFamily="34" charset="0"/>
              <a:buChar char="•"/>
            </a:pPr>
            <a:r>
              <a:rPr lang="es-AR" sz="2000" dirty="0"/>
              <a:t>Son las excepciones que tienen como superclase a la clase </a:t>
            </a:r>
            <a:r>
              <a:rPr lang="es-AR" sz="2000" dirty="0" err="1"/>
              <a:t>Exception</a:t>
            </a:r>
            <a:r>
              <a:rPr lang="es-AR" sz="2000" dirty="0"/>
              <a:t>. </a:t>
            </a:r>
            <a:endParaRPr lang="es-AR" sz="2000" dirty="0" smtClean="0"/>
          </a:p>
          <a:p>
            <a:pPr marL="342900" indent="-342900">
              <a:lnSpc>
                <a:spcPct val="200000"/>
              </a:lnSpc>
              <a:buFont typeface="Arial" panose="020B0604020202020204" pitchFamily="34" charset="0"/>
              <a:buChar char="•"/>
            </a:pPr>
            <a:r>
              <a:rPr lang="es-AR" sz="2000" dirty="0" smtClean="0"/>
              <a:t>Necesitan </a:t>
            </a:r>
            <a:r>
              <a:rPr lang="es-AR" sz="2000" dirty="0"/>
              <a:t>ser capturadas, caso contrario no se podrá compilar el código</a:t>
            </a:r>
            <a:r>
              <a:rPr lang="es-AR" sz="2000" dirty="0" smtClean="0"/>
              <a:t>.</a:t>
            </a:r>
          </a:p>
          <a:p>
            <a:pPr marL="342900" indent="-342900">
              <a:lnSpc>
                <a:spcPct val="200000"/>
              </a:lnSpc>
              <a:buFont typeface="Arial" panose="020B0604020202020204" pitchFamily="34" charset="0"/>
              <a:buChar char="•"/>
            </a:pPr>
            <a:r>
              <a:rPr lang="es-AR" sz="2000" dirty="0" smtClean="0"/>
              <a:t>En mayor porcentaje se deben validar el acceso a recursos externos como ser:</a:t>
            </a:r>
          </a:p>
          <a:p>
            <a:pPr marL="1257300" lvl="2" indent="-342900">
              <a:lnSpc>
                <a:spcPct val="200000"/>
              </a:lnSpc>
              <a:buFont typeface="Wingdings" panose="05000000000000000000" pitchFamily="2" charset="2"/>
              <a:buChar char="Ø"/>
            </a:pPr>
            <a:r>
              <a:rPr lang="es-AR" sz="2000" dirty="0" smtClean="0"/>
              <a:t>Acceso a archivos</a:t>
            </a:r>
          </a:p>
          <a:p>
            <a:pPr marL="1257300" lvl="2" indent="-342900">
              <a:lnSpc>
                <a:spcPct val="200000"/>
              </a:lnSpc>
              <a:buFont typeface="Wingdings" panose="05000000000000000000" pitchFamily="2" charset="2"/>
              <a:buChar char="Ø"/>
            </a:pPr>
            <a:r>
              <a:rPr lang="es-AR" sz="2000" dirty="0" smtClean="0"/>
              <a:t>Conexión a una base de datos</a:t>
            </a:r>
          </a:p>
          <a:p>
            <a:pPr marL="1257300" lvl="2" indent="-342900">
              <a:lnSpc>
                <a:spcPct val="200000"/>
              </a:lnSpc>
              <a:buFont typeface="Wingdings" panose="05000000000000000000" pitchFamily="2" charset="2"/>
              <a:buChar char="Ø"/>
            </a:pPr>
            <a:r>
              <a:rPr lang="es-AR" sz="2000" dirty="0" smtClean="0"/>
              <a:t>Ejecución de un servicio web</a:t>
            </a:r>
            <a:endParaRPr lang="es-AR" sz="1900" dirty="0"/>
          </a:p>
        </p:txBody>
      </p:sp>
    </p:spTree>
    <p:extLst>
      <p:ext uri="{BB962C8B-B14F-4D97-AF65-F5344CB8AC3E}">
        <p14:creationId xmlns:p14="http://schemas.microsoft.com/office/powerpoint/2010/main" val="12480503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Checked</a:t>
            </a:r>
            <a:r>
              <a:rPr lang="es-AR" dirty="0" smtClean="0">
                <a:solidFill>
                  <a:schemeClr val="bg1"/>
                </a:solidFill>
                <a:latin typeface="Trebuchet MS" panose="020B0603020202020204" pitchFamily="34" charset="0"/>
              </a:rPr>
              <a:t> </a:t>
            </a:r>
            <a:r>
              <a:rPr lang="es-AR" dirty="0" err="1" smtClean="0">
                <a:solidFill>
                  <a:schemeClr val="bg1"/>
                </a:solidFill>
                <a:latin typeface="Trebuchet MS" panose="020B0603020202020204" pitchFamily="34" charset="0"/>
              </a:rPr>
              <a:t>Exceptions</a:t>
            </a:r>
            <a:endParaRPr lang="es-AR" dirty="0">
              <a:solidFill>
                <a:schemeClr val="bg1"/>
              </a:solidFill>
              <a:latin typeface="Trebuchet MS" panose="020B0603020202020204" pitchFamily="34" charset="0"/>
            </a:endParaRPr>
          </a:p>
        </p:txBody>
      </p:sp>
      <p:sp>
        <p:nvSpPr>
          <p:cNvPr id="2" name="Rectángulo 1"/>
          <p:cNvSpPr/>
          <p:nvPr/>
        </p:nvSpPr>
        <p:spPr>
          <a:xfrm>
            <a:off x="377788" y="620688"/>
            <a:ext cx="8388424" cy="2923877"/>
          </a:xfrm>
          <a:prstGeom prst="rect">
            <a:avLst/>
          </a:prstGeom>
        </p:spPr>
        <p:txBody>
          <a:bodyPr wrap="square">
            <a:spAutoFit/>
          </a:bodyPr>
          <a:lstStyle/>
          <a:p>
            <a:pPr algn="ctr">
              <a:lnSpc>
                <a:spcPct val="200000"/>
              </a:lnSpc>
            </a:pPr>
            <a:r>
              <a:rPr lang="es-AR" sz="2300" dirty="0" smtClean="0"/>
              <a:t>Ejemplo</a:t>
            </a:r>
          </a:p>
          <a:p>
            <a:pPr>
              <a:lnSpc>
                <a:spcPct val="200000"/>
              </a:lnSpc>
            </a:pPr>
            <a:r>
              <a:rPr lang="es-AR" sz="2300" dirty="0" smtClean="0"/>
              <a:t>La </a:t>
            </a:r>
            <a:r>
              <a:rPr lang="es-AR" sz="2300" dirty="0"/>
              <a:t>clase FileReader se utiliza para el acceso a disco. </a:t>
            </a:r>
            <a:endParaRPr lang="es-AR" sz="2300" dirty="0" smtClean="0"/>
          </a:p>
          <a:p>
            <a:pPr>
              <a:lnSpc>
                <a:spcPct val="200000"/>
              </a:lnSpc>
            </a:pPr>
            <a:r>
              <a:rPr lang="es-AR" sz="2300" dirty="0" smtClean="0"/>
              <a:t>Cuando </a:t>
            </a:r>
            <a:r>
              <a:rPr lang="es-AR" sz="2300" dirty="0"/>
              <a:t>utilizo un acceso a disco con métodos de la clase FileReader, debo capturar la </a:t>
            </a:r>
            <a:r>
              <a:rPr lang="es-AR" sz="2300" dirty="0" smtClean="0"/>
              <a:t>excepción </a:t>
            </a:r>
            <a:r>
              <a:rPr lang="es-AR" sz="2300" dirty="0" err="1"/>
              <a:t>IOException</a:t>
            </a:r>
            <a:r>
              <a:rPr lang="es-AR" sz="2300" dirty="0"/>
              <a:t>.</a:t>
            </a:r>
          </a:p>
        </p:txBody>
      </p:sp>
    </p:spTree>
    <p:extLst>
      <p:ext uri="{BB962C8B-B14F-4D97-AF65-F5344CB8AC3E}">
        <p14:creationId xmlns:p14="http://schemas.microsoft.com/office/powerpoint/2010/main" val="183065417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Checked</a:t>
            </a:r>
            <a:r>
              <a:rPr lang="es-AR" dirty="0" smtClean="0">
                <a:solidFill>
                  <a:schemeClr val="bg1"/>
                </a:solidFill>
                <a:latin typeface="Trebuchet MS" panose="020B0603020202020204" pitchFamily="34" charset="0"/>
              </a:rPr>
              <a:t> </a:t>
            </a:r>
            <a:r>
              <a:rPr lang="es-AR" dirty="0" err="1" smtClean="0">
                <a:solidFill>
                  <a:schemeClr val="bg1"/>
                </a:solidFill>
                <a:latin typeface="Trebuchet MS" panose="020B0603020202020204" pitchFamily="34" charset="0"/>
              </a:rPr>
              <a:t>Exceptions</a:t>
            </a:r>
            <a:endParaRPr lang="es-AR" dirty="0">
              <a:solidFill>
                <a:schemeClr val="bg1"/>
              </a:solidFill>
              <a:latin typeface="Trebuchet MS" panose="020B0603020202020204" pitchFamily="34" charset="0"/>
            </a:endParaRPr>
          </a:p>
        </p:txBody>
      </p:sp>
      <p:sp>
        <p:nvSpPr>
          <p:cNvPr id="2" name="Rectángulo 1"/>
          <p:cNvSpPr/>
          <p:nvPr/>
        </p:nvSpPr>
        <p:spPr>
          <a:xfrm>
            <a:off x="377788" y="476672"/>
            <a:ext cx="8658708" cy="5632311"/>
          </a:xfrm>
          <a:prstGeom prst="rect">
            <a:avLst/>
          </a:prstGeom>
        </p:spPr>
        <p:txBody>
          <a:bodyPr wrap="square">
            <a:spAutoFit/>
          </a:bodyPr>
          <a:lstStyle/>
          <a:p>
            <a:r>
              <a:rPr lang="es-AR" dirty="0"/>
              <a:t>FileReader archivo = </a:t>
            </a:r>
            <a:r>
              <a:rPr lang="es-AR" dirty="0" err="1"/>
              <a:t>null</a:t>
            </a:r>
            <a:r>
              <a:rPr lang="es-AR" dirty="0"/>
              <a:t>;</a:t>
            </a:r>
          </a:p>
          <a:p>
            <a:r>
              <a:rPr lang="es-AR" dirty="0" err="1"/>
              <a:t>String</a:t>
            </a:r>
            <a:r>
              <a:rPr lang="es-AR" dirty="0"/>
              <a:t> </a:t>
            </a:r>
            <a:r>
              <a:rPr lang="es-AR" dirty="0" err="1"/>
              <a:t>nombreDeArchivoSinAcceso</a:t>
            </a:r>
            <a:r>
              <a:rPr lang="es-AR" dirty="0"/>
              <a:t> = "archivito.txt";</a:t>
            </a:r>
          </a:p>
          <a:p>
            <a:r>
              <a:rPr lang="es-AR" dirty="0"/>
              <a:t>try{</a:t>
            </a:r>
          </a:p>
          <a:p>
            <a:r>
              <a:rPr lang="es-AR" dirty="0"/>
              <a:t>    archivo = new FileReader( new File( </a:t>
            </a:r>
            <a:r>
              <a:rPr lang="es-AR" dirty="0" err="1"/>
              <a:t>nombreDeArchivoSinAcceso</a:t>
            </a:r>
            <a:r>
              <a:rPr lang="es-AR" dirty="0"/>
              <a:t> ) );</a:t>
            </a:r>
          </a:p>
          <a:p>
            <a:r>
              <a:rPr lang="es-AR" dirty="0"/>
              <a:t>    // </a:t>
            </a:r>
            <a:r>
              <a:rPr lang="es-AR" dirty="0" smtClean="0">
                <a:solidFill>
                  <a:srgbClr val="FF0000"/>
                </a:solidFill>
              </a:rPr>
              <a:t>Aquí </a:t>
            </a:r>
            <a:r>
              <a:rPr lang="es-AR" dirty="0">
                <a:solidFill>
                  <a:srgbClr val="FF0000"/>
                </a:solidFill>
              </a:rPr>
              <a:t>intento de hacer algo con el </a:t>
            </a:r>
            <a:r>
              <a:rPr lang="es-AR" dirty="0" smtClean="0">
                <a:solidFill>
                  <a:srgbClr val="FF0000"/>
                </a:solidFill>
              </a:rPr>
              <a:t>archivo y el mismo no existe o esta tomado</a:t>
            </a:r>
            <a:endParaRPr lang="es-AR" dirty="0">
              <a:solidFill>
                <a:srgbClr val="FF0000"/>
              </a:solidFill>
            </a:endParaRPr>
          </a:p>
          <a:p>
            <a:r>
              <a:rPr lang="es-AR" dirty="0" smtClean="0"/>
              <a:t>    }</a:t>
            </a:r>
            <a:endParaRPr lang="es-AR" dirty="0"/>
          </a:p>
          <a:p>
            <a:r>
              <a:rPr lang="es-AR" dirty="0"/>
              <a:t>catch(</a:t>
            </a:r>
            <a:r>
              <a:rPr lang="es-AR" dirty="0" err="1"/>
              <a:t>IOException</a:t>
            </a:r>
            <a:r>
              <a:rPr lang="es-AR" dirty="0"/>
              <a:t> </a:t>
            </a:r>
            <a:r>
              <a:rPr lang="es-AR" dirty="0" err="1"/>
              <a:t>ioe</a:t>
            </a:r>
            <a:r>
              <a:rPr lang="es-AR" dirty="0"/>
              <a:t>){</a:t>
            </a:r>
          </a:p>
          <a:p>
            <a:r>
              <a:rPr lang="es-AR" dirty="0"/>
              <a:t>    </a:t>
            </a:r>
            <a:r>
              <a:rPr lang="es-AR" dirty="0">
                <a:solidFill>
                  <a:srgbClr val="FF0000"/>
                </a:solidFill>
              </a:rPr>
              <a:t>// </a:t>
            </a:r>
            <a:r>
              <a:rPr lang="es-AR" dirty="0" smtClean="0">
                <a:solidFill>
                  <a:srgbClr val="FF0000"/>
                </a:solidFill>
              </a:rPr>
              <a:t>Aquí </a:t>
            </a:r>
            <a:r>
              <a:rPr lang="es-AR" dirty="0">
                <a:solidFill>
                  <a:srgbClr val="FF0000"/>
                </a:solidFill>
              </a:rPr>
              <a:t>informo al usuario que </a:t>
            </a:r>
            <a:r>
              <a:rPr lang="es-AR" dirty="0" smtClean="0">
                <a:solidFill>
                  <a:srgbClr val="FF0000"/>
                </a:solidFill>
              </a:rPr>
              <a:t>Ocurrió </a:t>
            </a:r>
            <a:r>
              <a:rPr lang="es-AR" dirty="0">
                <a:solidFill>
                  <a:srgbClr val="FF0000"/>
                </a:solidFill>
              </a:rPr>
              <a:t>un error de Acceso al </a:t>
            </a:r>
            <a:r>
              <a:rPr lang="es-AR" dirty="0" smtClean="0">
                <a:solidFill>
                  <a:srgbClr val="FF0000"/>
                </a:solidFill>
              </a:rPr>
              <a:t>Recurso Externo</a:t>
            </a:r>
            <a:r>
              <a:rPr lang="es-AR" dirty="0">
                <a:solidFill>
                  <a:srgbClr val="FF0000"/>
                </a:solidFill>
              </a:rPr>
              <a:t>.</a:t>
            </a:r>
          </a:p>
          <a:p>
            <a:r>
              <a:rPr lang="es-AR" dirty="0" smtClean="0"/>
              <a:t>   }</a:t>
            </a:r>
            <a:endParaRPr lang="es-AR" dirty="0"/>
          </a:p>
          <a:p>
            <a:r>
              <a:rPr lang="es-AR" dirty="0" err="1"/>
              <a:t>finally</a:t>
            </a:r>
            <a:r>
              <a:rPr lang="es-AR" dirty="0"/>
              <a:t>{</a:t>
            </a:r>
          </a:p>
          <a:p>
            <a:r>
              <a:rPr lang="es-AR" dirty="0"/>
              <a:t>   // </a:t>
            </a:r>
            <a:r>
              <a:rPr lang="es-AR" dirty="0">
                <a:solidFill>
                  <a:srgbClr val="FF0000"/>
                </a:solidFill>
              </a:rPr>
              <a:t>Finalmente libero el recurso externo, si fue tomado.</a:t>
            </a:r>
          </a:p>
          <a:p>
            <a:r>
              <a:rPr lang="es-AR" dirty="0"/>
              <a:t>   </a:t>
            </a:r>
            <a:r>
              <a:rPr lang="es-AR" dirty="0" err="1"/>
              <a:t>if</a:t>
            </a:r>
            <a:r>
              <a:rPr lang="es-AR" dirty="0"/>
              <a:t>( archivo!=</a:t>
            </a:r>
            <a:r>
              <a:rPr lang="es-AR" dirty="0" err="1"/>
              <a:t>null</a:t>
            </a:r>
            <a:r>
              <a:rPr lang="es-AR" dirty="0"/>
              <a:t> ) {</a:t>
            </a:r>
          </a:p>
          <a:p>
            <a:r>
              <a:rPr lang="es-AR" dirty="0"/>
              <a:t>     try{</a:t>
            </a:r>
          </a:p>
          <a:p>
            <a:r>
              <a:rPr lang="es-AR" dirty="0"/>
              <a:t>        </a:t>
            </a:r>
            <a:r>
              <a:rPr lang="es-AR" dirty="0" smtClean="0"/>
              <a:t>      </a:t>
            </a:r>
            <a:r>
              <a:rPr lang="es-AR" dirty="0" err="1" smtClean="0"/>
              <a:t>archivo.close</a:t>
            </a:r>
            <a:r>
              <a:rPr lang="es-AR" dirty="0"/>
              <a:t>();</a:t>
            </a:r>
          </a:p>
          <a:p>
            <a:r>
              <a:rPr lang="es-AR" dirty="0"/>
              <a:t>        }</a:t>
            </a:r>
          </a:p>
          <a:p>
            <a:r>
              <a:rPr lang="es-AR" dirty="0"/>
              <a:t>     catch(</a:t>
            </a:r>
            <a:r>
              <a:rPr lang="es-AR" dirty="0" err="1"/>
              <a:t>Exception</a:t>
            </a:r>
            <a:r>
              <a:rPr lang="es-AR" dirty="0"/>
              <a:t> e){</a:t>
            </a:r>
          </a:p>
          <a:p>
            <a:r>
              <a:rPr lang="es-AR" dirty="0"/>
              <a:t>	// </a:t>
            </a:r>
            <a:r>
              <a:rPr lang="es-AR" dirty="0" smtClean="0">
                <a:solidFill>
                  <a:srgbClr val="FF0000"/>
                </a:solidFill>
              </a:rPr>
              <a:t>algún código</a:t>
            </a:r>
            <a:endParaRPr lang="es-AR" dirty="0">
              <a:solidFill>
                <a:srgbClr val="FF0000"/>
              </a:solidFill>
            </a:endParaRPr>
          </a:p>
          <a:p>
            <a:r>
              <a:rPr lang="es-AR" dirty="0"/>
              <a:t>        </a:t>
            </a:r>
            <a:r>
              <a:rPr lang="es-AR" dirty="0" smtClean="0"/>
              <a:t>}   </a:t>
            </a:r>
          </a:p>
          <a:p>
            <a:r>
              <a:rPr lang="es-AR" dirty="0"/>
              <a:t> </a:t>
            </a:r>
            <a:r>
              <a:rPr lang="es-AR" dirty="0" smtClean="0"/>
              <a:t>   }  </a:t>
            </a:r>
          </a:p>
          <a:p>
            <a:r>
              <a:rPr lang="es-AR" dirty="0" smtClean="0"/>
              <a:t>}</a:t>
            </a:r>
            <a:endParaRPr lang="es-AR" dirty="0"/>
          </a:p>
        </p:txBody>
      </p:sp>
    </p:spTree>
    <p:extLst>
      <p:ext uri="{BB962C8B-B14F-4D97-AF65-F5344CB8AC3E}">
        <p14:creationId xmlns:p14="http://schemas.microsoft.com/office/powerpoint/2010/main" val="177669629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Sentencia </a:t>
            </a:r>
            <a:r>
              <a:rPr lang="es-AR" dirty="0" err="1" smtClean="0">
                <a:solidFill>
                  <a:schemeClr val="bg1"/>
                </a:solidFill>
                <a:latin typeface="Trebuchet MS" panose="020B0603020202020204" pitchFamily="34" charset="0"/>
              </a:rPr>
              <a:t>throw</a:t>
            </a:r>
            <a:endParaRPr lang="es-AR" dirty="0">
              <a:solidFill>
                <a:schemeClr val="bg1"/>
              </a:solidFill>
              <a:latin typeface="Trebuchet MS" panose="020B0603020202020204" pitchFamily="34" charset="0"/>
            </a:endParaRPr>
          </a:p>
        </p:txBody>
      </p:sp>
      <p:sp>
        <p:nvSpPr>
          <p:cNvPr id="2" name="Rectángulo 1"/>
          <p:cNvSpPr/>
          <p:nvPr/>
        </p:nvSpPr>
        <p:spPr>
          <a:xfrm>
            <a:off x="377788" y="1268760"/>
            <a:ext cx="8388424" cy="3541034"/>
          </a:xfrm>
          <a:prstGeom prst="rect">
            <a:avLst/>
          </a:prstGeom>
        </p:spPr>
        <p:txBody>
          <a:bodyPr wrap="square">
            <a:spAutoFit/>
          </a:bodyPr>
          <a:lstStyle/>
          <a:p>
            <a:pPr>
              <a:lnSpc>
                <a:spcPct val="200000"/>
              </a:lnSpc>
            </a:pPr>
            <a:r>
              <a:rPr lang="es-AR" sz="2400" dirty="0"/>
              <a:t>La sentencia </a:t>
            </a:r>
            <a:r>
              <a:rPr lang="es-AR" sz="2400" dirty="0" err="1"/>
              <a:t>throw</a:t>
            </a:r>
            <a:r>
              <a:rPr lang="es-AR" sz="2400" dirty="0"/>
              <a:t> se utiliza para arrojar excepciones. </a:t>
            </a:r>
            <a:endParaRPr lang="es-AR" sz="2400" dirty="0" smtClean="0"/>
          </a:p>
          <a:p>
            <a:pPr>
              <a:lnSpc>
                <a:spcPct val="200000"/>
              </a:lnSpc>
            </a:pPr>
            <a:r>
              <a:rPr lang="es-AR" sz="2400" dirty="0" smtClean="0"/>
              <a:t>Requiere </a:t>
            </a:r>
            <a:r>
              <a:rPr lang="es-AR" sz="2400" dirty="0"/>
              <a:t>un único argumento, una instancia de la clase </a:t>
            </a:r>
            <a:r>
              <a:rPr lang="es-AR" sz="2400" dirty="0" err="1"/>
              <a:t>java.lang.Throwable</a:t>
            </a:r>
            <a:r>
              <a:rPr lang="es-AR" sz="2400" dirty="0"/>
              <a:t>, que es implementada por la clase </a:t>
            </a:r>
            <a:r>
              <a:rPr lang="es-AR" sz="2400" dirty="0" err="1"/>
              <a:t>Exception</a:t>
            </a:r>
            <a:r>
              <a:rPr lang="es-AR" sz="2400" dirty="0"/>
              <a:t> y errores</a:t>
            </a:r>
            <a:r>
              <a:rPr lang="es-AR" sz="2400" dirty="0" smtClean="0"/>
              <a:t>.</a:t>
            </a:r>
          </a:p>
          <a:p>
            <a:pPr>
              <a:lnSpc>
                <a:spcPct val="200000"/>
              </a:lnSpc>
            </a:pPr>
            <a:endParaRPr lang="es-AR" sz="1900" dirty="0"/>
          </a:p>
        </p:txBody>
      </p:sp>
    </p:spTree>
    <p:extLst>
      <p:ext uri="{BB962C8B-B14F-4D97-AF65-F5344CB8AC3E}">
        <p14:creationId xmlns:p14="http://schemas.microsoft.com/office/powerpoint/2010/main" val="193931693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Sentencia </a:t>
            </a:r>
            <a:r>
              <a:rPr lang="es-AR" dirty="0" err="1" smtClean="0">
                <a:solidFill>
                  <a:schemeClr val="bg1"/>
                </a:solidFill>
                <a:latin typeface="Trebuchet MS" panose="020B0603020202020204" pitchFamily="34" charset="0"/>
              </a:rPr>
              <a:t>throw</a:t>
            </a:r>
            <a:endParaRPr lang="es-AR" dirty="0">
              <a:solidFill>
                <a:schemeClr val="bg1"/>
              </a:solidFill>
              <a:latin typeface="Trebuchet MS" panose="020B0603020202020204" pitchFamily="34" charset="0"/>
            </a:endParaRPr>
          </a:p>
        </p:txBody>
      </p:sp>
      <p:sp>
        <p:nvSpPr>
          <p:cNvPr id="2" name="Rectángulo 1"/>
          <p:cNvSpPr/>
          <p:nvPr/>
        </p:nvSpPr>
        <p:spPr>
          <a:xfrm>
            <a:off x="352311" y="3212976"/>
            <a:ext cx="8388424" cy="3074624"/>
          </a:xfrm>
          <a:prstGeom prst="rect">
            <a:avLst/>
          </a:prstGeom>
        </p:spPr>
        <p:txBody>
          <a:bodyPr wrap="square">
            <a:spAutoFit/>
          </a:bodyPr>
          <a:lstStyle/>
          <a:p>
            <a:pPr>
              <a:lnSpc>
                <a:spcPct val="200000"/>
              </a:lnSpc>
            </a:pPr>
            <a:r>
              <a:rPr lang="es-AR" sz="2000" dirty="0"/>
              <a:t>Esto significa que luego de evaluar la clausula </a:t>
            </a:r>
            <a:r>
              <a:rPr lang="es-AR" sz="2000" dirty="0" err="1"/>
              <a:t>hayError</a:t>
            </a:r>
            <a:r>
              <a:rPr lang="es-AR" sz="2000" dirty="0"/>
              <a:t> y el hecho que de verdadero, significa que debe cortarse el flujo de corrida del programa, y desde el método que llama a este método debe capturarse este error, informar al usuario que ocurrió el error y luego restablecer el sistema.</a:t>
            </a:r>
            <a:endParaRPr lang="es-AR" sz="1900" dirty="0"/>
          </a:p>
        </p:txBody>
      </p:sp>
      <p:sp>
        <p:nvSpPr>
          <p:cNvPr id="3" name="Rectángulo 2"/>
          <p:cNvSpPr/>
          <p:nvPr/>
        </p:nvSpPr>
        <p:spPr>
          <a:xfrm>
            <a:off x="352311" y="350694"/>
            <a:ext cx="7578588" cy="2862322"/>
          </a:xfrm>
          <a:prstGeom prst="rect">
            <a:avLst/>
          </a:prstGeom>
        </p:spPr>
        <p:txBody>
          <a:bodyPr wrap="square">
            <a:spAutoFit/>
          </a:bodyPr>
          <a:lstStyle/>
          <a:p>
            <a:pPr algn="ctr">
              <a:lnSpc>
                <a:spcPct val="200000"/>
              </a:lnSpc>
            </a:pPr>
            <a:r>
              <a:rPr lang="es-AR" b="1" dirty="0"/>
              <a:t>Ejemplo</a:t>
            </a:r>
          </a:p>
          <a:p>
            <a:endParaRPr lang="en-US" dirty="0"/>
          </a:p>
          <a:p>
            <a:r>
              <a:rPr lang="en-US" dirty="0"/>
              <a:t>boolean </a:t>
            </a:r>
            <a:r>
              <a:rPr lang="en-US" dirty="0" err="1"/>
              <a:t>hayError</a:t>
            </a:r>
            <a:r>
              <a:rPr lang="en-US" dirty="0"/>
              <a:t> = true;</a:t>
            </a:r>
          </a:p>
          <a:p>
            <a:r>
              <a:rPr lang="en-US" dirty="0"/>
              <a:t> </a:t>
            </a:r>
          </a:p>
          <a:p>
            <a:r>
              <a:rPr lang="en-US" dirty="0"/>
              <a:t>  if(</a:t>
            </a:r>
            <a:r>
              <a:rPr lang="en-US" dirty="0" err="1"/>
              <a:t>hayError</a:t>
            </a:r>
            <a:r>
              <a:rPr lang="en-US" dirty="0"/>
              <a:t>){</a:t>
            </a:r>
          </a:p>
          <a:p>
            <a:r>
              <a:rPr lang="en-US" dirty="0"/>
              <a:t> </a:t>
            </a:r>
          </a:p>
          <a:p>
            <a:r>
              <a:rPr lang="en-US" dirty="0"/>
              <a:t>        throw new Exception();</a:t>
            </a:r>
          </a:p>
          <a:p>
            <a:r>
              <a:rPr lang="en-US" dirty="0"/>
              <a:t> </a:t>
            </a:r>
          </a:p>
          <a:p>
            <a:r>
              <a:rPr lang="en-US" dirty="0"/>
              <a:t>  }</a:t>
            </a:r>
            <a:endParaRPr lang="en-US" dirty="0"/>
          </a:p>
        </p:txBody>
      </p:sp>
    </p:spTree>
    <p:extLst>
      <p:ext uri="{BB962C8B-B14F-4D97-AF65-F5344CB8AC3E}">
        <p14:creationId xmlns:p14="http://schemas.microsoft.com/office/powerpoint/2010/main" val="4269578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Excepciones Personalizadas</a:t>
            </a:r>
            <a:endParaRPr lang="es-AR" dirty="0">
              <a:solidFill>
                <a:schemeClr val="bg1"/>
              </a:solidFill>
              <a:latin typeface="Trebuchet MS" panose="020B0603020202020204" pitchFamily="34" charset="0"/>
            </a:endParaRPr>
          </a:p>
        </p:txBody>
      </p:sp>
      <p:sp>
        <p:nvSpPr>
          <p:cNvPr id="2" name="Rectángulo 1"/>
          <p:cNvSpPr/>
          <p:nvPr/>
        </p:nvSpPr>
        <p:spPr>
          <a:xfrm>
            <a:off x="179512" y="620688"/>
            <a:ext cx="8784976" cy="5986254"/>
          </a:xfrm>
          <a:prstGeom prst="rect">
            <a:avLst/>
          </a:prstGeom>
        </p:spPr>
        <p:txBody>
          <a:bodyPr wrap="square">
            <a:spAutoFit/>
          </a:bodyPr>
          <a:lstStyle/>
          <a:p>
            <a:r>
              <a:rPr lang="es-AR" sz="2400" b="1" dirty="0" smtClean="0"/>
              <a:t>Clase </a:t>
            </a:r>
            <a:r>
              <a:rPr lang="es-AR" sz="2400" b="1" dirty="0" err="1"/>
              <a:t>Exception</a:t>
            </a:r>
            <a:r>
              <a:rPr lang="es-AR" sz="2400" b="1" dirty="0"/>
              <a:t> </a:t>
            </a:r>
            <a:r>
              <a:rPr lang="es-AR" sz="2400" b="1" dirty="0" smtClean="0"/>
              <a:t>(superclase)</a:t>
            </a:r>
          </a:p>
          <a:p>
            <a:r>
              <a:rPr lang="es-AR" sz="2400" b="1" dirty="0"/>
              <a:t> </a:t>
            </a:r>
          </a:p>
          <a:p>
            <a:pPr>
              <a:lnSpc>
                <a:spcPct val="150000"/>
              </a:lnSpc>
            </a:pPr>
            <a:r>
              <a:rPr lang="es-AR" sz="2200" dirty="0"/>
              <a:t>Por convención, su nombre debería terminar con la palabra </a:t>
            </a:r>
            <a:r>
              <a:rPr lang="es-AR" sz="2200" dirty="0" err="1"/>
              <a:t>Exception</a:t>
            </a:r>
            <a:r>
              <a:rPr lang="es-AR" sz="2200" dirty="0"/>
              <a:t>. </a:t>
            </a:r>
            <a:endParaRPr lang="es-AR" sz="2200" dirty="0" smtClean="0"/>
          </a:p>
          <a:p>
            <a:pPr>
              <a:lnSpc>
                <a:spcPct val="150000"/>
              </a:lnSpc>
            </a:pPr>
            <a:r>
              <a:rPr lang="es-AR" sz="2200" dirty="0" smtClean="0"/>
              <a:t>Consiste </a:t>
            </a:r>
            <a:r>
              <a:rPr lang="es-AR" sz="2200" dirty="0"/>
              <a:t>en crear una clase que hereda de </a:t>
            </a:r>
            <a:r>
              <a:rPr lang="es-AR" sz="2200" dirty="0" err="1"/>
              <a:t>java.lang.Exception</a:t>
            </a:r>
            <a:r>
              <a:rPr lang="es-AR" sz="2200" dirty="0"/>
              <a:t>. </a:t>
            </a:r>
            <a:endParaRPr lang="es-AR" sz="2200" dirty="0" smtClean="0"/>
          </a:p>
          <a:p>
            <a:pPr>
              <a:lnSpc>
                <a:spcPct val="150000"/>
              </a:lnSpc>
            </a:pPr>
            <a:r>
              <a:rPr lang="es-AR" sz="2200" dirty="0" smtClean="0"/>
              <a:t>Lo </a:t>
            </a:r>
            <a:r>
              <a:rPr lang="es-AR" sz="2200" dirty="0"/>
              <a:t>conveniente es ir identificando qué tipo de excepciones, en el flujo de información de la vida real, pueden ser representadas por una excepción creada a medida, de forma tal de poder entender de forma inmediata un bloque de código.</a:t>
            </a:r>
          </a:p>
          <a:p>
            <a:pPr>
              <a:lnSpc>
                <a:spcPct val="150000"/>
              </a:lnSpc>
            </a:pPr>
            <a:r>
              <a:rPr lang="es-AR" sz="2200" dirty="0"/>
              <a:t>El manejo de excepciones hace que el código sea legible y fácilmente comprensible.</a:t>
            </a:r>
          </a:p>
          <a:p>
            <a:pPr>
              <a:lnSpc>
                <a:spcPct val="200000"/>
              </a:lnSpc>
            </a:pPr>
            <a:endParaRPr lang="es-AR" sz="1900" dirty="0"/>
          </a:p>
        </p:txBody>
      </p:sp>
    </p:spTree>
    <p:extLst>
      <p:ext uri="{BB962C8B-B14F-4D97-AF65-F5344CB8AC3E}">
        <p14:creationId xmlns:p14="http://schemas.microsoft.com/office/powerpoint/2010/main" val="247214969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Excepciones Personalizadas</a:t>
            </a:r>
            <a:endParaRPr lang="es-AR" dirty="0">
              <a:solidFill>
                <a:schemeClr val="bg1"/>
              </a:solidFill>
              <a:latin typeface="Trebuchet MS" panose="020B0603020202020204" pitchFamily="34" charset="0"/>
            </a:endParaRPr>
          </a:p>
        </p:txBody>
      </p:sp>
      <p:sp>
        <p:nvSpPr>
          <p:cNvPr id="2" name="Rectángulo 1"/>
          <p:cNvSpPr/>
          <p:nvPr/>
        </p:nvSpPr>
        <p:spPr>
          <a:xfrm>
            <a:off x="179512" y="1268760"/>
            <a:ext cx="8784976" cy="3262432"/>
          </a:xfrm>
          <a:prstGeom prst="rect">
            <a:avLst/>
          </a:prstGeom>
        </p:spPr>
        <p:txBody>
          <a:bodyPr wrap="square">
            <a:spAutoFit/>
          </a:bodyPr>
          <a:lstStyle/>
          <a:p>
            <a:r>
              <a:rPr lang="es-AR" sz="2400" dirty="0" err="1"/>
              <a:t>public</a:t>
            </a:r>
            <a:r>
              <a:rPr lang="es-AR" sz="2400" dirty="0"/>
              <a:t> </a:t>
            </a:r>
            <a:r>
              <a:rPr lang="es-AR" sz="2400" dirty="0" err="1"/>
              <a:t>class</a:t>
            </a:r>
            <a:r>
              <a:rPr lang="es-AR" sz="2400" dirty="0"/>
              <a:t> </a:t>
            </a:r>
            <a:r>
              <a:rPr lang="es-AR" sz="2400" dirty="0" err="1"/>
              <a:t>MiExcepcionException</a:t>
            </a:r>
            <a:r>
              <a:rPr lang="es-AR" sz="2400" dirty="0"/>
              <a:t> </a:t>
            </a:r>
            <a:r>
              <a:rPr lang="es-AR" sz="2400" dirty="0" err="1"/>
              <a:t>extends</a:t>
            </a:r>
            <a:r>
              <a:rPr lang="es-AR" sz="2400" dirty="0"/>
              <a:t> </a:t>
            </a:r>
            <a:r>
              <a:rPr lang="es-AR" sz="2400" dirty="0" err="1" smtClean="0"/>
              <a:t>Exception</a:t>
            </a:r>
            <a:endParaRPr lang="es-AR" sz="2400" dirty="0" smtClean="0"/>
          </a:p>
          <a:p>
            <a:r>
              <a:rPr lang="es-AR" sz="2400" dirty="0" smtClean="0"/>
              <a:t>{</a:t>
            </a:r>
            <a:endParaRPr lang="es-AR" sz="2400" dirty="0"/>
          </a:p>
          <a:p>
            <a:r>
              <a:rPr lang="es-AR" sz="2400" dirty="0"/>
              <a:t> </a:t>
            </a:r>
          </a:p>
          <a:p>
            <a:r>
              <a:rPr lang="es-AR" sz="2400" dirty="0"/>
              <a:t>        // Esto es un comentario. </a:t>
            </a:r>
            <a:endParaRPr lang="es-AR" sz="2400" dirty="0" smtClean="0"/>
          </a:p>
          <a:p>
            <a:r>
              <a:rPr lang="es-AR" sz="2400" dirty="0"/>
              <a:t> </a:t>
            </a:r>
            <a:r>
              <a:rPr lang="es-AR" sz="2400" dirty="0" smtClean="0"/>
              <a:t>      // </a:t>
            </a:r>
            <a:r>
              <a:rPr lang="es-AR" sz="2400" dirty="0" err="1" smtClean="0"/>
              <a:t>Aqui</a:t>
            </a:r>
            <a:r>
              <a:rPr lang="es-AR" sz="2400" dirty="0" smtClean="0"/>
              <a:t> </a:t>
            </a:r>
            <a:r>
              <a:rPr lang="es-AR" sz="2400" dirty="0"/>
              <a:t>va la </a:t>
            </a:r>
            <a:r>
              <a:rPr lang="es-AR" sz="2400" dirty="0" smtClean="0"/>
              <a:t>definición </a:t>
            </a:r>
            <a:r>
              <a:rPr lang="es-AR" sz="2400" dirty="0"/>
              <a:t>de mi clase propia de </a:t>
            </a:r>
            <a:r>
              <a:rPr lang="es-AR" sz="2400" dirty="0" smtClean="0"/>
              <a:t>excepción.</a:t>
            </a:r>
            <a:endParaRPr lang="es-AR" sz="2400" dirty="0"/>
          </a:p>
          <a:p>
            <a:r>
              <a:rPr lang="es-AR" sz="2400" dirty="0"/>
              <a:t> </a:t>
            </a:r>
          </a:p>
          <a:p>
            <a:r>
              <a:rPr lang="es-AR" sz="2400" dirty="0"/>
              <a:t>  }</a:t>
            </a:r>
          </a:p>
          <a:p>
            <a:pPr>
              <a:lnSpc>
                <a:spcPct val="200000"/>
              </a:lnSpc>
            </a:pPr>
            <a:endParaRPr lang="es-AR" sz="1900" dirty="0"/>
          </a:p>
        </p:txBody>
      </p:sp>
    </p:spTree>
    <p:extLst>
      <p:ext uri="{BB962C8B-B14F-4D97-AF65-F5344CB8AC3E}">
        <p14:creationId xmlns:p14="http://schemas.microsoft.com/office/powerpoint/2010/main" val="146509017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Excepciones Personalizadas</a:t>
            </a:r>
            <a:endParaRPr lang="es-AR" dirty="0">
              <a:solidFill>
                <a:schemeClr val="bg1"/>
              </a:solidFill>
              <a:latin typeface="Trebuchet MS" panose="020B0603020202020204" pitchFamily="34" charset="0"/>
            </a:endParaRPr>
          </a:p>
        </p:txBody>
      </p:sp>
      <p:pic>
        <p:nvPicPr>
          <p:cNvPr id="3" name="Imagen 2"/>
          <p:cNvPicPr>
            <a:picLocks noChangeAspect="1"/>
          </p:cNvPicPr>
          <p:nvPr/>
        </p:nvPicPr>
        <p:blipFill>
          <a:blip r:embed="rId2"/>
          <a:stretch>
            <a:fillRect/>
          </a:stretch>
        </p:blipFill>
        <p:spPr>
          <a:xfrm>
            <a:off x="1263219" y="476672"/>
            <a:ext cx="6617562" cy="5747946"/>
          </a:xfrm>
          <a:prstGeom prst="rect">
            <a:avLst/>
          </a:prstGeom>
        </p:spPr>
      </p:pic>
    </p:spTree>
    <p:extLst>
      <p:ext uri="{BB962C8B-B14F-4D97-AF65-F5344CB8AC3E}">
        <p14:creationId xmlns:p14="http://schemas.microsoft.com/office/powerpoint/2010/main" val="28796778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Excepción</a:t>
            </a:r>
            <a:endParaRPr lang="es-AR" dirty="0">
              <a:solidFill>
                <a:schemeClr val="bg1"/>
              </a:solidFill>
              <a:latin typeface="Trebuchet MS" panose="020B0603020202020204" pitchFamily="34" charset="0"/>
            </a:endParaRPr>
          </a:p>
        </p:txBody>
      </p:sp>
      <p:sp>
        <p:nvSpPr>
          <p:cNvPr id="2" name="Rectángulo 1"/>
          <p:cNvSpPr/>
          <p:nvPr/>
        </p:nvSpPr>
        <p:spPr>
          <a:xfrm>
            <a:off x="377788" y="548680"/>
            <a:ext cx="8388424" cy="5009833"/>
          </a:xfrm>
          <a:prstGeom prst="rect">
            <a:avLst/>
          </a:prstGeom>
        </p:spPr>
        <p:txBody>
          <a:bodyPr wrap="square">
            <a:spAutoFit/>
          </a:bodyPr>
          <a:lstStyle/>
          <a:p>
            <a:pPr>
              <a:lnSpc>
                <a:spcPct val="150000"/>
              </a:lnSpc>
            </a:pPr>
            <a:r>
              <a:rPr lang="es-AR" sz="2400" dirty="0"/>
              <a:t>En Java los errores en tiempo de ejecución (cuando se esta ejecutando el programa) se denominan </a:t>
            </a:r>
            <a:r>
              <a:rPr lang="es-AR" sz="2400" b="1" i="1" dirty="0"/>
              <a:t>excepciones</a:t>
            </a:r>
            <a:r>
              <a:rPr lang="es-AR" sz="2400" dirty="0"/>
              <a:t>, y esto ocurre cuando se produce un error en alguna de las instrucciones de nuestro programa, como por ejemplo cuando se hace una división entre cero,  cuando un objeto es '</a:t>
            </a:r>
            <a:r>
              <a:rPr lang="es-AR" sz="2400" dirty="0" err="1"/>
              <a:t>null</a:t>
            </a:r>
            <a:r>
              <a:rPr lang="es-AR" sz="2400" dirty="0"/>
              <a:t>' y no puede serlo, cuando no se abre correctamente un fichero, etc. Cuando se produce una excepción se muestra en la pantalla un mensaje de error y finaliza la ejecución del programa.</a:t>
            </a:r>
            <a:endParaRPr lang="es-AR" sz="2400" dirty="0"/>
          </a:p>
        </p:txBody>
      </p:sp>
    </p:spTree>
    <p:extLst>
      <p:ext uri="{BB962C8B-B14F-4D97-AF65-F5344CB8AC3E}">
        <p14:creationId xmlns:p14="http://schemas.microsoft.com/office/powerpoint/2010/main" val="91587192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Keyword</a:t>
            </a:r>
            <a:r>
              <a:rPr lang="es-AR" dirty="0" smtClean="0">
                <a:solidFill>
                  <a:schemeClr val="bg1"/>
                </a:solidFill>
                <a:latin typeface="Trebuchet MS" panose="020B0603020202020204" pitchFamily="34" charset="0"/>
              </a:rPr>
              <a:t> </a:t>
            </a:r>
            <a:r>
              <a:rPr lang="es-AR" dirty="0" err="1" smtClean="0">
                <a:solidFill>
                  <a:schemeClr val="bg1"/>
                </a:solidFill>
                <a:latin typeface="Trebuchet MS" panose="020B0603020202020204" pitchFamily="34" charset="0"/>
              </a:rPr>
              <a:t>throws</a:t>
            </a:r>
            <a:endParaRPr lang="es-AR" dirty="0">
              <a:solidFill>
                <a:schemeClr val="bg1"/>
              </a:solidFill>
              <a:latin typeface="Trebuchet MS" panose="020B0603020202020204" pitchFamily="34" charset="0"/>
            </a:endParaRPr>
          </a:p>
        </p:txBody>
      </p:sp>
      <p:sp>
        <p:nvSpPr>
          <p:cNvPr id="2" name="Rectángulo 1"/>
          <p:cNvSpPr/>
          <p:nvPr/>
        </p:nvSpPr>
        <p:spPr>
          <a:xfrm>
            <a:off x="179512" y="692696"/>
            <a:ext cx="8784976" cy="5755422"/>
          </a:xfrm>
          <a:prstGeom prst="rect">
            <a:avLst/>
          </a:prstGeom>
        </p:spPr>
        <p:txBody>
          <a:bodyPr wrap="square">
            <a:spAutoFit/>
          </a:bodyPr>
          <a:lstStyle/>
          <a:p>
            <a:pPr marL="342900" indent="-342900">
              <a:lnSpc>
                <a:spcPct val="150000"/>
              </a:lnSpc>
              <a:buFont typeface="Arial" panose="020B0604020202020204" pitchFamily="34" charset="0"/>
              <a:buChar char="•"/>
            </a:pPr>
            <a:r>
              <a:rPr lang="es-AR" sz="2200" dirty="0"/>
              <a:t>La palabra clave </a:t>
            </a:r>
            <a:r>
              <a:rPr lang="es-AR" sz="2200" dirty="0" err="1"/>
              <a:t>throws</a:t>
            </a:r>
            <a:r>
              <a:rPr lang="es-AR" sz="2200" dirty="0"/>
              <a:t> se utiliza en la firma de los métodos que pueden lanzar excepciones. </a:t>
            </a:r>
            <a:endParaRPr lang="es-AR" sz="2200" dirty="0" smtClean="0"/>
          </a:p>
          <a:p>
            <a:pPr marL="342900" indent="-342900">
              <a:lnSpc>
                <a:spcPct val="150000"/>
              </a:lnSpc>
              <a:buFont typeface="Arial" panose="020B0604020202020204" pitchFamily="34" charset="0"/>
              <a:buChar char="•"/>
            </a:pPr>
            <a:r>
              <a:rPr lang="es-AR" sz="2200" dirty="0" smtClean="0"/>
              <a:t>Una </a:t>
            </a:r>
            <a:r>
              <a:rPr lang="es-AR" sz="2200" dirty="0"/>
              <a:t>buena combinación de Creación de Excepciones propias del negocio que estamos modelando con el sistema, y la declaración en los métodos indicados que pueden lanzar este tipo de excepciones, hace que sea </a:t>
            </a:r>
            <a:r>
              <a:rPr lang="es-AR" sz="2200" dirty="0" smtClean="0"/>
              <a:t>fácil </a:t>
            </a:r>
            <a:r>
              <a:rPr lang="es-AR" sz="2200" dirty="0"/>
              <a:t>programar y compartir clases entre distintos equipos de desarrollo.</a:t>
            </a:r>
          </a:p>
          <a:p>
            <a:pPr marL="342900" indent="-342900">
              <a:lnSpc>
                <a:spcPct val="150000"/>
              </a:lnSpc>
              <a:buFont typeface="Arial" panose="020B0604020202020204" pitchFamily="34" charset="0"/>
              <a:buChar char="•"/>
            </a:pPr>
            <a:r>
              <a:rPr lang="es-AR" sz="2200" dirty="0"/>
              <a:t>Estas prácticas facilitan mucho el compartir código y queda uno siempre obligado a capturar excepciones que permiten un buen control del flujo de datos dentro del sistema, y lo hacen robusto.</a:t>
            </a:r>
          </a:p>
          <a:p>
            <a:pPr>
              <a:lnSpc>
                <a:spcPct val="200000"/>
              </a:lnSpc>
            </a:pPr>
            <a:endParaRPr lang="es-AR" sz="1900" dirty="0"/>
          </a:p>
        </p:txBody>
      </p:sp>
    </p:spTree>
    <p:extLst>
      <p:ext uri="{BB962C8B-B14F-4D97-AF65-F5344CB8AC3E}">
        <p14:creationId xmlns:p14="http://schemas.microsoft.com/office/powerpoint/2010/main" val="51488425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Keyword</a:t>
            </a:r>
            <a:r>
              <a:rPr lang="es-AR" dirty="0" smtClean="0">
                <a:solidFill>
                  <a:schemeClr val="bg1"/>
                </a:solidFill>
                <a:latin typeface="Trebuchet MS" panose="020B0603020202020204" pitchFamily="34" charset="0"/>
              </a:rPr>
              <a:t> </a:t>
            </a:r>
            <a:r>
              <a:rPr lang="es-AR" dirty="0" err="1" smtClean="0">
                <a:solidFill>
                  <a:schemeClr val="bg1"/>
                </a:solidFill>
                <a:latin typeface="Trebuchet MS" panose="020B0603020202020204" pitchFamily="34" charset="0"/>
              </a:rPr>
              <a:t>throws</a:t>
            </a:r>
            <a:endParaRPr lang="es-AR" dirty="0">
              <a:solidFill>
                <a:schemeClr val="bg1"/>
              </a:solidFill>
              <a:latin typeface="Trebuchet MS" panose="020B0603020202020204" pitchFamily="34" charset="0"/>
            </a:endParaRPr>
          </a:p>
        </p:txBody>
      </p:sp>
      <p:sp>
        <p:nvSpPr>
          <p:cNvPr id="2" name="Rectángulo 1"/>
          <p:cNvSpPr/>
          <p:nvPr/>
        </p:nvSpPr>
        <p:spPr>
          <a:xfrm>
            <a:off x="179512" y="692696"/>
            <a:ext cx="8784976" cy="5755422"/>
          </a:xfrm>
          <a:prstGeom prst="rect">
            <a:avLst/>
          </a:prstGeom>
        </p:spPr>
        <p:txBody>
          <a:bodyPr wrap="square">
            <a:spAutoFit/>
          </a:bodyPr>
          <a:lstStyle/>
          <a:p>
            <a:r>
              <a:rPr lang="es-AR" sz="2400" dirty="0" err="1"/>
              <a:t>public</a:t>
            </a:r>
            <a:r>
              <a:rPr lang="es-AR" sz="2400" dirty="0"/>
              <a:t> </a:t>
            </a:r>
            <a:r>
              <a:rPr lang="es-AR" sz="2400" dirty="0" err="1"/>
              <a:t>class</a:t>
            </a:r>
            <a:r>
              <a:rPr lang="es-AR" sz="2400" dirty="0"/>
              <a:t> Hombre{</a:t>
            </a:r>
          </a:p>
          <a:p>
            <a:r>
              <a:rPr lang="es-AR" sz="2400" dirty="0"/>
              <a:t> </a:t>
            </a:r>
          </a:p>
          <a:p>
            <a:r>
              <a:rPr lang="es-AR" sz="2400" dirty="0"/>
              <a:t>        </a:t>
            </a:r>
            <a:r>
              <a:rPr lang="es-AR" sz="2400" dirty="0" err="1"/>
              <a:t>public</a:t>
            </a:r>
            <a:r>
              <a:rPr lang="es-AR" sz="2400" dirty="0"/>
              <a:t> </a:t>
            </a:r>
            <a:r>
              <a:rPr lang="es-AR" sz="2400" dirty="0" err="1"/>
              <a:t>void</a:t>
            </a:r>
            <a:r>
              <a:rPr lang="es-AR" sz="2400" dirty="0"/>
              <a:t> comer() </a:t>
            </a:r>
            <a:r>
              <a:rPr lang="es-AR" sz="2400" dirty="0" err="1"/>
              <a:t>throws</a:t>
            </a:r>
            <a:r>
              <a:rPr lang="es-AR" sz="2400" dirty="0"/>
              <a:t> </a:t>
            </a:r>
            <a:r>
              <a:rPr lang="es-AR" sz="2400" dirty="0" err="1" smtClean="0"/>
              <a:t>MiExcepcion</a:t>
            </a:r>
            <a:endParaRPr lang="es-AR" sz="2400" dirty="0" smtClean="0"/>
          </a:p>
          <a:p>
            <a:r>
              <a:rPr lang="es-AR" sz="2400" dirty="0" smtClean="0"/>
              <a:t>      {</a:t>
            </a:r>
            <a:endParaRPr lang="es-AR" sz="2400" dirty="0"/>
          </a:p>
          <a:p>
            <a:r>
              <a:rPr lang="es-AR" sz="2400" dirty="0"/>
              <a:t>         </a:t>
            </a:r>
            <a:r>
              <a:rPr lang="es-AR" sz="2200" dirty="0"/>
              <a:t> </a:t>
            </a:r>
            <a:endParaRPr lang="es-AR" sz="2200" dirty="0" smtClean="0"/>
          </a:p>
          <a:p>
            <a:r>
              <a:rPr lang="es-AR" sz="2200" dirty="0"/>
              <a:t>	</a:t>
            </a:r>
            <a:r>
              <a:rPr lang="es-AR" sz="2200" dirty="0" smtClean="0"/>
              <a:t>// </a:t>
            </a:r>
            <a:r>
              <a:rPr lang="es-AR" sz="2200" dirty="0"/>
              <a:t>Esto es un comentario. </a:t>
            </a:r>
            <a:r>
              <a:rPr lang="es-AR" sz="2200" dirty="0" smtClean="0"/>
              <a:t>Aquí </a:t>
            </a:r>
            <a:r>
              <a:rPr lang="es-AR" sz="2200" dirty="0"/>
              <a:t>va algo de </a:t>
            </a:r>
            <a:r>
              <a:rPr lang="es-AR" sz="2200" dirty="0" smtClean="0"/>
              <a:t>código</a:t>
            </a:r>
            <a:endParaRPr lang="es-AR" sz="2200" dirty="0"/>
          </a:p>
          <a:p>
            <a:r>
              <a:rPr lang="es-AR" sz="2200" dirty="0"/>
              <a:t> </a:t>
            </a:r>
            <a:r>
              <a:rPr lang="es-AR" sz="2200" dirty="0" smtClean="0"/>
              <a:t>   </a:t>
            </a:r>
            <a:r>
              <a:rPr lang="es-AR" sz="2200" dirty="0"/>
              <a:t>      //Esto es otro comentario, </a:t>
            </a:r>
            <a:r>
              <a:rPr lang="es-AR" sz="2200" dirty="0" smtClean="0"/>
              <a:t>Aquí </a:t>
            </a:r>
            <a:r>
              <a:rPr lang="es-AR" sz="2200" dirty="0"/>
              <a:t>evaluamos una </a:t>
            </a:r>
            <a:r>
              <a:rPr lang="es-AR" sz="2200" dirty="0" smtClean="0"/>
              <a:t>condición </a:t>
            </a:r>
            <a:r>
              <a:rPr lang="es-AR" sz="2200" dirty="0"/>
              <a:t>que </a:t>
            </a:r>
            <a:r>
              <a:rPr lang="es-AR" sz="2200" dirty="0" smtClean="0"/>
              <a:t>	hace </a:t>
            </a:r>
            <a:r>
              <a:rPr lang="es-AR" sz="2200" dirty="0"/>
              <a:t>que arrojemos una </a:t>
            </a:r>
            <a:r>
              <a:rPr lang="es-AR" sz="2200" dirty="0" smtClean="0"/>
              <a:t>excepción</a:t>
            </a:r>
            <a:endParaRPr lang="es-AR" sz="2200" dirty="0"/>
          </a:p>
          <a:p>
            <a:r>
              <a:rPr lang="es-AR" sz="2400" dirty="0"/>
              <a:t> </a:t>
            </a:r>
          </a:p>
          <a:p>
            <a:r>
              <a:rPr lang="es-AR" sz="2400" dirty="0"/>
              <a:t> </a:t>
            </a:r>
            <a:r>
              <a:rPr lang="es-AR" sz="2400" dirty="0" smtClean="0"/>
              <a:t>	 </a:t>
            </a:r>
            <a:r>
              <a:rPr lang="es-AR" sz="2400" dirty="0" err="1"/>
              <a:t>throw</a:t>
            </a:r>
            <a:r>
              <a:rPr lang="es-AR" sz="2400" dirty="0"/>
              <a:t> new </a:t>
            </a:r>
            <a:r>
              <a:rPr lang="es-AR" sz="2400" dirty="0" err="1"/>
              <a:t>MiException</a:t>
            </a:r>
            <a:r>
              <a:rPr lang="es-AR" sz="2400" dirty="0"/>
              <a:t>();</a:t>
            </a:r>
          </a:p>
          <a:p>
            <a:r>
              <a:rPr lang="es-AR" sz="2400" dirty="0"/>
              <a:t> </a:t>
            </a:r>
          </a:p>
          <a:p>
            <a:r>
              <a:rPr lang="es-AR" sz="2400" dirty="0"/>
              <a:t>    </a:t>
            </a:r>
            <a:r>
              <a:rPr lang="es-AR" sz="2400" dirty="0" smtClean="0"/>
              <a:t>  }</a:t>
            </a:r>
            <a:endParaRPr lang="es-AR" sz="2400" dirty="0"/>
          </a:p>
          <a:p>
            <a:r>
              <a:rPr lang="es-AR" sz="2400" dirty="0"/>
              <a:t> </a:t>
            </a:r>
          </a:p>
          <a:p>
            <a:r>
              <a:rPr lang="es-AR" sz="2400" dirty="0"/>
              <a:t> </a:t>
            </a:r>
            <a:r>
              <a:rPr lang="es-AR" sz="2400" dirty="0" smtClean="0"/>
              <a:t>}</a:t>
            </a:r>
            <a:endParaRPr lang="es-AR" sz="2400" dirty="0"/>
          </a:p>
          <a:p>
            <a:pPr>
              <a:lnSpc>
                <a:spcPct val="200000"/>
              </a:lnSpc>
            </a:pPr>
            <a:endParaRPr lang="es-AR" sz="1900" dirty="0"/>
          </a:p>
        </p:txBody>
      </p:sp>
    </p:spTree>
    <p:extLst>
      <p:ext uri="{BB962C8B-B14F-4D97-AF65-F5344CB8AC3E}">
        <p14:creationId xmlns:p14="http://schemas.microsoft.com/office/powerpoint/2010/main" val="323425696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Keyword</a:t>
            </a:r>
            <a:r>
              <a:rPr lang="es-AR" dirty="0" smtClean="0">
                <a:solidFill>
                  <a:schemeClr val="bg1"/>
                </a:solidFill>
                <a:latin typeface="Trebuchet MS" panose="020B0603020202020204" pitchFamily="34" charset="0"/>
              </a:rPr>
              <a:t> </a:t>
            </a:r>
            <a:r>
              <a:rPr lang="es-AR" dirty="0" err="1" smtClean="0">
                <a:solidFill>
                  <a:schemeClr val="bg1"/>
                </a:solidFill>
                <a:latin typeface="Trebuchet MS" panose="020B0603020202020204" pitchFamily="34" charset="0"/>
              </a:rPr>
              <a:t>throws</a:t>
            </a:r>
            <a:endParaRPr lang="es-AR" dirty="0">
              <a:solidFill>
                <a:schemeClr val="bg1"/>
              </a:solidFill>
              <a:latin typeface="Trebuchet MS" panose="020B0603020202020204" pitchFamily="34" charset="0"/>
            </a:endParaRPr>
          </a:p>
        </p:txBody>
      </p:sp>
      <p:pic>
        <p:nvPicPr>
          <p:cNvPr id="3" name="Imagen 2"/>
          <p:cNvPicPr>
            <a:picLocks noChangeAspect="1"/>
          </p:cNvPicPr>
          <p:nvPr/>
        </p:nvPicPr>
        <p:blipFill>
          <a:blip r:embed="rId2"/>
          <a:stretch>
            <a:fillRect/>
          </a:stretch>
        </p:blipFill>
        <p:spPr>
          <a:xfrm>
            <a:off x="467544" y="1124744"/>
            <a:ext cx="8165706" cy="3024336"/>
          </a:xfrm>
          <a:prstGeom prst="rect">
            <a:avLst/>
          </a:prstGeom>
        </p:spPr>
      </p:pic>
    </p:spTree>
    <p:extLst>
      <p:ext uri="{BB962C8B-B14F-4D97-AF65-F5344CB8AC3E}">
        <p14:creationId xmlns:p14="http://schemas.microsoft.com/office/powerpoint/2010/main" val="333120463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Keyword</a:t>
            </a:r>
            <a:r>
              <a:rPr lang="es-AR" dirty="0" smtClean="0">
                <a:solidFill>
                  <a:schemeClr val="bg1"/>
                </a:solidFill>
                <a:latin typeface="Trebuchet MS" panose="020B0603020202020204" pitchFamily="34" charset="0"/>
              </a:rPr>
              <a:t> </a:t>
            </a:r>
            <a:r>
              <a:rPr lang="es-AR" dirty="0" err="1" smtClean="0">
                <a:solidFill>
                  <a:schemeClr val="bg1"/>
                </a:solidFill>
                <a:latin typeface="Trebuchet MS" panose="020B0603020202020204" pitchFamily="34" charset="0"/>
              </a:rPr>
              <a:t>throws</a:t>
            </a:r>
            <a:endParaRPr lang="es-AR" dirty="0">
              <a:solidFill>
                <a:schemeClr val="bg1"/>
              </a:solidFill>
              <a:latin typeface="Trebuchet MS" panose="020B0603020202020204" pitchFamily="34" charset="0"/>
            </a:endParaRPr>
          </a:p>
        </p:txBody>
      </p:sp>
      <p:pic>
        <p:nvPicPr>
          <p:cNvPr id="2" name="Imagen 1"/>
          <p:cNvPicPr>
            <a:picLocks noChangeAspect="1"/>
          </p:cNvPicPr>
          <p:nvPr/>
        </p:nvPicPr>
        <p:blipFill>
          <a:blip r:embed="rId2"/>
          <a:stretch>
            <a:fillRect/>
          </a:stretch>
        </p:blipFill>
        <p:spPr>
          <a:xfrm>
            <a:off x="235930" y="1412776"/>
            <a:ext cx="8672139" cy="3168352"/>
          </a:xfrm>
          <a:prstGeom prst="rect">
            <a:avLst/>
          </a:prstGeom>
        </p:spPr>
      </p:pic>
    </p:spTree>
    <p:extLst>
      <p:ext uri="{BB962C8B-B14F-4D97-AF65-F5344CB8AC3E}">
        <p14:creationId xmlns:p14="http://schemas.microsoft.com/office/powerpoint/2010/main" val="83241924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ENUMS</a:t>
            </a:r>
            <a:endParaRPr lang="es-AR" dirty="0">
              <a:solidFill>
                <a:schemeClr val="bg1"/>
              </a:solidFill>
              <a:latin typeface="Trebuchet MS" panose="020B0603020202020204" pitchFamily="34" charset="0"/>
            </a:endParaRPr>
          </a:p>
        </p:txBody>
      </p:sp>
      <p:sp>
        <p:nvSpPr>
          <p:cNvPr id="2" name="Rectángulo 1"/>
          <p:cNvSpPr/>
          <p:nvPr/>
        </p:nvSpPr>
        <p:spPr>
          <a:xfrm>
            <a:off x="179512" y="692696"/>
            <a:ext cx="8784976" cy="3910366"/>
          </a:xfrm>
          <a:prstGeom prst="rect">
            <a:avLst/>
          </a:prstGeom>
        </p:spPr>
        <p:txBody>
          <a:bodyPr wrap="square">
            <a:spAutoFit/>
          </a:bodyPr>
          <a:lstStyle/>
          <a:p>
            <a:pPr>
              <a:lnSpc>
                <a:spcPct val="150000"/>
              </a:lnSpc>
            </a:pPr>
            <a:r>
              <a:rPr lang="es-AR" sz="2400" dirty="0" smtClean="0"/>
              <a:t>Enum </a:t>
            </a:r>
            <a:r>
              <a:rPr lang="es-AR" sz="2400" dirty="0"/>
              <a:t>es una palabra reservada en Java, una funcionalidad que es utilizada para representar un número fijo de valores conocidos en Java, por ejemplo el número de días en una semana, número de planetas en el sistema solar, etc. </a:t>
            </a:r>
            <a:endParaRPr lang="es-AR" sz="2400" dirty="0" smtClean="0"/>
          </a:p>
          <a:p>
            <a:pPr>
              <a:lnSpc>
                <a:spcPct val="150000"/>
              </a:lnSpc>
            </a:pPr>
            <a:r>
              <a:rPr lang="es-AR" sz="2400" dirty="0" smtClean="0"/>
              <a:t>Este </a:t>
            </a:r>
            <a:r>
              <a:rPr lang="es-AR" sz="2400" dirty="0"/>
              <a:t>concepto fue introducido en la versión 1.5 de la JDK dentro de la </a:t>
            </a:r>
            <a:r>
              <a:rPr lang="es-AR" sz="2400" dirty="0" smtClean="0"/>
              <a:t>versión </a:t>
            </a:r>
            <a:r>
              <a:rPr lang="es-AR" sz="2400" dirty="0"/>
              <a:t>5.0 de J2SE.</a:t>
            </a:r>
          </a:p>
          <a:p>
            <a:pPr>
              <a:lnSpc>
                <a:spcPct val="200000"/>
              </a:lnSpc>
            </a:pPr>
            <a:endParaRPr lang="es-AR" sz="1900" dirty="0"/>
          </a:p>
        </p:txBody>
      </p:sp>
    </p:spTree>
    <p:extLst>
      <p:ext uri="{BB962C8B-B14F-4D97-AF65-F5344CB8AC3E}">
        <p14:creationId xmlns:p14="http://schemas.microsoft.com/office/powerpoint/2010/main" val="11411179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ENUMS</a:t>
            </a:r>
            <a:endParaRPr lang="es-AR" dirty="0">
              <a:solidFill>
                <a:schemeClr val="bg1"/>
              </a:solidFill>
              <a:latin typeface="Trebuchet MS" panose="020B0603020202020204" pitchFamily="34" charset="0"/>
            </a:endParaRPr>
          </a:p>
        </p:txBody>
      </p:sp>
      <p:sp>
        <p:nvSpPr>
          <p:cNvPr id="2" name="Rectángulo 1"/>
          <p:cNvSpPr/>
          <p:nvPr/>
        </p:nvSpPr>
        <p:spPr>
          <a:xfrm>
            <a:off x="179512" y="692696"/>
            <a:ext cx="8784976" cy="6494085"/>
          </a:xfrm>
          <a:prstGeom prst="rect">
            <a:avLst/>
          </a:prstGeom>
        </p:spPr>
        <p:txBody>
          <a:bodyPr wrap="square">
            <a:spAutoFit/>
          </a:bodyPr>
          <a:lstStyle/>
          <a:p>
            <a:r>
              <a:rPr lang="es-AR" sz="2200" dirty="0"/>
              <a:t>A continuación observaremos un ejemplo de cómo se resolvía la representación de valores </a:t>
            </a:r>
            <a:r>
              <a:rPr lang="es-AR" sz="2200" dirty="0" err="1"/>
              <a:t>enumerables</a:t>
            </a:r>
            <a:r>
              <a:rPr lang="es-AR" sz="2200" dirty="0"/>
              <a:t> antes de las versión 1.5 de la JDK. </a:t>
            </a:r>
            <a:endParaRPr lang="es-AR" sz="2200" dirty="0" smtClean="0"/>
          </a:p>
          <a:p>
            <a:r>
              <a:rPr lang="es-AR" sz="2200" dirty="0" smtClean="0"/>
              <a:t>En </a:t>
            </a:r>
            <a:r>
              <a:rPr lang="es-AR" sz="2200" dirty="0"/>
              <a:t>este ejemplo utilizaremos los días de la semana, DOMINGO(0), LUNES(1), MARTES(2), MIERCOLES(3), JUEVES(4), VIERNES(5) Y SABADO(6</a:t>
            </a:r>
            <a:r>
              <a:rPr lang="es-AR" sz="2200" dirty="0" smtClean="0"/>
              <a:t>)</a:t>
            </a:r>
          </a:p>
          <a:p>
            <a:endParaRPr lang="es-AR" sz="2400" dirty="0"/>
          </a:p>
          <a:p>
            <a:r>
              <a:rPr lang="es-AR" sz="2200" dirty="0" err="1"/>
              <a:t>public</a:t>
            </a:r>
            <a:r>
              <a:rPr lang="es-AR" sz="2200" dirty="0"/>
              <a:t> </a:t>
            </a:r>
            <a:r>
              <a:rPr lang="es-AR" sz="2200" dirty="0" err="1"/>
              <a:t>class</a:t>
            </a:r>
            <a:r>
              <a:rPr lang="es-AR" sz="2200" dirty="0"/>
              <a:t> </a:t>
            </a:r>
            <a:r>
              <a:rPr lang="es-AR" sz="2200" dirty="0" err="1"/>
              <a:t>DiasSemana</a:t>
            </a:r>
            <a:r>
              <a:rPr lang="es-AR" sz="2200" dirty="0"/>
              <a:t> {</a:t>
            </a:r>
          </a:p>
          <a:p>
            <a:r>
              <a:rPr lang="es-AR" sz="2200" dirty="0"/>
              <a:t>   </a:t>
            </a:r>
            <a:r>
              <a:rPr lang="es-AR" sz="2200" dirty="0" err="1"/>
              <a:t>public</a:t>
            </a:r>
            <a:r>
              <a:rPr lang="es-AR" sz="2200" dirty="0"/>
              <a:t> </a:t>
            </a:r>
            <a:r>
              <a:rPr lang="es-AR" sz="2200" dirty="0" err="1"/>
              <a:t>static</a:t>
            </a:r>
            <a:r>
              <a:rPr lang="es-AR" sz="2200" dirty="0"/>
              <a:t> final int DOMINGO = 0;</a:t>
            </a:r>
          </a:p>
          <a:p>
            <a:r>
              <a:rPr lang="es-AR" sz="2200" dirty="0"/>
              <a:t>   </a:t>
            </a:r>
            <a:r>
              <a:rPr lang="es-AR" sz="2200" dirty="0" err="1"/>
              <a:t>public</a:t>
            </a:r>
            <a:r>
              <a:rPr lang="es-AR" sz="2200" dirty="0"/>
              <a:t> </a:t>
            </a:r>
            <a:r>
              <a:rPr lang="es-AR" sz="2200" dirty="0" err="1"/>
              <a:t>static</a:t>
            </a:r>
            <a:r>
              <a:rPr lang="es-AR" sz="2200" dirty="0"/>
              <a:t> final int LUNES = 1;</a:t>
            </a:r>
          </a:p>
          <a:p>
            <a:r>
              <a:rPr lang="es-AR" sz="2200" dirty="0"/>
              <a:t>   </a:t>
            </a:r>
            <a:r>
              <a:rPr lang="es-AR" sz="2200" dirty="0" err="1"/>
              <a:t>public</a:t>
            </a:r>
            <a:r>
              <a:rPr lang="es-AR" sz="2200" dirty="0"/>
              <a:t> </a:t>
            </a:r>
            <a:r>
              <a:rPr lang="es-AR" sz="2200" dirty="0" err="1"/>
              <a:t>static</a:t>
            </a:r>
            <a:r>
              <a:rPr lang="es-AR" sz="2200" dirty="0"/>
              <a:t> final int MARTES = 2;</a:t>
            </a:r>
          </a:p>
          <a:p>
            <a:r>
              <a:rPr lang="es-AR" sz="2200" dirty="0"/>
              <a:t>   </a:t>
            </a:r>
            <a:r>
              <a:rPr lang="es-AR" sz="2200" dirty="0" err="1"/>
              <a:t>public</a:t>
            </a:r>
            <a:r>
              <a:rPr lang="es-AR" sz="2200" dirty="0"/>
              <a:t> </a:t>
            </a:r>
            <a:r>
              <a:rPr lang="es-AR" sz="2200" dirty="0" err="1"/>
              <a:t>static</a:t>
            </a:r>
            <a:r>
              <a:rPr lang="es-AR" sz="2200" dirty="0"/>
              <a:t> final int MIERCOLES = 3;</a:t>
            </a:r>
          </a:p>
          <a:p>
            <a:r>
              <a:rPr lang="es-AR" sz="2200" dirty="0"/>
              <a:t>   </a:t>
            </a:r>
            <a:r>
              <a:rPr lang="es-AR" sz="2200" dirty="0" err="1"/>
              <a:t>public</a:t>
            </a:r>
            <a:r>
              <a:rPr lang="es-AR" sz="2200" dirty="0"/>
              <a:t> </a:t>
            </a:r>
            <a:r>
              <a:rPr lang="es-AR" sz="2200" dirty="0" err="1"/>
              <a:t>static</a:t>
            </a:r>
            <a:r>
              <a:rPr lang="es-AR" sz="2200" dirty="0"/>
              <a:t> final int JUEVES = 4;</a:t>
            </a:r>
          </a:p>
          <a:p>
            <a:r>
              <a:rPr lang="es-AR" sz="2200" dirty="0"/>
              <a:t> </a:t>
            </a:r>
            <a:r>
              <a:rPr lang="es-AR" sz="2200" dirty="0" smtClean="0"/>
              <a:t>  </a:t>
            </a:r>
            <a:r>
              <a:rPr lang="es-AR" sz="2200" dirty="0" err="1" smtClean="0"/>
              <a:t>public</a:t>
            </a:r>
            <a:r>
              <a:rPr lang="es-AR" sz="2200" dirty="0" smtClean="0"/>
              <a:t> </a:t>
            </a:r>
            <a:r>
              <a:rPr lang="es-AR" sz="2200" dirty="0" err="1"/>
              <a:t>static</a:t>
            </a:r>
            <a:r>
              <a:rPr lang="es-AR" sz="2200" dirty="0"/>
              <a:t> final int VIERNES = 5;</a:t>
            </a:r>
          </a:p>
          <a:p>
            <a:r>
              <a:rPr lang="es-AR" sz="2200" dirty="0" smtClean="0"/>
              <a:t>   </a:t>
            </a:r>
            <a:r>
              <a:rPr lang="es-AR" sz="2200" dirty="0" err="1" smtClean="0"/>
              <a:t>public</a:t>
            </a:r>
            <a:r>
              <a:rPr lang="es-AR" sz="2200" dirty="0" smtClean="0"/>
              <a:t> </a:t>
            </a:r>
            <a:r>
              <a:rPr lang="es-AR" sz="2200" dirty="0" err="1"/>
              <a:t>static</a:t>
            </a:r>
            <a:r>
              <a:rPr lang="es-AR" sz="2200" dirty="0"/>
              <a:t> final int SABADO = 6;</a:t>
            </a:r>
          </a:p>
          <a:p>
            <a:r>
              <a:rPr lang="es-AR" sz="2200" dirty="0"/>
              <a:t>}</a:t>
            </a:r>
          </a:p>
          <a:p>
            <a:endParaRPr lang="es-AR" sz="2400" dirty="0"/>
          </a:p>
          <a:p>
            <a:pPr>
              <a:lnSpc>
                <a:spcPct val="200000"/>
              </a:lnSpc>
            </a:pPr>
            <a:endParaRPr lang="es-AR" sz="1900" dirty="0"/>
          </a:p>
        </p:txBody>
      </p:sp>
    </p:spTree>
    <p:extLst>
      <p:ext uri="{BB962C8B-B14F-4D97-AF65-F5344CB8AC3E}">
        <p14:creationId xmlns:p14="http://schemas.microsoft.com/office/powerpoint/2010/main" val="292412570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ENUMS</a:t>
            </a:r>
            <a:endParaRPr lang="es-AR" dirty="0">
              <a:solidFill>
                <a:schemeClr val="bg1"/>
              </a:solidFill>
              <a:latin typeface="Trebuchet MS" panose="020B0603020202020204" pitchFamily="34" charset="0"/>
            </a:endParaRPr>
          </a:p>
        </p:txBody>
      </p:sp>
      <p:sp>
        <p:nvSpPr>
          <p:cNvPr id="2" name="Rectángulo 1"/>
          <p:cNvSpPr/>
          <p:nvPr/>
        </p:nvSpPr>
        <p:spPr>
          <a:xfrm>
            <a:off x="179512" y="692696"/>
            <a:ext cx="8784976" cy="6586418"/>
          </a:xfrm>
          <a:prstGeom prst="rect">
            <a:avLst/>
          </a:prstGeom>
        </p:spPr>
        <p:txBody>
          <a:bodyPr wrap="square">
            <a:spAutoFit/>
          </a:bodyPr>
          <a:lstStyle/>
          <a:p>
            <a:r>
              <a:rPr lang="es-AR" sz="2200" dirty="0" err="1"/>
              <a:t>public</a:t>
            </a:r>
            <a:r>
              <a:rPr lang="es-AR" sz="2200" dirty="0"/>
              <a:t> </a:t>
            </a:r>
            <a:r>
              <a:rPr lang="es-AR" sz="2200" dirty="0" err="1"/>
              <a:t>class</a:t>
            </a:r>
            <a:r>
              <a:rPr lang="es-AR" sz="2200" dirty="0"/>
              <a:t> </a:t>
            </a:r>
            <a:r>
              <a:rPr lang="es-AR" sz="2200" dirty="0" err="1"/>
              <a:t>Dia</a:t>
            </a:r>
            <a:r>
              <a:rPr lang="es-AR" sz="2200" dirty="0"/>
              <a:t> {</a:t>
            </a:r>
          </a:p>
          <a:p>
            <a:r>
              <a:rPr lang="es-AR" sz="2200" dirty="0"/>
              <a:t>   </a:t>
            </a:r>
            <a:r>
              <a:rPr lang="es-AR" sz="2200" dirty="0" err="1"/>
              <a:t>private</a:t>
            </a:r>
            <a:r>
              <a:rPr lang="es-AR" sz="2200" dirty="0"/>
              <a:t> int </a:t>
            </a:r>
            <a:r>
              <a:rPr lang="es-AR" sz="2200" dirty="0" err="1"/>
              <a:t>dia</a:t>
            </a:r>
            <a:r>
              <a:rPr lang="es-AR" sz="2200" dirty="0"/>
              <a:t>; // Ej.: </a:t>
            </a:r>
            <a:r>
              <a:rPr lang="es-AR" sz="2200" dirty="0" err="1"/>
              <a:t>DiasSemana.LUNES</a:t>
            </a:r>
            <a:r>
              <a:rPr lang="es-AR" sz="2200" dirty="0"/>
              <a:t>,</a:t>
            </a:r>
          </a:p>
          <a:p>
            <a:r>
              <a:rPr lang="es-AR" sz="2200" dirty="0" smtClean="0"/>
              <a:t>}</a:t>
            </a:r>
          </a:p>
          <a:p>
            <a:endParaRPr lang="es-AR" sz="2400" dirty="0"/>
          </a:p>
          <a:p>
            <a:r>
              <a:rPr lang="es-AR" sz="2200" dirty="0"/>
              <a:t>Aunque este código puede resolver su propósito tiene serias limitaciones:</a:t>
            </a:r>
          </a:p>
          <a:p>
            <a:r>
              <a:rPr lang="es-AR" sz="2200" dirty="0"/>
              <a:t>1) </a:t>
            </a:r>
            <a:r>
              <a:rPr lang="es-AR" sz="2200" b="1" dirty="0"/>
              <a:t>No tiene </a:t>
            </a:r>
            <a:r>
              <a:rPr lang="es-AR" sz="2200" b="1" dirty="0" err="1"/>
              <a:t>Type</a:t>
            </a:r>
            <a:r>
              <a:rPr lang="es-AR" sz="2200" b="1" dirty="0"/>
              <a:t>-Safety</a:t>
            </a:r>
            <a:r>
              <a:rPr lang="es-AR" sz="2200" dirty="0"/>
              <a:t>: no es </a:t>
            </a:r>
            <a:r>
              <a:rPr lang="es-AR" sz="2200" dirty="0" err="1"/>
              <a:t>type-safe</a:t>
            </a:r>
            <a:r>
              <a:rPr lang="es-AR" sz="2200" dirty="0"/>
              <a:t>, se puede asignar cualquier valor válido de int a la variable </a:t>
            </a:r>
            <a:r>
              <a:rPr lang="es-AR" sz="2200" dirty="0" err="1"/>
              <a:t>dia</a:t>
            </a:r>
            <a:r>
              <a:rPr lang="es-AR" sz="2200" dirty="0"/>
              <a:t> por ejemplo 99 aunque no existe un </a:t>
            </a:r>
            <a:r>
              <a:rPr lang="es-AR" sz="2200" dirty="0" err="1"/>
              <a:t>dia</a:t>
            </a:r>
            <a:r>
              <a:rPr lang="es-AR" sz="2200" dirty="0"/>
              <a:t> para representar ese valor.</a:t>
            </a:r>
          </a:p>
          <a:p>
            <a:r>
              <a:rPr lang="es-AR" sz="2200" dirty="0"/>
              <a:t> 2) </a:t>
            </a:r>
            <a:r>
              <a:rPr lang="es-AR" sz="2200" b="1" dirty="0"/>
              <a:t>Representación</a:t>
            </a:r>
            <a:r>
              <a:rPr lang="es-AR" sz="2200" dirty="0"/>
              <a:t>: al imprimir el valor de alguna de estas constantes imprimirá el valor numérico en lugar de un valor representativo del día, ej.: al imprimir LUNES se imprimirá un 1 en lugar de  "LUNES".</a:t>
            </a:r>
          </a:p>
          <a:p>
            <a:r>
              <a:rPr lang="es-AR" sz="2200" dirty="0"/>
              <a:t>3) </a:t>
            </a:r>
            <a:r>
              <a:rPr lang="es-AR" sz="2200" b="1" dirty="0"/>
              <a:t>Sin </a:t>
            </a:r>
            <a:r>
              <a:rPr lang="es-AR" sz="2200" b="1" dirty="0" err="1"/>
              <a:t>namespace</a:t>
            </a:r>
            <a:r>
              <a:rPr lang="es-AR" sz="2200" dirty="0"/>
              <a:t>: para acceder a la constante </a:t>
            </a:r>
            <a:r>
              <a:rPr lang="es-AR" sz="2200" dirty="0" err="1"/>
              <a:t>DiaSemana</a:t>
            </a:r>
            <a:r>
              <a:rPr lang="es-AR" sz="2200" dirty="0"/>
              <a:t> es necesario prefijar el nombre de la clase “</a:t>
            </a:r>
            <a:r>
              <a:rPr lang="es-AR" sz="2200" dirty="0" err="1"/>
              <a:t>DiaSemana.LUNES</a:t>
            </a:r>
            <a:r>
              <a:rPr lang="es-AR" sz="2200" dirty="0"/>
              <a:t>” en lugar de usar solo LUNES.</a:t>
            </a:r>
          </a:p>
          <a:p>
            <a:endParaRPr lang="es-AR" sz="2400" dirty="0"/>
          </a:p>
          <a:p>
            <a:pPr>
              <a:lnSpc>
                <a:spcPct val="200000"/>
              </a:lnSpc>
            </a:pPr>
            <a:endParaRPr lang="es-AR" sz="1900" dirty="0"/>
          </a:p>
        </p:txBody>
      </p:sp>
    </p:spTree>
    <p:extLst>
      <p:ext uri="{BB962C8B-B14F-4D97-AF65-F5344CB8AC3E}">
        <p14:creationId xmlns:p14="http://schemas.microsoft.com/office/powerpoint/2010/main" val="326404232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ENUMS</a:t>
            </a:r>
            <a:endParaRPr lang="es-AR" dirty="0">
              <a:solidFill>
                <a:schemeClr val="bg1"/>
              </a:solidFill>
              <a:latin typeface="Trebuchet MS" panose="020B0603020202020204" pitchFamily="34" charset="0"/>
            </a:endParaRPr>
          </a:p>
        </p:txBody>
      </p:sp>
      <p:sp>
        <p:nvSpPr>
          <p:cNvPr id="2" name="Rectángulo 1"/>
          <p:cNvSpPr/>
          <p:nvPr/>
        </p:nvSpPr>
        <p:spPr>
          <a:xfrm>
            <a:off x="179512" y="692696"/>
            <a:ext cx="8784976" cy="4739759"/>
          </a:xfrm>
          <a:prstGeom prst="rect">
            <a:avLst/>
          </a:prstGeom>
        </p:spPr>
        <p:txBody>
          <a:bodyPr wrap="square">
            <a:spAutoFit/>
          </a:bodyPr>
          <a:lstStyle/>
          <a:p>
            <a:r>
              <a:rPr lang="es-AR" sz="2400" dirty="0"/>
              <a:t>Java Enum es la respuesta a estas limitaciones. </a:t>
            </a:r>
            <a:endParaRPr lang="es-AR" sz="2400" dirty="0" smtClean="0"/>
          </a:p>
          <a:p>
            <a:r>
              <a:rPr lang="es-AR" sz="2400" dirty="0" smtClean="0"/>
              <a:t>Las </a:t>
            </a:r>
            <a:r>
              <a:rPr lang="es-AR" sz="2400" dirty="0" err="1"/>
              <a:t>Enums</a:t>
            </a:r>
            <a:r>
              <a:rPr lang="es-AR" sz="2400" dirty="0"/>
              <a:t> en Java son </a:t>
            </a:r>
            <a:r>
              <a:rPr lang="es-AR" sz="2400" dirty="0" err="1"/>
              <a:t>type-safe</a:t>
            </a:r>
            <a:r>
              <a:rPr lang="es-AR" sz="2400" dirty="0"/>
              <a:t>, proveen nombres con significado del tipo </a:t>
            </a:r>
            <a:r>
              <a:rPr lang="es-AR" sz="2400" dirty="0" err="1"/>
              <a:t>String</a:t>
            </a:r>
            <a:r>
              <a:rPr lang="es-AR" sz="2400" dirty="0"/>
              <a:t> y tienen su propio </a:t>
            </a:r>
            <a:r>
              <a:rPr lang="es-AR" sz="2400" dirty="0" err="1"/>
              <a:t>namespace</a:t>
            </a:r>
            <a:r>
              <a:rPr lang="es-AR" sz="2400" dirty="0"/>
              <a:t>. </a:t>
            </a:r>
            <a:endParaRPr lang="es-AR" sz="2400" dirty="0" smtClean="0"/>
          </a:p>
          <a:p>
            <a:r>
              <a:rPr lang="es-AR" sz="2400" dirty="0" smtClean="0"/>
              <a:t>A </a:t>
            </a:r>
            <a:r>
              <a:rPr lang="es-AR" sz="2400" dirty="0"/>
              <a:t>continuación veremos un ejemplo utilizando Enum en Java</a:t>
            </a:r>
            <a:r>
              <a:rPr lang="es-AR" sz="2400" dirty="0" smtClean="0"/>
              <a:t>:</a:t>
            </a:r>
          </a:p>
          <a:p>
            <a:endParaRPr lang="es-AR" sz="2400" dirty="0"/>
          </a:p>
          <a:p>
            <a:r>
              <a:rPr lang="es-AR" sz="2000" dirty="0" err="1"/>
              <a:t>public</a:t>
            </a:r>
            <a:r>
              <a:rPr lang="es-AR" sz="2000" dirty="0"/>
              <a:t> </a:t>
            </a:r>
            <a:r>
              <a:rPr lang="es-AR" sz="2000" dirty="0" err="1"/>
              <a:t>enum</a:t>
            </a:r>
            <a:r>
              <a:rPr lang="es-AR" sz="2000" dirty="0"/>
              <a:t> </a:t>
            </a:r>
            <a:r>
              <a:rPr lang="es-AR" sz="2000" dirty="0" err="1"/>
              <a:t>Dias</a:t>
            </a:r>
            <a:r>
              <a:rPr lang="es-AR" sz="2000" dirty="0"/>
              <a:t> {DOMINGO, LUNES, MARTES, MIERCOLES, JUEVES, VIERNES, SABADO};</a:t>
            </a:r>
          </a:p>
          <a:p>
            <a:endParaRPr lang="es-AR" sz="2000" dirty="0" smtClean="0"/>
          </a:p>
          <a:p>
            <a:r>
              <a:rPr lang="es-AR" sz="2000" dirty="0" err="1" smtClean="0"/>
              <a:t>Dia</a:t>
            </a:r>
            <a:r>
              <a:rPr lang="es-AR" sz="2000" dirty="0" smtClean="0"/>
              <a:t> </a:t>
            </a:r>
            <a:r>
              <a:rPr lang="es-AR" sz="2000" dirty="0" err="1"/>
              <a:t>dia</a:t>
            </a:r>
            <a:r>
              <a:rPr lang="es-AR" sz="2000" dirty="0"/>
              <a:t> = </a:t>
            </a:r>
            <a:r>
              <a:rPr lang="es-AR" sz="2000" dirty="0" err="1"/>
              <a:t>Dias.LUNES</a:t>
            </a:r>
            <a:r>
              <a:rPr lang="es-AR" sz="2000" dirty="0"/>
              <a:t>;</a:t>
            </a:r>
          </a:p>
          <a:p>
            <a:endParaRPr lang="es-AR" sz="2000" dirty="0" smtClean="0"/>
          </a:p>
          <a:p>
            <a:r>
              <a:rPr lang="es-AR" sz="2000" dirty="0" err="1" smtClean="0"/>
              <a:t>dia</a:t>
            </a:r>
            <a:r>
              <a:rPr lang="es-AR" sz="2000" dirty="0" smtClean="0"/>
              <a:t> </a:t>
            </a:r>
            <a:r>
              <a:rPr lang="es-AR" sz="2000" dirty="0"/>
              <a:t>= 1; //</a:t>
            </a:r>
            <a:r>
              <a:rPr lang="es-AR" sz="2000" dirty="0" err="1"/>
              <a:t>compilation</a:t>
            </a:r>
            <a:r>
              <a:rPr lang="es-AR" sz="2000" dirty="0"/>
              <a:t> error </a:t>
            </a:r>
          </a:p>
          <a:p>
            <a:endParaRPr lang="es-AR" sz="2400" dirty="0"/>
          </a:p>
          <a:p>
            <a:pPr>
              <a:lnSpc>
                <a:spcPct val="200000"/>
              </a:lnSpc>
            </a:pPr>
            <a:endParaRPr lang="es-AR" sz="1900" dirty="0"/>
          </a:p>
        </p:txBody>
      </p:sp>
    </p:spTree>
    <p:extLst>
      <p:ext uri="{BB962C8B-B14F-4D97-AF65-F5344CB8AC3E}">
        <p14:creationId xmlns:p14="http://schemas.microsoft.com/office/powerpoint/2010/main" val="386739301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ENUMS</a:t>
            </a:r>
            <a:endParaRPr lang="es-AR" dirty="0">
              <a:solidFill>
                <a:schemeClr val="bg1"/>
              </a:solidFill>
              <a:latin typeface="Trebuchet MS" panose="020B0603020202020204" pitchFamily="34" charset="0"/>
            </a:endParaRPr>
          </a:p>
        </p:txBody>
      </p:sp>
      <p:sp>
        <p:nvSpPr>
          <p:cNvPr id="2" name="Rectángulo 1"/>
          <p:cNvSpPr/>
          <p:nvPr/>
        </p:nvSpPr>
        <p:spPr>
          <a:xfrm>
            <a:off x="179512" y="692696"/>
            <a:ext cx="8784976" cy="5156861"/>
          </a:xfrm>
          <a:prstGeom prst="rect">
            <a:avLst/>
          </a:prstGeom>
        </p:spPr>
        <p:txBody>
          <a:bodyPr wrap="square">
            <a:spAutoFit/>
          </a:bodyPr>
          <a:lstStyle/>
          <a:p>
            <a:pPr>
              <a:lnSpc>
                <a:spcPct val="150000"/>
              </a:lnSpc>
            </a:pPr>
            <a:r>
              <a:rPr lang="es-AR" sz="2200" dirty="0"/>
              <a:t>En el ejemplo, </a:t>
            </a:r>
            <a:r>
              <a:rPr lang="es-AR" sz="2200" dirty="0" err="1"/>
              <a:t>Dias</a:t>
            </a:r>
            <a:r>
              <a:rPr lang="es-AR" sz="2200" dirty="0"/>
              <a:t> es un </a:t>
            </a:r>
            <a:r>
              <a:rPr lang="es-AR" sz="2200" dirty="0" err="1"/>
              <a:t>enum</a:t>
            </a:r>
            <a:r>
              <a:rPr lang="es-AR" sz="2200" dirty="0"/>
              <a:t> y DOMINGO, LUNES, MARTES, MIERCOLES, JUEVES, VIERNES y SABADO son constantes </a:t>
            </a:r>
            <a:r>
              <a:rPr lang="es-AR" sz="2200" dirty="0" err="1"/>
              <a:t>enum</a:t>
            </a:r>
            <a:r>
              <a:rPr lang="es-AR" sz="2200" dirty="0"/>
              <a:t>. Existen llaves rodeando las constantes </a:t>
            </a:r>
            <a:r>
              <a:rPr lang="es-AR" sz="2200" dirty="0" err="1"/>
              <a:t>enum</a:t>
            </a:r>
            <a:r>
              <a:rPr lang="es-AR" sz="2200" dirty="0"/>
              <a:t>, esto es debido a que las Enum son tipos como las clases y las interfaces en Java.  </a:t>
            </a:r>
            <a:endParaRPr lang="es-AR" sz="2200" dirty="0" smtClean="0"/>
          </a:p>
          <a:p>
            <a:pPr>
              <a:lnSpc>
                <a:spcPct val="150000"/>
              </a:lnSpc>
            </a:pPr>
            <a:r>
              <a:rPr lang="es-AR" sz="2200" dirty="0" smtClean="0"/>
              <a:t>De </a:t>
            </a:r>
            <a:r>
              <a:rPr lang="es-AR" sz="2200" dirty="0"/>
              <a:t>la misma forma existen convenciones para nombrar las </a:t>
            </a:r>
            <a:r>
              <a:rPr lang="es-AR" sz="2200" dirty="0" err="1"/>
              <a:t>enums</a:t>
            </a:r>
            <a:r>
              <a:rPr lang="es-AR" sz="2200" dirty="0"/>
              <a:t> al igual que en las clases y las interfaces (primer letra en </a:t>
            </a:r>
            <a:r>
              <a:rPr lang="es-AR" sz="2200" dirty="0" smtClean="0"/>
              <a:t>mayúscula) así </a:t>
            </a:r>
            <a:r>
              <a:rPr lang="es-AR" sz="2200" dirty="0"/>
              <a:t>mismo las constantes </a:t>
            </a:r>
            <a:r>
              <a:rPr lang="es-AR" sz="2200" dirty="0" err="1"/>
              <a:t>enum</a:t>
            </a:r>
            <a:r>
              <a:rPr lang="es-AR" sz="2200" dirty="0"/>
              <a:t> son implícitamente finales y estáticas por tal motivo se utilizan nombres con todas las letras en mayúscula al igual que las constantes en Java.</a:t>
            </a:r>
            <a:endParaRPr lang="es-AR" sz="2200" dirty="0"/>
          </a:p>
          <a:p>
            <a:pPr>
              <a:lnSpc>
                <a:spcPct val="200000"/>
              </a:lnSpc>
            </a:pPr>
            <a:endParaRPr lang="es-AR" sz="1900" dirty="0"/>
          </a:p>
        </p:txBody>
      </p:sp>
    </p:spTree>
    <p:extLst>
      <p:ext uri="{BB962C8B-B14F-4D97-AF65-F5344CB8AC3E}">
        <p14:creationId xmlns:p14="http://schemas.microsoft.com/office/powerpoint/2010/main" val="1619725087"/>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Ventajas ENUMS</a:t>
            </a:r>
            <a:endParaRPr lang="es-AR" dirty="0">
              <a:solidFill>
                <a:schemeClr val="bg1"/>
              </a:solidFill>
              <a:latin typeface="Trebuchet MS" panose="020B0603020202020204" pitchFamily="34" charset="0"/>
            </a:endParaRPr>
          </a:p>
        </p:txBody>
      </p:sp>
      <p:sp>
        <p:nvSpPr>
          <p:cNvPr id="2" name="Rectángulo 1"/>
          <p:cNvSpPr/>
          <p:nvPr/>
        </p:nvSpPr>
        <p:spPr>
          <a:xfrm>
            <a:off x="179512" y="476672"/>
            <a:ext cx="8784976" cy="6495689"/>
          </a:xfrm>
          <a:prstGeom prst="rect">
            <a:avLst/>
          </a:prstGeom>
        </p:spPr>
        <p:txBody>
          <a:bodyPr wrap="square">
            <a:spAutoFit/>
          </a:bodyPr>
          <a:lstStyle/>
          <a:p>
            <a:pPr marL="342900" indent="-342900">
              <a:lnSpc>
                <a:spcPct val="200000"/>
              </a:lnSpc>
              <a:buFont typeface="Arial" panose="020B0604020202020204" pitchFamily="34" charset="0"/>
              <a:buChar char="•"/>
            </a:pPr>
            <a:r>
              <a:rPr lang="es-AR" sz="2400" dirty="0" smtClean="0"/>
              <a:t>Enum </a:t>
            </a:r>
            <a:r>
              <a:rPr lang="es-AR" sz="2400" dirty="0"/>
              <a:t>es lo que se conoce como </a:t>
            </a:r>
            <a:r>
              <a:rPr lang="es-AR" sz="2400" dirty="0" err="1"/>
              <a:t>type-safe</a:t>
            </a:r>
            <a:r>
              <a:rPr lang="es-AR" sz="2400" dirty="0"/>
              <a:t>, no se puede asignar otro tipo de valor diferente al que se ha predefinido en las constantes Enum a una variable Enum.</a:t>
            </a:r>
          </a:p>
          <a:p>
            <a:pPr marL="342900" indent="-342900">
              <a:lnSpc>
                <a:spcPct val="200000"/>
              </a:lnSpc>
              <a:buFont typeface="Arial" panose="020B0604020202020204" pitchFamily="34" charset="0"/>
              <a:buChar char="•"/>
            </a:pPr>
            <a:r>
              <a:rPr lang="es-AR" sz="2400" dirty="0" smtClean="0"/>
              <a:t>Enum </a:t>
            </a:r>
            <a:r>
              <a:rPr lang="es-AR" sz="2400" dirty="0"/>
              <a:t>tiene su propio </a:t>
            </a:r>
            <a:r>
              <a:rPr lang="es-AR" sz="2400" dirty="0" err="1"/>
              <a:t>name-space</a:t>
            </a:r>
            <a:r>
              <a:rPr lang="es-AR" sz="2400" dirty="0"/>
              <a:t>.</a:t>
            </a:r>
          </a:p>
          <a:p>
            <a:pPr marL="342900" indent="-342900">
              <a:lnSpc>
                <a:spcPct val="200000"/>
              </a:lnSpc>
              <a:buFont typeface="Arial" panose="020B0604020202020204" pitchFamily="34" charset="0"/>
              <a:buChar char="•"/>
            </a:pPr>
            <a:r>
              <a:rPr lang="es-AR" sz="2400" dirty="0" smtClean="0"/>
              <a:t>Se </a:t>
            </a:r>
            <a:r>
              <a:rPr lang="es-AR" sz="2400" dirty="0"/>
              <a:t>pueden utilizar dentro de una estructura condicional </a:t>
            </a:r>
            <a:r>
              <a:rPr lang="es-AR" sz="2400" dirty="0" err="1"/>
              <a:t>Switch</a:t>
            </a:r>
            <a:r>
              <a:rPr lang="es-AR" sz="2400" dirty="0"/>
              <a:t> al igual que los tipos primitivos int o </a:t>
            </a:r>
            <a:r>
              <a:rPr lang="es-AR" sz="2400" dirty="0" err="1"/>
              <a:t>char</a:t>
            </a:r>
            <a:r>
              <a:rPr lang="es-AR" sz="2400" dirty="0"/>
              <a:t>.</a:t>
            </a:r>
          </a:p>
          <a:p>
            <a:pPr marL="342900" indent="-342900">
              <a:lnSpc>
                <a:spcPct val="200000"/>
              </a:lnSpc>
              <a:buFont typeface="Arial" panose="020B0604020202020204" pitchFamily="34" charset="0"/>
              <a:buChar char="•"/>
            </a:pPr>
            <a:r>
              <a:rPr lang="es-AR" sz="2400" dirty="0" smtClean="0"/>
              <a:t>Sumar </a:t>
            </a:r>
            <a:r>
              <a:rPr lang="es-AR" sz="2400" dirty="0"/>
              <a:t>nuevas constantes en un Enum es </a:t>
            </a:r>
            <a:r>
              <a:rPr lang="es-AR" sz="2400" dirty="0" err="1"/>
              <a:t>facil</a:t>
            </a:r>
            <a:r>
              <a:rPr lang="es-AR" sz="2400" dirty="0"/>
              <a:t> y tiene menos impacto en el código existente.</a:t>
            </a:r>
          </a:p>
          <a:p>
            <a:pPr>
              <a:lnSpc>
                <a:spcPct val="200000"/>
              </a:lnSpc>
            </a:pPr>
            <a:endParaRPr lang="es-AR" sz="1900" dirty="0"/>
          </a:p>
        </p:txBody>
      </p:sp>
    </p:spTree>
    <p:extLst>
      <p:ext uri="{BB962C8B-B14F-4D97-AF65-F5344CB8AC3E}">
        <p14:creationId xmlns:p14="http://schemas.microsoft.com/office/powerpoint/2010/main" val="297805730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Excepción</a:t>
            </a:r>
            <a:endParaRPr lang="es-AR" dirty="0">
              <a:solidFill>
                <a:schemeClr val="bg1"/>
              </a:solidFill>
              <a:latin typeface="Trebuchet MS" panose="020B0603020202020204" pitchFamily="34" charset="0"/>
            </a:endParaRPr>
          </a:p>
        </p:txBody>
      </p:sp>
      <p:sp>
        <p:nvSpPr>
          <p:cNvPr id="2" name="Rectángulo 1"/>
          <p:cNvSpPr/>
          <p:nvPr/>
        </p:nvSpPr>
        <p:spPr>
          <a:xfrm>
            <a:off x="377788" y="548680"/>
            <a:ext cx="8388424"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es-AR" sz="2400" dirty="0"/>
              <a:t>Una excepción que no fue capturada correctamente hace que el sistema se caiga. </a:t>
            </a:r>
            <a:endParaRPr lang="es-AR" sz="2400" dirty="0" smtClean="0"/>
          </a:p>
          <a:p>
            <a:pPr marL="342900" indent="-342900">
              <a:lnSpc>
                <a:spcPct val="150000"/>
              </a:lnSpc>
              <a:buFont typeface="Arial" panose="020B0604020202020204" pitchFamily="34" charset="0"/>
              <a:buChar char="•"/>
            </a:pPr>
            <a:r>
              <a:rPr lang="es-AR" sz="2400" dirty="0" smtClean="0"/>
              <a:t>Una </a:t>
            </a:r>
            <a:r>
              <a:rPr lang="es-AR" sz="2400" dirty="0"/>
              <a:t>excepción es un evento que ocurre durante la ejecución de un programa, que interrumpe el flujo normal de ejecución.</a:t>
            </a:r>
          </a:p>
          <a:p>
            <a:pPr marL="342900" indent="-342900">
              <a:lnSpc>
                <a:spcPct val="150000"/>
              </a:lnSpc>
              <a:buFont typeface="Arial" panose="020B0604020202020204" pitchFamily="34" charset="0"/>
              <a:buChar char="•"/>
            </a:pPr>
            <a:r>
              <a:rPr lang="es-AR" sz="2400" dirty="0"/>
              <a:t>Java utiliza excepciones para el manejo de errores, error </a:t>
            </a:r>
            <a:r>
              <a:rPr lang="es-AR" sz="2400" dirty="0" err="1"/>
              <a:t>handling</a:t>
            </a:r>
            <a:r>
              <a:rPr lang="es-AR" sz="2400" dirty="0"/>
              <a:t>. </a:t>
            </a:r>
            <a:endParaRPr lang="es-AR" sz="2400" dirty="0" smtClean="0"/>
          </a:p>
          <a:p>
            <a:pPr marL="342900" indent="-342900">
              <a:lnSpc>
                <a:spcPct val="150000"/>
              </a:lnSpc>
              <a:buFont typeface="Arial" panose="020B0604020202020204" pitchFamily="34" charset="0"/>
              <a:buChar char="•"/>
            </a:pPr>
            <a:r>
              <a:rPr lang="es-AR" sz="2400" dirty="0" smtClean="0"/>
              <a:t>Es </a:t>
            </a:r>
            <a:r>
              <a:rPr lang="es-AR" sz="2400" dirty="0"/>
              <a:t>un sinonimo de eventos excepcionales. </a:t>
            </a:r>
            <a:endParaRPr lang="es-AR" sz="2400" dirty="0" smtClean="0"/>
          </a:p>
          <a:p>
            <a:pPr marL="342900" indent="-342900">
              <a:lnSpc>
                <a:spcPct val="150000"/>
              </a:lnSpc>
              <a:buFont typeface="Arial" panose="020B0604020202020204" pitchFamily="34" charset="0"/>
              <a:buChar char="•"/>
            </a:pPr>
            <a:r>
              <a:rPr lang="es-AR" sz="2400" dirty="0" smtClean="0"/>
              <a:t>Un </a:t>
            </a:r>
            <a:r>
              <a:rPr lang="es-AR" sz="2400" dirty="0"/>
              <a:t>buen manejo de Excepciones hace a un sistema robusto y estable, confiable.</a:t>
            </a:r>
          </a:p>
        </p:txBody>
      </p:sp>
    </p:spTree>
    <p:extLst>
      <p:ext uri="{BB962C8B-B14F-4D97-AF65-F5344CB8AC3E}">
        <p14:creationId xmlns:p14="http://schemas.microsoft.com/office/powerpoint/2010/main" val="64763927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Clase ENUM</a:t>
            </a:r>
            <a:endParaRPr lang="es-AR" dirty="0">
              <a:solidFill>
                <a:schemeClr val="bg1"/>
              </a:solidFill>
              <a:latin typeface="Trebuchet MS" panose="020B0603020202020204" pitchFamily="34" charset="0"/>
            </a:endParaRPr>
          </a:p>
        </p:txBody>
      </p:sp>
      <p:sp>
        <p:nvSpPr>
          <p:cNvPr id="2" name="Rectángulo 1"/>
          <p:cNvSpPr/>
          <p:nvPr/>
        </p:nvSpPr>
        <p:spPr>
          <a:xfrm>
            <a:off x="179512" y="476672"/>
            <a:ext cx="8784976" cy="3671005"/>
          </a:xfrm>
          <a:prstGeom prst="rect">
            <a:avLst/>
          </a:prstGeom>
        </p:spPr>
        <p:txBody>
          <a:bodyPr wrap="square">
            <a:spAutoFit/>
          </a:bodyPr>
          <a:lstStyle/>
          <a:p>
            <a:pPr>
              <a:lnSpc>
                <a:spcPct val="200000"/>
              </a:lnSpc>
            </a:pPr>
            <a:r>
              <a:rPr lang="es-AR" sz="2400" dirty="0"/>
              <a:t>U</a:t>
            </a:r>
            <a:r>
              <a:rPr lang="es-AR" sz="2400" dirty="0" smtClean="0"/>
              <a:t>n </a:t>
            </a:r>
            <a:r>
              <a:rPr lang="es-AR" sz="2400" dirty="0" err="1"/>
              <a:t>enum</a:t>
            </a:r>
            <a:r>
              <a:rPr lang="es-AR" sz="2400" dirty="0"/>
              <a:t> es una clase especial que limita la creación de objetos a los especificados en su clase (por eso su constructor es privado, como se ve en el siguiente fragmento de código); pero estos objetos pueden tener atributos como cualquier otra clase. </a:t>
            </a:r>
            <a:endParaRPr lang="es-AR" sz="1900" dirty="0"/>
          </a:p>
        </p:txBody>
      </p:sp>
    </p:spTree>
    <p:extLst>
      <p:ext uri="{BB962C8B-B14F-4D97-AF65-F5344CB8AC3E}">
        <p14:creationId xmlns:p14="http://schemas.microsoft.com/office/powerpoint/2010/main" val="38263841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Ejemplo Clase ENUM</a:t>
            </a:r>
            <a:endParaRPr lang="es-AR" dirty="0">
              <a:solidFill>
                <a:schemeClr val="bg1"/>
              </a:solidFill>
              <a:latin typeface="Trebuchet MS" panose="020B0603020202020204" pitchFamily="34" charset="0"/>
            </a:endParaRPr>
          </a:p>
        </p:txBody>
      </p:sp>
      <p:pic>
        <p:nvPicPr>
          <p:cNvPr id="3" name="Imagen 2"/>
          <p:cNvPicPr>
            <a:picLocks noChangeAspect="1"/>
          </p:cNvPicPr>
          <p:nvPr/>
        </p:nvPicPr>
        <p:blipFill>
          <a:blip r:embed="rId2"/>
          <a:stretch>
            <a:fillRect/>
          </a:stretch>
        </p:blipFill>
        <p:spPr>
          <a:xfrm>
            <a:off x="458152" y="692697"/>
            <a:ext cx="8218303" cy="5466360"/>
          </a:xfrm>
          <a:prstGeom prst="rect">
            <a:avLst/>
          </a:prstGeom>
        </p:spPr>
      </p:pic>
    </p:spTree>
    <p:extLst>
      <p:ext uri="{BB962C8B-B14F-4D97-AF65-F5344CB8AC3E}">
        <p14:creationId xmlns:p14="http://schemas.microsoft.com/office/powerpoint/2010/main" val="427336596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Laboratorios</a:t>
            </a:r>
            <a:endParaRPr lang="es-AR" dirty="0">
              <a:solidFill>
                <a:schemeClr val="bg1"/>
              </a:solidFill>
              <a:latin typeface="Trebuchet MS" panose="020B0603020202020204" pitchFamily="34" charset="0"/>
            </a:endParaRPr>
          </a:p>
        </p:txBody>
      </p:sp>
      <p:sp>
        <p:nvSpPr>
          <p:cNvPr id="2" name="CuadroTexto 1"/>
          <p:cNvSpPr txBox="1"/>
          <p:nvPr/>
        </p:nvSpPr>
        <p:spPr>
          <a:xfrm>
            <a:off x="827584" y="1052736"/>
            <a:ext cx="4630370" cy="369332"/>
          </a:xfrm>
          <a:prstGeom prst="rect">
            <a:avLst/>
          </a:prstGeom>
          <a:noFill/>
        </p:spPr>
        <p:txBody>
          <a:bodyPr wrap="none" rtlCol="0">
            <a:spAutoFit/>
          </a:bodyPr>
          <a:lstStyle/>
          <a:p>
            <a:r>
              <a:rPr lang="es-AR" dirty="0" smtClean="0"/>
              <a:t>Laboratorio de ENUMS – DIAPOSITIVA 31 </a:t>
            </a:r>
            <a:endParaRPr lang="es-AR" dirty="0"/>
          </a:p>
        </p:txBody>
      </p:sp>
    </p:spTree>
    <p:extLst>
      <p:ext uri="{BB962C8B-B14F-4D97-AF65-F5344CB8AC3E}">
        <p14:creationId xmlns:p14="http://schemas.microsoft.com/office/powerpoint/2010/main" val="188020163"/>
      </p:ext>
    </p:extLst>
  </p:cSld>
  <p:clrMapOvr>
    <a:overrideClrMapping bg1="lt1" tx1="dk1" bg2="lt2" tx2="dk2" accent1="accent1" accent2="accent2" accent3="accent3" accent4="accent4" accent5="accent5" accent6="accent6" hlink="hlink" folHlink="folHlink"/>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Manejo de Excepción</a:t>
            </a:r>
            <a:endParaRPr lang="es-AR" dirty="0">
              <a:solidFill>
                <a:schemeClr val="bg1"/>
              </a:solidFill>
              <a:latin typeface="Trebuchet MS" panose="020B0603020202020204" pitchFamily="34" charset="0"/>
            </a:endParaRPr>
          </a:p>
        </p:txBody>
      </p:sp>
      <p:sp>
        <p:nvSpPr>
          <p:cNvPr id="2" name="Rectángulo 1"/>
          <p:cNvSpPr/>
          <p:nvPr/>
        </p:nvSpPr>
        <p:spPr>
          <a:xfrm>
            <a:off x="377788" y="548680"/>
            <a:ext cx="8388424" cy="5547673"/>
          </a:xfrm>
          <a:prstGeom prst="rect">
            <a:avLst/>
          </a:prstGeom>
        </p:spPr>
        <p:txBody>
          <a:bodyPr wrap="square">
            <a:spAutoFit/>
          </a:bodyPr>
          <a:lstStyle/>
          <a:p>
            <a:pPr algn="ctr"/>
            <a:r>
              <a:rPr lang="en-US" sz="2400" b="1" dirty="0"/>
              <a:t>Bloques </a:t>
            </a:r>
            <a:endParaRPr lang="en-US" sz="2400" b="1" dirty="0" smtClean="0"/>
          </a:p>
          <a:p>
            <a:endParaRPr lang="en-US" sz="2400" b="1" dirty="0"/>
          </a:p>
          <a:p>
            <a:pPr marL="342900" indent="-342900">
              <a:buFont typeface="Arial" panose="020B0604020202020204" pitchFamily="34" charset="0"/>
              <a:buChar char="•"/>
            </a:pPr>
            <a:r>
              <a:rPr lang="en-US" sz="2200" b="1" dirty="0" smtClean="0"/>
              <a:t>Try </a:t>
            </a:r>
          </a:p>
          <a:p>
            <a:pPr marL="342900" indent="-342900">
              <a:buFont typeface="Arial" panose="020B0604020202020204" pitchFamily="34" charset="0"/>
              <a:buChar char="•"/>
            </a:pPr>
            <a:endParaRPr lang="en-US" sz="2200" b="1" dirty="0"/>
          </a:p>
          <a:p>
            <a:pPr marL="342900" indent="-342900">
              <a:buFont typeface="Arial" panose="020B0604020202020204" pitchFamily="34" charset="0"/>
              <a:buChar char="•"/>
            </a:pPr>
            <a:r>
              <a:rPr lang="en-US" sz="2200" b="1" dirty="0" smtClean="0"/>
              <a:t>Catch</a:t>
            </a:r>
          </a:p>
          <a:p>
            <a:pPr marL="342900" indent="-342900">
              <a:buFont typeface="Arial" panose="020B0604020202020204" pitchFamily="34" charset="0"/>
              <a:buChar char="•"/>
            </a:pPr>
            <a:endParaRPr lang="en-US" sz="2200" b="1" dirty="0"/>
          </a:p>
          <a:p>
            <a:pPr marL="342900" indent="-342900">
              <a:buFont typeface="Arial" panose="020B0604020202020204" pitchFamily="34" charset="0"/>
              <a:buChar char="•"/>
            </a:pPr>
            <a:r>
              <a:rPr lang="en-US" sz="2200" b="1" dirty="0" smtClean="0"/>
              <a:t>Finally</a:t>
            </a:r>
            <a:r>
              <a:rPr lang="en-US" sz="2200" b="1" dirty="0"/>
              <a:t> </a:t>
            </a:r>
            <a:endParaRPr lang="en-US" sz="2200" b="1" dirty="0" smtClean="0"/>
          </a:p>
          <a:p>
            <a:endParaRPr lang="en-US" sz="2400" b="1" dirty="0"/>
          </a:p>
          <a:p>
            <a:pPr>
              <a:lnSpc>
                <a:spcPct val="150000"/>
              </a:lnSpc>
            </a:pPr>
            <a:r>
              <a:rPr lang="es-AR" sz="2300" dirty="0" smtClean="0"/>
              <a:t>Dentro </a:t>
            </a:r>
            <a:r>
              <a:rPr lang="es-AR" sz="2300" dirty="0"/>
              <a:t>del bloque try se pondrá todo el código que puede arrojar alguna excepción. </a:t>
            </a:r>
            <a:endParaRPr lang="es-AR" sz="2300" dirty="0" smtClean="0"/>
          </a:p>
          <a:p>
            <a:pPr>
              <a:lnSpc>
                <a:spcPct val="150000"/>
              </a:lnSpc>
            </a:pPr>
            <a:r>
              <a:rPr lang="es-AR" sz="2300" dirty="0" smtClean="0"/>
              <a:t>Los </a:t>
            </a:r>
            <a:r>
              <a:rPr lang="es-AR" sz="2300" dirty="0"/>
              <a:t>bloques catch son los encargados de atrapar las excepciones arrojadas por alguna sentencia del bloque try. </a:t>
            </a:r>
            <a:endParaRPr lang="es-AR" sz="2300" dirty="0" smtClean="0"/>
          </a:p>
          <a:p>
            <a:pPr>
              <a:lnSpc>
                <a:spcPct val="150000"/>
              </a:lnSpc>
            </a:pPr>
            <a:r>
              <a:rPr lang="es-AR" sz="2300" dirty="0" smtClean="0"/>
              <a:t>El </a:t>
            </a:r>
            <a:r>
              <a:rPr lang="es-AR" sz="2300" dirty="0"/>
              <a:t>bloque </a:t>
            </a:r>
            <a:r>
              <a:rPr lang="es-AR" sz="2300" dirty="0" err="1"/>
              <a:t>finally</a:t>
            </a:r>
            <a:r>
              <a:rPr lang="es-AR" sz="2300" dirty="0"/>
              <a:t> se ejecuta siempre después del try y del catch.</a:t>
            </a:r>
            <a:endParaRPr lang="en-US" sz="2300" b="1" dirty="0"/>
          </a:p>
        </p:txBody>
      </p:sp>
    </p:spTree>
    <p:extLst>
      <p:ext uri="{BB962C8B-B14F-4D97-AF65-F5344CB8AC3E}">
        <p14:creationId xmlns:p14="http://schemas.microsoft.com/office/powerpoint/2010/main" val="180819761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Manejo de Excepción</a:t>
            </a:r>
            <a:endParaRPr lang="es-AR" dirty="0">
              <a:solidFill>
                <a:schemeClr val="bg1"/>
              </a:solidFill>
              <a:latin typeface="Trebuchet MS" panose="020B0603020202020204" pitchFamily="34" charset="0"/>
            </a:endParaRPr>
          </a:p>
        </p:txBody>
      </p:sp>
      <p:sp>
        <p:nvSpPr>
          <p:cNvPr id="2" name="Rectángulo 1"/>
          <p:cNvSpPr/>
          <p:nvPr/>
        </p:nvSpPr>
        <p:spPr>
          <a:xfrm>
            <a:off x="377788" y="548680"/>
            <a:ext cx="8388424" cy="5570756"/>
          </a:xfrm>
          <a:prstGeom prst="rect">
            <a:avLst/>
          </a:prstGeom>
        </p:spPr>
        <p:txBody>
          <a:bodyPr wrap="square">
            <a:spAutoFit/>
          </a:bodyPr>
          <a:lstStyle/>
          <a:p>
            <a:pPr algn="ctr"/>
            <a:r>
              <a:rPr lang="en-US" b="1" dirty="0" smtClean="0"/>
              <a:t>Ejemplo</a:t>
            </a:r>
          </a:p>
          <a:p>
            <a:endParaRPr lang="en-US" b="1" dirty="0"/>
          </a:p>
          <a:p>
            <a:r>
              <a:rPr lang="en-US" sz="2000" b="1" dirty="0" smtClean="0"/>
              <a:t>try</a:t>
            </a:r>
            <a:endParaRPr lang="en-US" sz="2000" b="1" dirty="0"/>
          </a:p>
          <a:p>
            <a:r>
              <a:rPr lang="en-US" sz="2000" b="1" dirty="0" smtClean="0"/>
              <a:t>{</a:t>
            </a:r>
          </a:p>
          <a:p>
            <a:r>
              <a:rPr lang="en-US" sz="2000" b="1" dirty="0"/>
              <a:t>	</a:t>
            </a:r>
            <a:r>
              <a:rPr lang="en-US" sz="2000" b="1" dirty="0" smtClean="0"/>
              <a:t>...</a:t>
            </a:r>
          </a:p>
          <a:p>
            <a:r>
              <a:rPr lang="en-US" sz="2000" b="1" dirty="0" smtClean="0"/>
              <a:t>}</a:t>
            </a:r>
          </a:p>
          <a:p>
            <a:r>
              <a:rPr lang="en-US" sz="2000" b="1" dirty="0" smtClean="0"/>
              <a:t>catch </a:t>
            </a:r>
            <a:r>
              <a:rPr lang="en-US" sz="2000" b="1" dirty="0"/>
              <a:t>(</a:t>
            </a:r>
            <a:r>
              <a:rPr lang="en-US" sz="2000" b="1" dirty="0" err="1"/>
              <a:t>ClassNotFoundException</a:t>
            </a:r>
            <a:r>
              <a:rPr lang="en-US" sz="2000" b="1" dirty="0"/>
              <a:t> excep1</a:t>
            </a:r>
            <a:r>
              <a:rPr lang="en-US" sz="2000" b="1" dirty="0" smtClean="0"/>
              <a:t>)</a:t>
            </a:r>
          </a:p>
          <a:p>
            <a:r>
              <a:rPr lang="en-US" sz="2000" b="1" dirty="0" smtClean="0"/>
              <a:t>{</a:t>
            </a:r>
          </a:p>
          <a:p>
            <a:r>
              <a:rPr lang="en-US" sz="2000" b="1" dirty="0" smtClean="0"/>
              <a:t>	...</a:t>
            </a:r>
          </a:p>
          <a:p>
            <a:r>
              <a:rPr lang="en-US" sz="2000" b="1" dirty="0" smtClean="0"/>
              <a:t>}</a:t>
            </a:r>
          </a:p>
          <a:p>
            <a:r>
              <a:rPr lang="en-US" sz="2000" b="1" dirty="0"/>
              <a:t>catch (Exception excep2)</a:t>
            </a:r>
          </a:p>
          <a:p>
            <a:r>
              <a:rPr lang="en-US" sz="2000" b="1" dirty="0" smtClean="0"/>
              <a:t>{</a:t>
            </a:r>
            <a:endParaRPr lang="en-US" sz="2000" b="1" dirty="0"/>
          </a:p>
          <a:p>
            <a:r>
              <a:rPr lang="en-US" sz="2000" b="1" dirty="0" smtClean="0"/>
              <a:t>	...</a:t>
            </a:r>
            <a:endParaRPr lang="en-US" sz="2000" b="1" dirty="0"/>
          </a:p>
          <a:p>
            <a:r>
              <a:rPr lang="en-US" sz="2000" b="1" dirty="0" smtClean="0"/>
              <a:t>}</a:t>
            </a:r>
            <a:endParaRPr lang="en-US" sz="2000" b="1" dirty="0"/>
          </a:p>
          <a:p>
            <a:r>
              <a:rPr lang="en-US" sz="2000" b="1" dirty="0" smtClean="0"/>
              <a:t>finally</a:t>
            </a:r>
            <a:endParaRPr lang="en-US" sz="2000" b="1" dirty="0"/>
          </a:p>
          <a:p>
            <a:r>
              <a:rPr lang="en-US" sz="2000" b="1" dirty="0" smtClean="0"/>
              <a:t>{</a:t>
            </a:r>
            <a:endParaRPr lang="en-US" sz="2000" b="1" dirty="0"/>
          </a:p>
          <a:p>
            <a:r>
              <a:rPr lang="en-US" sz="2000" b="1" dirty="0" smtClean="0"/>
              <a:t>	... </a:t>
            </a:r>
            <a:r>
              <a:rPr lang="en-US" sz="2000" b="1" dirty="0"/>
              <a:t>// </a:t>
            </a:r>
            <a:r>
              <a:rPr lang="en-US" sz="2000" b="1" dirty="0" err="1"/>
              <a:t>limpieza</a:t>
            </a:r>
            <a:r>
              <a:rPr lang="en-US" sz="2000" b="1" dirty="0"/>
              <a:t> de </a:t>
            </a:r>
            <a:r>
              <a:rPr lang="en-US" sz="2000" b="1" dirty="0" err="1"/>
              <a:t>código</a:t>
            </a:r>
            <a:endParaRPr lang="en-US" sz="2000" b="1" dirty="0"/>
          </a:p>
          <a:p>
            <a:r>
              <a:rPr lang="en-US" sz="2000" b="1" dirty="0" smtClean="0"/>
              <a:t>}</a:t>
            </a:r>
            <a:endParaRPr lang="en-US" sz="2000" b="1" dirty="0"/>
          </a:p>
        </p:txBody>
      </p:sp>
    </p:spTree>
    <p:extLst>
      <p:ext uri="{BB962C8B-B14F-4D97-AF65-F5344CB8AC3E}">
        <p14:creationId xmlns:p14="http://schemas.microsoft.com/office/powerpoint/2010/main" val="11947757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Clase </a:t>
            </a:r>
            <a:r>
              <a:rPr lang="es-AR" dirty="0" err="1">
                <a:solidFill>
                  <a:schemeClr val="bg1"/>
                </a:solidFill>
                <a:latin typeface="Trebuchet MS" panose="020B0603020202020204" pitchFamily="34" charset="0"/>
              </a:rPr>
              <a:t>Throwable</a:t>
            </a:r>
            <a:endParaRPr lang="es-AR" dirty="0">
              <a:solidFill>
                <a:schemeClr val="bg1"/>
              </a:solidFill>
              <a:latin typeface="Trebuchet MS" panose="020B0603020202020204" pitchFamily="34" charset="0"/>
            </a:endParaRPr>
          </a:p>
        </p:txBody>
      </p:sp>
      <p:sp>
        <p:nvSpPr>
          <p:cNvPr id="2" name="Rectángulo 1"/>
          <p:cNvSpPr/>
          <p:nvPr/>
        </p:nvSpPr>
        <p:spPr>
          <a:xfrm>
            <a:off x="377788" y="692696"/>
            <a:ext cx="8388424" cy="4832092"/>
          </a:xfrm>
          <a:prstGeom prst="rect">
            <a:avLst/>
          </a:prstGeom>
        </p:spPr>
        <p:txBody>
          <a:bodyPr wrap="square">
            <a:spAutoFit/>
          </a:bodyPr>
          <a:lstStyle/>
          <a:p>
            <a:pPr>
              <a:lnSpc>
                <a:spcPct val="200000"/>
              </a:lnSpc>
            </a:pPr>
            <a:r>
              <a:rPr lang="es-AR" sz="2200" dirty="0"/>
              <a:t>Cuando en Java se produce una excepción se </a:t>
            </a:r>
            <a:r>
              <a:rPr lang="es-AR" sz="2200" dirty="0" smtClean="0"/>
              <a:t>crea </a:t>
            </a:r>
            <a:r>
              <a:rPr lang="es-AR" sz="2200" dirty="0"/>
              <a:t>un objeto de una determina clase (dependiendo del tipo de error que se haya producido), que mantendrá la información sobre el error producido y nos proporcionará los métodos necesarios para obtener dicha información. </a:t>
            </a:r>
            <a:endParaRPr lang="es-AR" sz="2200" dirty="0" smtClean="0"/>
          </a:p>
          <a:p>
            <a:pPr>
              <a:lnSpc>
                <a:spcPct val="200000"/>
              </a:lnSpc>
            </a:pPr>
            <a:r>
              <a:rPr lang="es-AR" sz="2200" dirty="0" smtClean="0"/>
              <a:t>Estas </a:t>
            </a:r>
            <a:r>
              <a:rPr lang="es-AR" sz="2200" dirty="0"/>
              <a:t>clases tienen como clase padre la clase </a:t>
            </a:r>
            <a:r>
              <a:rPr lang="es-AR" sz="2200" b="1" i="1" dirty="0" err="1"/>
              <a:t>Throwable</a:t>
            </a:r>
            <a:r>
              <a:rPr lang="es-AR" sz="2200" dirty="0"/>
              <a:t>, por tanto se mantiene una jerarquía en las excepciones. </a:t>
            </a:r>
            <a:endParaRPr lang="es-AR" sz="2200" dirty="0" smtClean="0"/>
          </a:p>
        </p:txBody>
      </p:sp>
    </p:spTree>
    <p:extLst>
      <p:ext uri="{BB962C8B-B14F-4D97-AF65-F5344CB8AC3E}">
        <p14:creationId xmlns:p14="http://schemas.microsoft.com/office/powerpoint/2010/main" val="87774317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Clase </a:t>
            </a:r>
            <a:r>
              <a:rPr lang="es-AR" dirty="0" err="1">
                <a:solidFill>
                  <a:schemeClr val="bg1"/>
                </a:solidFill>
                <a:latin typeface="Trebuchet MS" panose="020B0603020202020204" pitchFamily="34" charset="0"/>
              </a:rPr>
              <a:t>Throwable</a:t>
            </a:r>
            <a:endParaRPr lang="es-AR" dirty="0">
              <a:solidFill>
                <a:schemeClr val="bg1"/>
              </a:solidFill>
              <a:latin typeface="Trebuchet MS" panose="020B0603020202020204" pitchFamily="34" charset="0"/>
            </a:endParaRPr>
          </a:p>
        </p:txBody>
      </p:sp>
      <p:pic>
        <p:nvPicPr>
          <p:cNvPr id="4" name="Imagen 3"/>
          <p:cNvPicPr>
            <a:picLocks noChangeAspect="1"/>
          </p:cNvPicPr>
          <p:nvPr/>
        </p:nvPicPr>
        <p:blipFill>
          <a:blip r:embed="rId2"/>
          <a:stretch>
            <a:fillRect/>
          </a:stretch>
        </p:blipFill>
        <p:spPr>
          <a:xfrm>
            <a:off x="0" y="2420888"/>
            <a:ext cx="9035749" cy="3047967"/>
          </a:xfrm>
          <a:prstGeom prst="rect">
            <a:avLst/>
          </a:prstGeom>
        </p:spPr>
      </p:pic>
      <p:sp>
        <p:nvSpPr>
          <p:cNvPr id="5" name="Rectángulo 4"/>
          <p:cNvSpPr/>
          <p:nvPr/>
        </p:nvSpPr>
        <p:spPr>
          <a:xfrm>
            <a:off x="323528" y="705817"/>
            <a:ext cx="8136904" cy="1338828"/>
          </a:xfrm>
          <a:prstGeom prst="rect">
            <a:avLst/>
          </a:prstGeom>
        </p:spPr>
        <p:txBody>
          <a:bodyPr wrap="square">
            <a:spAutoFit/>
          </a:bodyPr>
          <a:lstStyle/>
          <a:p>
            <a:pPr>
              <a:lnSpc>
                <a:spcPct val="150000"/>
              </a:lnSpc>
            </a:pPr>
            <a:r>
              <a:rPr lang="es-AR" dirty="0"/>
              <a:t>A continuación mostramos algunas de las clases para que nos hagamos una idea de la jerarquía que siguen las excepciones, pero existen muchísimas más excepciones que las que mostramos</a:t>
            </a:r>
            <a:endParaRPr lang="es-AR" dirty="0"/>
          </a:p>
        </p:txBody>
      </p:sp>
    </p:spTree>
    <p:extLst>
      <p:ext uri="{BB962C8B-B14F-4D97-AF65-F5344CB8AC3E}">
        <p14:creationId xmlns:p14="http://schemas.microsoft.com/office/powerpoint/2010/main" val="150569737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smtClean="0">
                <a:solidFill>
                  <a:schemeClr val="bg1"/>
                </a:solidFill>
                <a:latin typeface="Trebuchet MS" panose="020B0603020202020204" pitchFamily="34" charset="0"/>
              </a:rPr>
              <a:t>Tipos Excepciones</a:t>
            </a:r>
            <a:endParaRPr lang="es-AR" dirty="0">
              <a:solidFill>
                <a:schemeClr val="bg1"/>
              </a:solidFill>
              <a:latin typeface="Trebuchet MS" panose="020B0603020202020204" pitchFamily="34" charset="0"/>
            </a:endParaRPr>
          </a:p>
        </p:txBody>
      </p:sp>
      <p:sp>
        <p:nvSpPr>
          <p:cNvPr id="2" name="Rectángulo 1"/>
          <p:cNvSpPr/>
          <p:nvPr/>
        </p:nvSpPr>
        <p:spPr>
          <a:xfrm>
            <a:off x="539552" y="1556792"/>
            <a:ext cx="8388424" cy="1569660"/>
          </a:xfrm>
          <a:prstGeom prst="rect">
            <a:avLst/>
          </a:prstGeom>
        </p:spPr>
        <p:txBody>
          <a:bodyPr wrap="square">
            <a:spAutoFit/>
          </a:bodyPr>
          <a:lstStyle/>
          <a:p>
            <a:pPr marL="342900" indent="-342900">
              <a:buFont typeface="Arial" panose="020B0604020202020204" pitchFamily="34" charset="0"/>
              <a:buChar char="•"/>
            </a:pPr>
            <a:r>
              <a:rPr lang="es-AR" sz="2400" b="1" dirty="0" err="1"/>
              <a:t>Unchecked</a:t>
            </a:r>
            <a:r>
              <a:rPr lang="es-AR" sz="2400" b="1" dirty="0"/>
              <a:t> </a:t>
            </a:r>
            <a:r>
              <a:rPr lang="es-AR" sz="2400" b="1" dirty="0" err="1"/>
              <a:t>Exceptions</a:t>
            </a:r>
            <a:r>
              <a:rPr lang="es-AR" sz="2400" b="1" dirty="0"/>
              <a:t> </a:t>
            </a:r>
            <a:endParaRPr lang="es-AR" sz="2400" b="1" dirty="0" smtClean="0"/>
          </a:p>
          <a:p>
            <a:pPr marL="342900" indent="-342900">
              <a:buFont typeface="Arial" panose="020B0604020202020204" pitchFamily="34" charset="0"/>
              <a:buChar char="•"/>
            </a:pPr>
            <a:endParaRPr lang="es-AR" sz="2400" b="1" dirty="0"/>
          </a:p>
          <a:p>
            <a:pPr marL="342900" indent="-342900">
              <a:buFont typeface="Arial" panose="020B0604020202020204" pitchFamily="34" charset="0"/>
              <a:buChar char="•"/>
            </a:pPr>
            <a:r>
              <a:rPr lang="es-AR" sz="2400" b="1" dirty="0" err="1"/>
              <a:t>Checked</a:t>
            </a:r>
            <a:r>
              <a:rPr lang="es-AR" sz="2400" b="1" dirty="0"/>
              <a:t> </a:t>
            </a:r>
            <a:r>
              <a:rPr lang="es-AR" sz="2400" b="1" dirty="0" err="1"/>
              <a:t>Exceptions</a:t>
            </a:r>
            <a:r>
              <a:rPr lang="es-AR" sz="2400" b="1" dirty="0"/>
              <a:t> </a:t>
            </a:r>
          </a:p>
          <a:p>
            <a:endParaRPr lang="es-AR" sz="2400" b="1" dirty="0"/>
          </a:p>
        </p:txBody>
      </p:sp>
    </p:spTree>
    <p:extLst>
      <p:ext uri="{BB962C8B-B14F-4D97-AF65-F5344CB8AC3E}">
        <p14:creationId xmlns:p14="http://schemas.microsoft.com/office/powerpoint/2010/main" val="371982194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
          <p:cNvSpPr txBox="1"/>
          <p:nvPr/>
        </p:nvSpPr>
        <p:spPr>
          <a:xfrm>
            <a:off x="0" y="-39757"/>
            <a:ext cx="9144000" cy="369332"/>
          </a:xfrm>
          <a:prstGeom prst="rect">
            <a:avLst/>
          </a:prstGeom>
          <a:gradFill flip="none" rotWithShape="1">
            <a:gsLst>
              <a:gs pos="0">
                <a:schemeClr val="accent1">
                  <a:lumMod val="75000"/>
                </a:schemeClr>
              </a:gs>
              <a:gs pos="48000">
                <a:schemeClr val="accent2">
                  <a:lumMod val="97000"/>
                  <a:lumOff val="3000"/>
                </a:schemeClr>
              </a:gs>
              <a:gs pos="100000">
                <a:schemeClr val="accent2">
                  <a:lumMod val="60000"/>
                  <a:lumOff val="40000"/>
                </a:schemeClr>
              </a:gs>
            </a:gsLst>
            <a:lin ang="16200000" scaled="1"/>
            <a:tileRect/>
          </a:gradFill>
        </p:spPr>
        <p:txBody>
          <a:bodyPr wrap="square" rtlCol="0">
            <a:spAutoFit/>
          </a:bodyPr>
          <a:lstStyle/>
          <a:p>
            <a:pPr algn="ctr"/>
            <a:r>
              <a:rPr lang="es-AR" dirty="0" err="1" smtClean="0">
                <a:solidFill>
                  <a:schemeClr val="bg1"/>
                </a:solidFill>
                <a:latin typeface="Trebuchet MS" panose="020B0603020202020204" pitchFamily="34" charset="0"/>
              </a:rPr>
              <a:t>Unchecked</a:t>
            </a:r>
            <a:r>
              <a:rPr lang="es-AR" dirty="0" smtClean="0">
                <a:solidFill>
                  <a:schemeClr val="bg1"/>
                </a:solidFill>
                <a:latin typeface="Trebuchet MS" panose="020B0603020202020204" pitchFamily="34" charset="0"/>
              </a:rPr>
              <a:t> </a:t>
            </a:r>
            <a:r>
              <a:rPr lang="es-AR" dirty="0" err="1" smtClean="0">
                <a:solidFill>
                  <a:schemeClr val="bg1"/>
                </a:solidFill>
                <a:latin typeface="Trebuchet MS" panose="020B0603020202020204" pitchFamily="34" charset="0"/>
              </a:rPr>
              <a:t>Exceptions</a:t>
            </a:r>
            <a:endParaRPr lang="es-AR" dirty="0">
              <a:solidFill>
                <a:schemeClr val="bg1"/>
              </a:solidFill>
              <a:latin typeface="Trebuchet MS" panose="020B0603020202020204" pitchFamily="34" charset="0"/>
            </a:endParaRPr>
          </a:p>
        </p:txBody>
      </p:sp>
      <p:sp>
        <p:nvSpPr>
          <p:cNvPr id="2" name="Rectángulo 1"/>
          <p:cNvSpPr/>
          <p:nvPr/>
        </p:nvSpPr>
        <p:spPr>
          <a:xfrm>
            <a:off x="377788" y="692696"/>
            <a:ext cx="8388424" cy="5878532"/>
          </a:xfrm>
          <a:prstGeom prst="rect">
            <a:avLst/>
          </a:prstGeom>
        </p:spPr>
        <p:txBody>
          <a:bodyPr wrap="square">
            <a:spAutoFit/>
          </a:bodyPr>
          <a:lstStyle/>
          <a:p>
            <a:pPr marL="342900" indent="-342900">
              <a:lnSpc>
                <a:spcPct val="200000"/>
              </a:lnSpc>
              <a:buFont typeface="Arial" panose="020B0604020202020204" pitchFamily="34" charset="0"/>
              <a:buChar char="•"/>
            </a:pPr>
            <a:r>
              <a:rPr lang="es-AR" sz="2200" dirty="0"/>
              <a:t>Son las excepciones que tienen como superclase a la clase </a:t>
            </a:r>
            <a:r>
              <a:rPr lang="es-AR" sz="2200" dirty="0" err="1"/>
              <a:t>RuntimeException</a:t>
            </a:r>
            <a:r>
              <a:rPr lang="es-AR" sz="2200" dirty="0"/>
              <a:t>. </a:t>
            </a:r>
            <a:endParaRPr lang="es-AR" sz="2200" dirty="0" smtClean="0"/>
          </a:p>
          <a:p>
            <a:pPr marL="342900" indent="-342900">
              <a:lnSpc>
                <a:spcPct val="200000"/>
              </a:lnSpc>
              <a:buFont typeface="Arial" panose="020B0604020202020204" pitchFamily="34" charset="0"/>
              <a:buChar char="•"/>
            </a:pPr>
            <a:r>
              <a:rPr lang="es-AR" sz="2200" dirty="0" smtClean="0"/>
              <a:t>No </a:t>
            </a:r>
            <a:r>
              <a:rPr lang="es-AR" sz="2200" dirty="0"/>
              <a:t>hay necesidad de capturarlas, es decir que no se necesita utilizar el bloque try/catch/</a:t>
            </a:r>
            <a:r>
              <a:rPr lang="es-AR" sz="2200" dirty="0" err="1"/>
              <a:t>finally</a:t>
            </a:r>
            <a:r>
              <a:rPr lang="es-AR" sz="2200" dirty="0"/>
              <a:t>, pero al saltar una excepción de este tipo, como todas las excepciones corta el flujo de ejecución.</a:t>
            </a:r>
          </a:p>
          <a:p>
            <a:pPr marL="342900" indent="-342900">
              <a:lnSpc>
                <a:spcPct val="200000"/>
              </a:lnSpc>
              <a:buFont typeface="Arial" panose="020B0604020202020204" pitchFamily="34" charset="0"/>
              <a:buChar char="•"/>
            </a:pPr>
            <a:r>
              <a:rPr lang="es-AR" sz="2200" dirty="0"/>
              <a:t>Pueden ser difíciles de detectar, pero finalmente hacen que el sistema se caiga si no fueron tomadas en cuenta.</a:t>
            </a:r>
          </a:p>
          <a:p>
            <a:endParaRPr lang="es-AR" sz="2400" b="1" dirty="0"/>
          </a:p>
        </p:txBody>
      </p:sp>
    </p:spTree>
    <p:extLst>
      <p:ext uri="{BB962C8B-B14F-4D97-AF65-F5344CB8AC3E}">
        <p14:creationId xmlns:p14="http://schemas.microsoft.com/office/powerpoint/2010/main" val="270974608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12119</TotalTime>
  <Words>1155</Words>
  <Application>Microsoft Office PowerPoint</Application>
  <PresentationFormat>Presentación en pantalla (4:3)</PresentationFormat>
  <Paragraphs>211</Paragraphs>
  <Slides>32</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32</vt:i4>
      </vt:variant>
    </vt:vector>
  </HeadingPairs>
  <TitlesOfParts>
    <vt:vector size="39" baseType="lpstr">
      <vt:lpstr>Arial</vt:lpstr>
      <vt:lpstr>Calibri</vt:lpstr>
      <vt:lpstr>Calibri Light</vt:lpstr>
      <vt:lpstr>Trebuchet MS</vt:lpstr>
      <vt:lpstr>Wingdings</vt:lpstr>
      <vt:lpstr>Diseño personalizado</vt:lpstr>
      <vt:lpstr>Default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Educacion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Ibarra, Rafael Dante</cp:lastModifiedBy>
  <cp:revision>396</cp:revision>
  <dcterms:created xsi:type="dcterms:W3CDTF">2010-06-24T21:40:01Z</dcterms:created>
  <dcterms:modified xsi:type="dcterms:W3CDTF">2019-05-02T01:42:06Z</dcterms:modified>
</cp:coreProperties>
</file>