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1" r:id="rId3"/>
    <p:sldId id="259" r:id="rId4"/>
    <p:sldId id="262" r:id="rId5"/>
    <p:sldId id="257" r:id="rId6"/>
    <p:sldId id="258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81"/>
    <p:restoredTop sz="82313"/>
  </p:normalViewPr>
  <p:slideViewPr>
    <p:cSldViewPr snapToGrid="0" snapToObjects="1">
      <p:cViewPr varScale="1">
        <p:scale>
          <a:sx n="65" d="100"/>
          <a:sy n="65" d="100"/>
        </p:scale>
        <p:origin x="11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AE068A4-5B08-3046-A0C0-A14334029C7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0BE5DB-79DA-2447-AE57-0F4246FF9DD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3FB35-B1B7-B647-BA3C-74BB2595DE1B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71E89E-BB88-4B4F-B0A8-E62DF14D733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2EA868-ED79-634A-A244-0A2FC2639A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36031-86F7-E34C-ACD7-C7CD3D6A2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582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82E39-DEDD-574D-AC8B-66EE4540ED20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75D2C-8DCD-1F42-B81D-63CD0D6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50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`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375D2C-8DCD-1F42-B81D-63CD0D6436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39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FFDE-5A9C-434C-9BDA-840F28716BB4}" type="datetime1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55B1877-E40C-6447-A1C3-237F6F6BE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0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546C-D54A-FF4D-B17B-B3181065A03D}" type="datetime1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55B1877-E40C-6447-A1C3-237F6F6BE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3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418B-5C23-7E40-9A4A-889DA67A1ECE}" type="datetime1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55B1877-E40C-6447-A1C3-237F6F6BE36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6618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E66A-F5DC-B64C-994A-5DF0CB54684B}" type="datetime1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55B1877-E40C-6447-A1C3-237F6F6BE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86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D685-371C-2C40-84A8-5763031D69D3}" type="datetime1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55B1877-E40C-6447-A1C3-237F6F6BE36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6953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6FF1-10B2-294F-AA16-E9D764F649F2}" type="datetime1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55B1877-E40C-6447-A1C3-237F6F6BE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99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A8EA-3362-5644-AFD2-88938B68135E}" type="datetime1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B1877-E40C-6447-A1C3-237F6F6BE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73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1E7A-C28F-8640-BCC9-7B0165533855}" type="datetime1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B1877-E40C-6447-A1C3-237F6F6BE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33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8FBE-48E2-0247-85BF-51E9692C9D1C}" type="datetime1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B1877-E40C-6447-A1C3-237F6F6BE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58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6CEF7-7813-2B44-917B-F3A638191D9B}" type="datetime1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55B1877-E40C-6447-A1C3-237F6F6BE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60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8DEBF-2538-004F-B85C-B634C9C3C3DF}" type="datetime1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55B1877-E40C-6447-A1C3-237F6F6BE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0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5AED-6282-BE48-8C75-3A546E1DF50E}" type="datetime1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55B1877-E40C-6447-A1C3-237F6F6BE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41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24E9F-E432-CB48-BD05-3AF0553EE92E}" type="datetime1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B1877-E40C-6447-A1C3-237F6F6BE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0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A045-8B70-074D-ACEB-6DC318A7F00D}" type="datetime1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B1877-E40C-6447-A1C3-237F6F6BE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08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60AE-E1B9-9142-95A3-3EF936819D4B}" type="datetime1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B1877-E40C-6447-A1C3-237F6F6BE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94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4134-AAA9-EC46-B244-1800AE0C1D6F}" type="datetime1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55B1877-E40C-6447-A1C3-237F6F6BE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5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66055-2DD2-BA4D-A50C-9BAACFBE01CD}" type="datetime1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55B1877-E40C-6447-A1C3-237F6F6BE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50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BD41F-D6F8-574D-9023-16EE3DCFE2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B2C8BC-853F-8845-B3FA-61DB3A8059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to Interpret Results</a:t>
            </a:r>
          </a:p>
          <a:p>
            <a:endParaRPr lang="en-US" dirty="0"/>
          </a:p>
          <a:p>
            <a:r>
              <a:rPr lang="en-US" dirty="0" err="1"/>
              <a:t>Psy</a:t>
            </a:r>
            <a:r>
              <a:rPr lang="en-US" dirty="0"/>
              <a:t> 6022, Carrie </a:t>
            </a:r>
            <a:r>
              <a:rPr lang="en-US" dirty="0" err="1"/>
              <a:t>Petrucci</a:t>
            </a:r>
            <a:r>
              <a:rPr lang="en-US" dirty="0"/>
              <a:t>, MSW, Ph.D.</a:t>
            </a:r>
          </a:p>
        </p:txBody>
      </p:sp>
    </p:spTree>
    <p:extLst>
      <p:ext uri="{BB962C8B-B14F-4D97-AF65-F5344CB8AC3E}">
        <p14:creationId xmlns:p14="http://schemas.microsoft.com/office/powerpoint/2010/main" val="1453737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A2A9C-B07C-0B48-B512-A59E4E12E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Coefficients in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52B6D-622D-1649-906B-CADA90BE3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A logistic regression analysis produces:</a:t>
            </a:r>
          </a:p>
          <a:p>
            <a:r>
              <a:rPr lang="en-US" sz="3000" dirty="0"/>
              <a:t>The </a:t>
            </a:r>
            <a:r>
              <a:rPr lang="en-US" sz="3000" b="1" dirty="0"/>
              <a:t>natural log of the odds</a:t>
            </a:r>
            <a:r>
              <a:rPr lang="en-US" sz="3000" dirty="0"/>
              <a:t> (also called a logit)</a:t>
            </a:r>
          </a:p>
          <a:p>
            <a:r>
              <a:rPr lang="en-US" sz="3000" dirty="0"/>
              <a:t>These are difficult to interpret</a:t>
            </a:r>
          </a:p>
          <a:p>
            <a:r>
              <a:rPr lang="en-US" sz="3000" dirty="0"/>
              <a:t>Coefficients can be “</a:t>
            </a:r>
            <a:r>
              <a:rPr lang="en-US" sz="3000" dirty="0" err="1"/>
              <a:t>exponentiated</a:t>
            </a:r>
            <a:r>
              <a:rPr lang="en-US" sz="3000" dirty="0"/>
              <a:t>” to create odds ratios, which are easier to understand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28AFA-5BF6-664E-B69D-1FD9300A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B1877-E40C-6447-A1C3-237F6F6BE3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64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D33B1-7930-9143-A54C-6D9748C76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Interpret an Odds Ratio (OR)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F77E4-A9AC-4D42-8CE9-F4B61F78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70461"/>
            <a:ext cx="8915400" cy="4884717"/>
          </a:xfrm>
        </p:spPr>
        <p:txBody>
          <a:bodyPr>
            <a:normAutofit/>
          </a:bodyPr>
          <a:lstStyle/>
          <a:p>
            <a:r>
              <a:rPr lang="en-US" sz="3000" b="1" dirty="0"/>
              <a:t>Odds Ratio of IV</a:t>
            </a:r>
            <a:r>
              <a:rPr lang="en-US" sz="3000" dirty="0"/>
              <a:t> = ratio of two different values of X (IV) that are one unit apart</a:t>
            </a:r>
          </a:p>
          <a:p>
            <a:r>
              <a:rPr lang="en-US" sz="3000" b="1" dirty="0"/>
              <a:t>Categorical IV’s:</a:t>
            </a:r>
            <a:r>
              <a:rPr lang="en-US" sz="3000" dirty="0"/>
              <a:t> The odds ratio reflects the odds of the IV=1 category vs. the IV=0 category on the DV=1 category</a:t>
            </a:r>
          </a:p>
          <a:p>
            <a:r>
              <a:rPr lang="en-US" sz="3000" b="1" dirty="0"/>
              <a:t>Continuous IV’s:</a:t>
            </a:r>
            <a:r>
              <a:rPr lang="en-US" sz="3000" dirty="0"/>
              <a:t> The odds ratio reflects the increase/decrease in odds of the DV for a one unit increase in the IV</a:t>
            </a:r>
          </a:p>
          <a:p>
            <a:r>
              <a:rPr lang="en-US" sz="3000" dirty="0"/>
              <a:t>Let’s try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0C74B-972C-AD41-B330-CB95EC07E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B1877-E40C-6447-A1C3-237F6F6BE3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91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D33B1-7930-9143-A54C-6D9748C76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Interpret an Odds Ratio (OR)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F77E4-A9AC-4D42-8CE9-F4B61F78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70461"/>
            <a:ext cx="8915400" cy="4884717"/>
          </a:xfrm>
        </p:spPr>
        <p:txBody>
          <a:bodyPr>
            <a:normAutofit/>
          </a:bodyPr>
          <a:lstStyle/>
          <a:p>
            <a:r>
              <a:rPr lang="en-US" sz="2400" b="1" dirty="0"/>
              <a:t>Odds Ratio of IV</a:t>
            </a:r>
            <a:r>
              <a:rPr lang="en-US" sz="2400" dirty="0"/>
              <a:t> = ratio of two different values of X (IV) that are one unit apart</a:t>
            </a:r>
          </a:p>
          <a:p>
            <a:r>
              <a:rPr lang="en-US" sz="3000" dirty="0"/>
              <a:t>IV = </a:t>
            </a:r>
            <a:r>
              <a:rPr lang="en-US" sz="3000" b="1" dirty="0"/>
              <a:t>Transportation</a:t>
            </a:r>
            <a:r>
              <a:rPr lang="en-US" sz="3000" dirty="0"/>
              <a:t> (0=bicycle, </a:t>
            </a:r>
            <a:r>
              <a:rPr lang="en-US" sz="3000" b="1" dirty="0"/>
              <a:t>1=bus</a:t>
            </a:r>
            <a:r>
              <a:rPr lang="en-US" sz="3000" dirty="0"/>
              <a:t>)</a:t>
            </a:r>
          </a:p>
          <a:p>
            <a:r>
              <a:rPr lang="en-US" sz="3000" dirty="0"/>
              <a:t>DV = </a:t>
            </a:r>
            <a:r>
              <a:rPr lang="en-US" sz="3000" b="1" dirty="0"/>
              <a:t>Arriving on time (1) </a:t>
            </a:r>
            <a:r>
              <a:rPr lang="en-US" sz="3000" dirty="0"/>
              <a:t>vs. </a:t>
            </a:r>
            <a:r>
              <a:rPr lang="en-US" sz="3000" b="1" dirty="0"/>
              <a:t>not on time (0)</a:t>
            </a:r>
          </a:p>
          <a:p>
            <a:r>
              <a:rPr lang="en-US" sz="3000" dirty="0"/>
              <a:t>Transportation </a:t>
            </a:r>
            <a:r>
              <a:rPr lang="en-US" sz="3000" b="1" dirty="0"/>
              <a:t>OR = 5.2</a:t>
            </a:r>
          </a:p>
          <a:p>
            <a:r>
              <a:rPr lang="en-US" sz="3000" dirty="0"/>
              <a:t>Odds of </a:t>
            </a:r>
            <a:r>
              <a:rPr lang="en-US" sz="3000" b="1" dirty="0"/>
              <a:t>arriving on time (DV=1) </a:t>
            </a:r>
            <a:r>
              <a:rPr lang="en-US" sz="3000" dirty="0"/>
              <a:t>are 5.2 times larger for those </a:t>
            </a:r>
            <a:r>
              <a:rPr lang="en-US" sz="3000" b="1" dirty="0"/>
              <a:t>riding the bus (IV=1) </a:t>
            </a:r>
            <a:r>
              <a:rPr lang="en-US" sz="3000" dirty="0"/>
              <a:t>vs. those </a:t>
            </a:r>
            <a:r>
              <a:rPr lang="en-US" sz="3000" b="1" dirty="0"/>
              <a:t>riding a bicycle (IV=0), </a:t>
            </a:r>
            <a:r>
              <a:rPr lang="en-US" sz="3000" dirty="0"/>
              <a:t>holding other IVs constant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7C065-F42B-3746-8EA9-61D7A5993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B1877-E40C-6447-A1C3-237F6F6BE3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39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B4D18-3B4C-8A43-A32F-439816FBB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Interpret Change in Odds Ratio as a Percentage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28217-7F05-0047-A55D-56C95584D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(Odds Ratio - 1) X 100 </a:t>
            </a:r>
          </a:p>
          <a:p>
            <a:r>
              <a:rPr lang="en-US" sz="3000" dirty="0"/>
              <a:t>= percent increase if positive, or decrease if negative, (over reference category of IV) in odds of outcome (Dependent Variable)</a:t>
            </a:r>
          </a:p>
          <a:p>
            <a:r>
              <a:rPr lang="en-US" sz="3000" dirty="0"/>
              <a:t>Let’s try it</a:t>
            </a:r>
          </a:p>
          <a:p>
            <a:pPr marL="0" indent="0" algn="r">
              <a:buNone/>
            </a:pPr>
            <a:r>
              <a:rPr lang="en-US" sz="1600" dirty="0"/>
              <a:t>(See page 1021 in Warner (2013), Ch. 23 Binary Logistic Regression (pp. 1007-1050) in Rebecca M. Warner, </a:t>
            </a:r>
            <a:r>
              <a:rPr lang="en-US" sz="1600" i="1" dirty="0"/>
              <a:t>Applied Statistics: From Bivariate Through Multivariate Techniques, 2</a:t>
            </a:r>
            <a:r>
              <a:rPr lang="en-US" sz="1600" i="1" baseline="30000" dirty="0"/>
              <a:t>nd</a:t>
            </a:r>
            <a:r>
              <a:rPr lang="en-US" sz="1600" i="1" dirty="0"/>
              <a:t> edition</a:t>
            </a:r>
            <a:r>
              <a:rPr lang="en-US" sz="1600" dirty="0"/>
              <a:t>, Sage Publications)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184C2-0805-9141-A61B-42A9F51F6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B1877-E40C-6447-A1C3-237F6F6BE3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73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BB633-C0DC-B740-9033-9806D1055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Interpret Change in Odds Ratio as a Percentage – Categorical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FC24C-11D3-AC4F-A56D-6884ADEA0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397829"/>
          </a:xfrm>
        </p:spPr>
        <p:txBody>
          <a:bodyPr>
            <a:normAutofit/>
          </a:bodyPr>
          <a:lstStyle/>
          <a:p>
            <a:r>
              <a:rPr lang="en-US" sz="2000" dirty="0"/>
              <a:t>(OR – 1) X 100 = percent increase/decrease (over reference category in IV) in odds of outcome (DV)</a:t>
            </a:r>
          </a:p>
          <a:p>
            <a:r>
              <a:rPr lang="en-US" sz="2400" dirty="0"/>
              <a:t>IV: Transportation (0=bicycle, </a:t>
            </a:r>
            <a:r>
              <a:rPr lang="en-US" sz="2400" b="1" dirty="0"/>
              <a:t>1=bus</a:t>
            </a:r>
            <a:r>
              <a:rPr lang="en-US" sz="2400" dirty="0"/>
              <a:t>)</a:t>
            </a:r>
          </a:p>
          <a:p>
            <a:r>
              <a:rPr lang="en-US" sz="2400" b="1" dirty="0"/>
              <a:t>DV: 1 = arrived on time </a:t>
            </a:r>
            <a:r>
              <a:rPr lang="en-US" sz="2400" dirty="0"/>
              <a:t>or 0=did not arrive on time</a:t>
            </a:r>
          </a:p>
          <a:p>
            <a:r>
              <a:rPr lang="en-US" sz="2400" dirty="0"/>
              <a:t>Odds Ratio of </a:t>
            </a:r>
            <a:r>
              <a:rPr lang="en-US" sz="2400" b="1" dirty="0"/>
              <a:t>Transportation = 5.2 </a:t>
            </a:r>
            <a:r>
              <a:rPr lang="en-US" sz="2400" dirty="0"/>
              <a:t>and it’s significant</a:t>
            </a:r>
          </a:p>
          <a:p>
            <a:r>
              <a:rPr lang="en-US" sz="2400" dirty="0"/>
              <a:t>(5.2 – 1) X 100 = 4.2 X 100 = 420%</a:t>
            </a:r>
          </a:p>
          <a:p>
            <a:r>
              <a:rPr lang="en-US" sz="2400" dirty="0"/>
              <a:t>For those </a:t>
            </a:r>
            <a:r>
              <a:rPr lang="en-US" sz="2400" b="1" dirty="0"/>
              <a:t>riding a bus (IV=1) </a:t>
            </a:r>
            <a:r>
              <a:rPr lang="en-US" sz="2400" dirty="0"/>
              <a:t>(vs. those riding a bicycle, IV=0), the odds of </a:t>
            </a:r>
            <a:r>
              <a:rPr lang="en-US" sz="2400" b="1" dirty="0"/>
              <a:t>arriving on time (DV=1) </a:t>
            </a:r>
            <a:r>
              <a:rPr lang="en-US" sz="2400" dirty="0"/>
              <a:t>(vs. not arriving on time, DV=0) </a:t>
            </a:r>
            <a:r>
              <a:rPr lang="en-US" sz="2400" b="1" dirty="0"/>
              <a:t>increase by 420%, </a:t>
            </a:r>
            <a:r>
              <a:rPr lang="en-US" sz="2400" dirty="0"/>
              <a:t>all else being equal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72266-B975-5F45-B911-04CDB1B8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B1877-E40C-6447-A1C3-237F6F6BE3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62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85C27-6370-C048-AEC6-550C4818D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Interpret Change in Odds Ratio as a Percentage – Categorical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D84C2-52FE-1B49-86BB-D797E6F67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362203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But wait – what if we want to know the odds of </a:t>
            </a:r>
            <a:r>
              <a:rPr lang="en-US" sz="3000" b="1" dirty="0"/>
              <a:t>riding a bicycle (IV=0)</a:t>
            </a:r>
            <a:r>
              <a:rPr lang="en-US" sz="3000" dirty="0"/>
              <a:t> and </a:t>
            </a:r>
            <a:r>
              <a:rPr lang="en-US" sz="3000" b="1" dirty="0"/>
              <a:t>being on time (DV=1)</a:t>
            </a:r>
            <a:r>
              <a:rPr lang="en-US" sz="3000" dirty="0"/>
              <a:t>?</a:t>
            </a:r>
          </a:p>
          <a:p>
            <a:r>
              <a:rPr lang="en-US" sz="3000" dirty="0"/>
              <a:t>We can </a:t>
            </a:r>
            <a:r>
              <a:rPr lang="en-US" sz="3000" b="1" dirty="0"/>
              <a:t>take the reciprocal (1/5.2) of the OR 5.2 (IV=1)</a:t>
            </a:r>
            <a:r>
              <a:rPr lang="en-US" sz="3000" dirty="0"/>
              <a:t>:</a:t>
            </a:r>
          </a:p>
          <a:p>
            <a:pPr lvl="1"/>
            <a:r>
              <a:rPr lang="en-US" sz="2800" dirty="0"/>
              <a:t>1 divided by 5.2 = </a:t>
            </a:r>
            <a:r>
              <a:rPr lang="en-US" sz="2800" b="1" dirty="0"/>
              <a:t>0.192 is the OR of riding a bicycle</a:t>
            </a:r>
            <a:r>
              <a:rPr lang="en-US" sz="2800" dirty="0"/>
              <a:t> and being on time</a:t>
            </a:r>
          </a:p>
          <a:p>
            <a:pPr lvl="1"/>
            <a:r>
              <a:rPr lang="en-US" sz="2800" dirty="0"/>
              <a:t>Then do the same computation</a:t>
            </a:r>
          </a:p>
          <a:p>
            <a:pPr lvl="1"/>
            <a:r>
              <a:rPr lang="en-US" sz="2800" dirty="0"/>
              <a:t>(0.192 - 1) X 100 = -80.80%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4A211-0F2E-B040-BD0D-25C368A52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B1877-E40C-6447-A1C3-237F6F6BE3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38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04D79-991B-C54E-B2BF-3D3E4130A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Interpret Change in Odds Ratio as a Percentage – Categorical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A2E32-4B59-8249-A75E-FEAC8372F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67200"/>
          </a:xfrm>
        </p:spPr>
        <p:txBody>
          <a:bodyPr>
            <a:normAutofit/>
          </a:bodyPr>
          <a:lstStyle/>
          <a:p>
            <a:r>
              <a:rPr lang="en-US" sz="2800" dirty="0"/>
              <a:t>(0.192 - 1) X 100 = -80.80%</a:t>
            </a:r>
          </a:p>
          <a:p>
            <a:r>
              <a:rPr lang="en-US" sz="3000" b="1" dirty="0"/>
              <a:t>Interpretation:</a:t>
            </a:r>
            <a:r>
              <a:rPr lang="en-US" sz="3000" dirty="0"/>
              <a:t> There is an </a:t>
            </a:r>
            <a:r>
              <a:rPr lang="en-US" sz="3000" b="1" dirty="0"/>
              <a:t>81% reduction</a:t>
            </a:r>
            <a:r>
              <a:rPr lang="en-US" sz="3000" dirty="0"/>
              <a:t> in the odds of </a:t>
            </a:r>
            <a:r>
              <a:rPr lang="en-US" sz="3000" b="1" dirty="0"/>
              <a:t>being on time (DV=1)</a:t>
            </a:r>
            <a:r>
              <a:rPr lang="en-US" sz="3000" dirty="0"/>
              <a:t> for those </a:t>
            </a:r>
            <a:r>
              <a:rPr lang="en-US" sz="3000" b="1" dirty="0"/>
              <a:t>riding a bicycle (IV=0)</a:t>
            </a:r>
            <a:r>
              <a:rPr lang="en-US" sz="3000" dirty="0"/>
              <a:t> compared to those who </a:t>
            </a:r>
            <a:r>
              <a:rPr lang="en-US" sz="3000" b="1" dirty="0"/>
              <a:t>take the bus (IV=1)</a:t>
            </a:r>
            <a:r>
              <a:rPr lang="en-US" sz="3000" dirty="0"/>
              <a:t>.</a:t>
            </a:r>
          </a:p>
          <a:p>
            <a:r>
              <a:rPr lang="en-US" sz="3000" dirty="0"/>
              <a:t>Odds ratios LESS than 1 mean the odds of the DV=1 category are REDUCED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1BFCC-33D4-2746-9F48-F6D5AAAA3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B1877-E40C-6447-A1C3-237F6F6BE3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07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BB633-C0DC-B740-9033-9806D1055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Interpret Change in Odds Ratio as a Percentage – Continuous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FC24C-11D3-AC4F-A56D-6884ADEA0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397829"/>
          </a:xfrm>
        </p:spPr>
        <p:txBody>
          <a:bodyPr>
            <a:normAutofit/>
          </a:bodyPr>
          <a:lstStyle/>
          <a:p>
            <a:r>
              <a:rPr lang="en-US" sz="2000" dirty="0"/>
              <a:t>(OR – 1) X 100 = percent increase/decrease (over reference category in IV) in odds of outcome (DV)</a:t>
            </a:r>
          </a:p>
          <a:p>
            <a:r>
              <a:rPr lang="en-US" sz="2400" b="1" dirty="0"/>
              <a:t>IV:</a:t>
            </a:r>
            <a:r>
              <a:rPr lang="en-US" sz="2400" dirty="0"/>
              <a:t> </a:t>
            </a:r>
            <a:r>
              <a:rPr lang="en-US" sz="2400" b="1" dirty="0"/>
              <a:t>GRE score</a:t>
            </a:r>
            <a:r>
              <a:rPr lang="en-US" sz="2400" dirty="0"/>
              <a:t> on </a:t>
            </a:r>
            <a:r>
              <a:rPr lang="en-US" sz="2400" b="1" dirty="0"/>
              <a:t>continuous scale</a:t>
            </a:r>
          </a:p>
          <a:p>
            <a:r>
              <a:rPr lang="en-US" sz="2400" b="1" dirty="0"/>
              <a:t>DV: 1 = admitted </a:t>
            </a:r>
            <a:r>
              <a:rPr lang="en-US" sz="2400" dirty="0"/>
              <a:t>or 0=not admitted to grad school</a:t>
            </a:r>
          </a:p>
          <a:p>
            <a:r>
              <a:rPr lang="en-US" sz="2400" b="1" dirty="0"/>
              <a:t>Odds Ratio of GRE (IV) = 1.0023 </a:t>
            </a:r>
            <a:r>
              <a:rPr lang="en-US" sz="2400" dirty="0"/>
              <a:t>and it’s significant</a:t>
            </a:r>
          </a:p>
          <a:p>
            <a:r>
              <a:rPr lang="en-US" sz="2400" dirty="0"/>
              <a:t>(1.0023 – 1) X 100 = .0023 X 100 = .23% (less than 1%)</a:t>
            </a:r>
          </a:p>
          <a:p>
            <a:r>
              <a:rPr lang="en-US" sz="2400" b="1" dirty="0"/>
              <a:t>For each 1 point increase in GRE score (IV), </a:t>
            </a:r>
            <a:r>
              <a:rPr lang="en-US" sz="2400" dirty="0"/>
              <a:t>the odds of being </a:t>
            </a:r>
            <a:r>
              <a:rPr lang="en-US" sz="2400" b="1" dirty="0"/>
              <a:t>admitted to grad school (DV=1) </a:t>
            </a:r>
            <a:r>
              <a:rPr lang="en-US" sz="2400" dirty="0"/>
              <a:t>(vs. not being being admitted, DV=0) </a:t>
            </a:r>
            <a:r>
              <a:rPr lang="en-US" sz="2400" b="1" dirty="0"/>
              <a:t>increase by 0.23% (less than 1%), </a:t>
            </a:r>
            <a:r>
              <a:rPr lang="en-US" sz="2400" dirty="0"/>
              <a:t>all else being equal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63F255-6FDF-114D-9EAF-9BFA9A13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B1877-E40C-6447-A1C3-237F6F6BE3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796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{4D510A73-71ED-3A4F-A182-2C626AFF22EA}tf10001069</Template>
  <TotalTime>360</TotalTime>
  <Words>800</Words>
  <Application>Microsoft Office PowerPoint</Application>
  <PresentationFormat>Widescreen</PresentationFormat>
  <Paragraphs>59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Wisp</vt:lpstr>
      <vt:lpstr>Logistic Regression</vt:lpstr>
      <vt:lpstr>Coefficients in Logistic Regression</vt:lpstr>
      <vt:lpstr>How to Interpret an Odds Ratio (OR)</vt:lpstr>
      <vt:lpstr>How to Interpret an Odds Ratio (OR)</vt:lpstr>
      <vt:lpstr>How to Interpret Change in Odds Ratio as a Percentage</vt:lpstr>
      <vt:lpstr>How to Interpret Change in Odds Ratio as a Percentage – Categorical IV</vt:lpstr>
      <vt:lpstr>How to Interpret Change in Odds Ratio as a Percentage – Categorical IV</vt:lpstr>
      <vt:lpstr>How to Interpret Change in Odds Ratio as a Percentage – Categorical IV</vt:lpstr>
      <vt:lpstr>How to Interpret Change in Odds Ratio as a Percentage – Continuous IV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Microsoft Office User</dc:creator>
  <cp:lastModifiedBy>Lacey Hartigan</cp:lastModifiedBy>
  <cp:revision>41</cp:revision>
  <cp:lastPrinted>2018-02-13T21:01:20Z</cp:lastPrinted>
  <dcterms:created xsi:type="dcterms:W3CDTF">2018-02-13T15:16:19Z</dcterms:created>
  <dcterms:modified xsi:type="dcterms:W3CDTF">2020-11-17T16:57:10Z</dcterms:modified>
</cp:coreProperties>
</file>