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1"/>
  </p:sldMasterIdLst>
  <p:notesMasterIdLst>
    <p:notesMasterId r:id="rId13"/>
  </p:notesMasterIdLst>
  <p:handoutMasterIdLst>
    <p:handoutMasterId r:id="rId14"/>
  </p:handoutMasterIdLst>
  <p:sldIdLst>
    <p:sldId id="256" r:id="rId2"/>
    <p:sldId id="261" r:id="rId3"/>
    <p:sldId id="259" r:id="rId4"/>
    <p:sldId id="262" r:id="rId5"/>
    <p:sldId id="265" r:id="rId6"/>
    <p:sldId id="257" r:id="rId7"/>
    <p:sldId id="258" r:id="rId8"/>
    <p:sldId id="260" r:id="rId9"/>
    <p:sldId id="263"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81"/>
    <p:restoredTop sz="91889" autoAdjust="0"/>
  </p:normalViewPr>
  <p:slideViewPr>
    <p:cSldViewPr snapToGrid="0" snapToObjects="1">
      <p:cViewPr varScale="1">
        <p:scale>
          <a:sx n="102" d="100"/>
          <a:sy n="102" d="100"/>
        </p:scale>
        <p:origin x="12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E068A4-5B08-3046-A0C0-A14334029C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0BE5DB-79DA-2447-AE57-0F4246FF9D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03FB35-B1B7-B647-BA3C-74BB2595DE1B}" type="datetimeFigureOut">
              <a:rPr lang="en-US" smtClean="0"/>
              <a:t>7/8/2022</a:t>
            </a:fld>
            <a:endParaRPr lang="en-US"/>
          </a:p>
        </p:txBody>
      </p:sp>
      <p:sp>
        <p:nvSpPr>
          <p:cNvPr id="4" name="Footer Placeholder 3">
            <a:extLst>
              <a:ext uri="{FF2B5EF4-FFF2-40B4-BE49-F238E27FC236}">
                <a16:creationId xmlns:a16="http://schemas.microsoft.com/office/drawing/2014/main" id="{3071E89E-BB88-4B4F-B0A8-E62DF14D73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2EA868-ED79-634A-A244-0A2FC2639A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036031-86F7-E34C-ACD7-C7CD3D6A20DA}" type="slidenum">
              <a:rPr lang="en-US" smtClean="0"/>
              <a:t>‹#›</a:t>
            </a:fld>
            <a:endParaRPr lang="en-US"/>
          </a:p>
        </p:txBody>
      </p:sp>
    </p:spTree>
    <p:extLst>
      <p:ext uri="{BB962C8B-B14F-4D97-AF65-F5344CB8AC3E}">
        <p14:creationId xmlns:p14="http://schemas.microsoft.com/office/powerpoint/2010/main" val="589058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82E39-DEDD-574D-AC8B-66EE4540ED20}" type="datetimeFigureOut">
              <a:rPr lang="en-US" smtClean="0"/>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75D2C-8DCD-1F42-B81D-63CD0D643621}" type="slidenum">
              <a:rPr lang="en-US" smtClean="0"/>
              <a:t>‹#›</a:t>
            </a:fld>
            <a:endParaRPr lang="en-US"/>
          </a:p>
        </p:txBody>
      </p:sp>
    </p:spTree>
    <p:extLst>
      <p:ext uri="{BB962C8B-B14F-4D97-AF65-F5344CB8AC3E}">
        <p14:creationId xmlns:p14="http://schemas.microsoft.com/office/powerpoint/2010/main" val="184415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for “</a:t>
            </a:r>
            <a:r>
              <a:rPr lang="en-US" sz="1200" dirty="0"/>
              <a:t>holding all other variables in the model constant” you could also say: </a:t>
            </a:r>
            <a:r>
              <a:rPr lang="en-US" dirty="0"/>
              <a:t>“all else being equal” OR “controlling for the other </a:t>
            </a:r>
            <a:r>
              <a:rPr lang="en-US" dirty="0" err="1"/>
              <a:t>Ivs</a:t>
            </a:r>
            <a:r>
              <a:rPr lang="en-US" dirty="0"/>
              <a:t> in the model” (and you can list the specific variables if you want to as well)</a:t>
            </a:r>
          </a:p>
          <a:p>
            <a:endParaRPr lang="en-US" dirty="0"/>
          </a:p>
        </p:txBody>
      </p:sp>
      <p:sp>
        <p:nvSpPr>
          <p:cNvPr id="4" name="Slide Number Placeholder 3"/>
          <p:cNvSpPr>
            <a:spLocks noGrp="1"/>
          </p:cNvSpPr>
          <p:nvPr>
            <p:ph type="sldNum" sz="quarter" idx="5"/>
          </p:nvPr>
        </p:nvSpPr>
        <p:spPr/>
        <p:txBody>
          <a:bodyPr/>
          <a:lstStyle/>
          <a:p>
            <a:fld id="{06375D2C-8DCD-1F42-B81D-63CD0D643621}" type="slidenum">
              <a:rPr lang="en-US" smtClean="0"/>
              <a:t>4</a:t>
            </a:fld>
            <a:endParaRPr lang="en-US"/>
          </a:p>
        </p:txBody>
      </p:sp>
    </p:spTree>
    <p:extLst>
      <p:ext uri="{BB962C8B-B14F-4D97-AF65-F5344CB8AC3E}">
        <p14:creationId xmlns:p14="http://schemas.microsoft.com/office/powerpoint/2010/main" val="21948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“all else being equal” you could also say “controlling for the other </a:t>
            </a:r>
            <a:r>
              <a:rPr lang="en-US" dirty="0" err="1"/>
              <a:t>Ivs</a:t>
            </a:r>
            <a:r>
              <a:rPr lang="en-US" dirty="0"/>
              <a:t> in the model” OR “holding all other variables in the model constant” (and you can list the specific variables if you want to as well)</a:t>
            </a:r>
          </a:p>
        </p:txBody>
      </p:sp>
      <p:sp>
        <p:nvSpPr>
          <p:cNvPr id="4" name="Slide Number Placeholder 3"/>
          <p:cNvSpPr>
            <a:spLocks noGrp="1"/>
          </p:cNvSpPr>
          <p:nvPr>
            <p:ph type="sldNum" sz="quarter" idx="5"/>
          </p:nvPr>
        </p:nvSpPr>
        <p:spPr/>
        <p:txBody>
          <a:bodyPr/>
          <a:lstStyle/>
          <a:p>
            <a:fld id="{06375D2C-8DCD-1F42-B81D-63CD0D643621}" type="slidenum">
              <a:rPr lang="en-US" smtClean="0"/>
              <a:t>5</a:t>
            </a:fld>
            <a:endParaRPr lang="en-US"/>
          </a:p>
        </p:txBody>
      </p:sp>
    </p:spTree>
    <p:extLst>
      <p:ext uri="{BB962C8B-B14F-4D97-AF65-F5344CB8AC3E}">
        <p14:creationId xmlns:p14="http://schemas.microsoft.com/office/powerpoint/2010/main" val="324245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(See page 1021 in Warner (2013), Ch. 23 Binary Logistic Regression (pp. 1007-1050) in Rebecca M. Warner, </a:t>
            </a:r>
            <a:r>
              <a:rPr lang="en-US" sz="1200" i="1" dirty="0"/>
              <a:t>Applied Statistics: From Bivariate Through Multivariate Techniques, 2</a:t>
            </a:r>
            <a:r>
              <a:rPr lang="en-US" sz="1200" i="1" baseline="30000" dirty="0"/>
              <a:t>nd</a:t>
            </a:r>
            <a:r>
              <a:rPr lang="en-US" sz="1200" i="1" dirty="0"/>
              <a:t> edition</a:t>
            </a:r>
            <a:r>
              <a:rPr lang="en-US" sz="1200" dirty="0"/>
              <a:t>, Sage Publications)</a:t>
            </a:r>
          </a:p>
        </p:txBody>
      </p:sp>
      <p:sp>
        <p:nvSpPr>
          <p:cNvPr id="4" name="Slide Number Placeholder 3"/>
          <p:cNvSpPr>
            <a:spLocks noGrp="1"/>
          </p:cNvSpPr>
          <p:nvPr>
            <p:ph type="sldNum" sz="quarter" idx="5"/>
          </p:nvPr>
        </p:nvSpPr>
        <p:spPr/>
        <p:txBody>
          <a:bodyPr/>
          <a:lstStyle/>
          <a:p>
            <a:fld id="{06375D2C-8DCD-1F42-B81D-63CD0D643621}" type="slidenum">
              <a:rPr lang="en-US" smtClean="0"/>
              <a:t>6</a:t>
            </a:fld>
            <a:endParaRPr lang="en-US"/>
          </a:p>
        </p:txBody>
      </p:sp>
    </p:spTree>
    <p:extLst>
      <p:ext uri="{BB962C8B-B14F-4D97-AF65-F5344CB8AC3E}">
        <p14:creationId xmlns:p14="http://schemas.microsoft.com/office/powerpoint/2010/main" val="364033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prime example of an intercept not REALLY making a whole lot of sense. HOW would someone get a pizza if they NEVER posted on Reddit OR the RAOP board?!?! :) </a:t>
            </a:r>
          </a:p>
        </p:txBody>
      </p:sp>
      <p:sp>
        <p:nvSpPr>
          <p:cNvPr id="4" name="Slide Number Placeholder 3"/>
          <p:cNvSpPr>
            <a:spLocks noGrp="1"/>
          </p:cNvSpPr>
          <p:nvPr>
            <p:ph type="sldNum" sz="quarter" idx="5"/>
          </p:nvPr>
        </p:nvSpPr>
        <p:spPr/>
        <p:txBody>
          <a:bodyPr/>
          <a:lstStyle/>
          <a:p>
            <a:fld id="{06375D2C-8DCD-1F42-B81D-63CD0D643621}" type="slidenum">
              <a:rPr lang="en-US" smtClean="0"/>
              <a:t>11</a:t>
            </a:fld>
            <a:endParaRPr lang="en-US"/>
          </a:p>
        </p:txBody>
      </p:sp>
    </p:spTree>
    <p:extLst>
      <p:ext uri="{BB962C8B-B14F-4D97-AF65-F5344CB8AC3E}">
        <p14:creationId xmlns:p14="http://schemas.microsoft.com/office/powerpoint/2010/main" val="205354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0CFFDE-5A9C-434C-9BDA-840F28716BB4}" type="datetime1">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B1877-E40C-6447-A1C3-237F6F6BE3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9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65A8EA-3362-5644-AFD2-88938B68135E}" type="datetime1">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B1877-E40C-6447-A1C3-237F6F6BE36D}" type="slidenum">
              <a:rPr lang="en-US" smtClean="0"/>
              <a:t>‹#›</a:t>
            </a:fld>
            <a:endParaRPr lang="en-US"/>
          </a:p>
        </p:txBody>
      </p:sp>
    </p:spTree>
    <p:extLst>
      <p:ext uri="{BB962C8B-B14F-4D97-AF65-F5344CB8AC3E}">
        <p14:creationId xmlns:p14="http://schemas.microsoft.com/office/powerpoint/2010/main" val="237059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01E7A-C28F-8640-BCC9-7B0165533855}" type="datetime1">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B1877-E40C-6447-A1C3-237F6F6BE36D}" type="slidenum">
              <a:rPr lang="en-US" smtClean="0"/>
              <a:t>‹#›</a:t>
            </a:fld>
            <a:endParaRPr lang="en-US"/>
          </a:p>
        </p:txBody>
      </p:sp>
    </p:spTree>
    <p:extLst>
      <p:ext uri="{BB962C8B-B14F-4D97-AF65-F5344CB8AC3E}">
        <p14:creationId xmlns:p14="http://schemas.microsoft.com/office/powerpoint/2010/main" val="187234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68FBE-48E2-0247-85BF-51E9692C9D1C}" type="datetime1">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B1877-E40C-6447-A1C3-237F6F6BE36D}" type="slidenum">
              <a:rPr lang="en-US" smtClean="0"/>
              <a:t>‹#›</a:t>
            </a:fld>
            <a:endParaRPr lang="en-US"/>
          </a:p>
        </p:txBody>
      </p:sp>
    </p:spTree>
    <p:extLst>
      <p:ext uri="{BB962C8B-B14F-4D97-AF65-F5344CB8AC3E}">
        <p14:creationId xmlns:p14="http://schemas.microsoft.com/office/powerpoint/2010/main" val="148005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6CEF7-7813-2B44-917B-F3A638191D9B}" type="datetime1">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B1877-E40C-6447-A1C3-237F6F6BE3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8DEBF-2538-004F-B85C-B634C9C3C3DF}" type="datetime1">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B1877-E40C-6447-A1C3-237F6F6BE36D}" type="slidenum">
              <a:rPr lang="en-US" smtClean="0"/>
              <a:t>‹#›</a:t>
            </a:fld>
            <a:endParaRPr lang="en-US"/>
          </a:p>
        </p:txBody>
      </p:sp>
    </p:spTree>
    <p:extLst>
      <p:ext uri="{BB962C8B-B14F-4D97-AF65-F5344CB8AC3E}">
        <p14:creationId xmlns:p14="http://schemas.microsoft.com/office/powerpoint/2010/main" val="47550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85AED-6282-BE48-8C75-3A546E1DF50E}" type="datetime1">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B1877-E40C-6447-A1C3-237F6F6BE36D}" type="slidenum">
              <a:rPr lang="en-US" smtClean="0"/>
              <a:t>‹#›</a:t>
            </a:fld>
            <a:endParaRPr lang="en-US"/>
          </a:p>
        </p:txBody>
      </p:sp>
    </p:spTree>
    <p:extLst>
      <p:ext uri="{BB962C8B-B14F-4D97-AF65-F5344CB8AC3E}">
        <p14:creationId xmlns:p14="http://schemas.microsoft.com/office/powerpoint/2010/main" val="345565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724E9F-E432-CB48-BD05-3AF0553EE92E}" type="datetime1">
              <a:rPr lang="en-US" smtClean="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B1877-E40C-6447-A1C3-237F6F6BE36D}" type="slidenum">
              <a:rPr lang="en-US" smtClean="0"/>
              <a:t>‹#›</a:t>
            </a:fld>
            <a:endParaRPr lang="en-US"/>
          </a:p>
        </p:txBody>
      </p:sp>
    </p:spTree>
    <p:extLst>
      <p:ext uri="{BB962C8B-B14F-4D97-AF65-F5344CB8AC3E}">
        <p14:creationId xmlns:p14="http://schemas.microsoft.com/office/powerpoint/2010/main" val="123432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65A045-8B70-074D-ACEB-6DC318A7F00D}" type="datetime1">
              <a:rPr lang="en-US" smtClean="0"/>
              <a:t>7/8/2022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5B1877-E40C-6447-A1C3-237F6F6BE36D}" type="slidenum">
              <a:rPr lang="en-US" smtClean="0"/>
              <a:t>‹#›</a:t>
            </a:fld>
            <a:endParaRPr lang="en-US"/>
          </a:p>
        </p:txBody>
      </p:sp>
    </p:spTree>
    <p:extLst>
      <p:ext uri="{BB962C8B-B14F-4D97-AF65-F5344CB8AC3E}">
        <p14:creationId xmlns:p14="http://schemas.microsoft.com/office/powerpoint/2010/main" val="17343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6560AE-E1B9-9142-95A3-3EF936819D4B}" type="datetime1">
              <a:rPr lang="en-US" smtClean="0"/>
              <a:t>7/8/2022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5B1877-E40C-6447-A1C3-237F6F6BE36D}" type="slidenum">
              <a:rPr lang="en-US" smtClean="0"/>
              <a:t>‹#›</a:t>
            </a:fld>
            <a:endParaRPr lang="en-US"/>
          </a:p>
        </p:txBody>
      </p:sp>
    </p:spTree>
    <p:extLst>
      <p:ext uri="{BB962C8B-B14F-4D97-AF65-F5344CB8AC3E}">
        <p14:creationId xmlns:p14="http://schemas.microsoft.com/office/powerpoint/2010/main" val="176228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8C4134-AAA9-EC46-B244-1800AE0C1D6F}" type="datetime1">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B1877-E40C-6447-A1C3-237F6F6BE36D}" type="slidenum">
              <a:rPr lang="en-US" smtClean="0"/>
              <a:t>‹#›</a:t>
            </a:fld>
            <a:endParaRPr lang="en-US"/>
          </a:p>
        </p:txBody>
      </p:sp>
    </p:spTree>
    <p:extLst>
      <p:ext uri="{BB962C8B-B14F-4D97-AF65-F5344CB8AC3E}">
        <p14:creationId xmlns:p14="http://schemas.microsoft.com/office/powerpoint/2010/main" val="31177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8E66055-2DD2-BA4D-A50C-9BAACFBE01CD}" type="datetime1">
              <a:rPr lang="en-US" smtClean="0"/>
              <a:t>7/8/2022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5B1877-E40C-6447-A1C3-237F6F6BE36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39169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D41F-D6F8-574D-9023-16EE3DCFE20D}"/>
              </a:ext>
            </a:extLst>
          </p:cNvPr>
          <p:cNvSpPr>
            <a:spLocks noGrp="1"/>
          </p:cNvSpPr>
          <p:nvPr>
            <p:ph type="ctrTitle"/>
          </p:nvPr>
        </p:nvSpPr>
        <p:spPr/>
        <p:txBody>
          <a:bodyPr>
            <a:normAutofit fontScale="90000"/>
          </a:bodyPr>
          <a:lstStyle/>
          <a:p>
            <a:r>
              <a:rPr lang="en-US" dirty="0"/>
              <a:t>Interpreting Results from a Classification/Logistic Regression Model</a:t>
            </a:r>
          </a:p>
        </p:txBody>
      </p:sp>
      <p:sp>
        <p:nvSpPr>
          <p:cNvPr id="3" name="Subtitle 2">
            <a:extLst>
              <a:ext uri="{FF2B5EF4-FFF2-40B4-BE49-F238E27FC236}">
                <a16:creationId xmlns:a16="http://schemas.microsoft.com/office/drawing/2014/main" id="{86B2C8BC-853F-8845-B3FA-61DB3A805974}"/>
              </a:ext>
            </a:extLst>
          </p:cNvPr>
          <p:cNvSpPr>
            <a:spLocks noGrp="1"/>
          </p:cNvSpPr>
          <p:nvPr>
            <p:ph type="subTitle" idx="1"/>
          </p:nvPr>
        </p:nvSpPr>
        <p:spPr/>
        <p:txBody>
          <a:bodyPr>
            <a:normAutofit fontScale="40000" lnSpcReduction="20000"/>
          </a:bodyPr>
          <a:lstStyle/>
          <a:p>
            <a:endParaRPr lang="en-US" dirty="0"/>
          </a:p>
          <a:p>
            <a:endParaRPr lang="en-US" dirty="0"/>
          </a:p>
          <a:p>
            <a:r>
              <a:rPr lang="en-US" sz="2900" dirty="0"/>
              <a:t>Lacey Hartigan, PhD</a:t>
            </a:r>
          </a:p>
          <a:p>
            <a:r>
              <a:rPr lang="en-US" sz="2900" dirty="0"/>
              <a:t>(adopted from materials provided by Carrie Petrucci, PhD)</a:t>
            </a:r>
          </a:p>
        </p:txBody>
      </p:sp>
    </p:spTree>
    <p:extLst>
      <p:ext uri="{BB962C8B-B14F-4D97-AF65-F5344CB8AC3E}">
        <p14:creationId xmlns:p14="http://schemas.microsoft.com/office/powerpoint/2010/main" val="145373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6FC0-868A-FB7F-4D47-B4B2DEC2E301}"/>
              </a:ext>
            </a:extLst>
          </p:cNvPr>
          <p:cNvSpPr>
            <a:spLocks noGrp="1"/>
          </p:cNvSpPr>
          <p:nvPr>
            <p:ph type="title"/>
          </p:nvPr>
        </p:nvSpPr>
        <p:spPr/>
        <p:txBody>
          <a:bodyPr/>
          <a:lstStyle/>
          <a:p>
            <a:r>
              <a:rPr lang="en-US" dirty="0"/>
              <a:t>Let’s not forget the intercept!</a:t>
            </a:r>
          </a:p>
        </p:txBody>
      </p:sp>
      <p:sp>
        <p:nvSpPr>
          <p:cNvPr id="3" name="Content Placeholder 2">
            <a:extLst>
              <a:ext uri="{FF2B5EF4-FFF2-40B4-BE49-F238E27FC236}">
                <a16:creationId xmlns:a16="http://schemas.microsoft.com/office/drawing/2014/main" id="{E2B6F0D7-B78B-667A-96D9-5BD2844F05CA}"/>
              </a:ext>
            </a:extLst>
          </p:cNvPr>
          <p:cNvSpPr>
            <a:spLocks noGrp="1"/>
          </p:cNvSpPr>
          <p:nvPr>
            <p:ph idx="1"/>
          </p:nvPr>
        </p:nvSpPr>
        <p:spPr>
          <a:xfrm>
            <a:off x="1097280" y="1845733"/>
            <a:ext cx="10058400" cy="4517359"/>
          </a:xfrm>
        </p:spPr>
        <p:txBody>
          <a:bodyPr>
            <a:normAutofit fontScale="85000" lnSpcReduction="20000"/>
          </a:bodyPr>
          <a:lstStyle/>
          <a:p>
            <a:r>
              <a:rPr lang="en-US" dirty="0"/>
              <a:t>Just like in our MLR models, the intercept is the predicted value of our dependent variable when all of our IVs are 0.  In logistic models we can take that estimate and apply a transformation to calculate the baseline probability for when all our IVs are 0s.</a:t>
            </a:r>
          </a:p>
          <a:p>
            <a:r>
              <a:rPr lang="en-US" dirty="0"/>
              <a:t>Here’s the transformation formula:</a:t>
            </a:r>
          </a:p>
          <a:p>
            <a:pPr marL="201168" lvl="1" indent="0" algn="ctr">
              <a:buNone/>
            </a:pPr>
            <a:r>
              <a:rPr lang="en-US" u="sng" dirty="0"/>
              <a:t>exp(intercept)</a:t>
            </a:r>
          </a:p>
          <a:p>
            <a:pPr marL="201168" lvl="1" indent="0" algn="ctr">
              <a:buNone/>
            </a:pPr>
            <a:r>
              <a:rPr lang="en-US" dirty="0"/>
              <a:t>(1 + exp(intercept))</a:t>
            </a:r>
          </a:p>
          <a:p>
            <a:pPr marL="201168" lvl="1" indent="0">
              <a:buNone/>
            </a:pPr>
            <a:r>
              <a:rPr lang="en-US" dirty="0"/>
              <a:t>Sticking with our in-class example:</a:t>
            </a:r>
          </a:p>
          <a:p>
            <a:pPr lvl="1"/>
            <a:r>
              <a:rPr lang="en-US" dirty="0"/>
              <a:t>Intercept = -1.512433</a:t>
            </a:r>
          </a:p>
          <a:p>
            <a:pPr marL="201168" lvl="1" indent="0" algn="ctr">
              <a:buNone/>
            </a:pPr>
            <a:r>
              <a:rPr lang="en-US" u="sng" dirty="0"/>
              <a:t>exp(-1.512433)</a:t>
            </a:r>
          </a:p>
          <a:p>
            <a:pPr marL="201168" lvl="1" indent="0" algn="ctr">
              <a:buNone/>
            </a:pPr>
            <a:r>
              <a:rPr lang="en-US" dirty="0"/>
              <a:t>(1 + exp(-1.512433))</a:t>
            </a:r>
          </a:p>
          <a:p>
            <a:pPr marL="201168" lvl="1" indent="0" algn="ctr">
              <a:buNone/>
            </a:pPr>
            <a:endParaRPr lang="en-US" dirty="0"/>
          </a:p>
          <a:p>
            <a:pPr marL="201168" lvl="1" indent="0" algn="ctr">
              <a:buNone/>
            </a:pPr>
            <a:r>
              <a:rPr lang="en-US" u="sng" dirty="0"/>
              <a:t>0.2203732</a:t>
            </a:r>
          </a:p>
          <a:p>
            <a:pPr marL="201168" lvl="1" indent="0" algn="ctr">
              <a:buNone/>
            </a:pPr>
            <a:r>
              <a:rPr lang="en-US" dirty="0"/>
              <a:t>1 + 0.2203732</a:t>
            </a:r>
          </a:p>
          <a:p>
            <a:pPr marL="201168" lvl="1" indent="0" algn="ctr">
              <a:buNone/>
            </a:pPr>
            <a:endParaRPr lang="en-US" dirty="0"/>
          </a:p>
          <a:p>
            <a:pPr marL="201168" lvl="1" indent="0" algn="ctr">
              <a:buNone/>
            </a:pPr>
            <a:r>
              <a:rPr lang="en-US" u="sng" dirty="0"/>
              <a:t>0.2203732</a:t>
            </a:r>
          </a:p>
          <a:p>
            <a:pPr marL="201168" lvl="1" indent="0" algn="ctr">
              <a:buNone/>
            </a:pPr>
            <a:r>
              <a:rPr lang="en-US" dirty="0"/>
              <a:t>1.2203732</a:t>
            </a:r>
          </a:p>
          <a:p>
            <a:pPr marL="201168" lvl="1" indent="0" algn="ctr">
              <a:buNone/>
            </a:pPr>
            <a:endParaRPr lang="en-US" dirty="0"/>
          </a:p>
          <a:p>
            <a:pPr marL="201168" lvl="1" indent="0" algn="ctr">
              <a:buNone/>
            </a:pPr>
            <a:r>
              <a:rPr lang="en-US" sz="2600" b="1" dirty="0"/>
              <a:t>0.18</a:t>
            </a:r>
            <a:endParaRPr lang="en-US" b="1" dirty="0"/>
          </a:p>
          <a:p>
            <a:pPr lvl="1"/>
            <a:endParaRPr lang="en-US" dirty="0"/>
          </a:p>
        </p:txBody>
      </p:sp>
      <p:sp>
        <p:nvSpPr>
          <p:cNvPr id="4" name="Slide Number Placeholder 3">
            <a:extLst>
              <a:ext uri="{FF2B5EF4-FFF2-40B4-BE49-F238E27FC236}">
                <a16:creationId xmlns:a16="http://schemas.microsoft.com/office/drawing/2014/main" id="{F757D908-7137-9648-60B3-01456286FC0E}"/>
              </a:ext>
            </a:extLst>
          </p:cNvPr>
          <p:cNvSpPr>
            <a:spLocks noGrp="1"/>
          </p:cNvSpPr>
          <p:nvPr>
            <p:ph type="sldNum" sz="quarter" idx="12"/>
          </p:nvPr>
        </p:nvSpPr>
        <p:spPr/>
        <p:txBody>
          <a:bodyPr/>
          <a:lstStyle/>
          <a:p>
            <a:fld id="{655B1877-E40C-6447-A1C3-237F6F6BE36D}" type="slidenum">
              <a:rPr lang="en-US" smtClean="0"/>
              <a:t>10</a:t>
            </a:fld>
            <a:endParaRPr lang="en-US"/>
          </a:p>
        </p:txBody>
      </p:sp>
      <p:sp>
        <p:nvSpPr>
          <p:cNvPr id="5" name="Equals 4">
            <a:extLst>
              <a:ext uri="{FF2B5EF4-FFF2-40B4-BE49-F238E27FC236}">
                <a16:creationId xmlns:a16="http://schemas.microsoft.com/office/drawing/2014/main" id="{DC814A7D-CAF9-18A7-926B-0D408F198A02}"/>
              </a:ext>
            </a:extLst>
          </p:cNvPr>
          <p:cNvSpPr/>
          <p:nvPr/>
        </p:nvSpPr>
        <p:spPr>
          <a:xfrm>
            <a:off x="5071617" y="2879697"/>
            <a:ext cx="358219" cy="2639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Equals 5">
            <a:extLst>
              <a:ext uri="{FF2B5EF4-FFF2-40B4-BE49-F238E27FC236}">
                <a16:creationId xmlns:a16="http://schemas.microsoft.com/office/drawing/2014/main" id="{8A4DD97B-367F-6579-5743-DE1AF7D223FC}"/>
              </a:ext>
            </a:extLst>
          </p:cNvPr>
          <p:cNvSpPr/>
          <p:nvPr/>
        </p:nvSpPr>
        <p:spPr>
          <a:xfrm>
            <a:off x="5071617" y="3906451"/>
            <a:ext cx="358219" cy="2639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Equals 6">
            <a:extLst>
              <a:ext uri="{FF2B5EF4-FFF2-40B4-BE49-F238E27FC236}">
                <a16:creationId xmlns:a16="http://schemas.microsoft.com/office/drawing/2014/main" id="{3CC1D648-E13C-EF2E-9006-63772DEEDEF0}"/>
              </a:ext>
            </a:extLst>
          </p:cNvPr>
          <p:cNvSpPr/>
          <p:nvPr/>
        </p:nvSpPr>
        <p:spPr>
          <a:xfrm>
            <a:off x="5071617" y="4584585"/>
            <a:ext cx="358219" cy="2639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Equals 7">
            <a:extLst>
              <a:ext uri="{FF2B5EF4-FFF2-40B4-BE49-F238E27FC236}">
                <a16:creationId xmlns:a16="http://schemas.microsoft.com/office/drawing/2014/main" id="{1E3F1E64-AB9A-9D55-42C9-5C68A9B6AC2A}"/>
              </a:ext>
            </a:extLst>
          </p:cNvPr>
          <p:cNvSpPr/>
          <p:nvPr/>
        </p:nvSpPr>
        <p:spPr>
          <a:xfrm>
            <a:off x="5071617" y="5250136"/>
            <a:ext cx="358219" cy="2639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Equals 8">
            <a:extLst>
              <a:ext uri="{FF2B5EF4-FFF2-40B4-BE49-F238E27FC236}">
                <a16:creationId xmlns:a16="http://schemas.microsoft.com/office/drawing/2014/main" id="{91062996-B1E0-8B0E-8C27-E5487D05E1EA}"/>
              </a:ext>
            </a:extLst>
          </p:cNvPr>
          <p:cNvSpPr/>
          <p:nvPr/>
        </p:nvSpPr>
        <p:spPr>
          <a:xfrm>
            <a:off x="5071616" y="5834895"/>
            <a:ext cx="358219" cy="2639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435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6FC0-868A-FB7F-4D47-B4B2DEC2E301}"/>
              </a:ext>
            </a:extLst>
          </p:cNvPr>
          <p:cNvSpPr>
            <a:spLocks noGrp="1"/>
          </p:cNvSpPr>
          <p:nvPr>
            <p:ph type="title"/>
          </p:nvPr>
        </p:nvSpPr>
        <p:spPr/>
        <p:txBody>
          <a:bodyPr/>
          <a:lstStyle/>
          <a:p>
            <a:r>
              <a:rPr lang="en-US" dirty="0"/>
              <a:t>Interpreting the intercept</a:t>
            </a:r>
          </a:p>
        </p:txBody>
      </p:sp>
      <p:sp>
        <p:nvSpPr>
          <p:cNvPr id="3" name="Content Placeholder 2">
            <a:extLst>
              <a:ext uri="{FF2B5EF4-FFF2-40B4-BE49-F238E27FC236}">
                <a16:creationId xmlns:a16="http://schemas.microsoft.com/office/drawing/2014/main" id="{E2B6F0D7-B78B-667A-96D9-5BD2844F05CA}"/>
              </a:ext>
            </a:extLst>
          </p:cNvPr>
          <p:cNvSpPr>
            <a:spLocks noGrp="1"/>
          </p:cNvSpPr>
          <p:nvPr>
            <p:ph idx="1"/>
          </p:nvPr>
        </p:nvSpPr>
        <p:spPr>
          <a:xfrm>
            <a:off x="1097280" y="1845733"/>
            <a:ext cx="10058400" cy="4517359"/>
          </a:xfrm>
        </p:spPr>
        <p:txBody>
          <a:bodyPr>
            <a:normAutofit/>
          </a:bodyPr>
          <a:lstStyle/>
          <a:p>
            <a:pPr marL="201168" lvl="1" indent="0">
              <a:buNone/>
            </a:pPr>
            <a:r>
              <a:rPr lang="en-US" sz="2600" b="1" dirty="0"/>
              <a:t>What does this 0.18 mean? </a:t>
            </a:r>
          </a:p>
          <a:p>
            <a:pPr marL="201168" lvl="1" indent="0">
              <a:buNone/>
            </a:pPr>
            <a:endParaRPr lang="en-US" b="1" dirty="0"/>
          </a:p>
          <a:p>
            <a:pPr marL="201168" lvl="1" indent="0">
              <a:buNone/>
            </a:pPr>
            <a:endParaRPr lang="en-US" b="1" dirty="0"/>
          </a:p>
          <a:p>
            <a:pPr marL="201168" lvl="1" indent="0">
              <a:buNone/>
            </a:pPr>
            <a:r>
              <a:rPr lang="en-US" sz="2800" dirty="0"/>
              <a:t>The predicted probability that someone will get a pizza is </a:t>
            </a:r>
            <a:r>
              <a:rPr lang="en-US" sz="2800" b="1" dirty="0"/>
              <a:t>18%</a:t>
            </a:r>
            <a:r>
              <a:rPr lang="en-US" sz="2800" dirty="0"/>
              <a:t> when </a:t>
            </a:r>
            <a:r>
              <a:rPr lang="en-US" sz="2800" i="1" dirty="0"/>
              <a:t>age (how long someone has been on Reddit)</a:t>
            </a:r>
            <a:r>
              <a:rPr lang="en-US" sz="2800" dirty="0"/>
              <a:t> is zero, </a:t>
            </a:r>
            <a:r>
              <a:rPr lang="en-US" sz="2800" i="1" dirty="0"/>
              <a:t>karma</a:t>
            </a:r>
            <a:r>
              <a:rPr lang="en-US" sz="2800" dirty="0"/>
              <a:t> is zero, there are 0 </a:t>
            </a:r>
            <a:r>
              <a:rPr lang="en-US" sz="2800" i="1" dirty="0"/>
              <a:t>total posts</a:t>
            </a:r>
            <a:r>
              <a:rPr lang="en-US" sz="2800" dirty="0"/>
              <a:t>, there are 0 </a:t>
            </a:r>
            <a:r>
              <a:rPr lang="en-US" sz="2800" i="1" dirty="0"/>
              <a:t>RAOP posts</a:t>
            </a:r>
            <a:r>
              <a:rPr lang="en-US" sz="2800" dirty="0"/>
              <a:t>, the post does not include </a:t>
            </a:r>
            <a:r>
              <a:rPr lang="en-US" sz="2800" i="1" dirty="0"/>
              <a:t>student</a:t>
            </a:r>
            <a:r>
              <a:rPr lang="en-US" sz="2800" dirty="0"/>
              <a:t>, the post does not include </a:t>
            </a:r>
            <a:r>
              <a:rPr lang="en-US" sz="2800" i="1" dirty="0"/>
              <a:t>grateful</a:t>
            </a:r>
            <a:r>
              <a:rPr lang="en-US" sz="2800" dirty="0"/>
              <a:t>, the </a:t>
            </a:r>
            <a:r>
              <a:rPr lang="en-US" sz="2800" i="1" dirty="0"/>
              <a:t>popularity of the request </a:t>
            </a:r>
            <a:r>
              <a:rPr lang="en-US" sz="2800" dirty="0"/>
              <a:t>is 0, AND the </a:t>
            </a:r>
            <a:r>
              <a:rPr lang="en-US" sz="2800" i="1" dirty="0"/>
              <a:t>score</a:t>
            </a:r>
            <a:r>
              <a:rPr lang="en-US" sz="2800" dirty="0"/>
              <a:t> is 0. </a:t>
            </a:r>
          </a:p>
          <a:p>
            <a:pPr marL="201168" lvl="1" indent="0">
              <a:buNone/>
            </a:pPr>
            <a:endParaRPr lang="en-US" sz="2800" dirty="0"/>
          </a:p>
          <a:p>
            <a:pPr marL="201168" lvl="1" indent="0">
              <a:buNone/>
            </a:pPr>
            <a:endParaRPr lang="en-US" sz="2800" dirty="0"/>
          </a:p>
          <a:p>
            <a:pPr marL="201168" lvl="1" indent="0">
              <a:buNone/>
            </a:pPr>
            <a:r>
              <a:rPr lang="en-US" sz="2400" i="1" dirty="0"/>
              <a:t>*IVs italicized in the sentence above for easier identification.</a:t>
            </a:r>
          </a:p>
        </p:txBody>
      </p:sp>
      <p:sp>
        <p:nvSpPr>
          <p:cNvPr id="4" name="Slide Number Placeholder 3">
            <a:extLst>
              <a:ext uri="{FF2B5EF4-FFF2-40B4-BE49-F238E27FC236}">
                <a16:creationId xmlns:a16="http://schemas.microsoft.com/office/drawing/2014/main" id="{F757D908-7137-9648-60B3-01456286FC0E}"/>
              </a:ext>
            </a:extLst>
          </p:cNvPr>
          <p:cNvSpPr>
            <a:spLocks noGrp="1"/>
          </p:cNvSpPr>
          <p:nvPr>
            <p:ph type="sldNum" sz="quarter" idx="12"/>
          </p:nvPr>
        </p:nvSpPr>
        <p:spPr/>
        <p:txBody>
          <a:bodyPr/>
          <a:lstStyle/>
          <a:p>
            <a:fld id="{655B1877-E40C-6447-A1C3-237F6F6BE36D}" type="slidenum">
              <a:rPr lang="en-US" smtClean="0"/>
              <a:t>11</a:t>
            </a:fld>
            <a:endParaRPr lang="en-US"/>
          </a:p>
        </p:txBody>
      </p:sp>
    </p:spTree>
    <p:extLst>
      <p:ext uri="{BB962C8B-B14F-4D97-AF65-F5344CB8AC3E}">
        <p14:creationId xmlns:p14="http://schemas.microsoft.com/office/powerpoint/2010/main" val="159233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2A9C-B07C-0B48-B512-A59E4E12E95D}"/>
              </a:ext>
            </a:extLst>
          </p:cNvPr>
          <p:cNvSpPr>
            <a:spLocks noGrp="1"/>
          </p:cNvSpPr>
          <p:nvPr>
            <p:ph type="title"/>
          </p:nvPr>
        </p:nvSpPr>
        <p:spPr/>
        <p:txBody>
          <a:bodyPr/>
          <a:lstStyle/>
          <a:p>
            <a:r>
              <a:rPr lang="en-US" dirty="0"/>
              <a:t>Coefficients in Logistic Regression</a:t>
            </a:r>
          </a:p>
        </p:txBody>
      </p:sp>
      <p:sp>
        <p:nvSpPr>
          <p:cNvPr id="3" name="Content Placeholder 2">
            <a:extLst>
              <a:ext uri="{FF2B5EF4-FFF2-40B4-BE49-F238E27FC236}">
                <a16:creationId xmlns:a16="http://schemas.microsoft.com/office/drawing/2014/main" id="{95F52B6D-622D-1649-906B-CADA90BE387A}"/>
              </a:ext>
            </a:extLst>
          </p:cNvPr>
          <p:cNvSpPr>
            <a:spLocks noGrp="1"/>
          </p:cNvSpPr>
          <p:nvPr>
            <p:ph idx="1"/>
          </p:nvPr>
        </p:nvSpPr>
        <p:spPr/>
        <p:txBody>
          <a:bodyPr>
            <a:normAutofit/>
          </a:bodyPr>
          <a:lstStyle/>
          <a:p>
            <a:pPr>
              <a:buFont typeface="Wingdings" panose="05000000000000000000" pitchFamily="2" charset="2"/>
              <a:buChar char="§"/>
            </a:pPr>
            <a:r>
              <a:rPr lang="en-US" sz="3000" dirty="0"/>
              <a:t>A logistic regression analysis produces the </a:t>
            </a:r>
            <a:r>
              <a:rPr lang="en-US" sz="3000" b="1" dirty="0"/>
              <a:t>natural log of the odds</a:t>
            </a:r>
            <a:r>
              <a:rPr lang="en-US" sz="3000" dirty="0"/>
              <a:t> (also called a logit).</a:t>
            </a:r>
          </a:p>
          <a:p>
            <a:pPr>
              <a:buFont typeface="Wingdings" panose="05000000000000000000" pitchFamily="2" charset="2"/>
              <a:buChar char="§"/>
            </a:pPr>
            <a:r>
              <a:rPr lang="en-US" sz="3000" dirty="0"/>
              <a:t>These can be difficult to interpret.</a:t>
            </a:r>
          </a:p>
          <a:p>
            <a:pPr>
              <a:buFont typeface="Wingdings" panose="05000000000000000000" pitchFamily="2" charset="2"/>
              <a:buChar char="§"/>
            </a:pPr>
            <a:r>
              <a:rPr lang="en-US" sz="3000" dirty="0"/>
              <a:t>Coefficients can be “exponentiated” to create odds ratios (ORs), which are easier to understand for most audiences.</a:t>
            </a:r>
          </a:p>
          <a:p>
            <a:pPr lvl="1">
              <a:buFont typeface="Wingdings" panose="05000000000000000000" pitchFamily="2" charset="2"/>
              <a:buChar char="§"/>
            </a:pPr>
            <a:r>
              <a:rPr lang="en-US" sz="2800" dirty="0"/>
              <a:t>OR = 1 (no effect)</a:t>
            </a:r>
          </a:p>
          <a:p>
            <a:pPr lvl="1">
              <a:buFont typeface="Wingdings" panose="05000000000000000000" pitchFamily="2" charset="2"/>
              <a:buChar char="§"/>
            </a:pPr>
            <a:r>
              <a:rPr lang="en-US" sz="2800" dirty="0"/>
              <a:t>OR &lt; 1 (decrease in odds of outcome=1)</a:t>
            </a:r>
          </a:p>
          <a:p>
            <a:pPr lvl="1">
              <a:buFont typeface="Wingdings" panose="05000000000000000000" pitchFamily="2" charset="2"/>
              <a:buChar char="§"/>
            </a:pPr>
            <a:r>
              <a:rPr lang="en-US" sz="2800" dirty="0"/>
              <a:t>OR &gt; 1 (increase in odds of outcome=1)</a:t>
            </a:r>
          </a:p>
        </p:txBody>
      </p:sp>
      <p:sp>
        <p:nvSpPr>
          <p:cNvPr id="4" name="Slide Number Placeholder 3">
            <a:extLst>
              <a:ext uri="{FF2B5EF4-FFF2-40B4-BE49-F238E27FC236}">
                <a16:creationId xmlns:a16="http://schemas.microsoft.com/office/drawing/2014/main" id="{29228AFA-5BF6-664E-B69D-1FD9300AA4B8}"/>
              </a:ext>
            </a:extLst>
          </p:cNvPr>
          <p:cNvSpPr>
            <a:spLocks noGrp="1"/>
          </p:cNvSpPr>
          <p:nvPr>
            <p:ph type="sldNum" sz="quarter" idx="12"/>
          </p:nvPr>
        </p:nvSpPr>
        <p:spPr/>
        <p:txBody>
          <a:bodyPr/>
          <a:lstStyle/>
          <a:p>
            <a:fld id="{655B1877-E40C-6447-A1C3-237F6F6BE36D}" type="slidenum">
              <a:rPr lang="en-US" smtClean="0"/>
              <a:t>2</a:t>
            </a:fld>
            <a:endParaRPr lang="en-US"/>
          </a:p>
        </p:txBody>
      </p:sp>
    </p:spTree>
    <p:extLst>
      <p:ext uri="{BB962C8B-B14F-4D97-AF65-F5344CB8AC3E}">
        <p14:creationId xmlns:p14="http://schemas.microsoft.com/office/powerpoint/2010/main" val="210016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33B1-7930-9143-A54C-6D9748C76F43}"/>
              </a:ext>
            </a:extLst>
          </p:cNvPr>
          <p:cNvSpPr>
            <a:spLocks noGrp="1"/>
          </p:cNvSpPr>
          <p:nvPr>
            <p:ph type="title"/>
          </p:nvPr>
        </p:nvSpPr>
        <p:spPr/>
        <p:txBody>
          <a:bodyPr/>
          <a:lstStyle/>
          <a:p>
            <a:r>
              <a:rPr lang="en-US" dirty="0"/>
              <a:t>How to Interpret an Odds Ratio (OR): Definitions</a:t>
            </a:r>
          </a:p>
        </p:txBody>
      </p:sp>
      <p:sp>
        <p:nvSpPr>
          <p:cNvPr id="3" name="Content Placeholder 2">
            <a:extLst>
              <a:ext uri="{FF2B5EF4-FFF2-40B4-BE49-F238E27FC236}">
                <a16:creationId xmlns:a16="http://schemas.microsoft.com/office/drawing/2014/main" id="{B2CF77E4-A9AC-4D42-8CE9-F4B61F7894DD}"/>
              </a:ext>
            </a:extLst>
          </p:cNvPr>
          <p:cNvSpPr>
            <a:spLocks noGrp="1"/>
          </p:cNvSpPr>
          <p:nvPr>
            <p:ph idx="1"/>
          </p:nvPr>
        </p:nvSpPr>
        <p:spPr>
          <a:xfrm>
            <a:off x="1178351" y="1737360"/>
            <a:ext cx="10326261" cy="4817818"/>
          </a:xfrm>
        </p:spPr>
        <p:txBody>
          <a:bodyPr>
            <a:normAutofit/>
          </a:bodyPr>
          <a:lstStyle/>
          <a:p>
            <a:pPr>
              <a:buFont typeface="Wingdings" panose="05000000000000000000" pitchFamily="2" charset="2"/>
              <a:buChar char="§"/>
            </a:pPr>
            <a:r>
              <a:rPr lang="en-US" sz="3000" b="1" dirty="0"/>
              <a:t>Odds Ratio (OR) of IV</a:t>
            </a:r>
            <a:r>
              <a:rPr lang="en-US" sz="3000" dirty="0"/>
              <a:t> = ratio of two different values of X (IV) that are one unit apart</a:t>
            </a:r>
          </a:p>
          <a:p>
            <a:pPr>
              <a:buFont typeface="Wingdings" panose="05000000000000000000" pitchFamily="2" charset="2"/>
              <a:buChar char="§"/>
            </a:pPr>
            <a:r>
              <a:rPr lang="en-US" sz="3000" b="1" dirty="0"/>
              <a:t>Categorical IV’s:</a:t>
            </a:r>
            <a:r>
              <a:rPr lang="en-US" sz="3000" dirty="0"/>
              <a:t> The OR reflects the odds of the IV=1 category vs. the IV=0 category on the DV=1 category</a:t>
            </a:r>
          </a:p>
          <a:p>
            <a:pPr>
              <a:buFont typeface="Wingdings" panose="05000000000000000000" pitchFamily="2" charset="2"/>
              <a:buChar char="§"/>
            </a:pPr>
            <a:r>
              <a:rPr lang="en-US" sz="3000" b="1" dirty="0"/>
              <a:t>Continuous IV’s:</a:t>
            </a:r>
            <a:r>
              <a:rPr lang="en-US" sz="3000" dirty="0"/>
              <a:t> The OR reflects the increase/decrease in odds of the DV for a one unit increase in the IV</a:t>
            </a:r>
          </a:p>
          <a:p>
            <a:pPr>
              <a:buFont typeface="Wingdings" panose="05000000000000000000" pitchFamily="2" charset="2"/>
              <a:buChar char="§"/>
            </a:pPr>
            <a:endParaRPr lang="en-US" sz="3000" dirty="0"/>
          </a:p>
          <a:p>
            <a:pPr algn="ctr"/>
            <a:r>
              <a:rPr lang="en-US" sz="3200" dirty="0"/>
              <a:t>Let’s try it!</a:t>
            </a:r>
          </a:p>
        </p:txBody>
      </p:sp>
      <p:sp>
        <p:nvSpPr>
          <p:cNvPr id="4" name="Slide Number Placeholder 3">
            <a:extLst>
              <a:ext uri="{FF2B5EF4-FFF2-40B4-BE49-F238E27FC236}">
                <a16:creationId xmlns:a16="http://schemas.microsoft.com/office/drawing/2014/main" id="{9D20C74B-972C-AD41-B330-CB95EC07EEF2}"/>
              </a:ext>
            </a:extLst>
          </p:cNvPr>
          <p:cNvSpPr>
            <a:spLocks noGrp="1"/>
          </p:cNvSpPr>
          <p:nvPr>
            <p:ph type="sldNum" sz="quarter" idx="12"/>
          </p:nvPr>
        </p:nvSpPr>
        <p:spPr/>
        <p:txBody>
          <a:bodyPr/>
          <a:lstStyle/>
          <a:p>
            <a:fld id="{655B1877-E40C-6447-A1C3-237F6F6BE36D}" type="slidenum">
              <a:rPr lang="en-US" smtClean="0"/>
              <a:t>3</a:t>
            </a:fld>
            <a:endParaRPr lang="en-US"/>
          </a:p>
        </p:txBody>
      </p:sp>
    </p:spTree>
    <p:extLst>
      <p:ext uri="{BB962C8B-B14F-4D97-AF65-F5344CB8AC3E}">
        <p14:creationId xmlns:p14="http://schemas.microsoft.com/office/powerpoint/2010/main" val="356569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33B1-7930-9143-A54C-6D9748C76F43}"/>
              </a:ext>
            </a:extLst>
          </p:cNvPr>
          <p:cNvSpPr>
            <a:spLocks noGrp="1"/>
          </p:cNvSpPr>
          <p:nvPr>
            <p:ph type="title"/>
          </p:nvPr>
        </p:nvSpPr>
        <p:spPr/>
        <p:txBody>
          <a:bodyPr/>
          <a:lstStyle/>
          <a:p>
            <a:r>
              <a:rPr lang="en-US" dirty="0"/>
              <a:t>How to Interpret an Odds Ratio (OR): Categorical IV</a:t>
            </a:r>
          </a:p>
        </p:txBody>
      </p:sp>
      <p:sp>
        <p:nvSpPr>
          <p:cNvPr id="3" name="Content Placeholder 2">
            <a:extLst>
              <a:ext uri="{FF2B5EF4-FFF2-40B4-BE49-F238E27FC236}">
                <a16:creationId xmlns:a16="http://schemas.microsoft.com/office/drawing/2014/main" id="{B2CF77E4-A9AC-4D42-8CE9-F4B61F7894DD}"/>
              </a:ext>
            </a:extLst>
          </p:cNvPr>
          <p:cNvSpPr>
            <a:spLocks noGrp="1"/>
          </p:cNvSpPr>
          <p:nvPr>
            <p:ph idx="1"/>
          </p:nvPr>
        </p:nvSpPr>
        <p:spPr>
          <a:xfrm>
            <a:off x="1097280" y="1737360"/>
            <a:ext cx="10407332" cy="4817818"/>
          </a:xfrm>
        </p:spPr>
        <p:txBody>
          <a:bodyPr>
            <a:normAutofit/>
          </a:bodyPr>
          <a:lstStyle/>
          <a:p>
            <a:r>
              <a:rPr lang="en-US" sz="2400" b="1" i="1" dirty="0"/>
              <a:t>Odds Ratio of IV</a:t>
            </a:r>
            <a:r>
              <a:rPr lang="en-US" sz="2400" i="1" dirty="0"/>
              <a:t> = ratio of two different values of X (IV) that are one unit apart</a:t>
            </a:r>
          </a:p>
          <a:p>
            <a:r>
              <a:rPr lang="en-US" dirty="0"/>
              <a:t>(using our “got pizza” analysis from class)</a:t>
            </a:r>
          </a:p>
          <a:p>
            <a:r>
              <a:rPr lang="en-US" sz="3000" dirty="0"/>
              <a:t>IV = Student (0=student not in post, </a:t>
            </a:r>
            <a:r>
              <a:rPr lang="en-US" sz="3000" b="1" dirty="0"/>
              <a:t>1=student in post</a:t>
            </a:r>
            <a:r>
              <a:rPr lang="en-US" sz="3000" dirty="0"/>
              <a:t>)</a:t>
            </a:r>
          </a:p>
          <a:p>
            <a:r>
              <a:rPr lang="en-US" sz="3000" dirty="0"/>
              <a:t>DV = </a:t>
            </a:r>
            <a:r>
              <a:rPr lang="en-US" sz="3000" b="1" dirty="0"/>
              <a:t>Got a pizza (1) </a:t>
            </a:r>
            <a:r>
              <a:rPr lang="en-US" sz="3000" dirty="0"/>
              <a:t>vs. did not get a pizza (0)</a:t>
            </a:r>
          </a:p>
          <a:p>
            <a:r>
              <a:rPr lang="en-US" sz="3000" b="1" dirty="0"/>
              <a:t>Student</a:t>
            </a:r>
            <a:r>
              <a:rPr lang="en-US" sz="3000" dirty="0"/>
              <a:t> </a:t>
            </a:r>
            <a:r>
              <a:rPr lang="en-US" sz="3000" b="1" dirty="0"/>
              <a:t>OR = 1.34</a:t>
            </a:r>
          </a:p>
          <a:p>
            <a:r>
              <a:rPr lang="en-US" sz="3000" b="1" dirty="0"/>
              <a:t>Interpretation: </a:t>
            </a:r>
            <a:r>
              <a:rPr lang="en-US" sz="3000" dirty="0"/>
              <a:t>The odds of </a:t>
            </a:r>
            <a:r>
              <a:rPr lang="en-US" sz="3000" b="1" dirty="0"/>
              <a:t>getting a pizza (DV=1) </a:t>
            </a:r>
            <a:r>
              <a:rPr lang="en-US" sz="3000" dirty="0"/>
              <a:t>are 1.34 times larger for those </a:t>
            </a:r>
            <a:r>
              <a:rPr lang="en-US" sz="3000" b="1" dirty="0"/>
              <a:t>who included student in their post (IV=1) compared to those who did not include student in their post</a:t>
            </a:r>
            <a:r>
              <a:rPr lang="en-US" sz="3000" dirty="0"/>
              <a:t>, holding all other variables in the model constant.</a:t>
            </a:r>
          </a:p>
        </p:txBody>
      </p:sp>
      <p:sp>
        <p:nvSpPr>
          <p:cNvPr id="4" name="Slide Number Placeholder 3">
            <a:extLst>
              <a:ext uri="{FF2B5EF4-FFF2-40B4-BE49-F238E27FC236}">
                <a16:creationId xmlns:a16="http://schemas.microsoft.com/office/drawing/2014/main" id="{AC37C065-F42B-3746-8EA9-61D7A5993148}"/>
              </a:ext>
            </a:extLst>
          </p:cNvPr>
          <p:cNvSpPr>
            <a:spLocks noGrp="1"/>
          </p:cNvSpPr>
          <p:nvPr>
            <p:ph type="sldNum" sz="quarter" idx="12"/>
          </p:nvPr>
        </p:nvSpPr>
        <p:spPr/>
        <p:txBody>
          <a:bodyPr/>
          <a:lstStyle/>
          <a:p>
            <a:fld id="{655B1877-E40C-6447-A1C3-237F6F6BE36D}" type="slidenum">
              <a:rPr lang="en-US" smtClean="0"/>
              <a:t>4</a:t>
            </a:fld>
            <a:endParaRPr lang="en-US"/>
          </a:p>
        </p:txBody>
      </p:sp>
    </p:spTree>
    <p:extLst>
      <p:ext uri="{BB962C8B-B14F-4D97-AF65-F5344CB8AC3E}">
        <p14:creationId xmlns:p14="http://schemas.microsoft.com/office/powerpoint/2010/main" val="403073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33B1-7930-9143-A54C-6D9748C76F43}"/>
              </a:ext>
            </a:extLst>
          </p:cNvPr>
          <p:cNvSpPr>
            <a:spLocks noGrp="1"/>
          </p:cNvSpPr>
          <p:nvPr>
            <p:ph type="title"/>
          </p:nvPr>
        </p:nvSpPr>
        <p:spPr/>
        <p:txBody>
          <a:bodyPr/>
          <a:lstStyle/>
          <a:p>
            <a:r>
              <a:rPr lang="en-US" dirty="0"/>
              <a:t>How to Interpret an Odds Ratio (OR): Continuous IV</a:t>
            </a:r>
          </a:p>
        </p:txBody>
      </p:sp>
      <p:sp>
        <p:nvSpPr>
          <p:cNvPr id="3" name="Content Placeholder 2">
            <a:extLst>
              <a:ext uri="{FF2B5EF4-FFF2-40B4-BE49-F238E27FC236}">
                <a16:creationId xmlns:a16="http://schemas.microsoft.com/office/drawing/2014/main" id="{B2CF77E4-A9AC-4D42-8CE9-F4B61F7894DD}"/>
              </a:ext>
            </a:extLst>
          </p:cNvPr>
          <p:cNvSpPr>
            <a:spLocks noGrp="1"/>
          </p:cNvSpPr>
          <p:nvPr>
            <p:ph idx="1"/>
          </p:nvPr>
        </p:nvSpPr>
        <p:spPr>
          <a:xfrm>
            <a:off x="1097280" y="1737360"/>
            <a:ext cx="10407332" cy="4817818"/>
          </a:xfrm>
        </p:spPr>
        <p:txBody>
          <a:bodyPr>
            <a:normAutofit/>
          </a:bodyPr>
          <a:lstStyle/>
          <a:p>
            <a:r>
              <a:rPr lang="en-US" sz="2400" b="1" i="1" dirty="0"/>
              <a:t>Odds Ratio of IV</a:t>
            </a:r>
            <a:r>
              <a:rPr lang="en-US" sz="2400" i="1" dirty="0"/>
              <a:t> = ratio of two different values of X (IV) that are one unit apart</a:t>
            </a:r>
          </a:p>
          <a:p>
            <a:r>
              <a:rPr lang="en-US" dirty="0"/>
              <a:t>(using our “got pizza” analysis from class)</a:t>
            </a:r>
          </a:p>
          <a:p>
            <a:r>
              <a:rPr lang="en-US" sz="3000" dirty="0"/>
              <a:t>IV = </a:t>
            </a:r>
            <a:r>
              <a:rPr lang="en-US" sz="3000" dirty="0" err="1"/>
              <a:t>raop_posts</a:t>
            </a:r>
            <a:r>
              <a:rPr lang="en-US" sz="3000" dirty="0"/>
              <a:t> (the number of times someone posted on the RAOP reddit)</a:t>
            </a:r>
          </a:p>
          <a:p>
            <a:r>
              <a:rPr lang="en-US" sz="3000" dirty="0"/>
              <a:t>DV = </a:t>
            </a:r>
            <a:r>
              <a:rPr lang="en-US" sz="3000" b="1" dirty="0"/>
              <a:t>Got a pizza (1) </a:t>
            </a:r>
            <a:r>
              <a:rPr lang="en-US" sz="3000" dirty="0"/>
              <a:t>vs. did not get a pizza (0)</a:t>
            </a:r>
          </a:p>
          <a:p>
            <a:r>
              <a:rPr lang="en-US" sz="3000" b="1" dirty="0" err="1"/>
              <a:t>raop_posts</a:t>
            </a:r>
            <a:r>
              <a:rPr lang="en-US" sz="3000" dirty="0"/>
              <a:t> </a:t>
            </a:r>
            <a:r>
              <a:rPr lang="en-US" sz="3000" b="1" dirty="0"/>
              <a:t>OR = 2.24</a:t>
            </a:r>
          </a:p>
          <a:p>
            <a:r>
              <a:rPr lang="en-US" sz="3000" b="1" dirty="0"/>
              <a:t>Interpretation: </a:t>
            </a:r>
            <a:r>
              <a:rPr lang="en-US" sz="3000" dirty="0"/>
              <a:t>The odds of </a:t>
            </a:r>
            <a:r>
              <a:rPr lang="en-US" sz="3000" b="1" dirty="0"/>
              <a:t>getting a pizza (DV=1) </a:t>
            </a:r>
            <a:r>
              <a:rPr lang="en-US" sz="3000" dirty="0"/>
              <a:t>are 2.24 larger for </a:t>
            </a:r>
            <a:r>
              <a:rPr lang="en-US" sz="3000" b="1" dirty="0"/>
              <a:t>each additional post on the RAOP reddit (IV=</a:t>
            </a:r>
            <a:r>
              <a:rPr lang="en-US" sz="3000" b="1" dirty="0" err="1"/>
              <a:t>raop_posts</a:t>
            </a:r>
            <a:r>
              <a:rPr lang="en-US" sz="3000" b="1" dirty="0"/>
              <a:t>)</a:t>
            </a:r>
            <a:r>
              <a:rPr lang="en-US" sz="3000" dirty="0"/>
              <a:t>, all else being equal.</a:t>
            </a:r>
          </a:p>
        </p:txBody>
      </p:sp>
      <p:sp>
        <p:nvSpPr>
          <p:cNvPr id="4" name="Slide Number Placeholder 3">
            <a:extLst>
              <a:ext uri="{FF2B5EF4-FFF2-40B4-BE49-F238E27FC236}">
                <a16:creationId xmlns:a16="http://schemas.microsoft.com/office/drawing/2014/main" id="{AC37C065-F42B-3746-8EA9-61D7A5993148}"/>
              </a:ext>
            </a:extLst>
          </p:cNvPr>
          <p:cNvSpPr>
            <a:spLocks noGrp="1"/>
          </p:cNvSpPr>
          <p:nvPr>
            <p:ph type="sldNum" sz="quarter" idx="12"/>
          </p:nvPr>
        </p:nvSpPr>
        <p:spPr/>
        <p:txBody>
          <a:bodyPr/>
          <a:lstStyle/>
          <a:p>
            <a:fld id="{655B1877-E40C-6447-A1C3-237F6F6BE36D}" type="slidenum">
              <a:rPr lang="en-US" smtClean="0"/>
              <a:t>5</a:t>
            </a:fld>
            <a:endParaRPr lang="en-US"/>
          </a:p>
        </p:txBody>
      </p:sp>
    </p:spTree>
    <p:extLst>
      <p:ext uri="{BB962C8B-B14F-4D97-AF65-F5344CB8AC3E}">
        <p14:creationId xmlns:p14="http://schemas.microsoft.com/office/powerpoint/2010/main" val="53655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4D18-3B4C-8A43-A32F-439816FBBA24}"/>
              </a:ext>
            </a:extLst>
          </p:cNvPr>
          <p:cNvSpPr>
            <a:spLocks noGrp="1"/>
          </p:cNvSpPr>
          <p:nvPr>
            <p:ph type="title"/>
          </p:nvPr>
        </p:nvSpPr>
        <p:spPr/>
        <p:txBody>
          <a:bodyPr>
            <a:noAutofit/>
          </a:bodyPr>
          <a:lstStyle/>
          <a:p>
            <a:r>
              <a:rPr lang="en-US" sz="4000" dirty="0"/>
              <a:t>Converting the Change in OR to a Percentage (another way to interpret our estimates)</a:t>
            </a:r>
          </a:p>
        </p:txBody>
      </p:sp>
      <p:sp>
        <p:nvSpPr>
          <p:cNvPr id="3" name="Content Placeholder 2">
            <a:extLst>
              <a:ext uri="{FF2B5EF4-FFF2-40B4-BE49-F238E27FC236}">
                <a16:creationId xmlns:a16="http://schemas.microsoft.com/office/drawing/2014/main" id="{0CB28217-7F05-0047-A55D-56C95584D3DA}"/>
              </a:ext>
            </a:extLst>
          </p:cNvPr>
          <p:cNvSpPr>
            <a:spLocks noGrp="1"/>
          </p:cNvSpPr>
          <p:nvPr>
            <p:ph idx="1"/>
          </p:nvPr>
        </p:nvSpPr>
        <p:spPr>
          <a:xfrm>
            <a:off x="1097280" y="1845734"/>
            <a:ext cx="10058400" cy="4441944"/>
          </a:xfrm>
        </p:spPr>
        <p:txBody>
          <a:bodyPr>
            <a:normAutofit/>
          </a:bodyPr>
          <a:lstStyle/>
          <a:p>
            <a:endParaRPr lang="en-US" sz="1400" dirty="0"/>
          </a:p>
          <a:p>
            <a:r>
              <a:rPr lang="en-US" sz="3200" dirty="0"/>
              <a:t>(OR - 1) X 100 = percent increase if positive, or decrease if negative, (over reference category of IV) in odds of outcome (DV)</a:t>
            </a:r>
          </a:p>
          <a:p>
            <a:pPr algn="ctr"/>
            <a:endParaRPr lang="en-US" sz="3000" dirty="0"/>
          </a:p>
          <a:p>
            <a:pPr marL="0" indent="0" algn="ctr">
              <a:buNone/>
            </a:pPr>
            <a:endParaRPr lang="en-US" sz="3000" dirty="0"/>
          </a:p>
          <a:p>
            <a:pPr algn="ctr"/>
            <a:r>
              <a:rPr lang="en-US" sz="3200" dirty="0"/>
              <a:t>Let’s try it!</a:t>
            </a:r>
          </a:p>
          <a:p>
            <a:pPr marL="0" indent="0" algn="ctr">
              <a:buNone/>
            </a:pPr>
            <a:endParaRPr lang="en-US" sz="3000" dirty="0"/>
          </a:p>
        </p:txBody>
      </p:sp>
      <p:sp>
        <p:nvSpPr>
          <p:cNvPr id="4" name="Slide Number Placeholder 3">
            <a:extLst>
              <a:ext uri="{FF2B5EF4-FFF2-40B4-BE49-F238E27FC236}">
                <a16:creationId xmlns:a16="http://schemas.microsoft.com/office/drawing/2014/main" id="{0F6184C2-0805-9141-A61B-42A9F51F6D34}"/>
              </a:ext>
            </a:extLst>
          </p:cNvPr>
          <p:cNvSpPr>
            <a:spLocks noGrp="1"/>
          </p:cNvSpPr>
          <p:nvPr>
            <p:ph type="sldNum" sz="quarter" idx="12"/>
          </p:nvPr>
        </p:nvSpPr>
        <p:spPr/>
        <p:txBody>
          <a:bodyPr/>
          <a:lstStyle/>
          <a:p>
            <a:fld id="{655B1877-E40C-6447-A1C3-237F6F6BE36D}" type="slidenum">
              <a:rPr lang="en-US" smtClean="0"/>
              <a:t>6</a:t>
            </a:fld>
            <a:endParaRPr lang="en-US"/>
          </a:p>
        </p:txBody>
      </p:sp>
    </p:spTree>
    <p:extLst>
      <p:ext uri="{BB962C8B-B14F-4D97-AF65-F5344CB8AC3E}">
        <p14:creationId xmlns:p14="http://schemas.microsoft.com/office/powerpoint/2010/main" val="70827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B633-C0DC-B740-9033-9806D1055AB2}"/>
              </a:ext>
            </a:extLst>
          </p:cNvPr>
          <p:cNvSpPr>
            <a:spLocks noGrp="1"/>
          </p:cNvSpPr>
          <p:nvPr>
            <p:ph type="title"/>
          </p:nvPr>
        </p:nvSpPr>
        <p:spPr/>
        <p:txBody>
          <a:bodyPr/>
          <a:lstStyle/>
          <a:p>
            <a:r>
              <a:rPr lang="en-US" dirty="0"/>
              <a:t>How to Interpret Change in Odds Ratio as a Percentage: Categorical IV</a:t>
            </a:r>
          </a:p>
        </p:txBody>
      </p:sp>
      <p:sp>
        <p:nvSpPr>
          <p:cNvPr id="3" name="Content Placeholder 2">
            <a:extLst>
              <a:ext uri="{FF2B5EF4-FFF2-40B4-BE49-F238E27FC236}">
                <a16:creationId xmlns:a16="http://schemas.microsoft.com/office/drawing/2014/main" id="{A1CFC24C-11D3-AC4F-A56D-6884ADEA0EF5}"/>
              </a:ext>
            </a:extLst>
          </p:cNvPr>
          <p:cNvSpPr>
            <a:spLocks noGrp="1"/>
          </p:cNvSpPr>
          <p:nvPr>
            <p:ph idx="1"/>
          </p:nvPr>
        </p:nvSpPr>
        <p:spPr>
          <a:xfrm>
            <a:off x="1206631" y="1737361"/>
            <a:ext cx="10297981" cy="4794068"/>
          </a:xfrm>
        </p:spPr>
        <p:txBody>
          <a:bodyPr>
            <a:normAutofit/>
          </a:bodyPr>
          <a:lstStyle/>
          <a:p>
            <a:r>
              <a:rPr lang="en-US" sz="2000" i="1" dirty="0"/>
              <a:t>(OR – 1) X 100 = percent increase/decrease (over reference category in IV) in odds of outcome (DV)</a:t>
            </a:r>
          </a:p>
          <a:p>
            <a:r>
              <a:rPr lang="en-US" sz="3000" dirty="0"/>
              <a:t>IV: Student (0=student not in post, </a:t>
            </a:r>
            <a:r>
              <a:rPr lang="en-US" sz="3000" b="1" dirty="0"/>
              <a:t>1=student in post</a:t>
            </a:r>
            <a:r>
              <a:rPr lang="en-US" sz="3000" dirty="0"/>
              <a:t>)</a:t>
            </a:r>
          </a:p>
          <a:p>
            <a:r>
              <a:rPr lang="en-US" sz="3000" dirty="0"/>
              <a:t>DV: </a:t>
            </a:r>
            <a:r>
              <a:rPr lang="en-US" sz="3000" b="1" dirty="0"/>
              <a:t>Got a pizza (1) </a:t>
            </a:r>
            <a:r>
              <a:rPr lang="en-US" sz="3000" dirty="0"/>
              <a:t>vs. did not get a pizza (0)</a:t>
            </a:r>
          </a:p>
          <a:p>
            <a:r>
              <a:rPr lang="en-US" sz="3000" b="1" dirty="0"/>
              <a:t>Student</a:t>
            </a:r>
            <a:r>
              <a:rPr lang="en-US" sz="3000" dirty="0"/>
              <a:t> </a:t>
            </a:r>
            <a:r>
              <a:rPr lang="en-US" sz="3000" b="1" dirty="0"/>
              <a:t>OR = 1.34 </a:t>
            </a:r>
          </a:p>
          <a:p>
            <a:r>
              <a:rPr lang="en-US" sz="3000" dirty="0"/>
              <a:t>(1.34 – 1) X 100 = 0.34 X 100 = 34%</a:t>
            </a:r>
          </a:p>
          <a:p>
            <a:r>
              <a:rPr lang="en-US" sz="3000" dirty="0"/>
              <a:t>For those </a:t>
            </a:r>
            <a:r>
              <a:rPr lang="en-US" sz="3000" b="1" dirty="0"/>
              <a:t>who included student in their post (IV=1) </a:t>
            </a:r>
            <a:r>
              <a:rPr lang="en-US" sz="3000" dirty="0"/>
              <a:t>(versus those who did not include student in their post, IV=0), the odds of </a:t>
            </a:r>
            <a:r>
              <a:rPr lang="en-US" sz="3000" b="1" dirty="0"/>
              <a:t>getting a pizza (DV=1) increased by 34%, </a:t>
            </a:r>
            <a:r>
              <a:rPr lang="en-US" sz="3000" dirty="0"/>
              <a:t>all else being equal.</a:t>
            </a:r>
          </a:p>
        </p:txBody>
      </p:sp>
      <p:sp>
        <p:nvSpPr>
          <p:cNvPr id="4" name="Slide Number Placeholder 3">
            <a:extLst>
              <a:ext uri="{FF2B5EF4-FFF2-40B4-BE49-F238E27FC236}">
                <a16:creationId xmlns:a16="http://schemas.microsoft.com/office/drawing/2014/main" id="{81872266-B975-5F45-B911-04CDB1B896BF}"/>
              </a:ext>
            </a:extLst>
          </p:cNvPr>
          <p:cNvSpPr>
            <a:spLocks noGrp="1"/>
          </p:cNvSpPr>
          <p:nvPr>
            <p:ph type="sldNum" sz="quarter" idx="12"/>
          </p:nvPr>
        </p:nvSpPr>
        <p:spPr/>
        <p:txBody>
          <a:bodyPr/>
          <a:lstStyle/>
          <a:p>
            <a:fld id="{655B1877-E40C-6447-A1C3-237F6F6BE36D}" type="slidenum">
              <a:rPr lang="en-US" smtClean="0"/>
              <a:t>7</a:t>
            </a:fld>
            <a:endParaRPr lang="en-US"/>
          </a:p>
        </p:txBody>
      </p:sp>
    </p:spTree>
    <p:extLst>
      <p:ext uri="{BB962C8B-B14F-4D97-AF65-F5344CB8AC3E}">
        <p14:creationId xmlns:p14="http://schemas.microsoft.com/office/powerpoint/2010/main" val="344296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B633-C0DC-B740-9033-9806D1055AB2}"/>
              </a:ext>
            </a:extLst>
          </p:cNvPr>
          <p:cNvSpPr>
            <a:spLocks noGrp="1"/>
          </p:cNvSpPr>
          <p:nvPr>
            <p:ph type="title"/>
          </p:nvPr>
        </p:nvSpPr>
        <p:spPr/>
        <p:txBody>
          <a:bodyPr/>
          <a:lstStyle/>
          <a:p>
            <a:r>
              <a:rPr lang="en-US" dirty="0"/>
              <a:t>How to Interpret Change in Odds Ratio as a Percentage: Continuous IV</a:t>
            </a:r>
          </a:p>
        </p:txBody>
      </p:sp>
      <p:sp>
        <p:nvSpPr>
          <p:cNvPr id="3" name="Content Placeholder 2">
            <a:extLst>
              <a:ext uri="{FF2B5EF4-FFF2-40B4-BE49-F238E27FC236}">
                <a16:creationId xmlns:a16="http://schemas.microsoft.com/office/drawing/2014/main" id="{A1CFC24C-11D3-AC4F-A56D-6884ADEA0EF5}"/>
              </a:ext>
            </a:extLst>
          </p:cNvPr>
          <p:cNvSpPr>
            <a:spLocks noGrp="1"/>
          </p:cNvSpPr>
          <p:nvPr>
            <p:ph idx="1"/>
          </p:nvPr>
        </p:nvSpPr>
        <p:spPr>
          <a:xfrm>
            <a:off x="1168924" y="1737361"/>
            <a:ext cx="10335688" cy="4794068"/>
          </a:xfrm>
        </p:spPr>
        <p:txBody>
          <a:bodyPr>
            <a:normAutofit/>
          </a:bodyPr>
          <a:lstStyle/>
          <a:p>
            <a:r>
              <a:rPr lang="en-US" sz="2000" i="1" dirty="0"/>
              <a:t>(OR – 1) X 100 = percent increase/decrease (over reference category in IV) in odds of outcome (DV)</a:t>
            </a:r>
          </a:p>
          <a:p>
            <a:r>
              <a:rPr lang="en-US" sz="3000" dirty="0"/>
              <a:t>IV: </a:t>
            </a:r>
            <a:r>
              <a:rPr lang="en-US" sz="3000" b="1" dirty="0"/>
              <a:t>number of posts on the RAOP reddit (</a:t>
            </a:r>
            <a:r>
              <a:rPr lang="en-US" sz="3000" b="1" dirty="0" err="1"/>
              <a:t>raop_posts</a:t>
            </a:r>
            <a:r>
              <a:rPr lang="en-US" sz="3000" b="1" dirty="0"/>
              <a:t>)</a:t>
            </a:r>
          </a:p>
          <a:p>
            <a:r>
              <a:rPr lang="en-US" sz="3000" dirty="0"/>
              <a:t>DV: </a:t>
            </a:r>
            <a:r>
              <a:rPr lang="en-US" sz="3000" b="1" dirty="0"/>
              <a:t>1 = got pizza </a:t>
            </a:r>
            <a:r>
              <a:rPr lang="en-US" sz="3000" dirty="0"/>
              <a:t>or 0 = did not get pizza</a:t>
            </a:r>
          </a:p>
          <a:p>
            <a:r>
              <a:rPr lang="en-US" sz="3000" b="1" dirty="0"/>
              <a:t>OR of </a:t>
            </a:r>
            <a:r>
              <a:rPr lang="en-US" sz="3000" b="1" dirty="0" err="1"/>
              <a:t>raop_posts</a:t>
            </a:r>
            <a:r>
              <a:rPr lang="en-US" sz="3000" b="1" dirty="0"/>
              <a:t> (IV) = 2.24 </a:t>
            </a:r>
            <a:r>
              <a:rPr lang="en-US" sz="3000" dirty="0"/>
              <a:t>(and it’s statistically significant)</a:t>
            </a:r>
          </a:p>
          <a:p>
            <a:r>
              <a:rPr lang="en-US" sz="3000" dirty="0"/>
              <a:t>(2.24 – 1) X 100 = 1.24 X 100 = 124% </a:t>
            </a:r>
          </a:p>
          <a:p>
            <a:r>
              <a:rPr lang="en-US" sz="3000" b="1" dirty="0"/>
              <a:t>For each additional post on the RAOP reddit (1 unit increase on IV), </a:t>
            </a:r>
            <a:r>
              <a:rPr lang="en-US" sz="3000" dirty="0"/>
              <a:t>the odds of </a:t>
            </a:r>
            <a:r>
              <a:rPr lang="en-US" sz="3000" b="1" dirty="0"/>
              <a:t>getting a pizza (DV=1)</a:t>
            </a:r>
            <a:r>
              <a:rPr lang="en-US" sz="3000" dirty="0"/>
              <a:t> </a:t>
            </a:r>
            <a:r>
              <a:rPr lang="en-US" sz="3000" b="1" dirty="0"/>
              <a:t>increase by 124%, </a:t>
            </a:r>
            <a:r>
              <a:rPr lang="en-US" sz="3000" dirty="0"/>
              <a:t>all else being equal.</a:t>
            </a:r>
          </a:p>
        </p:txBody>
      </p:sp>
      <p:sp>
        <p:nvSpPr>
          <p:cNvPr id="4" name="Slide Number Placeholder 3">
            <a:extLst>
              <a:ext uri="{FF2B5EF4-FFF2-40B4-BE49-F238E27FC236}">
                <a16:creationId xmlns:a16="http://schemas.microsoft.com/office/drawing/2014/main" id="{8963F255-6FDF-114D-9EAF-9BFA9A130FB6}"/>
              </a:ext>
            </a:extLst>
          </p:cNvPr>
          <p:cNvSpPr>
            <a:spLocks noGrp="1"/>
          </p:cNvSpPr>
          <p:nvPr>
            <p:ph type="sldNum" sz="quarter" idx="12"/>
          </p:nvPr>
        </p:nvSpPr>
        <p:spPr/>
        <p:txBody>
          <a:bodyPr/>
          <a:lstStyle/>
          <a:p>
            <a:fld id="{655B1877-E40C-6447-A1C3-237F6F6BE36D}" type="slidenum">
              <a:rPr lang="en-US" smtClean="0"/>
              <a:t>8</a:t>
            </a:fld>
            <a:endParaRPr lang="en-US"/>
          </a:p>
        </p:txBody>
      </p:sp>
    </p:spTree>
    <p:extLst>
      <p:ext uri="{BB962C8B-B14F-4D97-AF65-F5344CB8AC3E}">
        <p14:creationId xmlns:p14="http://schemas.microsoft.com/office/powerpoint/2010/main" val="27023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5C27-6370-C048-AEC6-550C4818DC38}"/>
              </a:ext>
            </a:extLst>
          </p:cNvPr>
          <p:cNvSpPr>
            <a:spLocks noGrp="1"/>
          </p:cNvSpPr>
          <p:nvPr>
            <p:ph type="title"/>
          </p:nvPr>
        </p:nvSpPr>
        <p:spPr/>
        <p:txBody>
          <a:bodyPr/>
          <a:lstStyle/>
          <a:p>
            <a:r>
              <a:rPr lang="en-US" dirty="0"/>
              <a:t>What if we want to interpret the referent category for categorical IVs?</a:t>
            </a:r>
          </a:p>
        </p:txBody>
      </p:sp>
      <p:sp>
        <p:nvSpPr>
          <p:cNvPr id="3" name="Content Placeholder 2">
            <a:extLst>
              <a:ext uri="{FF2B5EF4-FFF2-40B4-BE49-F238E27FC236}">
                <a16:creationId xmlns:a16="http://schemas.microsoft.com/office/drawing/2014/main" id="{99DD84C2-52FE-1B49-86BB-D797E6F676E0}"/>
              </a:ext>
            </a:extLst>
          </p:cNvPr>
          <p:cNvSpPr>
            <a:spLocks noGrp="1"/>
          </p:cNvSpPr>
          <p:nvPr>
            <p:ph idx="1"/>
          </p:nvPr>
        </p:nvSpPr>
        <p:spPr>
          <a:xfrm>
            <a:off x="1187777" y="1737361"/>
            <a:ext cx="10316835" cy="4758442"/>
          </a:xfrm>
        </p:spPr>
        <p:txBody>
          <a:bodyPr>
            <a:normAutofit/>
          </a:bodyPr>
          <a:lstStyle/>
          <a:p>
            <a:r>
              <a:rPr lang="en-US" sz="3000" dirty="0"/>
              <a:t>What if we wanted to know the odds of </a:t>
            </a:r>
            <a:r>
              <a:rPr lang="en-US" sz="3000" b="1" dirty="0"/>
              <a:t>NOT including student in post (IV=0)</a:t>
            </a:r>
            <a:r>
              <a:rPr lang="en-US" sz="3000" dirty="0"/>
              <a:t> and </a:t>
            </a:r>
            <a:r>
              <a:rPr lang="en-US" sz="3000" b="1" dirty="0"/>
              <a:t>getting a pizza (DV=1)</a:t>
            </a:r>
            <a:r>
              <a:rPr lang="en-US" sz="3000" dirty="0"/>
              <a:t>?</a:t>
            </a:r>
          </a:p>
          <a:p>
            <a:r>
              <a:rPr lang="en-US" sz="3000" dirty="0"/>
              <a:t>We can </a:t>
            </a:r>
            <a:r>
              <a:rPr lang="en-US" sz="3000" b="1" dirty="0"/>
              <a:t>take the reciprocal (1/1.34) of the OR for student (IV=1)</a:t>
            </a:r>
            <a:r>
              <a:rPr lang="en-US" sz="3000" dirty="0"/>
              <a:t>:</a:t>
            </a:r>
          </a:p>
          <a:p>
            <a:pPr lvl="1"/>
            <a:r>
              <a:rPr lang="en-US" sz="2800" dirty="0"/>
              <a:t>1/1.34= </a:t>
            </a:r>
            <a:r>
              <a:rPr lang="en-US" sz="2800" b="1" dirty="0"/>
              <a:t>0.75 is the OR of NOT including student in post </a:t>
            </a:r>
            <a:r>
              <a:rPr lang="en-US" sz="2800" dirty="0"/>
              <a:t>and getting a pizza</a:t>
            </a:r>
          </a:p>
          <a:p>
            <a:pPr lvl="1"/>
            <a:r>
              <a:rPr lang="en-US" sz="2800" dirty="0"/>
              <a:t>Converting this to a percent, we get:</a:t>
            </a:r>
          </a:p>
          <a:p>
            <a:pPr lvl="2"/>
            <a:r>
              <a:rPr lang="en-US" sz="2400" dirty="0"/>
              <a:t>(0.75 - 1) X 100 = -.25 x 100 = -25% </a:t>
            </a:r>
          </a:p>
          <a:p>
            <a:pPr lvl="2"/>
            <a:r>
              <a:rPr lang="en-US" sz="2400" dirty="0"/>
              <a:t>For those </a:t>
            </a:r>
            <a:r>
              <a:rPr lang="en-US" sz="2400" b="1" dirty="0"/>
              <a:t>who did not include student in their post (IV=0) </a:t>
            </a:r>
            <a:r>
              <a:rPr lang="en-US" sz="2400" dirty="0"/>
              <a:t>(versus those who did include student in their post, IV=1), the odds of </a:t>
            </a:r>
            <a:r>
              <a:rPr lang="en-US" sz="2400" b="1" dirty="0"/>
              <a:t>getting a pizza (DV=1) decreased by 25%, </a:t>
            </a:r>
            <a:r>
              <a:rPr lang="en-US" sz="2400" dirty="0"/>
              <a:t>all else being equal.</a:t>
            </a:r>
          </a:p>
          <a:p>
            <a:pPr lvl="2"/>
            <a:endParaRPr lang="en-US" sz="2400" dirty="0"/>
          </a:p>
        </p:txBody>
      </p:sp>
      <p:sp>
        <p:nvSpPr>
          <p:cNvPr id="4" name="Slide Number Placeholder 3">
            <a:extLst>
              <a:ext uri="{FF2B5EF4-FFF2-40B4-BE49-F238E27FC236}">
                <a16:creationId xmlns:a16="http://schemas.microsoft.com/office/drawing/2014/main" id="{1894A211-0F2E-B040-BD0D-25C368A52B8B}"/>
              </a:ext>
            </a:extLst>
          </p:cNvPr>
          <p:cNvSpPr>
            <a:spLocks noGrp="1"/>
          </p:cNvSpPr>
          <p:nvPr>
            <p:ph type="sldNum" sz="quarter" idx="12"/>
          </p:nvPr>
        </p:nvSpPr>
        <p:spPr/>
        <p:txBody>
          <a:bodyPr/>
          <a:lstStyle/>
          <a:p>
            <a:fld id="{655B1877-E40C-6447-A1C3-237F6F6BE36D}" type="slidenum">
              <a:rPr lang="en-US" smtClean="0"/>
              <a:t>9</a:t>
            </a:fld>
            <a:endParaRPr lang="en-US"/>
          </a:p>
        </p:txBody>
      </p:sp>
    </p:spTree>
    <p:extLst>
      <p:ext uri="{BB962C8B-B14F-4D97-AF65-F5344CB8AC3E}">
        <p14:creationId xmlns:p14="http://schemas.microsoft.com/office/powerpoint/2010/main" val="203903865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403</TotalTime>
  <Words>1296</Words>
  <Application>Microsoft Office PowerPoint</Application>
  <PresentationFormat>Widescreen</PresentationFormat>
  <Paragraphs>102</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Interpreting Results from a Classification/Logistic Regression Model</vt:lpstr>
      <vt:lpstr>Coefficients in Logistic Regression</vt:lpstr>
      <vt:lpstr>How to Interpret an Odds Ratio (OR): Definitions</vt:lpstr>
      <vt:lpstr>How to Interpret an Odds Ratio (OR): Categorical IV</vt:lpstr>
      <vt:lpstr>How to Interpret an Odds Ratio (OR): Continuous IV</vt:lpstr>
      <vt:lpstr>Converting the Change in OR to a Percentage (another way to interpret our estimates)</vt:lpstr>
      <vt:lpstr>How to Interpret Change in Odds Ratio as a Percentage: Categorical IV</vt:lpstr>
      <vt:lpstr>How to Interpret Change in Odds Ratio as a Percentage: Continuous IV</vt:lpstr>
      <vt:lpstr>What if we want to interpret the referent category for categorical IVs?</vt:lpstr>
      <vt:lpstr>Let’s not forget the intercept!</vt:lpstr>
      <vt:lpstr>Interpreting the intercept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Microsoft Office User</dc:creator>
  <cp:lastModifiedBy>Lacey Hartigan</cp:lastModifiedBy>
  <cp:revision>43</cp:revision>
  <cp:lastPrinted>2018-02-13T21:01:20Z</cp:lastPrinted>
  <dcterms:created xsi:type="dcterms:W3CDTF">2018-02-13T15:16:19Z</dcterms:created>
  <dcterms:modified xsi:type="dcterms:W3CDTF">2022-07-08T18:16:56Z</dcterms:modified>
</cp:coreProperties>
</file>