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0" r:id="rId2"/>
    <p:sldId id="375" r:id="rId3"/>
    <p:sldId id="399" r:id="rId4"/>
    <p:sldId id="381" r:id="rId5"/>
    <p:sldId id="398" r:id="rId6"/>
    <p:sldId id="404" r:id="rId7"/>
    <p:sldId id="400" r:id="rId8"/>
    <p:sldId id="386" r:id="rId9"/>
    <p:sldId id="387" r:id="rId10"/>
    <p:sldId id="396" r:id="rId11"/>
    <p:sldId id="410" r:id="rId12"/>
    <p:sldId id="406" r:id="rId13"/>
    <p:sldId id="407" r:id="rId14"/>
    <p:sldId id="408" r:id="rId15"/>
    <p:sldId id="411" r:id="rId16"/>
    <p:sldId id="409" r:id="rId17"/>
    <p:sldId id="412" r:id="rId18"/>
    <p:sldId id="413" r:id="rId19"/>
    <p:sldId id="397" r:id="rId20"/>
    <p:sldId id="403" r:id="rId21"/>
    <p:sldId id="390" r:id="rId22"/>
    <p:sldId id="392" r:id="rId23"/>
    <p:sldId id="393" r:id="rId24"/>
    <p:sldId id="394" r:id="rId25"/>
    <p:sldId id="395" r:id="rId26"/>
    <p:sldId id="414" r:id="rId27"/>
    <p:sldId id="391" r:id="rId28"/>
    <p:sldId id="40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</a:t>
            </a:r>
            <a:r>
              <a:rPr lang="pt-BR" sz="6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02</a:t>
            </a:r>
            <a:endParaRPr lang="pt-BR" sz="6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Funções</a:t>
            </a:r>
            <a:endParaRPr lang="pt-BR" sz="3200" b="1" i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ANONIMA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521124"/>
            <a:ext cx="10690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005CAA"/>
                </a:solidFill>
                <a:cs typeface="Miriam Libre" panose="00000500000000000000" pitchFamily="2" charset="-79"/>
              </a:rPr>
              <a:t>Partes:</a:t>
            </a:r>
          </a:p>
          <a:p>
            <a:pPr algn="just"/>
            <a:r>
              <a:rPr lang="pt-BR" sz="3200" dirty="0">
                <a:cs typeface="Miriam Libre" panose="00000500000000000000" pitchFamily="2" charset="-79"/>
              </a:rPr>
              <a:t>1- </a:t>
            </a:r>
            <a:r>
              <a:rPr lang="pt-BR" sz="3200" dirty="0" err="1" smtClean="0">
                <a:cs typeface="Miriam Libre" panose="00000500000000000000" pitchFamily="2" charset="-79"/>
              </a:rPr>
              <a:t>function</a:t>
            </a:r>
            <a:endParaRPr lang="pt-BR" sz="3200" dirty="0"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cs typeface="Miriam Libre" panose="00000500000000000000" pitchFamily="2" charset="-79"/>
              </a:rPr>
              <a:t>2- Parâmetros dentro de parênteses</a:t>
            </a:r>
          </a:p>
          <a:p>
            <a:pPr algn="just"/>
            <a:r>
              <a:rPr lang="pt-BR" sz="3200" dirty="0" smtClean="0">
                <a:cs typeface="Miriam Libre" panose="00000500000000000000" pitchFamily="2" charset="-79"/>
              </a:rPr>
              <a:t>3- </a:t>
            </a:r>
            <a:r>
              <a:rPr lang="pt-BR" sz="3200" dirty="0">
                <a:cs typeface="Miriam Libre" panose="00000500000000000000" pitchFamily="2" charset="-79"/>
              </a:rPr>
              <a:t>Corpo da função entre chaves</a:t>
            </a:r>
          </a:p>
          <a:p>
            <a:pPr algn="just"/>
            <a:endParaRPr lang="pt-BR" sz="3200" b="1" dirty="0"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solidFill>
                  <a:srgbClr val="005CAA"/>
                </a:solidFill>
                <a:cs typeface="Miriam Libre" panose="00000500000000000000" pitchFamily="2" charset="-79"/>
              </a:rPr>
              <a:t>Sintaxe:</a:t>
            </a:r>
            <a:endParaRPr lang="pt-BR" sz="3200" dirty="0"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let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 desligar = 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function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(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parametros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) {</a:t>
            </a:r>
          </a:p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	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// corpo da função</a:t>
            </a:r>
          </a:p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0395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FUNÇÃO ANONIMA – Exemplo 1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7792" y="1547318"/>
            <a:ext cx="10690731" cy="35394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DCDCAA"/>
                </a:solidFill>
                <a:latin typeface="Menlo, Monaco,  Courier New"/>
              </a:rPr>
              <a:t>soma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function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(</a:t>
            </a:r>
            <a:r>
              <a:rPr lang="pt-BR" sz="3200" dirty="0">
                <a:solidFill>
                  <a:srgbClr val="9CDCFE"/>
                </a:solidFill>
                <a:latin typeface="Menlo, Monaco,  Courier New"/>
              </a:rPr>
              <a:t>a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9CDCFE"/>
                </a:solidFill>
                <a:latin typeface="Menlo, Monaco,  Courier New"/>
              </a:rPr>
              <a:t>b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) {</a:t>
            </a: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return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9CDCFE"/>
                </a:solidFill>
                <a:latin typeface="Menlo, Monaco,  Courier New"/>
              </a:rPr>
              <a:t>a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+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9CDCFE"/>
                </a:solidFill>
                <a:latin typeface="Menlo, Monaco,  Courier New"/>
              </a:rPr>
              <a:t>b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}</a:t>
            </a: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9CDCFE"/>
                </a:solidFill>
                <a:latin typeface="Menlo, Monaco,  Courier New"/>
              </a:rPr>
              <a:t>resultado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DCDCAA"/>
                </a:solidFill>
                <a:latin typeface="Menlo, Monaco,  Courier New"/>
              </a:rPr>
              <a:t>soma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10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5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)</a:t>
            </a: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>
                <a:solidFill>
                  <a:srgbClr val="4EC9B0"/>
                </a:solidFill>
                <a:latin typeface="Menlo, Monaco,  Courier New"/>
              </a:rPr>
              <a:t>console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>
                <a:solidFill>
                  <a:srgbClr val="DCDCAA"/>
                </a:solidFill>
                <a:latin typeface="Menlo, Monaco,  Courier New"/>
              </a:rPr>
              <a:t>log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>
                <a:solidFill>
                  <a:srgbClr val="9CDCFE"/>
                </a:solidFill>
                <a:latin typeface="Menlo, Monaco,  Courier New"/>
              </a:rPr>
              <a:t>resultado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4450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ANONIMA – Exemplo 2 (método </a:t>
            </a:r>
            <a:r>
              <a:rPr lang="pt-BR" sz="3400" b="1" dirty="0" err="1" smtClean="0">
                <a:solidFill>
                  <a:srgbClr val="005CAA"/>
                </a:solidFill>
                <a:cs typeface="Arial" panose="020B0604020202020204" pitchFamily="34" charset="0"/>
              </a:rPr>
              <a:t>every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)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7792" y="1547318"/>
            <a:ext cx="10690731" cy="40318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err="1" smtClean="0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9CDCFE"/>
                </a:solidFill>
                <a:latin typeface="Menlo, Monaco,  Courier New"/>
              </a:rPr>
              <a:t>lista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[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30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10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54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]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 smtClean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 err="1" smtClean="0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verificacaoDePares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smtClean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lista</a:t>
            </a:r>
            <a:r>
              <a:rPr lang="pt-BR" sz="3200" dirty="0" err="1" smtClean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 err="1" smtClean="0">
                <a:solidFill>
                  <a:srgbClr val="DCDCAA"/>
                </a:solidFill>
                <a:latin typeface="Menlo, Monaco,  Courier New"/>
              </a:rPr>
              <a:t>every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569CD6"/>
                </a:solidFill>
                <a:latin typeface="Menlo, Monaco,  Courier New"/>
              </a:rPr>
              <a:t>function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valorAtual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 {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Verificar se todos os itens do </a:t>
            </a:r>
            <a:r>
              <a:rPr lang="pt-BR" sz="3200" dirty="0" err="1">
                <a:solidFill>
                  <a:srgbClr val="505050"/>
                </a:solidFill>
                <a:latin typeface="Menlo, Monaco,  Courier New"/>
              </a:rPr>
              <a:t>Array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são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pares</a:t>
            </a:r>
            <a:endParaRPr lang="pt-BR" sz="3200" dirty="0" smtClean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return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valorAtual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%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2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0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})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>
                <a:solidFill>
                  <a:srgbClr val="4EC9B0"/>
                </a:solidFill>
                <a:latin typeface="Menlo, Monaco,  Courier New"/>
              </a:rPr>
              <a:t>console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>
                <a:solidFill>
                  <a:srgbClr val="DCDCAA"/>
                </a:solidFill>
                <a:latin typeface="Menlo, Monaco,  Courier New"/>
              </a:rPr>
              <a:t>log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verificacaoDePares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 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505050"/>
                </a:solidFill>
                <a:latin typeface="Menlo, Monaco,  Courier New"/>
              </a:rPr>
              <a:t>true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 ou false</a:t>
            </a:r>
            <a:endParaRPr lang="pt-BR" sz="3200" b="0" dirty="0">
              <a:solidFill>
                <a:srgbClr val="D4D4D4"/>
              </a:solidFill>
              <a:effectLst/>
              <a:latin typeface="Menl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78176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ANONIMA – Exemplo 3 (método </a:t>
            </a:r>
            <a:r>
              <a:rPr lang="pt-BR" sz="3400" b="1" dirty="0" err="1" smtClean="0">
                <a:solidFill>
                  <a:srgbClr val="005CAA"/>
                </a:solidFill>
                <a:cs typeface="Arial" panose="020B0604020202020204" pitchFamily="34" charset="0"/>
              </a:rPr>
              <a:t>filter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)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7792" y="1547318"/>
            <a:ext cx="10690731" cy="40318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[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5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7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10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23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]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 err="1" smtClean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 err="1" smtClean="0">
                <a:solidFill>
                  <a:srgbClr val="DCDCAA"/>
                </a:solidFill>
                <a:latin typeface="Menlo, Monaco,  Courier New"/>
              </a:rPr>
              <a:t>filter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569CD6"/>
                </a:solidFill>
                <a:latin typeface="Menlo, Monaco,  Courier New"/>
              </a:rPr>
              <a:t>function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{</a:t>
            </a: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Filtrar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o </a:t>
            </a:r>
            <a:r>
              <a:rPr lang="pt-BR" sz="3200" dirty="0" err="1" smtClean="0">
                <a:solidFill>
                  <a:srgbClr val="505050"/>
                </a:solidFill>
                <a:latin typeface="Menlo, Monaco,  Courier New"/>
              </a:rPr>
              <a:t>Array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 deixando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somente os maiores que 6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return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&gt;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6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})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>
                <a:solidFill>
                  <a:srgbClr val="4EC9B0"/>
                </a:solidFill>
                <a:latin typeface="Menlo, Monaco,  Courier New"/>
              </a:rPr>
              <a:t>console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>
                <a:solidFill>
                  <a:srgbClr val="DCDCAA"/>
                </a:solidFill>
                <a:latin typeface="Menlo, Monaco,  Courier New"/>
              </a:rPr>
              <a:t>log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Novo </a:t>
            </a:r>
            <a:r>
              <a:rPr lang="pt-BR" sz="3200" dirty="0" err="1" smtClean="0">
                <a:solidFill>
                  <a:srgbClr val="505050"/>
                </a:solidFill>
                <a:latin typeface="Menlo, Monaco,  Courier New"/>
              </a:rPr>
              <a:t>Array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 [7, 10, 23]</a:t>
            </a:r>
            <a:endParaRPr lang="pt-BR" sz="3200" b="0" dirty="0">
              <a:solidFill>
                <a:srgbClr val="D4D4D4"/>
              </a:solidFill>
              <a:effectLst/>
              <a:latin typeface="Menl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69879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ANONIMA – Exemplo 4 (método </a:t>
            </a:r>
            <a:r>
              <a:rPr lang="pt-BR" sz="3400" b="1" dirty="0" err="1" smtClean="0">
                <a:solidFill>
                  <a:srgbClr val="005CAA"/>
                </a:solidFill>
                <a:cs typeface="Arial" panose="020B0604020202020204" pitchFamily="34" charset="0"/>
              </a:rPr>
              <a:t>find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)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7792" y="1547318"/>
            <a:ext cx="10690731" cy="40318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[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5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7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10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23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]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 err="1" smtClean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 err="1" smtClean="0">
                <a:solidFill>
                  <a:srgbClr val="DCDCAA"/>
                </a:solidFill>
                <a:latin typeface="Menlo, Monaco,  Courier New"/>
              </a:rPr>
              <a:t>find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569CD6"/>
                </a:solidFill>
                <a:latin typeface="Menlo, Monaco,  Courier New"/>
              </a:rPr>
              <a:t>function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{</a:t>
            </a: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Buscar o primeiro elemento que seja maior que 6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return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&gt;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6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})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>
                <a:solidFill>
                  <a:srgbClr val="4EC9B0"/>
                </a:solidFill>
                <a:latin typeface="Menlo, Monaco,  Courier New"/>
              </a:rPr>
              <a:t>console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>
                <a:solidFill>
                  <a:srgbClr val="DCDCAA"/>
                </a:solidFill>
                <a:latin typeface="Menlo, Monaco,  Courier New"/>
              </a:rPr>
              <a:t>log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;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 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7</a:t>
            </a:r>
            <a:endParaRPr lang="pt-BR" sz="3200" b="0" dirty="0">
              <a:solidFill>
                <a:srgbClr val="D4D4D4"/>
              </a:solidFill>
              <a:effectLst/>
              <a:latin typeface="Menl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477156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5576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ANONIMA – Exemplo 5 (método </a:t>
            </a:r>
            <a:r>
              <a:rPr lang="pt-BR" sz="3400" b="1" dirty="0" err="1" smtClean="0">
                <a:solidFill>
                  <a:srgbClr val="005CAA"/>
                </a:solidFill>
                <a:cs typeface="Arial" panose="020B0604020202020204" pitchFamily="34" charset="0"/>
              </a:rPr>
              <a:t>findLast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)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7792" y="1547318"/>
            <a:ext cx="10690731" cy="40318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[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5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7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10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23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]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 err="1" smtClean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 err="1" smtClean="0">
                <a:solidFill>
                  <a:srgbClr val="DCDCAA"/>
                </a:solidFill>
                <a:latin typeface="Menlo, Monaco,  Courier New"/>
              </a:rPr>
              <a:t>findLast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569CD6"/>
                </a:solidFill>
                <a:latin typeface="Menlo, Monaco,  Courier New"/>
              </a:rPr>
              <a:t>function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{</a:t>
            </a: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Buscar o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último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elemento que seja maior que 6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return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&gt;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6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})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>
                <a:solidFill>
                  <a:srgbClr val="4EC9B0"/>
                </a:solidFill>
                <a:latin typeface="Menlo, Monaco,  Courier New"/>
              </a:rPr>
              <a:t>console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>
                <a:solidFill>
                  <a:srgbClr val="DCDCAA"/>
                </a:solidFill>
                <a:latin typeface="Menlo, Monaco,  Courier New"/>
              </a:rPr>
              <a:t>log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;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 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23</a:t>
            </a:r>
            <a:endParaRPr lang="pt-BR" sz="3200" b="0" dirty="0">
              <a:solidFill>
                <a:srgbClr val="D4D4D4"/>
              </a:solidFill>
              <a:effectLst/>
              <a:latin typeface="Menl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35953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649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ANONIMA – Exemplo 6 (método </a:t>
            </a:r>
            <a:r>
              <a:rPr lang="pt-BR" sz="3400" b="1" dirty="0" err="1" smtClean="0">
                <a:solidFill>
                  <a:srgbClr val="005CAA"/>
                </a:solidFill>
                <a:cs typeface="Arial" panose="020B0604020202020204" pitchFamily="34" charset="0"/>
              </a:rPr>
              <a:t>findIndex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)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352697" y="1547318"/>
            <a:ext cx="11521439" cy="40318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[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5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7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10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23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]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 err="1" smtClean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 err="1" smtClean="0">
                <a:solidFill>
                  <a:srgbClr val="DCDCAA"/>
                </a:solidFill>
                <a:latin typeface="Menlo, Monaco,  Courier New"/>
              </a:rPr>
              <a:t>findIndex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569CD6"/>
                </a:solidFill>
                <a:latin typeface="Menlo, Monaco,  Courier New"/>
              </a:rPr>
              <a:t>function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{</a:t>
            </a: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Buscar o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índice do primeiro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elemento que seja maior que 6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return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&gt;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6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})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>
                <a:solidFill>
                  <a:srgbClr val="4EC9B0"/>
                </a:solidFill>
                <a:latin typeface="Menlo, Monaco,  Courier New"/>
              </a:rPr>
              <a:t>console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>
                <a:solidFill>
                  <a:srgbClr val="DCDCAA"/>
                </a:solidFill>
                <a:latin typeface="Menlo, Monaco,  Courier New"/>
              </a:rPr>
              <a:t>log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;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 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índice 2</a:t>
            </a:r>
            <a:endParaRPr lang="pt-BR" sz="3200" b="0" dirty="0">
              <a:solidFill>
                <a:srgbClr val="D4D4D4"/>
              </a:solidFill>
              <a:effectLst/>
              <a:latin typeface="Menl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89329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352696" y="631484"/>
            <a:ext cx="102720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ANONIMA – Exemplo 7 (método </a:t>
            </a:r>
            <a:r>
              <a:rPr lang="pt-BR" sz="3400" b="1" dirty="0" err="1" smtClean="0">
                <a:solidFill>
                  <a:srgbClr val="005CAA"/>
                </a:solidFill>
                <a:cs typeface="Arial" panose="020B0604020202020204" pitchFamily="34" charset="0"/>
              </a:rPr>
              <a:t>findLastIndex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)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352697" y="1547318"/>
            <a:ext cx="11521439" cy="40318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[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5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7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10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23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]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 err="1" smtClean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 err="1" smtClean="0">
                <a:solidFill>
                  <a:srgbClr val="DCDCAA"/>
                </a:solidFill>
                <a:latin typeface="Menlo, Monaco,  Courier New"/>
              </a:rPr>
              <a:t>findLastIndex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569CD6"/>
                </a:solidFill>
                <a:latin typeface="Menlo, Monaco,  Courier New"/>
              </a:rPr>
              <a:t>function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{</a:t>
            </a: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Buscar o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índice do último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elemento que seja maior que 6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return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&gt;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6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})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>
                <a:solidFill>
                  <a:srgbClr val="4EC9B0"/>
                </a:solidFill>
                <a:latin typeface="Menlo, Monaco,  Courier New"/>
              </a:rPr>
              <a:t>console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>
                <a:solidFill>
                  <a:srgbClr val="DCDCAA"/>
                </a:solidFill>
                <a:latin typeface="Menlo, Monaco,  Courier New"/>
              </a:rPr>
              <a:t>log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;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 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índice 4</a:t>
            </a:r>
            <a:endParaRPr lang="pt-BR" sz="3200" b="0" dirty="0">
              <a:solidFill>
                <a:srgbClr val="D4D4D4"/>
              </a:solidFill>
              <a:effectLst/>
              <a:latin typeface="Menl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52514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352696" y="631484"/>
            <a:ext cx="102720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ANONIMA – Exemplo 8 (método </a:t>
            </a:r>
            <a:r>
              <a:rPr lang="pt-BR" sz="3400" b="1" dirty="0" err="1" smtClean="0">
                <a:solidFill>
                  <a:srgbClr val="005CAA"/>
                </a:solidFill>
                <a:cs typeface="Arial" panose="020B0604020202020204" pitchFamily="34" charset="0"/>
              </a:rPr>
              <a:t>map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)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352697" y="1547318"/>
            <a:ext cx="11521439" cy="40318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[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5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7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10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23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]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 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numeros</a:t>
            </a:r>
            <a:r>
              <a:rPr lang="pt-BR" sz="3200" dirty="0" err="1" smtClean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 err="1" smtClean="0">
                <a:solidFill>
                  <a:srgbClr val="DCDCAA"/>
                </a:solidFill>
                <a:latin typeface="Menlo, Monaco,  Courier New"/>
              </a:rPr>
              <a:t>map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569CD6"/>
                </a:solidFill>
                <a:latin typeface="Menlo, Monaco,  Courier New"/>
              </a:rPr>
              <a:t>function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{</a:t>
            </a: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Multiplicar cada elemento por 4 e armazenar em novo </a:t>
            </a:r>
            <a:r>
              <a:rPr lang="pt-BR" sz="3200" dirty="0" err="1" smtClean="0">
                <a:solidFill>
                  <a:srgbClr val="505050"/>
                </a:solidFill>
                <a:latin typeface="Menlo, Monaco,  Courier New"/>
              </a:rPr>
              <a:t>Array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return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numeroAtual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smtClean="0">
                <a:solidFill>
                  <a:srgbClr val="C586C0"/>
                </a:solidFill>
                <a:latin typeface="Menlo, Monaco,  Courier New"/>
              </a:rPr>
              <a:t>* 4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})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/>
            </a:r>
            <a:br>
              <a:rPr lang="pt-BR" sz="3200" dirty="0" smtClean="0">
                <a:solidFill>
                  <a:srgbClr val="D4D4D4"/>
                </a:solidFill>
                <a:latin typeface="Menlo, Monaco,  Courier New"/>
              </a:rPr>
            </a:br>
            <a:r>
              <a:rPr lang="pt-BR" sz="3200" dirty="0" smtClean="0">
                <a:solidFill>
                  <a:srgbClr val="4EC9B0"/>
                </a:solidFill>
                <a:latin typeface="Menlo, Monaco,  Courier New"/>
              </a:rPr>
              <a:t>console</a:t>
            </a:r>
            <a:r>
              <a:rPr lang="pt-BR" sz="3200" dirty="0" smtClean="0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 smtClean="0">
                <a:solidFill>
                  <a:srgbClr val="DCDCAA"/>
                </a:solidFill>
                <a:latin typeface="Menlo, Monaco,  Courier New"/>
              </a:rPr>
              <a:t>log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 smtClean="0">
                <a:solidFill>
                  <a:srgbClr val="9CDCFE"/>
                </a:solidFill>
                <a:latin typeface="Menlo, Monaco,  Courier New"/>
              </a:rPr>
              <a:t>result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;</a:t>
            </a:r>
            <a:r>
              <a:rPr lang="pt-BR" sz="3200" dirty="0" smtClean="0">
                <a:solidFill>
                  <a:srgbClr val="404040"/>
                </a:solidFill>
                <a:latin typeface="Menlo, Monaco,  Courier New"/>
              </a:rPr>
              <a:t> 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Novo </a:t>
            </a:r>
            <a:r>
              <a:rPr lang="pt-BR" sz="3200" dirty="0" err="1" smtClean="0">
                <a:solidFill>
                  <a:srgbClr val="505050"/>
                </a:solidFill>
                <a:latin typeface="Menlo, Monaco,  Courier New"/>
              </a:rPr>
              <a:t>Array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 [12, 20, 28, 40, 92 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]</a:t>
            </a:r>
            <a:endParaRPr lang="pt-BR" sz="3200" b="0" dirty="0">
              <a:solidFill>
                <a:srgbClr val="D4D4D4"/>
              </a:solidFill>
              <a:effectLst/>
              <a:latin typeface="Menl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72402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ANONIMA AUTOINVOCADA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521124"/>
            <a:ext cx="10690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005CAA"/>
                </a:solidFill>
                <a:cs typeface="Miriam Libre" panose="00000500000000000000" pitchFamily="2" charset="-79"/>
              </a:rPr>
              <a:t>Partes:</a:t>
            </a:r>
          </a:p>
          <a:p>
            <a:pPr algn="just"/>
            <a:r>
              <a:rPr lang="pt-BR" sz="3200" dirty="0">
                <a:cs typeface="Miriam Libre" panose="00000500000000000000" pitchFamily="2" charset="-79"/>
              </a:rPr>
              <a:t>1- </a:t>
            </a:r>
            <a:r>
              <a:rPr lang="pt-BR" sz="3200" dirty="0" err="1" smtClean="0">
                <a:cs typeface="Miriam Libre" panose="00000500000000000000" pitchFamily="2" charset="-79"/>
              </a:rPr>
              <a:t>function</a:t>
            </a:r>
            <a:endParaRPr lang="pt-BR" sz="3200" dirty="0"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cs typeface="Miriam Libre" panose="00000500000000000000" pitchFamily="2" charset="-79"/>
              </a:rPr>
              <a:t>2- Parâmetros dentro de parênteses</a:t>
            </a:r>
          </a:p>
          <a:p>
            <a:pPr algn="just"/>
            <a:r>
              <a:rPr lang="pt-BR" sz="3200" dirty="0" smtClean="0">
                <a:cs typeface="Miriam Libre" panose="00000500000000000000" pitchFamily="2" charset="-79"/>
              </a:rPr>
              <a:t>3- </a:t>
            </a:r>
            <a:r>
              <a:rPr lang="pt-BR" sz="3200" dirty="0">
                <a:cs typeface="Miriam Libre" panose="00000500000000000000" pitchFamily="2" charset="-79"/>
              </a:rPr>
              <a:t>Corpo da função entre </a:t>
            </a:r>
            <a:r>
              <a:rPr lang="pt-BR" sz="3200" dirty="0" smtClean="0">
                <a:cs typeface="Miriam Libre" panose="00000500000000000000" pitchFamily="2" charset="-79"/>
              </a:rPr>
              <a:t>chaves</a:t>
            </a:r>
          </a:p>
          <a:p>
            <a:pPr algn="just"/>
            <a:r>
              <a:rPr lang="pt-BR" sz="3200" dirty="0" smtClean="0">
                <a:cs typeface="Miriam Libre" panose="00000500000000000000" pitchFamily="2" charset="-79"/>
              </a:rPr>
              <a:t>4- Envolver tudo entre parênteses e colocar () depois</a:t>
            </a:r>
            <a:endParaRPr lang="pt-BR" sz="3200" b="1" dirty="0"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solidFill>
                  <a:srgbClr val="005CAA"/>
                </a:solidFill>
                <a:cs typeface="Miriam Libre" panose="00000500000000000000" pitchFamily="2" charset="-79"/>
              </a:rPr>
              <a:t>Sintaxe:</a:t>
            </a:r>
            <a:endParaRPr lang="pt-BR" sz="3200" dirty="0"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(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function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(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parametros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) {</a:t>
            </a:r>
          </a:p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	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// corpo da função</a:t>
            </a: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})()</a:t>
            </a:r>
            <a:endParaRPr lang="pt-BR" sz="3200" b="1" dirty="0">
              <a:latin typeface="+mj-lt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8476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– SINTAXE BÁSICA DE CRIAÇÃO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789791" y="1845472"/>
            <a:ext cx="106124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 err="1" smtClean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function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 </a:t>
            </a:r>
            <a:r>
              <a:rPr lang="pt-BR" sz="3600" b="1" dirty="0" err="1">
                <a:ea typeface="Titillium Web"/>
                <a:cs typeface="Miriam Libre" panose="00000500000000000000" pitchFamily="2" charset="-79"/>
                <a:sym typeface="Titillium Web"/>
              </a:rPr>
              <a:t>n</a:t>
            </a:r>
            <a:r>
              <a:rPr lang="pt-BR" sz="3600" b="1" dirty="0" err="1" smtClean="0">
                <a:ea typeface="Titillium Web"/>
                <a:cs typeface="Miriam Libre" panose="00000500000000000000" pitchFamily="2" charset="-79"/>
                <a:sym typeface="Titillium Web"/>
              </a:rPr>
              <a:t>omeDaFunção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(parametro1, </a:t>
            </a:r>
            <a:r>
              <a:rPr lang="pt-BR" sz="3600" b="1" dirty="0" err="1" smtClean="0">
                <a:ea typeface="Titillium Web"/>
                <a:cs typeface="Miriam Libre" panose="00000500000000000000" pitchFamily="2" charset="-79"/>
                <a:sym typeface="Titillium Web"/>
              </a:rPr>
              <a:t>parametroN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) </a:t>
            </a:r>
            <a:r>
              <a:rPr lang="pt-BR" sz="3600" b="1" dirty="0">
                <a:ea typeface="Titillium Web"/>
                <a:cs typeface="Miriam Libre" panose="00000500000000000000" pitchFamily="2" charset="-79"/>
                <a:sym typeface="Titillium Web"/>
              </a:rPr>
              <a:t>{</a:t>
            </a:r>
          </a:p>
          <a:p>
            <a:endParaRPr lang="pt-BR" sz="3000" b="1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	</a:t>
            </a:r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código 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a ser </a:t>
            </a:r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executado quando a função 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for </a:t>
            </a:r>
            <a:r>
              <a:rPr lang="pt-BR" sz="3000" b="1" dirty="0" smtClean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chamada</a:t>
            </a:r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.</a:t>
            </a:r>
          </a:p>
          <a:p>
            <a:endParaRPr lang="pt-BR" sz="3000" b="1" dirty="0" smtClean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	</a:t>
            </a:r>
            <a:r>
              <a:rPr lang="pt-BR" sz="3000" b="1" dirty="0" err="1" smtClean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return</a:t>
            </a:r>
            <a:r>
              <a:rPr lang="pt-BR" sz="3000" b="1" dirty="0" smtClean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 </a:t>
            </a:r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(opcionalmente passar um retorno)</a:t>
            </a:r>
            <a:endParaRPr lang="pt-BR" sz="3000" b="1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r>
              <a:rPr lang="pt-BR" sz="3600" b="1" dirty="0">
                <a:ea typeface="Titillium Web"/>
                <a:cs typeface="Miriam Libre" panose="00000500000000000000" pitchFamily="2" charset="-79"/>
                <a:sym typeface="Titillium Web"/>
              </a:rPr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7211F-93B3-FF03-886C-762F348D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497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-25362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9913412" y="-29658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542712" y="258743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</a:t>
            </a:r>
            <a:r>
              <a:rPr lang="pt-BR" sz="2667" kern="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pt-BR" sz="2667" kern="0" dirty="0">
                <a:solidFill>
                  <a:schemeClr val="bg1"/>
                </a:solidFill>
                <a:latin typeface="+mn-lt"/>
              </a:rPr>
              <a:t>F</a:t>
            </a:r>
            <a:r>
              <a:rPr lang="pt-BR" sz="2667" kern="0" dirty="0" smtClean="0">
                <a:solidFill>
                  <a:schemeClr val="bg1"/>
                </a:solidFill>
                <a:latin typeface="+mn-lt"/>
              </a:rPr>
              <a:t>unções)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/>
        </p:nvGrpSpPr>
        <p:grpSpPr>
          <a:xfrm>
            <a:off x="484533" y="1343561"/>
            <a:ext cx="11053805" cy="4524315"/>
            <a:chOff x="1538790" y="2165328"/>
            <a:chExt cx="8986973" cy="4524315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CEF1C05-DD73-C5DC-0487-32D07776DD20}"/>
                </a:ext>
              </a:extLst>
            </p:cNvPr>
            <p:cNvSpPr txBox="1"/>
            <p:nvPr/>
          </p:nvSpPr>
          <p:spPr>
            <a:xfrm>
              <a:off x="1739154" y="2165328"/>
              <a:ext cx="8786609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1597" algn="just"/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Crie uma função anônima para gerar uma mensagem de convite de casamento, que deve receber </a:t>
              </a:r>
              <a:r>
                <a:rPr lang="pt-BR" sz="2400" dirty="0" err="1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nomeConvidado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, data, horário, local e </a:t>
              </a:r>
              <a:r>
                <a:rPr lang="pt-BR" sz="2400" dirty="0" err="1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nomeNoivos</a:t>
              </a:r>
              <a:r>
                <a:rPr lang="pt-BR" sz="2400" dirty="0">
                  <a:solidFill>
                    <a:schemeClr val="bg1"/>
                  </a:solidFill>
                  <a:cs typeface="Miriam Libre" panose="00000500000000000000" pitchFamily="2" charset="-79"/>
                </a:rPr>
                <a:t> 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e a partir disso monte uma mensagem convidando a pessoa para o casamento. Realize pelo menos 3 chamadas para ela e valide se o retorno foi o esperado.</a:t>
              </a:r>
            </a:p>
            <a:p>
              <a:pPr marL="101597" algn="just"/>
              <a:endParaRPr lang="pt-BR" sz="2400" dirty="0">
                <a:solidFill>
                  <a:schemeClr val="bg1"/>
                </a:solidFill>
                <a:cs typeface="Miriam Libre" panose="00000500000000000000" pitchFamily="2" charset="-79"/>
              </a:endParaRPr>
            </a:p>
            <a:p>
              <a:pPr marL="101597" algn="just"/>
              <a:r>
                <a:rPr lang="pt-BR" sz="2400" dirty="0">
                  <a:solidFill>
                    <a:schemeClr val="bg1"/>
                  </a:solidFill>
                  <a:cs typeface="Miriam Libre" panose="00000500000000000000" pitchFamily="2" charset="-79"/>
                </a:rPr>
                <a:t>Crie uma calculadora de média que solicite ao usuário um conjunto de números e calcule a média deles. Use uma função </a:t>
              </a:r>
              <a:r>
                <a:rPr lang="pt-BR" sz="2400" dirty="0" err="1">
                  <a:solidFill>
                    <a:schemeClr val="bg1"/>
                  </a:solidFill>
                  <a:cs typeface="Miriam Libre" panose="00000500000000000000" pitchFamily="2" charset="-79"/>
                </a:rPr>
                <a:t>autoinvocada</a:t>
              </a:r>
              <a:r>
                <a:rPr lang="pt-BR" sz="2400" dirty="0">
                  <a:solidFill>
                    <a:schemeClr val="bg1"/>
                  </a:solidFill>
                  <a:cs typeface="Miriam Libre" panose="00000500000000000000" pitchFamily="2" charset="-79"/>
                </a:rPr>
                <a:t> para encapsular o código da calculadora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.</a:t>
              </a:r>
            </a:p>
            <a:p>
              <a:pPr marL="101597" algn="just"/>
              <a:endParaRPr lang="pt-BR" sz="2400" dirty="0">
                <a:solidFill>
                  <a:schemeClr val="bg1"/>
                </a:solidFill>
                <a:cs typeface="Miriam Libre" panose="00000500000000000000" pitchFamily="2" charset="-79"/>
              </a:endParaRPr>
            </a:p>
            <a:p>
              <a:pPr marL="101597" algn="just"/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Crie um </a:t>
              </a:r>
              <a:r>
                <a:rPr lang="pt-BR" sz="2400" dirty="0" err="1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Array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 numérico com 10 elementos e a partir dele utilize os métodos mostrados para verificar se todos são ímpares. Além disse crie outro </a:t>
              </a:r>
              <a:r>
                <a:rPr lang="pt-BR" sz="2400" dirty="0" err="1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Array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 a partir dele onde os novos elementos devem ser os antigos ao quadrado.</a:t>
              </a:r>
              <a:endParaRPr lang="pt-BR" sz="2400" dirty="0">
                <a:solidFill>
                  <a:schemeClr val="bg1"/>
                </a:solidFill>
                <a:cs typeface="Miriam Libre" panose="00000500000000000000" pitchFamily="2" charset="-79"/>
              </a:endParaRP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FF03B16-4BA7-DB8B-D0EC-AFB09CD99893}"/>
                </a:ext>
              </a:extLst>
            </p:cNvPr>
            <p:cNvSpPr/>
            <p:nvPr/>
          </p:nvSpPr>
          <p:spPr>
            <a:xfrm>
              <a:off x="1538790" y="2309144"/>
              <a:ext cx="200363" cy="193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92D050"/>
                  </a:solidFill>
                </a:ln>
                <a:solidFill>
                  <a:srgbClr val="005CAA"/>
                </a:solidFill>
              </a:endParaRP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1FF03B16-4BA7-DB8B-D0EC-AFB09CD99893}"/>
              </a:ext>
            </a:extLst>
          </p:cNvPr>
          <p:cNvSpPr/>
          <p:nvPr/>
        </p:nvSpPr>
        <p:spPr>
          <a:xfrm>
            <a:off x="506433" y="3307065"/>
            <a:ext cx="246443" cy="19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F03B16-4BA7-DB8B-D0EC-AFB09CD99893}"/>
              </a:ext>
            </a:extLst>
          </p:cNvPr>
          <p:cNvSpPr/>
          <p:nvPr/>
        </p:nvSpPr>
        <p:spPr>
          <a:xfrm>
            <a:off x="513296" y="4747149"/>
            <a:ext cx="246443" cy="19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819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ARROW FUNCTION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402062"/>
            <a:ext cx="10690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Partes comuns:</a:t>
            </a: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1- Parâmetros dentro de parênteses</a:t>
            </a: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2- Fat 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arrow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 (=&gt;)</a:t>
            </a:r>
            <a:endParaRPr lang="pt-BR" sz="32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3- Corpo da função entre chaves (opcional, vamos aprofundar)</a:t>
            </a:r>
          </a:p>
          <a:p>
            <a:pPr algn="just"/>
            <a:endParaRPr lang="pt-BR" sz="3200" b="1" dirty="0" smtClean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200" dirty="0" smtClean="0">
                <a:solidFill>
                  <a:srgbClr val="005CAA"/>
                </a:solidFill>
                <a:cs typeface="Miriam Libre" panose="00000500000000000000" pitchFamily="2" charset="-79"/>
              </a:rPr>
              <a:t>Sintaxe:</a:t>
            </a:r>
            <a:endParaRPr lang="pt-BR" sz="3200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(parametro1, 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parametro</a:t>
            </a:r>
            <a:r>
              <a:rPr lang="pt-BR" sz="3200" b="1" dirty="0" err="1">
                <a:latin typeface="+mj-lt"/>
                <a:cs typeface="Miriam Libre" panose="00000500000000000000" pitchFamily="2" charset="-79"/>
              </a:rPr>
              <a:t>N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) =&gt; {</a:t>
            </a:r>
          </a:p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	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// corpo da função</a:t>
            </a:r>
          </a:p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6872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ARROW FUNCTION – Variações com chaves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402062"/>
            <a:ext cx="106907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(parametro1, 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parametro</a:t>
            </a:r>
            <a:r>
              <a:rPr lang="pt-BR" sz="3200" b="1" dirty="0" err="1">
                <a:latin typeface="+mj-lt"/>
                <a:cs typeface="Miriam Libre" panose="00000500000000000000" pitchFamily="2" charset="-79"/>
              </a:rPr>
              <a:t>N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) =&gt; {</a:t>
            </a:r>
          </a:p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	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// corpo da função</a:t>
            </a: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}</a:t>
            </a:r>
          </a:p>
          <a:p>
            <a:pPr algn="just"/>
            <a:endParaRPr lang="pt-BR" sz="3200" b="1" dirty="0" smtClean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parametroUnico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 =&gt; {</a:t>
            </a: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	//corpo da função</a:t>
            </a:r>
            <a:endParaRPr lang="pt-BR" sz="32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}</a:t>
            </a:r>
            <a:endParaRPr lang="pt-BR" sz="3200" b="1" dirty="0">
              <a:latin typeface="+mj-lt"/>
              <a:cs typeface="Miriam Libre" panose="00000500000000000000" pitchFamily="2" charset="-79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004" y="3724173"/>
            <a:ext cx="4377642" cy="155101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087" y="1420405"/>
            <a:ext cx="4351476" cy="15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619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ARROW FUNCTION – Variações sem chaves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402062"/>
            <a:ext cx="106907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() =&gt; //corpo da função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599" y="2661402"/>
            <a:ext cx="8218802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984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ARROW FUNCTION – Variações sem chaves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402062"/>
            <a:ext cx="106907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parametro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 =&gt; //corpo da função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587" y="2678816"/>
            <a:ext cx="8310433" cy="9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224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ARROW FUNCTION – Variações sem chaves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402062"/>
            <a:ext cx="106907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(parametro1, 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parametroN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) =&gt; //corpo da função</a:t>
            </a:r>
            <a:endParaRPr lang="pt-BR" sz="3200" b="1" dirty="0">
              <a:latin typeface="+mj-lt"/>
              <a:cs typeface="Miriam Libre" panose="00000500000000000000" pitchFamily="2" charset="-79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523" y="2233588"/>
            <a:ext cx="5563835" cy="17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81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352696" y="631484"/>
            <a:ext cx="102720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METODOS DE ARRAY COM E SEM ARROW FUNCTION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352697" y="1547318"/>
            <a:ext cx="11521439" cy="40318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9CDCFE"/>
                </a:solidFill>
                <a:latin typeface="Menlo, Monaco,  Courier New"/>
              </a:rPr>
              <a:t>lista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[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30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10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54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35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50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,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47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]</a:t>
            </a:r>
          </a:p>
          <a:p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Sintaxe de função </a:t>
            </a:r>
            <a:r>
              <a:rPr lang="pt-BR" sz="3200" dirty="0" err="1">
                <a:solidFill>
                  <a:srgbClr val="505050"/>
                </a:solidFill>
                <a:latin typeface="Menlo, Monaco,  Courier New"/>
              </a:rPr>
              <a:t>anonima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mapDaLista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lista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 err="1">
                <a:solidFill>
                  <a:srgbClr val="DCDCAA"/>
                </a:solidFill>
                <a:latin typeface="Menlo, Monaco,  Courier New"/>
              </a:rPr>
              <a:t>map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function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(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valorAtual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) {</a:t>
            </a: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 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return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valorAtual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/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2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})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>
                <a:solidFill>
                  <a:srgbClr val="404040"/>
                </a:solidFill>
                <a:latin typeface="Menlo, Monaco,  Courier New"/>
              </a:rPr>
              <a:t>//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Sintaxe de </a:t>
            </a:r>
            <a:r>
              <a:rPr lang="pt-BR" sz="3200" dirty="0" err="1">
                <a:solidFill>
                  <a:srgbClr val="505050"/>
                </a:solidFill>
                <a:latin typeface="Menlo, Monaco,  Courier New"/>
              </a:rPr>
              <a:t>arrow</a:t>
            </a:r>
            <a:r>
              <a:rPr lang="pt-BR" sz="3200" dirty="0">
                <a:solidFill>
                  <a:srgbClr val="505050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505050"/>
                </a:solidFill>
                <a:latin typeface="Menlo, Monaco,  Courier New"/>
              </a:rPr>
              <a:t>function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  <a:p>
            <a:r>
              <a:rPr lang="pt-BR" sz="3200" dirty="0" err="1">
                <a:solidFill>
                  <a:srgbClr val="569CD6"/>
                </a:solidFill>
                <a:latin typeface="Menlo, Monaco,  Courier New"/>
              </a:rPr>
              <a:t>let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findDaLista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=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lista</a:t>
            </a:r>
            <a:r>
              <a:rPr lang="pt-BR" sz="3200" dirty="0" err="1">
                <a:solidFill>
                  <a:srgbClr val="C586C0"/>
                </a:solidFill>
                <a:latin typeface="Menlo, Monaco,  Courier New"/>
              </a:rPr>
              <a:t>.</a:t>
            </a:r>
            <a:r>
              <a:rPr lang="pt-BR" sz="3200" dirty="0" err="1">
                <a:solidFill>
                  <a:srgbClr val="DCDCAA"/>
                </a:solidFill>
                <a:latin typeface="Menlo, Monaco,  Courier New"/>
              </a:rPr>
              <a:t>findLastIndex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(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valorAtual</a:t>
            </a:r>
            <a:r>
              <a:rPr lang="pt-BR" sz="3200" dirty="0">
                <a:solidFill>
                  <a:srgbClr val="569CD6"/>
                </a:solidFill>
                <a:latin typeface="Menlo, Monaco,  Courier New"/>
              </a:rPr>
              <a:t> =&gt; </a:t>
            </a:r>
            <a:r>
              <a:rPr lang="pt-BR" sz="3200" dirty="0" err="1">
                <a:solidFill>
                  <a:srgbClr val="9CDCFE"/>
                </a:solidFill>
                <a:latin typeface="Menlo, Monaco,  Courier New"/>
              </a:rPr>
              <a:t>valorAtual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C586C0"/>
                </a:solidFill>
                <a:latin typeface="Menlo, Monaco,  Courier New"/>
              </a:rPr>
              <a:t>&gt;</a:t>
            </a:r>
            <a:r>
              <a:rPr lang="pt-BR" sz="3200" dirty="0">
                <a:solidFill>
                  <a:srgbClr val="D4D4D4"/>
                </a:solidFill>
                <a:latin typeface="Menlo, Monaco,  Courier New"/>
              </a:rPr>
              <a:t> </a:t>
            </a:r>
            <a:r>
              <a:rPr lang="pt-BR" sz="3200" dirty="0">
                <a:solidFill>
                  <a:srgbClr val="B5CEA8"/>
                </a:solidFill>
                <a:latin typeface="Menlo, Monaco,  Courier New"/>
              </a:rPr>
              <a:t>40</a:t>
            </a:r>
            <a:r>
              <a:rPr lang="pt-BR" sz="3200" dirty="0" smtClean="0">
                <a:solidFill>
                  <a:srgbClr val="D4D4D4"/>
                </a:solidFill>
                <a:latin typeface="Menlo, Monaco,  Courier New"/>
              </a:rPr>
              <a:t>)</a:t>
            </a:r>
            <a:r>
              <a:rPr lang="pt-BR" sz="3200" dirty="0" smtClean="0">
                <a:solidFill>
                  <a:srgbClr val="505050"/>
                </a:solidFill>
                <a:latin typeface="Menlo, Monaco,  Courier New"/>
              </a:rPr>
              <a:t>;</a:t>
            </a:r>
            <a:endParaRPr lang="pt-BR" sz="3200" dirty="0">
              <a:solidFill>
                <a:srgbClr val="D4D4D4"/>
              </a:solidFill>
              <a:latin typeface="Menl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57904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Arrow </a:t>
            </a:r>
            <a:r>
              <a:rPr lang="pt-BR" sz="3400" b="1" dirty="0" err="1" smtClean="0">
                <a:solidFill>
                  <a:srgbClr val="005CAA"/>
                </a:solidFill>
                <a:cs typeface="Arial" panose="020B0604020202020204" pitchFamily="34" charset="0"/>
              </a:rPr>
              <a:t>function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 X Função expressão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472673"/>
            <a:ext cx="1069073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let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 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boasVindas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 = 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function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(nome) {</a:t>
            </a:r>
          </a:p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	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return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 “Seja bem-vindo, “ + nome;</a:t>
            </a: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}</a:t>
            </a:r>
          </a:p>
          <a:p>
            <a:pPr algn="just"/>
            <a:endParaRPr lang="pt-BR" sz="32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let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 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boasVindas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 = nome =&gt; </a:t>
            </a:r>
            <a:r>
              <a:rPr lang="pt-BR" sz="3200" b="1" dirty="0">
                <a:cs typeface="Miriam Libre" panose="00000500000000000000" pitchFamily="2" charset="-79"/>
              </a:rPr>
              <a:t>` 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Seja bem-vindo  ${nome}`</a:t>
            </a:r>
          </a:p>
          <a:p>
            <a:pPr algn="just"/>
            <a:endParaRPr lang="pt-BR" sz="3200" b="1" dirty="0" smtClean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err="1">
                <a:cs typeface="Miriam Libre" panose="00000500000000000000" pitchFamily="2" charset="-79"/>
              </a:rPr>
              <a:t>boasVindas</a:t>
            </a:r>
            <a:r>
              <a:rPr lang="pt-BR" sz="3200" b="1" dirty="0">
                <a:cs typeface="Miriam Libre" panose="00000500000000000000" pitchFamily="2" charset="-79"/>
              </a:rPr>
              <a:t>(“Ruan”)</a:t>
            </a:r>
          </a:p>
          <a:p>
            <a:pPr algn="just"/>
            <a:endParaRPr lang="pt-BR" sz="3200" b="1" dirty="0">
              <a:latin typeface="+mj-lt"/>
              <a:cs typeface="Miriam Libre" panose="00000500000000000000" pitchFamily="2" charset="-79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F03B16-4BA7-DB8B-D0EC-AFB09CD99893}"/>
              </a:ext>
            </a:extLst>
          </p:cNvPr>
          <p:cNvSpPr/>
          <p:nvPr/>
        </p:nvSpPr>
        <p:spPr>
          <a:xfrm>
            <a:off x="506279" y="3270704"/>
            <a:ext cx="246443" cy="19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095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-26126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9913412" y="-29658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542712" y="258743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</a:t>
            </a:r>
            <a:r>
              <a:rPr lang="pt-BR" sz="2667" kern="0" dirty="0" smtClean="0">
                <a:solidFill>
                  <a:schemeClr val="bg1"/>
                </a:solidFill>
                <a:latin typeface="+mn-lt"/>
              </a:rPr>
              <a:t>(Arrow </a:t>
            </a:r>
            <a:r>
              <a:rPr lang="pt-BR" sz="2667" kern="0" dirty="0" err="1" smtClean="0">
                <a:solidFill>
                  <a:schemeClr val="bg1"/>
                </a:solidFill>
                <a:latin typeface="+mn-lt"/>
              </a:rPr>
              <a:t>Functions</a:t>
            </a:r>
            <a:r>
              <a:rPr lang="pt-BR" sz="2667" kern="0" dirty="0" smtClean="0">
                <a:solidFill>
                  <a:schemeClr val="bg1"/>
                </a:solidFill>
                <a:latin typeface="+mn-lt"/>
              </a:rPr>
              <a:t>)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730977" y="1343561"/>
            <a:ext cx="10807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400" dirty="0" smtClean="0">
                <a:solidFill>
                  <a:schemeClr val="bg1"/>
                </a:solidFill>
                <a:cs typeface="Miriam Libre" panose="00000500000000000000" pitchFamily="2" charset="-79"/>
              </a:rPr>
              <a:t>Agora que entendemos os detalhes de sintaxe, sua tarefa é recriar as funções da primeira aula com a sintaxe de </a:t>
            </a:r>
            <a:r>
              <a:rPr lang="pt-BR" sz="2400" dirty="0" err="1" smtClean="0">
                <a:solidFill>
                  <a:schemeClr val="bg1"/>
                </a:solidFill>
                <a:cs typeface="Miriam Libre" panose="00000500000000000000" pitchFamily="2" charset="-79"/>
              </a:rPr>
              <a:t>arrow</a:t>
            </a:r>
            <a:r>
              <a:rPr lang="pt-BR" sz="2400" dirty="0" smtClean="0">
                <a:solidFill>
                  <a:schemeClr val="bg1"/>
                </a:solidFill>
                <a:cs typeface="Miriam Libre" panose="00000500000000000000" pitchFamily="2" charset="-79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cs typeface="Miriam Libre" panose="00000500000000000000" pitchFamily="2" charset="-79"/>
              </a:rPr>
              <a:t>functions</a:t>
            </a:r>
            <a:r>
              <a:rPr lang="pt-BR" sz="2400" dirty="0" smtClean="0">
                <a:solidFill>
                  <a:schemeClr val="bg1"/>
                </a:solidFill>
                <a:cs typeface="Miriam Libre" panose="00000500000000000000" pitchFamily="2" charset="-79"/>
              </a:rPr>
              <a:t>, buscando variar de acordo com as diferentes possibilidades passadas.</a:t>
            </a:r>
            <a:endParaRPr lang="pt-BR" sz="2400" dirty="0">
              <a:solidFill>
                <a:schemeClr val="bg1"/>
              </a:solidFill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6047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– SINTAXE BÁSICA DE CHAMADA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789791" y="1845472"/>
            <a:ext cx="106124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 err="1">
                <a:ea typeface="Titillium Web"/>
                <a:cs typeface="Miriam Libre" panose="00000500000000000000" pitchFamily="2" charset="-79"/>
                <a:sym typeface="Titillium Web"/>
              </a:rPr>
              <a:t>nomeDaFunção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()</a:t>
            </a:r>
          </a:p>
          <a:p>
            <a:endParaRPr lang="pt-BR" sz="3600" b="1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r>
              <a:rPr lang="pt-BR" sz="3600" b="1" dirty="0" err="1" smtClean="0">
                <a:ea typeface="Titillium Web"/>
                <a:cs typeface="Miriam Libre" panose="00000500000000000000" pitchFamily="2" charset="-79"/>
                <a:sym typeface="Titillium Web"/>
              </a:rPr>
              <a:t>nomeDaFunção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(argumento1, </a:t>
            </a:r>
            <a:r>
              <a:rPr lang="pt-BR" sz="3600" b="1" dirty="0" err="1" smtClean="0">
                <a:ea typeface="Titillium Web"/>
                <a:cs typeface="Miriam Libre" panose="00000500000000000000" pitchFamily="2" charset="-79"/>
                <a:sym typeface="Titillium Web"/>
              </a:rPr>
              <a:t>argumentoN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)</a:t>
            </a:r>
          </a:p>
          <a:p>
            <a:endParaRPr lang="pt-BR" sz="3600" b="1" dirty="0" smtClean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r>
              <a:rPr lang="pt-BR" sz="3600" b="1" dirty="0" err="1" smtClean="0">
                <a:ea typeface="Titillium Web"/>
                <a:cs typeface="Miriam Libre" panose="00000500000000000000" pitchFamily="2" charset="-79"/>
                <a:sym typeface="Titillium Web"/>
              </a:rPr>
              <a:t>let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 </a:t>
            </a:r>
            <a:r>
              <a:rPr lang="pt-BR" sz="3600" b="1" dirty="0" err="1" smtClean="0">
                <a:ea typeface="Titillium Web"/>
                <a:cs typeface="Miriam Libre" panose="00000500000000000000" pitchFamily="2" charset="-79"/>
                <a:sym typeface="Titillium Web"/>
              </a:rPr>
              <a:t>resultadoDaFuncao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 = </a:t>
            </a:r>
            <a:r>
              <a:rPr lang="pt-BR" sz="3600" b="1" dirty="0" err="1" smtClean="0">
                <a:ea typeface="Titillium Web"/>
                <a:cs typeface="Miriam Libre" panose="00000500000000000000" pitchFamily="2" charset="-79"/>
                <a:sym typeface="Titillium Web"/>
              </a:rPr>
              <a:t>nomeDaFuncao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(arg1, arg2)</a:t>
            </a:r>
            <a:endParaRPr lang="pt-BR" sz="3600" b="1" dirty="0"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7211F-93B3-FF03-886C-762F348D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657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413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– Exemplo </a:t>
            </a:r>
            <a:r>
              <a:rPr lang="pt-BR" sz="3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sem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 parâmetros e </a:t>
            </a:r>
            <a:r>
              <a:rPr lang="pt-BR" sz="3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sem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 retorno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789791" y="1845472"/>
            <a:ext cx="106124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 err="1" smtClean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function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 </a:t>
            </a:r>
            <a:r>
              <a:rPr lang="pt-BR" sz="3600" b="1" dirty="0" err="1" smtClean="0">
                <a:ea typeface="Titillium Web"/>
                <a:cs typeface="Miriam Libre" panose="00000500000000000000" pitchFamily="2" charset="-79"/>
                <a:sym typeface="Titillium Web"/>
              </a:rPr>
              <a:t>somarSemParametro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() </a:t>
            </a:r>
            <a:r>
              <a:rPr lang="pt-BR" sz="3600" b="1" dirty="0">
                <a:ea typeface="Titillium Web"/>
                <a:cs typeface="Miriam Libre" panose="00000500000000000000" pitchFamily="2" charset="-79"/>
                <a:sym typeface="Titillium Web"/>
              </a:rPr>
              <a:t>{</a:t>
            </a:r>
          </a:p>
          <a:p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	</a:t>
            </a:r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 </a:t>
            </a:r>
          </a:p>
          <a:p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	 </a:t>
            </a:r>
          </a:p>
          <a:p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	 </a:t>
            </a:r>
          </a:p>
          <a:p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	 </a:t>
            </a:r>
          </a:p>
          <a:p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}</a:t>
            </a:r>
            <a:endParaRPr lang="pt-BR" sz="3600" b="1" dirty="0"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7211F-93B3-FF03-886C-762F348D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8639" y="239947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	</a:t>
            </a:r>
            <a:r>
              <a:rPr lang="pt-BR" sz="3000" b="1" dirty="0" err="1" smtClean="0">
                <a:ea typeface="Titillium Web"/>
                <a:cs typeface="Miriam Libre" panose="00000500000000000000" pitchFamily="2" charset="-79"/>
                <a:sym typeface="Titillium Web"/>
              </a:rPr>
              <a:t>let</a:t>
            </a:r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 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numero1 = 5</a:t>
            </a:r>
          </a:p>
          <a:p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	</a:t>
            </a:r>
            <a:r>
              <a:rPr lang="pt-BR" sz="3000" b="1" dirty="0" err="1">
                <a:ea typeface="Titillium Web"/>
                <a:cs typeface="Miriam Libre" panose="00000500000000000000" pitchFamily="2" charset="-79"/>
                <a:sym typeface="Titillium Web"/>
              </a:rPr>
              <a:t>let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 numero2  = 4</a:t>
            </a:r>
          </a:p>
          <a:p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	</a:t>
            </a:r>
            <a:r>
              <a:rPr lang="pt-BR" sz="3000" b="1" dirty="0" err="1">
                <a:ea typeface="Titillium Web"/>
                <a:cs typeface="Miriam Libre" panose="00000500000000000000" pitchFamily="2" charset="-79"/>
                <a:sym typeface="Titillium Web"/>
              </a:rPr>
              <a:t>let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 soma = numero1 + numero2</a:t>
            </a:r>
          </a:p>
          <a:p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	console.log(soma)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789791" y="5225532"/>
            <a:ext cx="37905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b="1" dirty="0" err="1">
                <a:ea typeface="Titillium Web"/>
                <a:cs typeface="Miriam Libre" panose="00000500000000000000" pitchFamily="2" charset="-79"/>
                <a:sym typeface="Titillium Web"/>
              </a:rPr>
              <a:t>somarSemParametro</a:t>
            </a:r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()</a:t>
            </a:r>
            <a:endParaRPr lang="pt-BR" sz="3000" b="1" dirty="0"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7715214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4139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– Exemplo </a:t>
            </a:r>
            <a:r>
              <a:rPr lang="pt-BR" sz="3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com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 parâmetros, </a:t>
            </a:r>
            <a:r>
              <a:rPr lang="pt-BR" sz="3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com</a:t>
            </a:r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 retorno e </a:t>
            </a:r>
            <a:r>
              <a:rPr lang="pt-BR" sz="3400" b="1" dirty="0">
                <a:solidFill>
                  <a:srgbClr val="92D050"/>
                </a:solidFill>
                <a:cs typeface="Arial" panose="020B0604020202020204" pitchFamily="34" charset="0"/>
              </a:rPr>
              <a:t>com</a:t>
            </a:r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 </a:t>
            </a:r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valores padrões nos parâmetros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789791" y="1845472"/>
            <a:ext cx="106124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 err="1" smtClean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function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 somar(</a:t>
            </a:r>
            <a:r>
              <a:rPr lang="pt-BR" sz="3600" b="1" dirty="0" smtClean="0">
                <a:solidFill>
                  <a:srgbClr val="FFC000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numero1 = 0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, 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numero2 = 0</a:t>
            </a:r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) {</a:t>
            </a:r>
            <a:endParaRPr lang="pt-BR" sz="3000" b="1" dirty="0" smtClean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endParaRPr lang="pt-BR" sz="3600" b="1" dirty="0" smtClean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endParaRPr lang="pt-BR" sz="3600" b="1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r>
              <a:rPr lang="pt-BR" sz="36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}</a:t>
            </a:r>
            <a:endParaRPr lang="pt-BR" sz="3600" b="1" dirty="0"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7211F-93B3-FF03-886C-762F348D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36028" y="249180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	</a:t>
            </a:r>
            <a:r>
              <a:rPr lang="pt-BR" sz="3000" b="1" dirty="0" err="1">
                <a:ea typeface="Titillium Web"/>
                <a:cs typeface="Miriam Libre" panose="00000500000000000000" pitchFamily="2" charset="-79"/>
                <a:sym typeface="Titillium Web"/>
              </a:rPr>
              <a:t>let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 soma = </a:t>
            </a:r>
            <a:r>
              <a:rPr lang="pt-BR" sz="3000" b="1" dirty="0">
                <a:solidFill>
                  <a:srgbClr val="FFC000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numero1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 + </a:t>
            </a:r>
            <a:r>
              <a:rPr lang="pt-BR" sz="3000" b="1" dirty="0">
                <a:solidFill>
                  <a:schemeClr val="accent2">
                    <a:lumMod val="75000"/>
                  </a:schemeClr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numero2</a:t>
            </a:r>
          </a:p>
          <a:p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	</a:t>
            </a:r>
            <a:r>
              <a:rPr lang="pt-BR" sz="3000" b="1" dirty="0" err="1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return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 soma</a:t>
            </a:r>
          </a:p>
        </p:txBody>
      </p:sp>
      <p:sp>
        <p:nvSpPr>
          <p:cNvPr id="6" name="Retângulo 5"/>
          <p:cNvSpPr/>
          <p:nvPr/>
        </p:nvSpPr>
        <p:spPr>
          <a:xfrm>
            <a:off x="789791" y="4800126"/>
            <a:ext cx="40900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b="1" dirty="0" err="1">
                <a:ea typeface="Titillium Web"/>
                <a:cs typeface="Miriam Libre" panose="00000500000000000000" pitchFamily="2" charset="-79"/>
                <a:sym typeface="Titillium Web"/>
              </a:rPr>
              <a:t>let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 resultado = </a:t>
            </a:r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somar(</a:t>
            </a:r>
            <a:r>
              <a:rPr lang="pt-BR" sz="3000" b="1" dirty="0" smtClean="0">
                <a:solidFill>
                  <a:srgbClr val="FFC000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5</a:t>
            </a:r>
            <a:r>
              <a:rPr lang="pt-BR" sz="3000" b="1" dirty="0" smtClean="0">
                <a:ea typeface="Titillium Web"/>
                <a:cs typeface="Miriam Libre" panose="00000500000000000000" pitchFamily="2" charset="-79"/>
                <a:sym typeface="Titillium Web"/>
              </a:rPr>
              <a:t>) </a:t>
            </a:r>
            <a:endParaRPr lang="pt-BR" sz="3000" dirty="0"/>
          </a:p>
        </p:txBody>
      </p:sp>
      <p:sp>
        <p:nvSpPr>
          <p:cNvPr id="7" name="Retângulo 6"/>
          <p:cNvSpPr/>
          <p:nvPr/>
        </p:nvSpPr>
        <p:spPr>
          <a:xfrm>
            <a:off x="789791" y="5373941"/>
            <a:ext cx="20874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somar(</a:t>
            </a:r>
            <a:r>
              <a:rPr lang="pt-BR" sz="3000" b="1" dirty="0">
                <a:solidFill>
                  <a:srgbClr val="FFC000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4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, </a:t>
            </a:r>
            <a:r>
              <a:rPr lang="pt-BR" sz="3000" b="1" dirty="0">
                <a:solidFill>
                  <a:schemeClr val="accent2">
                    <a:lumMod val="75000"/>
                  </a:schemeClr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5</a:t>
            </a:r>
            <a:r>
              <a:rPr lang="pt-BR" sz="3000" b="1" dirty="0">
                <a:ea typeface="Titillium Web"/>
                <a:cs typeface="Miriam Libre" panose="00000500000000000000" pitchFamily="2" charset="-79"/>
                <a:sym typeface="Titillium Web"/>
              </a:rPr>
              <a:t>)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6941593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-26126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9913412" y="-29658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542712" y="258743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</a:t>
            </a:r>
            <a:r>
              <a:rPr lang="pt-BR" sz="2667" kern="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pt-BR" sz="2667" kern="0" dirty="0">
                <a:solidFill>
                  <a:schemeClr val="bg1"/>
                </a:solidFill>
                <a:latin typeface="+mn-lt"/>
              </a:rPr>
              <a:t>F</a:t>
            </a:r>
            <a:r>
              <a:rPr lang="pt-BR" sz="2667" kern="0" dirty="0" smtClean="0">
                <a:solidFill>
                  <a:schemeClr val="bg1"/>
                </a:solidFill>
                <a:latin typeface="+mn-lt"/>
              </a:rPr>
              <a:t>unções)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484533" y="1343561"/>
            <a:ext cx="11497260" cy="4524315"/>
            <a:chOff x="715830" y="1413315"/>
            <a:chExt cx="11053805" cy="4524315"/>
          </a:xfrm>
        </p:grpSpPr>
        <p:grpSp>
          <p:nvGrpSpPr>
            <p:cNvPr id="3" name="Agrupar 2"/>
            <p:cNvGrpSpPr/>
            <p:nvPr/>
          </p:nvGrpSpPr>
          <p:grpSpPr>
            <a:xfrm>
              <a:off x="715830" y="1413315"/>
              <a:ext cx="11053805" cy="4524315"/>
              <a:chOff x="1538790" y="2165328"/>
              <a:chExt cx="8986973" cy="4524315"/>
            </a:xfrm>
          </p:grpSpPr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CEF1C05-DD73-C5DC-0487-32D07776DD20}"/>
                  </a:ext>
                </a:extLst>
              </p:cNvPr>
              <p:cNvSpPr txBox="1"/>
              <p:nvPr/>
            </p:nvSpPr>
            <p:spPr>
              <a:xfrm>
                <a:off x="1739154" y="2165328"/>
                <a:ext cx="8786609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1597" algn="just"/>
                <a:r>
                  <a:rPr lang="pt-BR" sz="2400" dirty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C</a:t>
                </a:r>
                <a:r>
                  <a:rPr lang="pt-BR" sz="2400" dirty="0" smtClean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rie </a:t>
                </a:r>
                <a:r>
                  <a:rPr lang="pt-BR" sz="2400" dirty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uma função que determine quantos números primos existem dentro </a:t>
                </a:r>
                <a:r>
                  <a:rPr lang="pt-BR" sz="2400" dirty="0" smtClean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de um  intervalo que o usuário informar. </a:t>
                </a:r>
                <a:r>
                  <a:rPr lang="pt-BR" sz="2400" dirty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Utilize uma abordagem de repetição com for ou </a:t>
                </a:r>
                <a:r>
                  <a:rPr lang="pt-BR" sz="2400" dirty="0" err="1" smtClean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while</a:t>
                </a:r>
                <a:r>
                  <a:rPr lang="pt-BR" sz="2400" dirty="0" smtClean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.</a:t>
                </a:r>
              </a:p>
              <a:p>
                <a:pPr marL="101597" algn="just"/>
                <a:endPara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endParaRPr>
              </a:p>
              <a:p>
                <a:pPr marL="101597" algn="just"/>
                <a:r>
                  <a:rPr lang="pt-BR" sz="2400" dirty="0" smtClean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Utilizando </a:t>
                </a:r>
                <a:r>
                  <a:rPr lang="pt-BR" sz="2400" dirty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funções, fazer um sistema que receba um número e retorne se ele é par ou ímpar</a:t>
                </a:r>
                <a:r>
                  <a:rPr lang="pt-BR" sz="2400" dirty="0" smtClean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.</a:t>
                </a:r>
              </a:p>
              <a:p>
                <a:pPr marL="101597" algn="just"/>
                <a:endParaRPr lang="pt-BR" sz="2400" dirty="0">
                  <a:solidFill>
                    <a:schemeClr val="bg1"/>
                  </a:solidFill>
                  <a:cs typeface="Miriam Libre" panose="00000500000000000000" pitchFamily="2" charset="-79"/>
                </a:endParaRPr>
              </a:p>
              <a:p>
                <a:pPr marL="101597" algn="just"/>
                <a:r>
                  <a:rPr lang="pt-BR" sz="2400" dirty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Criar uma calculadora utilizando funções para cada operação. O usuário deve digitar o primeiro número, o segundo número e em seguida a operação que deseja realizar (1 - Soma 2 - Subtração 3 - Multiplicação 4 - Divisão). O resultado deve ser mostrado na tela</a:t>
                </a:r>
                <a:r>
                  <a:rPr lang="pt-BR" sz="2400" dirty="0" smtClean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. Digite </a:t>
                </a:r>
                <a:r>
                  <a:rPr lang="pt-BR" sz="2400" dirty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o primeiro número:</a:t>
                </a:r>
              </a:p>
              <a:p>
                <a:pPr marL="101597" algn="just"/>
                <a:r>
                  <a:rPr lang="pt-BR" sz="2400" dirty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Digite o segundo número</a:t>
                </a:r>
                <a:r>
                  <a:rPr lang="pt-BR" sz="2400" dirty="0" smtClean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:</a:t>
                </a:r>
                <a:endParaRPr lang="pt-BR" sz="2400" dirty="0">
                  <a:solidFill>
                    <a:schemeClr val="bg1"/>
                  </a:solidFill>
                  <a:cs typeface="Miriam Libre" panose="00000500000000000000" pitchFamily="2" charset="-79"/>
                </a:endParaRPr>
              </a:p>
              <a:p>
                <a:pPr marL="101597" algn="just"/>
                <a:r>
                  <a:rPr lang="pt-BR" sz="2400" dirty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Qual operação deseja </a:t>
                </a:r>
                <a:r>
                  <a:rPr lang="pt-BR" sz="2400" dirty="0" smtClean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realizar? 1 – Soma 2 – Subtração 3 – Multiplicação 4 </a:t>
                </a:r>
                <a:r>
                  <a:rPr lang="pt-BR" sz="2400" dirty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- </a:t>
                </a:r>
                <a:r>
                  <a:rPr lang="pt-BR" sz="2400" dirty="0" smtClean="0">
                    <a:solidFill>
                      <a:schemeClr val="bg1"/>
                    </a:solidFill>
                    <a:cs typeface="Miriam Libre" panose="00000500000000000000" pitchFamily="2" charset="-79"/>
                  </a:rPr>
                  <a:t>Divisão</a:t>
                </a:r>
                <a:endParaRPr lang="pt-BR" sz="2400" dirty="0">
                  <a:solidFill>
                    <a:schemeClr val="bg1"/>
                  </a:solidFill>
                  <a:cs typeface="Miriam Libre" panose="00000500000000000000" pitchFamily="2" charset="-79"/>
                </a:endParaRPr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1FF03B16-4BA7-DB8B-D0EC-AFB09CD99893}"/>
                  </a:ext>
                </a:extLst>
              </p:cNvPr>
              <p:cNvSpPr/>
              <p:nvPr/>
            </p:nvSpPr>
            <p:spPr>
              <a:xfrm>
                <a:off x="1538790" y="2309144"/>
                <a:ext cx="200363" cy="193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rgbClr val="92D050"/>
                    </a:solidFill>
                  </a:ln>
                  <a:solidFill>
                    <a:srgbClr val="005CAA"/>
                  </a:solidFill>
                </a:endParaRPr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FF03B16-4BA7-DB8B-D0EC-AFB09CD99893}"/>
                </a:ext>
              </a:extLst>
            </p:cNvPr>
            <p:cNvSpPr/>
            <p:nvPr/>
          </p:nvSpPr>
          <p:spPr>
            <a:xfrm>
              <a:off x="737577" y="2620809"/>
              <a:ext cx="246443" cy="193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92D050"/>
                  </a:solidFill>
                </a:ln>
                <a:solidFill>
                  <a:srgbClr val="005CAA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FF03B16-4BA7-DB8B-D0EC-AFB09CD99893}"/>
                </a:ext>
              </a:extLst>
            </p:cNvPr>
            <p:cNvSpPr/>
            <p:nvPr/>
          </p:nvSpPr>
          <p:spPr>
            <a:xfrm>
              <a:off x="737577" y="3712742"/>
              <a:ext cx="246443" cy="193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92D050"/>
                  </a:solidFill>
                </a:ln>
                <a:solidFill>
                  <a:srgbClr val="005CA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951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-26126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9913412" y="-29658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542712" y="258743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</a:t>
            </a:r>
            <a:r>
              <a:rPr lang="pt-BR" sz="2667" kern="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pt-BR" sz="2667" kern="0" dirty="0">
                <a:solidFill>
                  <a:schemeClr val="bg1"/>
                </a:solidFill>
                <a:latin typeface="+mn-lt"/>
              </a:rPr>
              <a:t>F</a:t>
            </a:r>
            <a:r>
              <a:rPr lang="pt-BR" sz="2667" kern="0" dirty="0" smtClean="0">
                <a:solidFill>
                  <a:schemeClr val="bg1"/>
                </a:solidFill>
                <a:latin typeface="+mn-lt"/>
              </a:rPr>
              <a:t>unções)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/>
        </p:nvGrpSpPr>
        <p:grpSpPr>
          <a:xfrm>
            <a:off x="484533" y="1343561"/>
            <a:ext cx="11053805" cy="4154984"/>
            <a:chOff x="1538790" y="2165328"/>
            <a:chExt cx="8986973" cy="4154984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CEF1C05-DD73-C5DC-0487-32D07776DD20}"/>
                </a:ext>
              </a:extLst>
            </p:cNvPr>
            <p:cNvSpPr txBox="1"/>
            <p:nvPr/>
          </p:nvSpPr>
          <p:spPr>
            <a:xfrm>
              <a:off x="1739154" y="2165328"/>
              <a:ext cx="8786609" cy="4154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1597" algn="just"/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Crie 2 funções: a primeira recebe 3 números como argumento, realize a soma desses 3 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números e chama a segunda função, 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que por sua vez recebe como argumento uma soma e uma quantidade 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e 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retorna a média. Armazene o resultado da média em uma variável e exiba por um </a:t>
              </a:r>
              <a:r>
                <a:rPr lang="pt-BR" sz="2400" dirty="0" err="1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alert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.</a:t>
              </a:r>
            </a:p>
            <a:p>
              <a:pPr marL="101597" algn="just"/>
              <a:endParaRPr lang="pt-BR" sz="2400" dirty="0">
                <a:solidFill>
                  <a:schemeClr val="bg1"/>
                </a:solidFill>
                <a:cs typeface="Miriam Libre" panose="00000500000000000000" pitchFamily="2" charset="-79"/>
              </a:endParaRPr>
            </a:p>
            <a:p>
              <a:pPr marL="101597" algn="just"/>
              <a:r>
                <a:rPr lang="pt-BR" sz="2400" dirty="0">
                  <a:solidFill>
                    <a:schemeClr val="bg1"/>
                  </a:solidFill>
                  <a:cs typeface="Miriam Libre" panose="00000500000000000000" pitchFamily="2" charset="-79"/>
                </a:rPr>
                <a:t>Faça um programa que recebe três números do usuário, e identifica o maior através de uma função e o menor número através de outra 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função e depois os exibe por um </a:t>
              </a:r>
              <a:r>
                <a:rPr lang="pt-BR" sz="2400" dirty="0" err="1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alert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.</a:t>
              </a:r>
            </a:p>
            <a:p>
              <a:pPr marL="101597" algn="just"/>
              <a:endParaRPr lang="pt-BR" sz="2400" dirty="0">
                <a:solidFill>
                  <a:schemeClr val="bg1"/>
                </a:solidFill>
                <a:cs typeface="Miriam Libre" panose="00000500000000000000" pitchFamily="2" charset="-79"/>
              </a:endParaRPr>
            </a:p>
            <a:p>
              <a:pPr marL="101597" algn="just"/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Crie uma função que </a:t>
              </a:r>
              <a:r>
                <a:rPr lang="pt-BR" sz="2400" dirty="0">
                  <a:solidFill>
                    <a:schemeClr val="bg1"/>
                  </a:solidFill>
                  <a:cs typeface="Miriam Libre" panose="00000500000000000000" pitchFamily="2" charset="-79"/>
                </a:rPr>
                <a:t>recebe um 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número inteiro </a:t>
              </a:r>
              <a:r>
                <a:rPr lang="pt-BR" sz="2400" dirty="0">
                  <a:solidFill>
                    <a:schemeClr val="bg1"/>
                  </a:solidFill>
                  <a:cs typeface="Miriam Libre" panose="00000500000000000000" pitchFamily="2" charset="-79"/>
                </a:rPr>
                <a:t>e 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retorna </a:t>
              </a:r>
              <a:r>
                <a:rPr lang="pt-BR" sz="2400" dirty="0">
                  <a:solidFill>
                    <a:schemeClr val="bg1"/>
                  </a:solidFill>
                  <a:cs typeface="Miriam Libre" panose="00000500000000000000" pitchFamily="2" charset="-79"/>
                </a:rPr>
                <a:t>todos os primos, de 1 até </a:t>
              </a:r>
              <a:r>
                <a:rPr lang="pt-BR" sz="2400" dirty="0" smtClean="0">
                  <a:solidFill>
                    <a:schemeClr val="bg1"/>
                  </a:solidFill>
                  <a:cs typeface="Miriam Libre" panose="00000500000000000000" pitchFamily="2" charset="-79"/>
                </a:rPr>
                <a:t>ele.</a:t>
              </a:r>
              <a:endParaRPr lang="pt-BR" sz="2400" dirty="0">
                <a:solidFill>
                  <a:schemeClr val="bg1"/>
                </a:solidFill>
                <a:cs typeface="Miriam Libre" panose="00000500000000000000" pitchFamily="2" charset="-79"/>
              </a:endParaRP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FF03B16-4BA7-DB8B-D0EC-AFB09CD99893}"/>
                </a:ext>
              </a:extLst>
            </p:cNvPr>
            <p:cNvSpPr/>
            <p:nvPr/>
          </p:nvSpPr>
          <p:spPr>
            <a:xfrm>
              <a:off x="1538790" y="2309144"/>
              <a:ext cx="200363" cy="193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92D050"/>
                  </a:solidFill>
                </a:ln>
                <a:solidFill>
                  <a:srgbClr val="005CAA"/>
                </a:solidFill>
              </a:endParaRPr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F03B16-4BA7-DB8B-D0EC-AFB09CD99893}"/>
              </a:ext>
            </a:extLst>
          </p:cNvPr>
          <p:cNvSpPr/>
          <p:nvPr/>
        </p:nvSpPr>
        <p:spPr>
          <a:xfrm>
            <a:off x="506279" y="3270704"/>
            <a:ext cx="246443" cy="19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FF03B16-4BA7-DB8B-D0EC-AFB09CD99893}"/>
              </a:ext>
            </a:extLst>
          </p:cNvPr>
          <p:cNvSpPr/>
          <p:nvPr/>
        </p:nvSpPr>
        <p:spPr>
          <a:xfrm>
            <a:off x="506279" y="4736914"/>
            <a:ext cx="246443" cy="19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40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TIPOS DE FUNÇÃO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532253"/>
            <a:ext cx="10690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Função nomeada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: possui um nome e não precisa estar atribuída numa variável.</a:t>
            </a:r>
          </a:p>
          <a:p>
            <a:pPr algn="just"/>
            <a:endParaRPr lang="pt-BR" sz="3200" b="1" dirty="0" smtClean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smtClean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Função anônima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: Não possui um nome; </a:t>
            </a:r>
          </a:p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P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ode ser usada como argumento em outra função;</a:t>
            </a:r>
          </a:p>
          <a:p>
            <a:pPr algn="just"/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Precisa estar atribuída a uma variável se quisermos reutilizá-la.</a:t>
            </a:r>
          </a:p>
          <a:p>
            <a:pPr algn="just"/>
            <a:endParaRPr lang="pt-BR" sz="3200" b="1" dirty="0" smtClean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smtClean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Arrow </a:t>
            </a:r>
            <a:r>
              <a:rPr lang="pt-BR" sz="3200" b="1" dirty="0" err="1" smtClean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function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: possui uma sintaxe simplificada, que facilita alguns processos</a:t>
            </a:r>
            <a:endParaRPr lang="pt-BR" sz="3200" b="1" dirty="0">
              <a:latin typeface="+mj-lt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12414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FUNÇÃO NOMEADA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521124"/>
            <a:ext cx="10690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005CAA"/>
                </a:solidFill>
                <a:cs typeface="Miriam Libre" panose="00000500000000000000" pitchFamily="2" charset="-79"/>
              </a:rPr>
              <a:t>Partes:</a:t>
            </a:r>
          </a:p>
          <a:p>
            <a:pPr algn="just"/>
            <a:r>
              <a:rPr lang="pt-BR" sz="3200" dirty="0">
                <a:cs typeface="Miriam Libre" panose="00000500000000000000" pitchFamily="2" charset="-79"/>
              </a:rPr>
              <a:t>1- </a:t>
            </a:r>
            <a:r>
              <a:rPr lang="pt-BR" sz="3200" dirty="0" err="1" smtClean="0">
                <a:cs typeface="Miriam Libre" panose="00000500000000000000" pitchFamily="2" charset="-79"/>
              </a:rPr>
              <a:t>function</a:t>
            </a:r>
            <a:r>
              <a:rPr lang="pt-BR" sz="3200" dirty="0" smtClean="0">
                <a:cs typeface="Miriam Libre" panose="00000500000000000000" pitchFamily="2" charset="-79"/>
              </a:rPr>
              <a:t> </a:t>
            </a:r>
            <a:r>
              <a:rPr lang="pt-BR" sz="3200" dirty="0" err="1" smtClean="0">
                <a:cs typeface="Miriam Libre" panose="00000500000000000000" pitchFamily="2" charset="-79"/>
              </a:rPr>
              <a:t>nomeDaFuncao</a:t>
            </a:r>
            <a:endParaRPr lang="pt-BR" sz="3200" dirty="0"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cs typeface="Miriam Libre" panose="00000500000000000000" pitchFamily="2" charset="-79"/>
              </a:rPr>
              <a:t>2- Parâmetros dentro de parênteses</a:t>
            </a:r>
          </a:p>
          <a:p>
            <a:pPr algn="just"/>
            <a:r>
              <a:rPr lang="pt-BR" sz="3200" dirty="0" smtClean="0">
                <a:cs typeface="Miriam Libre" panose="00000500000000000000" pitchFamily="2" charset="-79"/>
              </a:rPr>
              <a:t>3- </a:t>
            </a:r>
            <a:r>
              <a:rPr lang="pt-BR" sz="3200" dirty="0">
                <a:cs typeface="Miriam Libre" panose="00000500000000000000" pitchFamily="2" charset="-79"/>
              </a:rPr>
              <a:t>Corpo da função entre chaves</a:t>
            </a:r>
          </a:p>
          <a:p>
            <a:pPr algn="just"/>
            <a:endParaRPr lang="pt-BR" sz="3200" b="1" dirty="0"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solidFill>
                  <a:srgbClr val="005CAA"/>
                </a:solidFill>
                <a:cs typeface="Miriam Libre" panose="00000500000000000000" pitchFamily="2" charset="-79"/>
              </a:rPr>
              <a:t>Sintaxe:</a:t>
            </a:r>
            <a:endParaRPr lang="pt-BR" sz="3200" dirty="0">
              <a:cs typeface="Miriam Libre" panose="00000500000000000000" pitchFamily="2" charset="-79"/>
            </a:endParaRPr>
          </a:p>
          <a:p>
            <a:pPr algn="just"/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function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 desligar(</a:t>
            </a:r>
            <a:r>
              <a:rPr lang="pt-BR" sz="3200" b="1" dirty="0" err="1" smtClean="0">
                <a:latin typeface="+mj-lt"/>
                <a:cs typeface="Miriam Libre" panose="00000500000000000000" pitchFamily="2" charset="-79"/>
              </a:rPr>
              <a:t>parametros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) {</a:t>
            </a:r>
          </a:p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	</a:t>
            </a:r>
            <a:r>
              <a:rPr lang="pt-BR" sz="3200" b="1" dirty="0" smtClean="0">
                <a:latin typeface="+mj-lt"/>
                <a:cs typeface="Miriam Libre" panose="00000500000000000000" pitchFamily="2" charset="-79"/>
              </a:rPr>
              <a:t>// corpo da função</a:t>
            </a:r>
          </a:p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0810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1549</Words>
  <Application>Microsoft Office PowerPoint</Application>
  <PresentationFormat>Widescreen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Menlo, Monaco,  Courier New</vt:lpstr>
      <vt:lpstr>Miriam Libre</vt:lpstr>
      <vt:lpstr>Titillium Web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professor</cp:lastModifiedBy>
  <cp:revision>62</cp:revision>
  <dcterms:created xsi:type="dcterms:W3CDTF">2023-08-01T00:54:19Z</dcterms:created>
  <dcterms:modified xsi:type="dcterms:W3CDTF">2023-09-07T01:00:51Z</dcterms:modified>
</cp:coreProperties>
</file>