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1" r:id="rId3"/>
    <p:sldId id="292" r:id="rId4"/>
    <p:sldId id="350" r:id="rId5"/>
    <p:sldId id="257" r:id="rId6"/>
    <p:sldId id="289" r:id="rId7"/>
    <p:sldId id="290" r:id="rId8"/>
    <p:sldId id="260" r:id="rId9"/>
    <p:sldId id="280" r:id="rId10"/>
    <p:sldId id="331" r:id="rId11"/>
    <p:sldId id="332" r:id="rId12"/>
    <p:sldId id="351" r:id="rId13"/>
    <p:sldId id="352" r:id="rId14"/>
    <p:sldId id="333" r:id="rId15"/>
    <p:sldId id="354" r:id="rId16"/>
    <p:sldId id="353" r:id="rId17"/>
    <p:sldId id="335" r:id="rId18"/>
    <p:sldId id="343" r:id="rId19"/>
    <p:sldId id="355" r:id="rId20"/>
    <p:sldId id="356" r:id="rId21"/>
    <p:sldId id="348" r:id="rId22"/>
    <p:sldId id="349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00AE6-2526-4FA7-AD93-271C48CDE355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BAFF4-FFA3-48B0-B0A5-FC93A422D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10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DC3F4-10C8-FFAF-9DBE-907DD800E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67470E-4250-234A-9E35-20C406AB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152CB-2163-A33B-EE3F-A4E073C3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B3B70F-106B-1FAC-73C2-01C92A83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E0A290-9A7D-8A14-9032-CF247EAC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363323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5C589-C065-685A-A5EF-5CF2267E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F82F70-DB42-4201-04B8-5D9DF9B7E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E2F28-013A-8B3A-7A86-2E8AC866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C43CEA-93B4-5320-EC96-DAA360EF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929A61-3FEC-745D-E552-F791427B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65002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C3407C-639A-AD5D-C76F-1CD07CA6F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6FE4CA-1D2C-EF17-373A-1E5DECB77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1F8CAF-AA14-9FA3-BEFE-8441E2E9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6E327-6F87-A246-CAB5-E4614904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F651D4-A576-BA57-39BB-D8166F2F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94365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1A619-CAD8-8F9C-6339-78BF012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182FF-D0FA-3603-AE9B-3FEE8801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7DA47-926D-8F11-37B0-0A8B7826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54EB3-DFBE-2E84-746E-4B33C7E0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968D4-F8F4-BD54-B095-5B6F4AE3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48803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86582-4B17-1907-A4CA-BED12BC7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11D630-05CE-B4AD-EE53-423BF1400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987933-3EA4-73A4-0EFB-5F7369DE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A8657-BBB1-2570-AAC8-FA9E8F42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33BAD-A84E-2BCE-2E86-44CC3DA6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123661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10DB7-7726-F8EC-0BAF-C0055A08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D06563-015D-EF63-9AB7-AFFC964D9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BFD74-F601-3058-880D-7B6386080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9810FF-7678-A23F-91C8-A22E40A8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BF5530-7744-3849-648B-8F6CB1DF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024258-261E-181D-7754-B1DB6B1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949117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A3060-45BE-89BF-CF5E-124F7BEC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47628-42A8-15E5-6BD7-7140DEB2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9B2A66-A267-5A39-F271-FE3CD6210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0CD386-3404-87C1-84BD-37A7ECCD6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E5022-CC13-72D6-EBEA-6453DEFF6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ED695F-40FE-159A-3ACE-AFFE22BF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C86DCD-1331-6C2A-EFB4-2348768E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D5F36D-8779-F967-248B-00786FF0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90160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751E-7874-CCC4-98E1-B66798D2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B4E1D4-72B5-D79A-2AE6-C936F544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526EDA-E7CC-DCCF-3ADD-5A2B578A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F526CF-B16D-E447-D67C-3BEEDA86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93740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A24DBA-2A6C-4BAB-4786-4B9AF242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9A35E8-BB24-28F9-A37E-C1C6E4D6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F24847-8E31-58F7-B242-E6ACE6C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127280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4BC91-B5D3-41F5-C115-D4D5E36F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70E14-9C11-ABCD-CB16-39B55B0F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DA8562-7D3C-7C19-D474-7DF4EA94F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CAB4B-BC85-B3B6-81A0-C55A996B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83E2AE-C7CB-DA7D-E69C-9FA71A17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A3C7C6-6205-3474-C426-BC5B0CA2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65644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FC630-CA17-AE8C-5747-0E46FC02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A45C34-7D86-6314-93C8-C0C51874A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82B307-D756-58A0-105F-8FEB9996B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3947D1-CDF8-61B2-15A9-3AEE27B7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703649-4C86-5443-796D-434B629E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962F0E-B412-C098-583B-36D3598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61654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4E0A8B-7C4B-5D26-4D11-AB24344B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F5E0DD-01BC-FBA5-947D-FC91620C2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29D39B-8D67-E32C-1035-849F69093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0CC8-C4E8-4543-85A8-2AAD7BCF852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2F708-C27E-953A-7308-346221C53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0F5DD-A863-9383-7810-17FD58670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27" y="1076446"/>
            <a:ext cx="5197181" cy="133228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8" y="1076446"/>
            <a:ext cx="1412383" cy="133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7E1A37-AB73-5664-9F77-D85219382673}"/>
              </a:ext>
            </a:extLst>
          </p:cNvPr>
          <p:cNvSpPr txBox="1"/>
          <p:nvPr/>
        </p:nvSpPr>
        <p:spPr>
          <a:xfrm>
            <a:off x="3393441" y="2568687"/>
            <a:ext cx="743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i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 da FIESC – Federação das Indústrias do Estado de Santa Catarina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3393441" y="4226560"/>
            <a:ext cx="74371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Nacional de Aprendizagem Industrial de Santa Catarina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317EE0BA-06C9-B555-CCCD-83B86274AB0B}"/>
              </a:ext>
            </a:extLst>
          </p:cNvPr>
          <p:cNvSpPr/>
          <p:nvPr/>
        </p:nvSpPr>
        <p:spPr>
          <a:xfrm>
            <a:off x="0" y="4226560"/>
            <a:ext cx="4294208" cy="2631440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74185A5-7DE1-FD7E-BA67-087E9CF0F8C1}"/>
              </a:ext>
            </a:extLst>
          </p:cNvPr>
          <p:cNvSpPr/>
          <p:nvPr/>
        </p:nvSpPr>
        <p:spPr>
          <a:xfrm flipH="1">
            <a:off x="6421120" y="5842339"/>
            <a:ext cx="5770880" cy="1015662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84710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CONCEITO</a:t>
            </a: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853439" y="1794999"/>
            <a:ext cx="1069073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b="1" dirty="0">
                <a:latin typeface="+mj-lt"/>
                <a:cs typeface="Miriam Libre" panose="00000500000000000000" pitchFamily="2" charset="-79"/>
              </a:rPr>
              <a:t>HTML (HyperText Markup Language) é uma linguagem de marcação voltada para </a:t>
            </a:r>
            <a:r>
              <a:rPr lang="pt-BR" sz="3600" b="1" dirty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desenvolvimento web</a:t>
            </a:r>
            <a:r>
              <a:rPr lang="pt-BR" sz="3600" b="1" dirty="0">
                <a:latin typeface="+mj-lt"/>
                <a:cs typeface="Miriam Libre" panose="00000500000000000000" pitchFamily="2" charset="-79"/>
              </a:rPr>
              <a:t>, que visa apresentar e </a:t>
            </a:r>
            <a:r>
              <a:rPr lang="pt-BR" sz="3600" b="1" dirty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estruturar</a:t>
            </a:r>
            <a:r>
              <a:rPr lang="pt-BR" sz="3600" b="1" dirty="0">
                <a:latin typeface="+mj-lt"/>
                <a:cs typeface="Miriam Libre" panose="00000500000000000000" pitchFamily="2" charset="-79"/>
              </a:rPr>
              <a:t> as aplicações com a inserção de </a:t>
            </a:r>
            <a:r>
              <a:rPr lang="pt-B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Miriam Libre" panose="00000500000000000000" pitchFamily="2" charset="-79"/>
              </a:rPr>
              <a:t>elementos visuais</a:t>
            </a:r>
            <a:r>
              <a:rPr lang="pt-BR" sz="3600" b="1" dirty="0">
                <a:latin typeface="+mj-lt"/>
                <a:cs typeface="Miriam Libre" panose="00000500000000000000" pitchFamily="2" charset="-79"/>
              </a:rPr>
              <a:t>.</a:t>
            </a:r>
          </a:p>
          <a:p>
            <a:pPr algn="just"/>
            <a:endParaRPr lang="pt-BR" sz="2800" b="1" dirty="0">
              <a:latin typeface="+mj-lt"/>
              <a:cs typeface="Miriam Libre" panose="00000500000000000000" pitchFamily="2" charset="-79"/>
            </a:endParaRPr>
          </a:p>
          <a:p>
            <a:pPr algn="just"/>
            <a:r>
              <a:rPr lang="pt-BR" sz="3600" b="1" dirty="0">
                <a:latin typeface="+mj-lt"/>
              </a:rPr>
              <a:t>Tem como principal função criar, distribuir e organizar os elementos de uma aplicação.</a:t>
            </a:r>
          </a:p>
        </p:txBody>
      </p:sp>
    </p:spTree>
    <p:extLst>
      <p:ext uri="{BB962C8B-B14F-4D97-AF65-F5344CB8AC3E}">
        <p14:creationId xmlns:p14="http://schemas.microsoft.com/office/powerpoint/2010/main" val="460157732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COMPARANDO COM CSS E JS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4847368-4BF8-9679-4609-009452E3A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05E7272-850F-776D-24C6-3626C5D51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1972" y="1618096"/>
            <a:ext cx="6357331" cy="382348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41453651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COMPARANDO COM CSS E JS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4847368-4BF8-9679-4609-009452E3A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EEF602E-70ED-1E57-0215-62801DBF1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695" y="1327416"/>
            <a:ext cx="5002140" cy="475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81239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COMPARANDO COM CSS E JS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4847368-4BF8-9679-4609-009452E3A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E154F305-8FEF-050B-4487-48418E6B8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869" y="1537921"/>
            <a:ext cx="8058262" cy="453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88784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ESTRUTURA BASE DE UM HTML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4847368-4BF8-9679-4609-009452E3A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58CA8B9-12C3-C7DD-DCFF-7882E943AA0E}"/>
              </a:ext>
            </a:extLst>
          </p:cNvPr>
          <p:cNvSpPr txBox="1"/>
          <p:nvPr/>
        </p:nvSpPr>
        <p:spPr>
          <a:xfrm>
            <a:off x="940806" y="1537447"/>
            <a:ext cx="437764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&lt;html&gt;</a:t>
            </a:r>
          </a:p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&lt;head&gt;</a:t>
            </a:r>
          </a:p>
          <a:p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&lt;/head&gt;</a:t>
            </a:r>
          </a:p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&lt;body&gt;</a:t>
            </a:r>
          </a:p>
          <a:p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&lt;/body&gt;</a:t>
            </a:r>
          </a:p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&lt;/html&gt;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959038-6591-CEBA-743A-8C94F9250259}"/>
              </a:ext>
            </a:extLst>
          </p:cNvPr>
          <p:cNvSpPr txBox="1"/>
          <p:nvPr/>
        </p:nvSpPr>
        <p:spPr>
          <a:xfrm>
            <a:off x="7052359" y="1534768"/>
            <a:ext cx="437764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</a:p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&lt;html lang="en"&gt;</a:t>
            </a:r>
          </a:p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&lt;head&gt;</a:t>
            </a:r>
          </a:p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&lt;meta charset="UTF-8"&gt;</a:t>
            </a:r>
          </a:p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&lt;title&gt;Document&lt;/title&gt;</a:t>
            </a:r>
          </a:p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&lt;/head&gt;</a:t>
            </a:r>
          </a:p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&lt;body&gt;</a:t>
            </a:r>
          </a:p>
          <a:p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&lt;/body&gt;</a:t>
            </a:r>
          </a:p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&lt;/html&gt;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57D6DE-65B3-AAA8-651C-125A1B355B3E}"/>
              </a:ext>
            </a:extLst>
          </p:cNvPr>
          <p:cNvSpPr txBox="1"/>
          <p:nvPr/>
        </p:nvSpPr>
        <p:spPr>
          <a:xfrm>
            <a:off x="4513546" y="2742480"/>
            <a:ext cx="1174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5CAA"/>
                </a:solidFill>
                <a:cs typeface="Arial" panose="020B0604020202020204" pitchFamily="34" charset="0"/>
              </a:rPr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4094358024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ESTRUTURA BASE DE UM HTML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4847368-4BF8-9679-4609-009452E3A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477BD34-22EF-7DE1-7DB7-87F0EBB2F25D}"/>
              </a:ext>
            </a:extLst>
          </p:cNvPr>
          <p:cNvSpPr/>
          <p:nvPr/>
        </p:nvSpPr>
        <p:spPr>
          <a:xfrm>
            <a:off x="949959" y="1665627"/>
            <a:ext cx="7818121" cy="42773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94858C1-C90C-1372-DCE1-F36AE03C63E4}"/>
              </a:ext>
            </a:extLst>
          </p:cNvPr>
          <p:cNvSpPr/>
          <p:nvPr/>
        </p:nvSpPr>
        <p:spPr>
          <a:xfrm>
            <a:off x="1036321" y="1754388"/>
            <a:ext cx="7640320" cy="46049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8C8FB3E-BC4B-84D8-8729-347F5A573DB6}"/>
              </a:ext>
            </a:extLst>
          </p:cNvPr>
          <p:cNvSpPr/>
          <p:nvPr/>
        </p:nvSpPr>
        <p:spPr>
          <a:xfrm>
            <a:off x="1036321" y="2225040"/>
            <a:ext cx="7640320" cy="36372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97033B1-3041-9415-B10A-AB40B87D273D}"/>
              </a:ext>
            </a:extLst>
          </p:cNvPr>
          <p:cNvSpPr/>
          <p:nvPr/>
        </p:nvSpPr>
        <p:spPr>
          <a:xfrm>
            <a:off x="9093200" y="2225040"/>
            <a:ext cx="33528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FD1C6F8-A0B1-E263-69EF-D78013EA6057}"/>
              </a:ext>
            </a:extLst>
          </p:cNvPr>
          <p:cNvSpPr/>
          <p:nvPr/>
        </p:nvSpPr>
        <p:spPr>
          <a:xfrm>
            <a:off x="9093200" y="2914604"/>
            <a:ext cx="335280" cy="3048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193BAD1-EA88-80A7-F442-3F1E915F3014}"/>
              </a:ext>
            </a:extLst>
          </p:cNvPr>
          <p:cNvSpPr/>
          <p:nvPr/>
        </p:nvSpPr>
        <p:spPr>
          <a:xfrm>
            <a:off x="9093200" y="3604168"/>
            <a:ext cx="335280" cy="304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Google Shape;3851;p15">
            <a:extLst>
              <a:ext uri="{FF2B5EF4-FFF2-40B4-BE49-F238E27FC236}">
                <a16:creationId xmlns:a16="http://schemas.microsoft.com/office/drawing/2014/main" id="{722BF0F5-05CF-2219-2CD1-78BD2BD5E0D4}"/>
              </a:ext>
            </a:extLst>
          </p:cNvPr>
          <p:cNvSpPr txBox="1">
            <a:spLocks/>
          </p:cNvSpPr>
          <p:nvPr/>
        </p:nvSpPr>
        <p:spPr>
          <a:xfrm>
            <a:off x="9617949" y="1970374"/>
            <a:ext cx="1537730" cy="3044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&lt;html&gt;</a:t>
            </a:r>
          </a:p>
          <a:p>
            <a:pPr marL="0" indent="0">
              <a:buFont typeface="Barlow Light"/>
              <a:buNone/>
            </a:pPr>
            <a:endParaRPr lang="en-US" sz="800" b="1" dirty="0">
              <a:latin typeface="+mn-lt"/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Font typeface="Barlow Light"/>
              <a:buNone/>
            </a:pPr>
            <a:r>
              <a:rPr lang="en-US" sz="2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&lt;head&gt;</a:t>
            </a:r>
          </a:p>
          <a:p>
            <a:pPr marL="0" indent="0">
              <a:buFont typeface="Barlow Light"/>
              <a:buNone/>
            </a:pPr>
            <a:endParaRPr lang="en-US" sz="900" b="1" dirty="0">
              <a:latin typeface="+mn-lt"/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Font typeface="Barlow Light"/>
              <a:buNone/>
            </a:pPr>
            <a:r>
              <a:rPr lang="en-US" sz="2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&lt;body&gt;</a:t>
            </a:r>
            <a:endParaRPr lang="en-US" sz="28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773633002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O QUE É UMA TAG?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4847368-4BF8-9679-4609-009452E3A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5E4D57B-7D3C-D26D-6C4E-82C7197FEEA2}"/>
              </a:ext>
            </a:extLst>
          </p:cNvPr>
          <p:cNvSpPr txBox="1"/>
          <p:nvPr/>
        </p:nvSpPr>
        <p:spPr>
          <a:xfrm>
            <a:off x="853439" y="1794999"/>
            <a:ext cx="106907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b="1" dirty="0">
                <a:latin typeface="+mj-lt"/>
                <a:cs typeface="Miriam Libre" panose="00000500000000000000" pitchFamily="2" charset="-79"/>
              </a:rPr>
              <a:t>Uma TAG em HTML, corresponde a uma marcação ou  elemento criado através de um comando.</a:t>
            </a:r>
          </a:p>
          <a:p>
            <a:pPr algn="just"/>
            <a:endParaRPr lang="pt-BR" sz="2400" b="1" dirty="0">
              <a:latin typeface="+mj-lt"/>
              <a:cs typeface="Miriam Libre" panose="00000500000000000000" pitchFamily="2" charset="-79"/>
            </a:endParaRPr>
          </a:p>
          <a:p>
            <a:pPr algn="just"/>
            <a:r>
              <a:rPr lang="pt-BR" sz="3600" b="1" dirty="0">
                <a:latin typeface="+mj-lt"/>
                <a:cs typeface="Miriam Libre" panose="00000500000000000000" pitchFamily="2" charset="-79"/>
              </a:rPr>
              <a:t>As TAGS podem possuir fechamento ou não, dependendo do elemento. </a:t>
            </a:r>
            <a:endParaRPr lang="pt-BR" sz="3600" b="1" dirty="0">
              <a:latin typeface="+mj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5CF486E-C460-ED72-3332-B6319E6B37B1}"/>
              </a:ext>
            </a:extLst>
          </p:cNvPr>
          <p:cNvSpPr txBox="1"/>
          <p:nvPr/>
        </p:nvSpPr>
        <p:spPr>
          <a:xfrm>
            <a:off x="2343173" y="4266564"/>
            <a:ext cx="84495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                     &lt;nome_da_tag&gt;        </a:t>
            </a:r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abertura</a:t>
            </a:r>
          </a:p>
          <a:p>
            <a:endParaRPr lang="pt-BR" sz="2400" b="1" dirty="0">
              <a:solidFill>
                <a:srgbClr val="005CAA"/>
              </a:solidFill>
              <a:cs typeface="Arial" panose="020B0604020202020204" pitchFamily="34" charset="0"/>
            </a:endParaRPr>
          </a:p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	           &lt;/nome_da_tag&gt;       </a:t>
            </a:r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fechamento</a:t>
            </a:r>
          </a:p>
        </p:txBody>
      </p:sp>
    </p:spTree>
    <p:extLst>
      <p:ext uri="{BB962C8B-B14F-4D97-AF65-F5344CB8AC3E}">
        <p14:creationId xmlns:p14="http://schemas.microsoft.com/office/powerpoint/2010/main" val="1723324809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B9F88704-769A-F702-FDCD-FD8E8F1E3979}"/>
              </a:ext>
            </a:extLst>
          </p:cNvPr>
          <p:cNvSpPr txBox="1">
            <a:spLocks/>
          </p:cNvSpPr>
          <p:nvPr/>
        </p:nvSpPr>
        <p:spPr>
          <a:xfrm>
            <a:off x="3552211" y="3428999"/>
            <a:ext cx="7220564" cy="98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Quais TAGS aprenderemos?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228E05-624D-74A1-47C4-0586D708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48" y="349211"/>
            <a:ext cx="1991043" cy="21993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5C0D3EC-DD2B-2E82-D402-E3F847260966}"/>
              </a:ext>
            </a:extLst>
          </p:cNvPr>
          <p:cNvSpPr txBox="1"/>
          <p:nvPr/>
        </p:nvSpPr>
        <p:spPr>
          <a:xfrm>
            <a:off x="5249986" y="4409441"/>
            <a:ext cx="40799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Muuuuuitasssssss :D</a:t>
            </a:r>
          </a:p>
        </p:txBody>
      </p:sp>
    </p:spTree>
    <p:extLst>
      <p:ext uri="{BB962C8B-B14F-4D97-AF65-F5344CB8AC3E}">
        <p14:creationId xmlns:p14="http://schemas.microsoft.com/office/powerpoint/2010/main" val="2438872564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ONDE CRIAR AS TAGS?</a:t>
            </a:r>
          </a:p>
        </p:txBody>
      </p:sp>
      <p:grpSp>
        <p:nvGrpSpPr>
          <p:cNvPr id="8" name="Google Shape;451;p38">
            <a:extLst>
              <a:ext uri="{FF2B5EF4-FFF2-40B4-BE49-F238E27FC236}">
                <a16:creationId xmlns:a16="http://schemas.microsoft.com/office/drawing/2014/main" id="{908CBCBE-E989-D33C-9051-F6DD416BD089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3298C904-F9C7-EBF1-0746-ACC7BB9F5A11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623F5E6-5639-6A70-85FD-D2EB26F1B78C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7133893E-3FE3-FDFE-C8EB-8AA5303ADE74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5;p38">
              <a:extLst>
                <a:ext uri="{FF2B5EF4-FFF2-40B4-BE49-F238E27FC236}">
                  <a16:creationId xmlns:a16="http://schemas.microsoft.com/office/drawing/2014/main" id="{388A3AEA-7F33-8E4C-5C61-26CE7CCEF1B9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3851;p15">
            <a:extLst>
              <a:ext uri="{FF2B5EF4-FFF2-40B4-BE49-F238E27FC236}">
                <a16:creationId xmlns:a16="http://schemas.microsoft.com/office/drawing/2014/main" id="{B8166DA1-AD65-6739-60C1-976CF6B03D6E}"/>
              </a:ext>
            </a:extLst>
          </p:cNvPr>
          <p:cNvSpPr txBox="1">
            <a:spLocks/>
          </p:cNvSpPr>
          <p:nvPr/>
        </p:nvSpPr>
        <p:spPr>
          <a:xfrm>
            <a:off x="1347710" y="1370922"/>
            <a:ext cx="9043595" cy="83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As TAGS são subdivididas em duas categorias:</a:t>
            </a:r>
            <a:endParaRPr lang="en-US" sz="28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" name="Google Shape;3851;p15">
            <a:extLst>
              <a:ext uri="{FF2B5EF4-FFF2-40B4-BE49-F238E27FC236}">
                <a16:creationId xmlns:a16="http://schemas.microsoft.com/office/drawing/2014/main" id="{A6BEA1EB-9D33-1A68-E0A3-03655A7182B0}"/>
              </a:ext>
            </a:extLst>
          </p:cNvPr>
          <p:cNvSpPr txBox="1">
            <a:spLocks/>
          </p:cNvSpPr>
          <p:nvPr/>
        </p:nvSpPr>
        <p:spPr>
          <a:xfrm>
            <a:off x="1479845" y="2128770"/>
            <a:ext cx="10397195" cy="363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TAGS de cabeçalho (head)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pt-BR" sz="3200" b="1" dirty="0">
                <a:latin typeface="+mj-lt"/>
                <a:cs typeface="Miriam Libre" panose="00000500000000000000" pitchFamily="2" charset="-79"/>
              </a:rPr>
              <a:t>	- Meta tags, link tags, script tags, etc.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pt-BR" sz="3200" b="1" dirty="0">
                <a:latin typeface="+mj-lt"/>
                <a:cs typeface="Miriam Libre" panose="00000500000000000000" pitchFamily="2" charset="-79"/>
              </a:rPr>
              <a:t>   </a:t>
            </a:r>
            <a:r>
              <a:rPr lang="pt-BR" sz="3200" b="1" dirty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TAGS de corpo (body)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3200" b="1" dirty="0">
                <a:latin typeface="+mj-lt"/>
                <a:cs typeface="Miriam Libre" panose="00000500000000000000" pitchFamily="2" charset="-79"/>
              </a:rPr>
              <a:t>	- Tags textuais, tags semânticas, imagens, listas, links, etc.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3200" b="1" dirty="0">
              <a:latin typeface="+mj-lt"/>
              <a:cs typeface="Miriam Libre" panose="00000500000000000000" pitchFamily="2" charset="-79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pt-BR" sz="15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077585D-6E56-80B0-6AFF-B6BD0EDBBE0D}"/>
              </a:ext>
            </a:extLst>
          </p:cNvPr>
          <p:cNvSpPr/>
          <p:nvPr/>
        </p:nvSpPr>
        <p:spPr>
          <a:xfrm>
            <a:off x="1538790" y="2712559"/>
            <a:ext cx="127449" cy="12279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FCDB89-7143-B789-5AEC-E5472CD8A394}"/>
              </a:ext>
            </a:extLst>
          </p:cNvPr>
          <p:cNvSpPr/>
          <p:nvPr/>
        </p:nvSpPr>
        <p:spPr>
          <a:xfrm>
            <a:off x="1538790" y="4331966"/>
            <a:ext cx="127449" cy="12279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70801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TAGS HTML</a:t>
            </a:r>
          </a:p>
        </p:txBody>
      </p:sp>
      <p:sp>
        <p:nvSpPr>
          <p:cNvPr id="17" name="Google Shape;300;p20">
            <a:extLst>
              <a:ext uri="{FF2B5EF4-FFF2-40B4-BE49-F238E27FC236}">
                <a16:creationId xmlns:a16="http://schemas.microsoft.com/office/drawing/2014/main" id="{BF1DBD5E-BA05-78BB-61AD-E2CE3CC5D50D}"/>
              </a:ext>
            </a:extLst>
          </p:cNvPr>
          <p:cNvSpPr txBox="1">
            <a:spLocks/>
          </p:cNvSpPr>
          <p:nvPr/>
        </p:nvSpPr>
        <p:spPr>
          <a:xfrm>
            <a:off x="1793549" y="1787287"/>
            <a:ext cx="1993953" cy="365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just"/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&lt;label&gt;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&lt;input&gt;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&lt;button&gt;</a:t>
            </a:r>
            <a:b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&lt;h1&gt;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DF83876-2421-52E6-FDDF-E424B719104A}"/>
              </a:ext>
            </a:extLst>
          </p:cNvPr>
          <p:cNvSpPr/>
          <p:nvPr/>
        </p:nvSpPr>
        <p:spPr>
          <a:xfrm>
            <a:off x="1300832" y="210740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F8BC0E0-BA72-7265-E74E-5CE1102B2D97}"/>
              </a:ext>
            </a:extLst>
          </p:cNvPr>
          <p:cNvSpPr/>
          <p:nvPr/>
        </p:nvSpPr>
        <p:spPr>
          <a:xfrm>
            <a:off x="1300832" y="3057287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F0B3034-B51E-B5F4-A770-4FC9B05B3E84}"/>
              </a:ext>
            </a:extLst>
          </p:cNvPr>
          <p:cNvSpPr/>
          <p:nvPr/>
        </p:nvSpPr>
        <p:spPr>
          <a:xfrm>
            <a:off x="1300832" y="401434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55A1BAA-E57D-63C8-2E5B-C2AF75EDE03A}"/>
              </a:ext>
            </a:extLst>
          </p:cNvPr>
          <p:cNvSpPr/>
          <p:nvPr/>
        </p:nvSpPr>
        <p:spPr>
          <a:xfrm>
            <a:off x="1300831" y="4991729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2" name="Google Shape;300;p20">
            <a:extLst>
              <a:ext uri="{FF2B5EF4-FFF2-40B4-BE49-F238E27FC236}">
                <a16:creationId xmlns:a16="http://schemas.microsoft.com/office/drawing/2014/main" id="{D13369E2-F2E7-9CA5-E51C-B2B6C39097E9}"/>
              </a:ext>
            </a:extLst>
          </p:cNvPr>
          <p:cNvSpPr txBox="1">
            <a:spLocks/>
          </p:cNvSpPr>
          <p:nvPr/>
        </p:nvSpPr>
        <p:spPr>
          <a:xfrm>
            <a:off x="5443966" y="1686560"/>
            <a:ext cx="1835400" cy="3762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just"/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&lt;div&gt;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&lt;br&gt;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&lt;ul&gt;</a:t>
            </a:r>
            <a:b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&lt;form&gt;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1019C76-9CE0-236A-646C-EC62604B6145}"/>
              </a:ext>
            </a:extLst>
          </p:cNvPr>
          <p:cNvSpPr/>
          <p:nvPr/>
        </p:nvSpPr>
        <p:spPr>
          <a:xfrm>
            <a:off x="4927952" y="210740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2AAB421-E26C-801A-84B2-615499D044BD}"/>
              </a:ext>
            </a:extLst>
          </p:cNvPr>
          <p:cNvSpPr/>
          <p:nvPr/>
        </p:nvSpPr>
        <p:spPr>
          <a:xfrm>
            <a:off x="4927952" y="3057287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96CA18A-4820-3165-A2A9-141270242B88}"/>
              </a:ext>
            </a:extLst>
          </p:cNvPr>
          <p:cNvSpPr/>
          <p:nvPr/>
        </p:nvSpPr>
        <p:spPr>
          <a:xfrm>
            <a:off x="4927952" y="401434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74959B4-8A13-12F3-7B37-78CCE6B1F540}"/>
              </a:ext>
            </a:extLst>
          </p:cNvPr>
          <p:cNvSpPr/>
          <p:nvPr/>
        </p:nvSpPr>
        <p:spPr>
          <a:xfrm>
            <a:off x="4927951" y="4991729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7" name="Google Shape;300;p20">
            <a:extLst>
              <a:ext uri="{FF2B5EF4-FFF2-40B4-BE49-F238E27FC236}">
                <a16:creationId xmlns:a16="http://schemas.microsoft.com/office/drawing/2014/main" id="{A1CA28AE-A179-CFB0-DD17-1D7E6311F3A4}"/>
              </a:ext>
            </a:extLst>
          </p:cNvPr>
          <p:cNvSpPr txBox="1">
            <a:spLocks/>
          </p:cNvSpPr>
          <p:nvPr/>
        </p:nvSpPr>
        <p:spPr>
          <a:xfrm>
            <a:off x="8841020" y="1798399"/>
            <a:ext cx="1618440" cy="366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just"/>
            <a:r>
              <a:rPr lang="pt-BR" sz="3200" b="0" i="0" dirty="0">
                <a:solidFill>
                  <a:schemeClr val="tx1"/>
                </a:solidFill>
                <a:effectLst/>
                <a:latin typeface="+mn-lt"/>
                <a:cs typeface="Miriam Libre" panose="00000500000000000000" pitchFamily="2" charset="-79"/>
              </a:rPr>
              <a:t>&lt;img&gt;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+mn-lt"/>
              <a:cs typeface="Miriam Libre" panose="00000500000000000000" pitchFamily="2" charset="-79"/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  <a:t>&lt;a&gt;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+mn-lt"/>
              <a:cs typeface="Miriam Libre" panose="00000500000000000000" pitchFamily="2" charset="-79"/>
            </a:endParaRPr>
          </a:p>
          <a:p>
            <a: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  <a:t>&lt;p&gt;</a:t>
            </a:r>
            <a:b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</a:br>
            <a:b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</a:br>
            <a: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  <a:t>&lt;select&gt;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60D6DE0-492C-B72D-AF51-A6F4A26711FF}"/>
              </a:ext>
            </a:extLst>
          </p:cNvPr>
          <p:cNvSpPr/>
          <p:nvPr/>
        </p:nvSpPr>
        <p:spPr>
          <a:xfrm>
            <a:off x="8358721" y="210740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D609029-7C23-C9B0-E33C-447EFD2D39CF}"/>
              </a:ext>
            </a:extLst>
          </p:cNvPr>
          <p:cNvSpPr/>
          <p:nvPr/>
        </p:nvSpPr>
        <p:spPr>
          <a:xfrm>
            <a:off x="8358721" y="3057287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E0A27BE-AC2B-AD7F-4894-1B11738BA7B8}"/>
              </a:ext>
            </a:extLst>
          </p:cNvPr>
          <p:cNvSpPr/>
          <p:nvPr/>
        </p:nvSpPr>
        <p:spPr>
          <a:xfrm>
            <a:off x="8358721" y="401434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896726D-5881-3D2D-BBC8-7CB81A745BDC}"/>
              </a:ext>
            </a:extLst>
          </p:cNvPr>
          <p:cNvSpPr/>
          <p:nvPr/>
        </p:nvSpPr>
        <p:spPr>
          <a:xfrm>
            <a:off x="8358720" y="4991729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grpSp>
        <p:nvGrpSpPr>
          <p:cNvPr id="32" name="Google Shape;394;p38">
            <a:extLst>
              <a:ext uri="{FF2B5EF4-FFF2-40B4-BE49-F238E27FC236}">
                <a16:creationId xmlns:a16="http://schemas.microsoft.com/office/drawing/2014/main" id="{B31A3CA2-14CF-D65D-697C-68285FE7C7C6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33" name="Google Shape;395;p38">
              <a:extLst>
                <a:ext uri="{FF2B5EF4-FFF2-40B4-BE49-F238E27FC236}">
                  <a16:creationId xmlns:a16="http://schemas.microsoft.com/office/drawing/2014/main" id="{70E213CC-F84F-3068-A15F-EC8F45F06E67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96;p38">
              <a:extLst>
                <a:ext uri="{FF2B5EF4-FFF2-40B4-BE49-F238E27FC236}">
                  <a16:creationId xmlns:a16="http://schemas.microsoft.com/office/drawing/2014/main" id="{5975109E-8551-74FF-205A-0DBF06613330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97;p38">
              <a:extLst>
                <a:ext uri="{FF2B5EF4-FFF2-40B4-BE49-F238E27FC236}">
                  <a16:creationId xmlns:a16="http://schemas.microsoft.com/office/drawing/2014/main" id="{2E075E5E-C21F-6B28-B42B-F158A769118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8;p38">
              <a:extLst>
                <a:ext uri="{FF2B5EF4-FFF2-40B4-BE49-F238E27FC236}">
                  <a16:creationId xmlns:a16="http://schemas.microsoft.com/office/drawing/2014/main" id="{99734A38-FED7-1727-0DDC-CF85DF153E9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99;p38">
              <a:extLst>
                <a:ext uri="{FF2B5EF4-FFF2-40B4-BE49-F238E27FC236}">
                  <a16:creationId xmlns:a16="http://schemas.microsoft.com/office/drawing/2014/main" id="{C84A0762-7FA7-64BC-D462-7809817D6D9A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0;p38">
              <a:extLst>
                <a:ext uri="{FF2B5EF4-FFF2-40B4-BE49-F238E27FC236}">
                  <a16:creationId xmlns:a16="http://schemas.microsoft.com/office/drawing/2014/main" id="{A7881EF8-C7C0-3A5B-DD7C-E047832DDCC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6512550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VISÃO GERAL DO TREINAMENTO (REACT)</a:t>
            </a:r>
          </a:p>
        </p:txBody>
      </p:sp>
      <p:grpSp>
        <p:nvGrpSpPr>
          <p:cNvPr id="8" name="Google Shape;451;p38">
            <a:extLst>
              <a:ext uri="{FF2B5EF4-FFF2-40B4-BE49-F238E27FC236}">
                <a16:creationId xmlns:a16="http://schemas.microsoft.com/office/drawing/2014/main" id="{908CBCBE-E989-D33C-9051-F6DD416BD089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3298C904-F9C7-EBF1-0746-ACC7BB9F5A11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623F5E6-5639-6A70-85FD-D2EB26F1B78C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7133893E-3FE3-FDFE-C8EB-8AA5303ADE74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5;p38">
              <a:extLst>
                <a:ext uri="{FF2B5EF4-FFF2-40B4-BE49-F238E27FC236}">
                  <a16:creationId xmlns:a16="http://schemas.microsoft.com/office/drawing/2014/main" id="{388A3AEA-7F33-8E4C-5C61-26CE7CCEF1B9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3851;p15">
            <a:extLst>
              <a:ext uri="{FF2B5EF4-FFF2-40B4-BE49-F238E27FC236}">
                <a16:creationId xmlns:a16="http://schemas.microsoft.com/office/drawing/2014/main" id="{B8166DA1-AD65-6739-60C1-976CF6B03D6E}"/>
              </a:ext>
            </a:extLst>
          </p:cNvPr>
          <p:cNvSpPr txBox="1">
            <a:spLocks/>
          </p:cNvSpPr>
          <p:nvPr/>
        </p:nvSpPr>
        <p:spPr>
          <a:xfrm>
            <a:off x="1021976" y="1370922"/>
            <a:ext cx="9762565" cy="83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Duração de aproximadamente 5 meses, com a seguinte estrutura (REACT):</a:t>
            </a:r>
          </a:p>
          <a:p>
            <a:pPr marL="0" indent="0">
              <a:buFont typeface="Barlow Light"/>
              <a:buNone/>
            </a:pPr>
            <a:endParaRPr lang="en-US" sz="18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FF2101-E1E1-21E3-92D6-5CA00E9BA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335" y="2111986"/>
            <a:ext cx="7761849" cy="38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14713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PROPRIEDADES DE TAGS HTML</a:t>
            </a:r>
          </a:p>
        </p:txBody>
      </p:sp>
      <p:sp>
        <p:nvSpPr>
          <p:cNvPr id="17" name="Google Shape;300;p20">
            <a:extLst>
              <a:ext uri="{FF2B5EF4-FFF2-40B4-BE49-F238E27FC236}">
                <a16:creationId xmlns:a16="http://schemas.microsoft.com/office/drawing/2014/main" id="{BF1DBD5E-BA05-78BB-61AD-E2CE3CC5D50D}"/>
              </a:ext>
            </a:extLst>
          </p:cNvPr>
          <p:cNvSpPr txBox="1">
            <a:spLocks/>
          </p:cNvSpPr>
          <p:nvPr/>
        </p:nvSpPr>
        <p:spPr>
          <a:xfrm>
            <a:off x="1793549" y="1787287"/>
            <a:ext cx="1993953" cy="365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just"/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</a:t>
            </a:r>
            <a:b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DF83876-2421-52E6-FDDF-E424B719104A}"/>
              </a:ext>
            </a:extLst>
          </p:cNvPr>
          <p:cNvSpPr/>
          <p:nvPr/>
        </p:nvSpPr>
        <p:spPr>
          <a:xfrm>
            <a:off x="1300832" y="210740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F8BC0E0-BA72-7265-E74E-5CE1102B2D97}"/>
              </a:ext>
            </a:extLst>
          </p:cNvPr>
          <p:cNvSpPr/>
          <p:nvPr/>
        </p:nvSpPr>
        <p:spPr>
          <a:xfrm>
            <a:off x="1300832" y="3057287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F0B3034-B51E-B5F4-A770-4FC9B05B3E84}"/>
              </a:ext>
            </a:extLst>
          </p:cNvPr>
          <p:cNvSpPr/>
          <p:nvPr/>
        </p:nvSpPr>
        <p:spPr>
          <a:xfrm>
            <a:off x="1300832" y="401434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55A1BAA-E57D-63C8-2E5B-C2AF75EDE03A}"/>
              </a:ext>
            </a:extLst>
          </p:cNvPr>
          <p:cNvSpPr/>
          <p:nvPr/>
        </p:nvSpPr>
        <p:spPr>
          <a:xfrm>
            <a:off x="1300831" y="4991729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2" name="Google Shape;300;p20">
            <a:extLst>
              <a:ext uri="{FF2B5EF4-FFF2-40B4-BE49-F238E27FC236}">
                <a16:creationId xmlns:a16="http://schemas.microsoft.com/office/drawing/2014/main" id="{D13369E2-F2E7-9CA5-E51C-B2B6C39097E9}"/>
              </a:ext>
            </a:extLst>
          </p:cNvPr>
          <p:cNvSpPr txBox="1">
            <a:spLocks/>
          </p:cNvSpPr>
          <p:nvPr/>
        </p:nvSpPr>
        <p:spPr>
          <a:xfrm>
            <a:off x="5443966" y="1686560"/>
            <a:ext cx="1835400" cy="3762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just"/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align</a:t>
            </a:r>
            <a:b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1019C76-9CE0-236A-646C-EC62604B6145}"/>
              </a:ext>
            </a:extLst>
          </p:cNvPr>
          <p:cNvSpPr/>
          <p:nvPr/>
        </p:nvSpPr>
        <p:spPr>
          <a:xfrm>
            <a:off x="4927952" y="210740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2AAB421-E26C-801A-84B2-615499D044BD}"/>
              </a:ext>
            </a:extLst>
          </p:cNvPr>
          <p:cNvSpPr/>
          <p:nvPr/>
        </p:nvSpPr>
        <p:spPr>
          <a:xfrm>
            <a:off x="4927952" y="3057287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96CA18A-4820-3165-A2A9-141270242B88}"/>
              </a:ext>
            </a:extLst>
          </p:cNvPr>
          <p:cNvSpPr/>
          <p:nvPr/>
        </p:nvSpPr>
        <p:spPr>
          <a:xfrm>
            <a:off x="4927952" y="401434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74959B4-8A13-12F3-7B37-78CCE6B1F540}"/>
              </a:ext>
            </a:extLst>
          </p:cNvPr>
          <p:cNvSpPr/>
          <p:nvPr/>
        </p:nvSpPr>
        <p:spPr>
          <a:xfrm>
            <a:off x="4927951" y="4991729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7" name="Google Shape;300;p20">
            <a:extLst>
              <a:ext uri="{FF2B5EF4-FFF2-40B4-BE49-F238E27FC236}">
                <a16:creationId xmlns:a16="http://schemas.microsoft.com/office/drawing/2014/main" id="{A1CA28AE-A179-CFB0-DD17-1D7E6311F3A4}"/>
              </a:ext>
            </a:extLst>
          </p:cNvPr>
          <p:cNvSpPr txBox="1">
            <a:spLocks/>
          </p:cNvSpPr>
          <p:nvPr/>
        </p:nvSpPr>
        <p:spPr>
          <a:xfrm>
            <a:off x="8841020" y="1798399"/>
            <a:ext cx="2832820" cy="366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just"/>
            <a:r>
              <a:rPr lang="pt-BR" sz="3200" b="0" i="0" dirty="0">
                <a:solidFill>
                  <a:schemeClr val="tx1"/>
                </a:solidFill>
                <a:effectLst/>
                <a:latin typeface="+mn-lt"/>
                <a:cs typeface="Miriam Libre" panose="00000500000000000000" pitchFamily="2" charset="-79"/>
              </a:rPr>
              <a:t>width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+mn-lt"/>
              <a:cs typeface="Miriam Libre" panose="00000500000000000000" pitchFamily="2" charset="-79"/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  <a:t>height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+mn-lt"/>
              <a:cs typeface="Miriam Libre" panose="00000500000000000000" pitchFamily="2" charset="-79"/>
            </a:endParaRPr>
          </a:p>
          <a:p>
            <a: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  <a:t>placeholder</a:t>
            </a:r>
            <a:b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</a:br>
            <a:b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</a:br>
            <a: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  <a:t>onclick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60D6DE0-492C-B72D-AF51-A6F4A26711FF}"/>
              </a:ext>
            </a:extLst>
          </p:cNvPr>
          <p:cNvSpPr/>
          <p:nvPr/>
        </p:nvSpPr>
        <p:spPr>
          <a:xfrm>
            <a:off x="8358721" y="210740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D609029-7C23-C9B0-E33C-447EFD2D39CF}"/>
              </a:ext>
            </a:extLst>
          </p:cNvPr>
          <p:cNvSpPr/>
          <p:nvPr/>
        </p:nvSpPr>
        <p:spPr>
          <a:xfrm>
            <a:off x="8358721" y="3057287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E0A27BE-AC2B-AD7F-4894-1B11738BA7B8}"/>
              </a:ext>
            </a:extLst>
          </p:cNvPr>
          <p:cNvSpPr/>
          <p:nvPr/>
        </p:nvSpPr>
        <p:spPr>
          <a:xfrm>
            <a:off x="8358721" y="401434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896726D-5881-3D2D-BBC8-7CB81A745BDC}"/>
              </a:ext>
            </a:extLst>
          </p:cNvPr>
          <p:cNvSpPr/>
          <p:nvPr/>
        </p:nvSpPr>
        <p:spPr>
          <a:xfrm>
            <a:off x="8358720" y="4991729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grpSp>
        <p:nvGrpSpPr>
          <p:cNvPr id="32" name="Google Shape;394;p38">
            <a:extLst>
              <a:ext uri="{FF2B5EF4-FFF2-40B4-BE49-F238E27FC236}">
                <a16:creationId xmlns:a16="http://schemas.microsoft.com/office/drawing/2014/main" id="{B31A3CA2-14CF-D65D-697C-68285FE7C7C6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33" name="Google Shape;395;p38">
              <a:extLst>
                <a:ext uri="{FF2B5EF4-FFF2-40B4-BE49-F238E27FC236}">
                  <a16:creationId xmlns:a16="http://schemas.microsoft.com/office/drawing/2014/main" id="{70E213CC-F84F-3068-A15F-EC8F45F06E67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96;p38">
              <a:extLst>
                <a:ext uri="{FF2B5EF4-FFF2-40B4-BE49-F238E27FC236}">
                  <a16:creationId xmlns:a16="http://schemas.microsoft.com/office/drawing/2014/main" id="{5975109E-8551-74FF-205A-0DBF06613330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97;p38">
              <a:extLst>
                <a:ext uri="{FF2B5EF4-FFF2-40B4-BE49-F238E27FC236}">
                  <a16:creationId xmlns:a16="http://schemas.microsoft.com/office/drawing/2014/main" id="{2E075E5E-C21F-6B28-B42B-F158A769118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8;p38">
              <a:extLst>
                <a:ext uri="{FF2B5EF4-FFF2-40B4-BE49-F238E27FC236}">
                  <a16:creationId xmlns:a16="http://schemas.microsoft.com/office/drawing/2014/main" id="{99734A38-FED7-1727-0DDC-CF85DF153E9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99;p38">
              <a:extLst>
                <a:ext uri="{FF2B5EF4-FFF2-40B4-BE49-F238E27FC236}">
                  <a16:creationId xmlns:a16="http://schemas.microsoft.com/office/drawing/2014/main" id="{C84A0762-7FA7-64BC-D462-7809817D6D9A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0;p38">
              <a:extLst>
                <a:ext uri="{FF2B5EF4-FFF2-40B4-BE49-F238E27FC236}">
                  <a16:creationId xmlns:a16="http://schemas.microsoft.com/office/drawing/2014/main" id="{A7881EF8-C7C0-3A5B-DD7C-E047832DDCC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89394311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B9F88704-769A-F702-FDCD-FD8E8F1E3979}"/>
              </a:ext>
            </a:extLst>
          </p:cNvPr>
          <p:cNvSpPr txBox="1">
            <a:spLocks/>
          </p:cNvSpPr>
          <p:nvPr/>
        </p:nvSpPr>
        <p:spPr>
          <a:xfrm>
            <a:off x="3101146" y="3428999"/>
            <a:ext cx="8377602" cy="98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Dica de Conteúdo EXTRA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228E05-624D-74A1-47C4-0586D708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48" y="349211"/>
            <a:ext cx="1991043" cy="21993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5C0D3EC-DD2B-2E82-D402-E3F847260966}"/>
              </a:ext>
            </a:extLst>
          </p:cNvPr>
          <p:cNvSpPr txBox="1"/>
          <p:nvPr/>
        </p:nvSpPr>
        <p:spPr>
          <a:xfrm>
            <a:off x="3935505" y="4409441"/>
            <a:ext cx="69225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Bora começar com tutoriais e cursos?</a:t>
            </a:r>
          </a:p>
        </p:txBody>
      </p:sp>
    </p:spTree>
    <p:extLst>
      <p:ext uri="{BB962C8B-B14F-4D97-AF65-F5344CB8AC3E}">
        <p14:creationId xmlns:p14="http://schemas.microsoft.com/office/powerpoint/2010/main" val="2295615758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DICAS DE TUTORIAIS E CURSOS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A5868CCB-1F12-4DD4-B14D-37617BAB3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118" y="1752414"/>
            <a:ext cx="1895611" cy="1791073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BECF2AAD-1B93-EE38-6095-2DBCBC503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469" y="4070063"/>
            <a:ext cx="3970364" cy="179847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AF57DF3-67DB-B72D-4201-B60BA0BC2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0274" y="1542320"/>
            <a:ext cx="2882234" cy="1547353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7314F95F-4A47-D07D-CB98-3738D04B69AF}"/>
              </a:ext>
            </a:extLst>
          </p:cNvPr>
          <p:cNvSpPr txBox="1"/>
          <p:nvPr/>
        </p:nvSpPr>
        <p:spPr>
          <a:xfrm>
            <a:off x="5847137" y="3246726"/>
            <a:ext cx="4496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https://ilovecoding.org/courses/htmlcss2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63DCDAD-FD1E-F134-81CD-977B6464DA9F}"/>
              </a:ext>
            </a:extLst>
          </p:cNvPr>
          <p:cNvSpPr txBox="1"/>
          <p:nvPr/>
        </p:nvSpPr>
        <p:spPr>
          <a:xfrm>
            <a:off x="696582" y="3670723"/>
            <a:ext cx="6100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https://www.w3schools.com/html/default.asp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5795E9F3-27B2-F520-0ED7-65884314B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5748" y="3953826"/>
            <a:ext cx="3331286" cy="2001571"/>
          </a:xfrm>
          <a:prstGeom prst="rect">
            <a:avLst/>
          </a:prstGeom>
        </p:spPr>
      </p:pic>
      <p:grpSp>
        <p:nvGrpSpPr>
          <p:cNvPr id="28" name="Google Shape;394;p38">
            <a:extLst>
              <a:ext uri="{FF2B5EF4-FFF2-40B4-BE49-F238E27FC236}">
                <a16:creationId xmlns:a16="http://schemas.microsoft.com/office/drawing/2014/main" id="{9F76A8D1-3329-A877-C821-242E9507293B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29" name="Google Shape;395;p38">
              <a:extLst>
                <a:ext uri="{FF2B5EF4-FFF2-40B4-BE49-F238E27FC236}">
                  <a16:creationId xmlns:a16="http://schemas.microsoft.com/office/drawing/2014/main" id="{B6E22547-A9A6-3F68-3553-B1418C74CA3B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6;p38">
              <a:extLst>
                <a:ext uri="{FF2B5EF4-FFF2-40B4-BE49-F238E27FC236}">
                  <a16:creationId xmlns:a16="http://schemas.microsoft.com/office/drawing/2014/main" id="{AE0FA1F1-6801-55E5-AF47-D795CEECCD69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7;p38">
              <a:extLst>
                <a:ext uri="{FF2B5EF4-FFF2-40B4-BE49-F238E27FC236}">
                  <a16:creationId xmlns:a16="http://schemas.microsoft.com/office/drawing/2014/main" id="{DC8B0CDD-B277-4272-C3F4-F555952832D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98;p38">
              <a:extLst>
                <a:ext uri="{FF2B5EF4-FFF2-40B4-BE49-F238E27FC236}">
                  <a16:creationId xmlns:a16="http://schemas.microsoft.com/office/drawing/2014/main" id="{71139372-376E-62DB-885B-96C7BDC5E9A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99;p38">
              <a:extLst>
                <a:ext uri="{FF2B5EF4-FFF2-40B4-BE49-F238E27FC236}">
                  <a16:creationId xmlns:a16="http://schemas.microsoft.com/office/drawing/2014/main" id="{A0F77BE3-2702-4C61-CE4D-E2A095DF1D8B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0;p38">
              <a:extLst>
                <a:ext uri="{FF2B5EF4-FFF2-40B4-BE49-F238E27FC236}">
                  <a16:creationId xmlns:a16="http://schemas.microsoft.com/office/drawing/2014/main" id="{ACFB3E7A-6D56-1C3B-EFCA-33A4D8AC838B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7063539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27" y="1076446"/>
            <a:ext cx="5197181" cy="133228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8" y="1076446"/>
            <a:ext cx="1412383" cy="133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7E1A37-AB73-5664-9F77-D85219382673}"/>
              </a:ext>
            </a:extLst>
          </p:cNvPr>
          <p:cNvSpPr txBox="1"/>
          <p:nvPr/>
        </p:nvSpPr>
        <p:spPr>
          <a:xfrm>
            <a:off x="3393441" y="2507721"/>
            <a:ext cx="743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i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 da FIESC – Federação das Indústrias do Estado de Santa Catarina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3706478" y="4009748"/>
            <a:ext cx="69818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Nacional de Aprendizagem Industrial de Santa Catarina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317EE0BA-06C9-B555-CCCD-83B86274AB0B}"/>
              </a:ext>
            </a:extLst>
          </p:cNvPr>
          <p:cNvSpPr/>
          <p:nvPr/>
        </p:nvSpPr>
        <p:spPr>
          <a:xfrm>
            <a:off x="0" y="4226560"/>
            <a:ext cx="4294208" cy="2631440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74185A5-7DE1-FD7E-BA67-087E9CF0F8C1}"/>
              </a:ext>
            </a:extLst>
          </p:cNvPr>
          <p:cNvSpPr/>
          <p:nvPr/>
        </p:nvSpPr>
        <p:spPr>
          <a:xfrm flipH="1">
            <a:off x="6421120" y="5842339"/>
            <a:ext cx="5770880" cy="1015662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45504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CALENDÁRIO TREINAMENTO (REACT)</a:t>
            </a:r>
          </a:p>
        </p:txBody>
      </p:sp>
      <p:sp>
        <p:nvSpPr>
          <p:cNvPr id="5" name="Google Shape;3851;p15">
            <a:extLst>
              <a:ext uri="{FF2B5EF4-FFF2-40B4-BE49-F238E27FC236}">
                <a16:creationId xmlns:a16="http://schemas.microsoft.com/office/drawing/2014/main" id="{B8166DA1-AD65-6739-60C1-976CF6B03D6E}"/>
              </a:ext>
            </a:extLst>
          </p:cNvPr>
          <p:cNvSpPr txBox="1">
            <a:spLocks/>
          </p:cNvSpPr>
          <p:nvPr/>
        </p:nvSpPr>
        <p:spPr>
          <a:xfrm>
            <a:off x="1021976" y="1370922"/>
            <a:ext cx="9762565" cy="83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Calendário Setembro / Outubro</a:t>
            </a:r>
          </a:p>
          <a:p>
            <a:pPr marL="0" indent="0">
              <a:buFont typeface="Barlow Light"/>
              <a:buNone/>
            </a:pPr>
            <a:endParaRPr lang="en-US" sz="18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7DF868-437F-6340-DBE1-931389A0B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676" y="3721033"/>
            <a:ext cx="5251089" cy="222640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ACC609C-DFB6-2A00-0554-BA641C5D5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620" y="3759964"/>
            <a:ext cx="5018122" cy="212853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3C626A7-0197-E905-4CE1-565C3D98E4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620" y="2153431"/>
            <a:ext cx="10245870" cy="1410532"/>
          </a:xfrm>
          <a:prstGeom prst="rect">
            <a:avLst/>
          </a:prstGeom>
        </p:spPr>
      </p:pic>
      <p:grpSp>
        <p:nvGrpSpPr>
          <p:cNvPr id="23" name="Google Shape;394;p38">
            <a:extLst>
              <a:ext uri="{FF2B5EF4-FFF2-40B4-BE49-F238E27FC236}">
                <a16:creationId xmlns:a16="http://schemas.microsoft.com/office/drawing/2014/main" id="{7297CD8B-8EA6-F59D-8817-4EEEACB1A1FB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24" name="Google Shape;395;p38">
              <a:extLst>
                <a:ext uri="{FF2B5EF4-FFF2-40B4-BE49-F238E27FC236}">
                  <a16:creationId xmlns:a16="http://schemas.microsoft.com/office/drawing/2014/main" id="{494ACB56-F7E3-EB77-24F4-8B29C78C0D12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EE111975-17BD-3142-890A-B54A719FD1F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13FB01BD-FE71-64F2-7B7E-FFD33D32F061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2BB02619-9C04-63D1-6725-84F32C226354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DA2D712C-0938-9629-D6ED-8E0F66AAE1E5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EA0BE2E4-C11A-8D51-57D6-6FF4F64EB3C6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754475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AVALIAÇÕES</a:t>
            </a:r>
          </a:p>
        </p:txBody>
      </p:sp>
      <p:sp>
        <p:nvSpPr>
          <p:cNvPr id="5" name="Google Shape;3851;p15">
            <a:extLst>
              <a:ext uri="{FF2B5EF4-FFF2-40B4-BE49-F238E27FC236}">
                <a16:creationId xmlns:a16="http://schemas.microsoft.com/office/drawing/2014/main" id="{B8166DA1-AD65-6739-60C1-976CF6B03D6E}"/>
              </a:ext>
            </a:extLst>
          </p:cNvPr>
          <p:cNvSpPr txBox="1">
            <a:spLocks/>
          </p:cNvSpPr>
          <p:nvPr/>
        </p:nvSpPr>
        <p:spPr>
          <a:xfrm>
            <a:off x="1347710" y="1370922"/>
            <a:ext cx="9043595" cy="83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As avaliações incluem duas (02) provas objetivas e uma (01) prática.</a:t>
            </a:r>
          </a:p>
          <a:p>
            <a:pPr marL="0" indent="0">
              <a:buFont typeface="Barlow Light"/>
              <a:buNone/>
            </a:pPr>
            <a:endParaRPr lang="en-US" sz="18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21E01A74-AB02-FF74-F678-A728D4696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32859"/>
              </p:ext>
            </p:extLst>
          </p:nvPr>
        </p:nvGraphicFramePr>
        <p:xfrm>
          <a:off x="1314126" y="2468202"/>
          <a:ext cx="9513024" cy="3018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256">
                  <a:extLst>
                    <a:ext uri="{9D8B030D-6E8A-4147-A177-3AD203B41FA5}">
                      <a16:colId xmlns:a16="http://schemas.microsoft.com/office/drawing/2014/main" val="655587820"/>
                    </a:ext>
                  </a:extLst>
                </a:gridCol>
                <a:gridCol w="2378256">
                  <a:extLst>
                    <a:ext uri="{9D8B030D-6E8A-4147-A177-3AD203B41FA5}">
                      <a16:colId xmlns:a16="http://schemas.microsoft.com/office/drawing/2014/main" val="369414775"/>
                    </a:ext>
                  </a:extLst>
                </a:gridCol>
                <a:gridCol w="2378256">
                  <a:extLst>
                    <a:ext uri="{9D8B030D-6E8A-4147-A177-3AD203B41FA5}">
                      <a16:colId xmlns:a16="http://schemas.microsoft.com/office/drawing/2014/main" val="3362184034"/>
                    </a:ext>
                  </a:extLst>
                </a:gridCol>
                <a:gridCol w="2378256">
                  <a:extLst>
                    <a:ext uri="{9D8B030D-6E8A-4147-A177-3AD203B41FA5}">
                      <a16:colId xmlns:a16="http://schemas.microsoft.com/office/drawing/2014/main" val="1799024746"/>
                    </a:ext>
                  </a:extLst>
                </a:gridCol>
              </a:tblGrid>
              <a:tr h="754719">
                <a:tc>
                  <a:txBody>
                    <a:bodyPr/>
                    <a:lstStyle/>
                    <a:p>
                      <a:pPr algn="ctr"/>
                      <a:r>
                        <a:rPr lang="pt-BR" sz="2700" b="0" dirty="0">
                          <a:highlight>
                            <a:srgbClr val="005CAA"/>
                          </a:highlight>
                        </a:rPr>
                        <a:t>Avaliação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C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b="0" dirty="0">
                          <a:highlight>
                            <a:srgbClr val="005CAA"/>
                          </a:highlight>
                        </a:rPr>
                        <a:t>Formato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C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b="0" dirty="0">
                          <a:highlight>
                            <a:srgbClr val="005CAA"/>
                          </a:highlight>
                        </a:rPr>
                        <a:t>Data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C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b="0" dirty="0">
                          <a:highlight>
                            <a:srgbClr val="005CAA"/>
                          </a:highlight>
                        </a:rPr>
                        <a:t>Peso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C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994300"/>
                  </a:ext>
                </a:extLst>
              </a:tr>
              <a:tr h="754719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AV 01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Objetiva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25/09/23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0,2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158611"/>
                  </a:ext>
                </a:extLst>
              </a:tr>
              <a:tr h="754719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AV 02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Objetiva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03/10/23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0,2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319972"/>
                  </a:ext>
                </a:extLst>
              </a:tr>
              <a:tr h="754719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AV 01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Prática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09/10/23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0,6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20578"/>
                  </a:ext>
                </a:extLst>
              </a:tr>
            </a:tbl>
          </a:graphicData>
        </a:graphic>
      </p:graphicFrame>
      <p:grpSp>
        <p:nvGrpSpPr>
          <p:cNvPr id="6" name="Google Shape;394;p38">
            <a:extLst>
              <a:ext uri="{FF2B5EF4-FFF2-40B4-BE49-F238E27FC236}">
                <a16:creationId xmlns:a16="http://schemas.microsoft.com/office/drawing/2014/main" id="{E065FC1B-B7AD-1458-6CC8-A9CD602E9266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7" name="Google Shape;395;p38">
              <a:extLst>
                <a:ext uri="{FF2B5EF4-FFF2-40B4-BE49-F238E27FC236}">
                  <a16:creationId xmlns:a16="http://schemas.microsoft.com/office/drawing/2014/main" id="{A8F97FD4-7337-E0E2-06BC-4899990C2394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6;p38">
              <a:extLst>
                <a:ext uri="{FF2B5EF4-FFF2-40B4-BE49-F238E27FC236}">
                  <a16:creationId xmlns:a16="http://schemas.microsoft.com/office/drawing/2014/main" id="{A01912F2-4CB5-39F5-7AB7-9C5137F3DD3E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7;p38">
              <a:extLst>
                <a:ext uri="{FF2B5EF4-FFF2-40B4-BE49-F238E27FC236}">
                  <a16:creationId xmlns:a16="http://schemas.microsoft.com/office/drawing/2014/main" id="{A8DE440A-D21B-6FA1-2063-C91B1C25D148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8;p38">
              <a:extLst>
                <a:ext uri="{FF2B5EF4-FFF2-40B4-BE49-F238E27FC236}">
                  <a16:creationId xmlns:a16="http://schemas.microsoft.com/office/drawing/2014/main" id="{161F46B3-CCF9-6895-E552-0F8BE3E2F315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9;p38">
              <a:extLst>
                <a:ext uri="{FF2B5EF4-FFF2-40B4-BE49-F238E27FC236}">
                  <a16:creationId xmlns:a16="http://schemas.microsoft.com/office/drawing/2014/main" id="{A424EB45-3DB6-8BE4-9917-BD74D7B9912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0;p38">
              <a:extLst>
                <a:ext uri="{FF2B5EF4-FFF2-40B4-BE49-F238E27FC236}">
                  <a16:creationId xmlns:a16="http://schemas.microsoft.com/office/drawing/2014/main" id="{8C8561B6-69B7-0432-C8EC-2B6F4A33726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427800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9FC2ED-F768-7955-1526-9F5BC2122DF5}"/>
              </a:ext>
            </a:extLst>
          </p:cNvPr>
          <p:cNvSpPr/>
          <p:nvPr/>
        </p:nvSpPr>
        <p:spPr>
          <a:xfrm>
            <a:off x="0" y="0"/>
            <a:ext cx="12192000" cy="528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33" y="5647631"/>
            <a:ext cx="3306940" cy="8477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335" y="5649207"/>
            <a:ext cx="898693" cy="84772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2343657" y="1751186"/>
            <a:ext cx="750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React - Módulo 04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CF32A9-4D24-53CE-4881-C4A76ED84A4C}"/>
              </a:ext>
            </a:extLst>
          </p:cNvPr>
          <p:cNvSpPr txBox="1"/>
          <p:nvPr/>
        </p:nvSpPr>
        <p:spPr>
          <a:xfrm>
            <a:off x="1063829" y="5647631"/>
            <a:ext cx="3717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5CAA"/>
                </a:solidFill>
                <a:latin typeface="+mj-lt"/>
                <a:cs typeface="Arial" panose="020B0604020202020204" pitchFamily="34" charset="0"/>
              </a:rPr>
              <a:t>Lucas Naspolini</a:t>
            </a:r>
          </a:p>
          <a:p>
            <a:pPr algn="ctr"/>
            <a:r>
              <a:rPr lang="pt-BR" sz="2000" b="1" dirty="0">
                <a:solidFill>
                  <a:srgbClr val="005CAA"/>
                </a:solidFill>
                <a:latin typeface="+mj-lt"/>
                <a:cs typeface="Arial" panose="020B0604020202020204" pitchFamily="34" charset="0"/>
              </a:rPr>
              <a:t>lucas.naspolini@edu.sc.senai.br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2A807D-A372-BEE0-EFC0-A5520F949E30}"/>
              </a:ext>
            </a:extLst>
          </p:cNvPr>
          <p:cNvSpPr txBox="1"/>
          <p:nvPr/>
        </p:nvSpPr>
        <p:spPr>
          <a:xfrm>
            <a:off x="1537446" y="3068527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HTML e CSS</a:t>
            </a:r>
          </a:p>
        </p:txBody>
      </p:sp>
    </p:spTree>
    <p:extLst>
      <p:ext uri="{BB962C8B-B14F-4D97-AF65-F5344CB8AC3E}">
        <p14:creationId xmlns:p14="http://schemas.microsoft.com/office/powerpoint/2010/main" val="145973621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PLANO DE AULAS</a:t>
            </a:r>
          </a:p>
        </p:txBody>
      </p:sp>
      <p:grpSp>
        <p:nvGrpSpPr>
          <p:cNvPr id="8" name="Google Shape;451;p38">
            <a:extLst>
              <a:ext uri="{FF2B5EF4-FFF2-40B4-BE49-F238E27FC236}">
                <a16:creationId xmlns:a16="http://schemas.microsoft.com/office/drawing/2014/main" id="{908CBCBE-E989-D33C-9051-F6DD416BD089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3298C904-F9C7-EBF1-0746-ACC7BB9F5A11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623F5E6-5639-6A70-85FD-D2EB26F1B78C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7133893E-3FE3-FDFE-C8EB-8AA5303ADE74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5;p38">
              <a:extLst>
                <a:ext uri="{FF2B5EF4-FFF2-40B4-BE49-F238E27FC236}">
                  <a16:creationId xmlns:a16="http://schemas.microsoft.com/office/drawing/2014/main" id="{388A3AEA-7F33-8E4C-5C61-26CE7CCEF1B9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3851;p15">
            <a:extLst>
              <a:ext uri="{FF2B5EF4-FFF2-40B4-BE49-F238E27FC236}">
                <a16:creationId xmlns:a16="http://schemas.microsoft.com/office/drawing/2014/main" id="{46AAE101-04FB-B23E-5FDC-D1FACD3EB5CA}"/>
              </a:ext>
            </a:extLst>
          </p:cNvPr>
          <p:cNvSpPr txBox="1">
            <a:spLocks/>
          </p:cNvSpPr>
          <p:nvPr/>
        </p:nvSpPr>
        <p:spPr>
          <a:xfrm>
            <a:off x="1443736" y="2126285"/>
            <a:ext cx="5324615" cy="3692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2200" b="1" dirty="0">
                <a:latin typeface="+mj-lt"/>
                <a:cs typeface="Miriam Libre" panose="00000500000000000000" pitchFamily="2" charset="-79"/>
              </a:rPr>
              <a:t>Estrutura de um arquivo HTML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2200" b="1" dirty="0">
                <a:latin typeface="+mj-lt"/>
                <a:cs typeface="Miriam Libre" panose="00000500000000000000" pitchFamily="2" charset="-79"/>
              </a:rPr>
              <a:t>Tags de cabeçalho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2200" b="1" dirty="0">
                <a:latin typeface="+mj-lt"/>
                <a:cs typeface="Miriam Libre" panose="00000500000000000000" pitchFamily="2" charset="-79"/>
              </a:rPr>
              <a:t>Tags de corpo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2200" b="1" dirty="0">
                <a:latin typeface="+mj-lt"/>
                <a:cs typeface="Miriam Libre" panose="00000500000000000000" pitchFamily="2" charset="-79"/>
              </a:rPr>
              <a:t>Adicionando estilos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2200" b="1" dirty="0">
                <a:latin typeface="+mj-lt"/>
                <a:cs typeface="Miriam Libre" panose="00000500000000000000" pitchFamily="2" charset="-79"/>
              </a:rPr>
              <a:t>Seletores CSS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2200" b="1" dirty="0">
                <a:latin typeface="+mj-lt"/>
                <a:cs typeface="Miriam Libre" panose="00000500000000000000" pitchFamily="2" charset="-79"/>
              </a:rPr>
              <a:t>Especificidade de seletores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2200" b="1" dirty="0">
                <a:latin typeface="+mj-lt"/>
                <a:cs typeface="Miriam Libre" panose="00000500000000000000" pitchFamily="2" charset="-79"/>
              </a:rPr>
              <a:t>Box model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pt-BR" sz="1500" dirty="0"/>
          </a:p>
        </p:txBody>
      </p:sp>
      <p:sp>
        <p:nvSpPr>
          <p:cNvPr id="19" name="Google Shape;3851;p15">
            <a:extLst>
              <a:ext uri="{FF2B5EF4-FFF2-40B4-BE49-F238E27FC236}">
                <a16:creationId xmlns:a16="http://schemas.microsoft.com/office/drawing/2014/main" id="{7D82F742-5C67-603A-235B-FD2E6DFD909A}"/>
              </a:ext>
            </a:extLst>
          </p:cNvPr>
          <p:cNvSpPr txBox="1">
            <a:spLocks/>
          </p:cNvSpPr>
          <p:nvPr/>
        </p:nvSpPr>
        <p:spPr>
          <a:xfrm>
            <a:off x="6418727" y="2121135"/>
            <a:ext cx="5455429" cy="373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2200" b="1" dirty="0">
                <a:latin typeface="+mj-lt"/>
                <a:cs typeface="Miriam Libre" panose="00000500000000000000" pitchFamily="2" charset="-79"/>
              </a:rPr>
              <a:t>Elementos de bloco x elementos de linha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2200" b="1" dirty="0">
                <a:latin typeface="+mj-lt"/>
                <a:cs typeface="Miriam Libre" panose="00000500000000000000" pitchFamily="2" charset="-79"/>
              </a:rPr>
              <a:t>CSS reset e CSS normalize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2200" b="1" dirty="0">
                <a:latin typeface="+mj-lt"/>
                <a:cs typeface="Miriam Libre" panose="00000500000000000000" pitchFamily="2" charset="-79"/>
              </a:rPr>
              <a:t>Propriedades CSS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2200" b="1" dirty="0">
                <a:latin typeface="+mj-lt"/>
                <a:cs typeface="Miriam Libre" panose="00000500000000000000" pitchFamily="2" charset="-79"/>
              </a:rPr>
              <a:t>Responsividade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2200" b="1" dirty="0">
                <a:latin typeface="+mj-lt"/>
                <a:cs typeface="Miriam Libre" panose="00000500000000000000" pitchFamily="2" charset="-79"/>
              </a:rPr>
              <a:t>Media query e viewport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2200" b="1" dirty="0">
                <a:latin typeface="+mj-lt"/>
                <a:cs typeface="Miriam Libre" panose="00000500000000000000" pitchFamily="2" charset="-79"/>
              </a:rPr>
              <a:t>Utilizando Bootstrap</a:t>
            </a:r>
          </a:p>
        </p:txBody>
      </p:sp>
      <p:sp>
        <p:nvSpPr>
          <p:cNvPr id="20" name="Google Shape;3851;p15">
            <a:extLst>
              <a:ext uri="{FF2B5EF4-FFF2-40B4-BE49-F238E27FC236}">
                <a16:creationId xmlns:a16="http://schemas.microsoft.com/office/drawing/2014/main" id="{ECCA6965-E453-7C99-ED2A-CDA97111E68F}"/>
              </a:ext>
            </a:extLst>
          </p:cNvPr>
          <p:cNvSpPr txBox="1">
            <a:spLocks/>
          </p:cNvSpPr>
          <p:nvPr/>
        </p:nvSpPr>
        <p:spPr>
          <a:xfrm>
            <a:off x="4079018" y="5549216"/>
            <a:ext cx="4679419" cy="50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Titillium Web"/>
                <a:ea typeface="Titillium Web"/>
                <a:cs typeface="Titillium Web"/>
                <a:sym typeface="Titillium Web"/>
              </a:rPr>
              <a:t>Acessar no Classroom </a:t>
            </a:r>
            <a:r>
              <a:rPr lang="en-US" sz="1800" b="1" dirty="0">
                <a:solidFill>
                  <a:srgbClr val="005CAA"/>
                </a:solidFill>
                <a:latin typeface="Titillium Web" panose="00000500000000000000" pitchFamily="2" charset="0"/>
                <a:ea typeface="Titillium Web"/>
                <a:cs typeface="Titillium Web"/>
                <a:sym typeface="Titillium Web"/>
              </a:rPr>
              <a:t>“</a:t>
            </a:r>
            <a:r>
              <a:rPr lang="pt-BR" sz="1800" b="1" dirty="0">
                <a:solidFill>
                  <a:srgbClr val="005CAA"/>
                </a:solidFill>
                <a:latin typeface="Titillium Web" panose="00000500000000000000" pitchFamily="2" charset="0"/>
              </a:rPr>
              <a:t>Plano de Aulas.pdf</a:t>
            </a:r>
            <a:r>
              <a:rPr lang="pt-BR" sz="1800" b="1" dirty="0">
                <a:solidFill>
                  <a:srgbClr val="005CAA"/>
                </a:solidFill>
                <a:latin typeface="Titillium Web" panose="00000500000000000000" pitchFamily="2" charset="0"/>
                <a:ea typeface="Titillium Web"/>
                <a:cs typeface="Titillium Web"/>
                <a:sym typeface="Titillium Web"/>
              </a:rPr>
              <a:t>”</a:t>
            </a:r>
            <a:endParaRPr lang="en-US" sz="1800" b="1" dirty="0">
              <a:solidFill>
                <a:srgbClr val="005CAA"/>
              </a:solidFill>
              <a:latin typeface="Titillium Web" panose="00000500000000000000" pitchFamily="2" charset="0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240FC50-DA0B-B7A6-8779-32ECAC3035C3}"/>
              </a:ext>
            </a:extLst>
          </p:cNvPr>
          <p:cNvSpPr/>
          <p:nvPr/>
        </p:nvSpPr>
        <p:spPr>
          <a:xfrm>
            <a:off x="1538790" y="2413855"/>
            <a:ext cx="127449" cy="12279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8648C48-0BC6-8945-544B-3DCF5828F577}"/>
              </a:ext>
            </a:extLst>
          </p:cNvPr>
          <p:cNvSpPr/>
          <p:nvPr/>
        </p:nvSpPr>
        <p:spPr>
          <a:xfrm>
            <a:off x="1538790" y="2824222"/>
            <a:ext cx="127449" cy="12279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ABCC64-20DC-EFEF-A1E3-70E691D9919B}"/>
              </a:ext>
            </a:extLst>
          </p:cNvPr>
          <p:cNvSpPr/>
          <p:nvPr/>
        </p:nvSpPr>
        <p:spPr>
          <a:xfrm>
            <a:off x="1538789" y="3234589"/>
            <a:ext cx="127449" cy="12279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B43B1CE-CE53-BD4D-D4F2-9CB132023013}"/>
              </a:ext>
            </a:extLst>
          </p:cNvPr>
          <p:cNvSpPr/>
          <p:nvPr/>
        </p:nvSpPr>
        <p:spPr>
          <a:xfrm>
            <a:off x="1538788" y="3645156"/>
            <a:ext cx="127449" cy="12279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2A8E2F8-680D-EED4-C9AF-F63A29C335E2}"/>
              </a:ext>
            </a:extLst>
          </p:cNvPr>
          <p:cNvSpPr/>
          <p:nvPr/>
        </p:nvSpPr>
        <p:spPr>
          <a:xfrm>
            <a:off x="1538788" y="4065481"/>
            <a:ext cx="127449" cy="12279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67562AC-5410-E2A4-D4D0-E60B9F1EDACC}"/>
              </a:ext>
            </a:extLst>
          </p:cNvPr>
          <p:cNvSpPr/>
          <p:nvPr/>
        </p:nvSpPr>
        <p:spPr>
          <a:xfrm>
            <a:off x="1538788" y="4475848"/>
            <a:ext cx="127449" cy="12279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6313311-46E4-8871-3FD9-75E53C619D6E}"/>
              </a:ext>
            </a:extLst>
          </p:cNvPr>
          <p:cNvSpPr/>
          <p:nvPr/>
        </p:nvSpPr>
        <p:spPr>
          <a:xfrm>
            <a:off x="1538787" y="4881335"/>
            <a:ext cx="127449" cy="12279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07CE07F-13D9-2E14-858A-A48E336E007B}"/>
              </a:ext>
            </a:extLst>
          </p:cNvPr>
          <p:cNvSpPr/>
          <p:nvPr/>
        </p:nvSpPr>
        <p:spPr>
          <a:xfrm>
            <a:off x="6513778" y="2413855"/>
            <a:ext cx="127449" cy="12279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CF8E618-4A1B-5B61-738C-6FF1B583D941}"/>
              </a:ext>
            </a:extLst>
          </p:cNvPr>
          <p:cNvSpPr/>
          <p:nvPr/>
        </p:nvSpPr>
        <p:spPr>
          <a:xfrm>
            <a:off x="6513778" y="2824222"/>
            <a:ext cx="127449" cy="12279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4EA59B8-60A7-B814-735B-BD4753379A73}"/>
              </a:ext>
            </a:extLst>
          </p:cNvPr>
          <p:cNvSpPr/>
          <p:nvPr/>
        </p:nvSpPr>
        <p:spPr>
          <a:xfrm>
            <a:off x="6513777" y="3234589"/>
            <a:ext cx="127449" cy="12279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6E3F7C3-2059-0D47-E51F-679FC95966BA}"/>
              </a:ext>
            </a:extLst>
          </p:cNvPr>
          <p:cNvSpPr/>
          <p:nvPr/>
        </p:nvSpPr>
        <p:spPr>
          <a:xfrm>
            <a:off x="6513776" y="3645156"/>
            <a:ext cx="127449" cy="12279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63AB89D4-16A3-6056-D5CC-B710E0F90721}"/>
              </a:ext>
            </a:extLst>
          </p:cNvPr>
          <p:cNvSpPr/>
          <p:nvPr/>
        </p:nvSpPr>
        <p:spPr>
          <a:xfrm>
            <a:off x="6513776" y="4065481"/>
            <a:ext cx="127449" cy="12279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AB3F8E7-ED74-92A8-E1FB-FECE50F16F42}"/>
              </a:ext>
            </a:extLst>
          </p:cNvPr>
          <p:cNvSpPr/>
          <p:nvPr/>
        </p:nvSpPr>
        <p:spPr>
          <a:xfrm>
            <a:off x="6513776" y="4475848"/>
            <a:ext cx="127449" cy="12279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4" name="Google Shape;3851;p15">
            <a:extLst>
              <a:ext uri="{FF2B5EF4-FFF2-40B4-BE49-F238E27FC236}">
                <a16:creationId xmlns:a16="http://schemas.microsoft.com/office/drawing/2014/main" id="{9F720F56-090D-913D-3D5E-8560A6F4B432}"/>
              </a:ext>
            </a:extLst>
          </p:cNvPr>
          <p:cNvSpPr txBox="1">
            <a:spLocks/>
          </p:cNvSpPr>
          <p:nvPr/>
        </p:nvSpPr>
        <p:spPr>
          <a:xfrm>
            <a:off x="1347711" y="1370922"/>
            <a:ext cx="8773442" cy="83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As aulas incluirão assuntos relativos às linguagens HTML e CSS:</a:t>
            </a:r>
          </a:p>
          <a:p>
            <a:pPr marL="0" indent="0">
              <a:buFont typeface="Barlow Light"/>
              <a:buNone/>
            </a:pPr>
            <a:endParaRPr lang="en-US" b="1" dirty="0">
              <a:latin typeface="+mn-lt"/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Font typeface="Barlow Light"/>
              <a:buNone/>
            </a:pPr>
            <a:endParaRPr lang="en-US" sz="18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243355454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PLANO DE AULAS</a:t>
            </a:r>
          </a:p>
        </p:txBody>
      </p:sp>
      <p:grpSp>
        <p:nvGrpSpPr>
          <p:cNvPr id="8" name="Google Shape;451;p38">
            <a:extLst>
              <a:ext uri="{FF2B5EF4-FFF2-40B4-BE49-F238E27FC236}">
                <a16:creationId xmlns:a16="http://schemas.microsoft.com/office/drawing/2014/main" id="{908CBCBE-E989-D33C-9051-F6DD416BD089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3298C904-F9C7-EBF1-0746-ACC7BB9F5A11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623F5E6-5639-6A70-85FD-D2EB26F1B78C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7133893E-3FE3-FDFE-C8EB-8AA5303ADE74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5;p38">
              <a:extLst>
                <a:ext uri="{FF2B5EF4-FFF2-40B4-BE49-F238E27FC236}">
                  <a16:creationId xmlns:a16="http://schemas.microsoft.com/office/drawing/2014/main" id="{388A3AEA-7F33-8E4C-5C61-26CE7CCEF1B9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3851;p15">
            <a:extLst>
              <a:ext uri="{FF2B5EF4-FFF2-40B4-BE49-F238E27FC236}">
                <a16:creationId xmlns:a16="http://schemas.microsoft.com/office/drawing/2014/main" id="{ECCA6965-E453-7C99-ED2A-CDA97111E68F}"/>
              </a:ext>
            </a:extLst>
          </p:cNvPr>
          <p:cNvSpPr txBox="1">
            <a:spLocks/>
          </p:cNvSpPr>
          <p:nvPr/>
        </p:nvSpPr>
        <p:spPr>
          <a:xfrm>
            <a:off x="4079018" y="5549216"/>
            <a:ext cx="4679419" cy="50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Titillium Web"/>
                <a:ea typeface="Titillium Web"/>
                <a:cs typeface="Titillium Web"/>
                <a:sym typeface="Titillium Web"/>
              </a:rPr>
              <a:t>Acessar no Classroom </a:t>
            </a:r>
            <a:r>
              <a:rPr lang="en-US" sz="1800" b="1" dirty="0">
                <a:solidFill>
                  <a:srgbClr val="005CAA"/>
                </a:solidFill>
                <a:latin typeface="Titillium Web" panose="00000500000000000000" pitchFamily="2" charset="0"/>
                <a:ea typeface="Titillium Web"/>
                <a:cs typeface="Titillium Web"/>
                <a:sym typeface="Titillium Web"/>
              </a:rPr>
              <a:t>“</a:t>
            </a:r>
            <a:r>
              <a:rPr lang="pt-BR" sz="1800" b="1" dirty="0">
                <a:solidFill>
                  <a:srgbClr val="005CAA"/>
                </a:solidFill>
                <a:latin typeface="Titillium Web" panose="00000500000000000000" pitchFamily="2" charset="0"/>
              </a:rPr>
              <a:t>Plano de Aulas.pdf</a:t>
            </a:r>
            <a:r>
              <a:rPr lang="pt-BR" sz="1800" b="1" dirty="0">
                <a:solidFill>
                  <a:srgbClr val="005CAA"/>
                </a:solidFill>
                <a:latin typeface="Titillium Web" panose="00000500000000000000" pitchFamily="2" charset="0"/>
                <a:ea typeface="Titillium Web"/>
                <a:cs typeface="Titillium Web"/>
                <a:sym typeface="Titillium Web"/>
              </a:rPr>
              <a:t>”</a:t>
            </a:r>
            <a:endParaRPr lang="en-US" sz="1800" b="1" dirty="0">
              <a:solidFill>
                <a:srgbClr val="005CAA"/>
              </a:solidFill>
              <a:latin typeface="Titillium Web" panose="00000500000000000000" pitchFamily="2" charset="0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" name="Google Shape;3851;p15">
            <a:extLst>
              <a:ext uri="{FF2B5EF4-FFF2-40B4-BE49-F238E27FC236}">
                <a16:creationId xmlns:a16="http://schemas.microsoft.com/office/drawing/2014/main" id="{B8166DA1-AD65-6739-60C1-976CF6B03D6E}"/>
              </a:ext>
            </a:extLst>
          </p:cNvPr>
          <p:cNvSpPr txBox="1">
            <a:spLocks/>
          </p:cNvSpPr>
          <p:nvPr/>
        </p:nvSpPr>
        <p:spPr>
          <a:xfrm>
            <a:off x="1347711" y="1370922"/>
            <a:ext cx="4533136" cy="83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32h -&gt; Presencial (08 aulas)</a:t>
            </a:r>
          </a:p>
          <a:p>
            <a:pPr marL="0" indent="0">
              <a:buFont typeface="Barlow Light"/>
              <a:buNone/>
            </a:pPr>
            <a:endParaRPr lang="en-US" sz="18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" name="Google Shape;3851;p15">
            <a:extLst>
              <a:ext uri="{FF2B5EF4-FFF2-40B4-BE49-F238E27FC236}">
                <a16:creationId xmlns:a16="http://schemas.microsoft.com/office/drawing/2014/main" id="{52C902C2-A4FB-EA12-74FB-AA296890E856}"/>
              </a:ext>
            </a:extLst>
          </p:cNvPr>
          <p:cNvSpPr txBox="1">
            <a:spLocks/>
          </p:cNvSpPr>
          <p:nvPr/>
        </p:nvSpPr>
        <p:spPr>
          <a:xfrm>
            <a:off x="1479845" y="2128771"/>
            <a:ext cx="5324615" cy="231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2200" b="1" dirty="0">
                <a:latin typeface="+mj-lt"/>
                <a:cs typeface="Miriam Libre" panose="00000500000000000000" pitchFamily="2" charset="-79"/>
              </a:rPr>
              <a:t>Laboratório de Informática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2200" b="1" dirty="0">
                <a:latin typeface="+mj-lt"/>
                <a:cs typeface="Miriam Libre" panose="00000500000000000000" pitchFamily="2" charset="-79"/>
              </a:rPr>
              <a:t>Sala de Aula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2200" b="1" dirty="0">
                <a:latin typeface="+mj-lt"/>
                <a:cs typeface="Miriam Libre" panose="00000500000000000000" pitchFamily="2" charset="-79"/>
              </a:rPr>
              <a:t>Exercícios Práticos e Avaliativos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2200" b="1" dirty="0">
                <a:latin typeface="+mj-lt"/>
                <a:cs typeface="Miriam Libre" panose="00000500000000000000" pitchFamily="2" charset="-79"/>
              </a:rPr>
              <a:t>Trabalhos em Equipe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2200" b="1" dirty="0">
                <a:latin typeface="+mj-lt"/>
                <a:cs typeface="Miriam Libre" panose="00000500000000000000" pitchFamily="2" charset="-79"/>
              </a:rPr>
              <a:t>Ambiente Virtual (Classroom)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200" b="1" dirty="0">
              <a:latin typeface="+mj-lt"/>
              <a:cs typeface="Miriam Libre" panose="00000500000000000000" pitchFamily="2" charset="-79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pt-BR" sz="15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240FC50-DA0B-B7A6-8779-32ECAC3035C3}"/>
              </a:ext>
            </a:extLst>
          </p:cNvPr>
          <p:cNvSpPr/>
          <p:nvPr/>
        </p:nvSpPr>
        <p:spPr>
          <a:xfrm>
            <a:off x="1538790" y="2413855"/>
            <a:ext cx="127449" cy="12279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8648C48-0BC6-8945-544B-3DCF5828F577}"/>
              </a:ext>
            </a:extLst>
          </p:cNvPr>
          <p:cNvSpPr/>
          <p:nvPr/>
        </p:nvSpPr>
        <p:spPr>
          <a:xfrm>
            <a:off x="1538790" y="2824222"/>
            <a:ext cx="127449" cy="12279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ABCC64-20DC-EFEF-A1E3-70E691D9919B}"/>
              </a:ext>
            </a:extLst>
          </p:cNvPr>
          <p:cNvSpPr/>
          <p:nvPr/>
        </p:nvSpPr>
        <p:spPr>
          <a:xfrm>
            <a:off x="1538789" y="3234589"/>
            <a:ext cx="127449" cy="12279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B43B1CE-CE53-BD4D-D4F2-9CB132023013}"/>
              </a:ext>
            </a:extLst>
          </p:cNvPr>
          <p:cNvSpPr/>
          <p:nvPr/>
        </p:nvSpPr>
        <p:spPr>
          <a:xfrm>
            <a:off x="1538788" y="3645156"/>
            <a:ext cx="127449" cy="12279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2A8E2F8-680D-EED4-C9AF-F63A29C335E2}"/>
              </a:ext>
            </a:extLst>
          </p:cNvPr>
          <p:cNvSpPr/>
          <p:nvPr/>
        </p:nvSpPr>
        <p:spPr>
          <a:xfrm>
            <a:off x="1538788" y="4065481"/>
            <a:ext cx="127449" cy="12279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5294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BA6A0D9-AFA6-C4A9-52C3-DA563DD7B3EA}"/>
              </a:ext>
            </a:extLst>
          </p:cNvPr>
          <p:cNvSpPr/>
          <p:nvPr/>
        </p:nvSpPr>
        <p:spPr>
          <a:xfrm>
            <a:off x="0" y="0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3E7E6E-17D2-C6D0-8704-0206E24C4B84}"/>
              </a:ext>
            </a:extLst>
          </p:cNvPr>
          <p:cNvSpPr txBox="1"/>
          <p:nvPr/>
        </p:nvSpPr>
        <p:spPr>
          <a:xfrm>
            <a:off x="2720173" y="1975304"/>
            <a:ext cx="750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Aula 01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A9D664-0633-0DE9-5E7C-D8EA97A0FB67}"/>
              </a:ext>
            </a:extLst>
          </p:cNvPr>
          <p:cNvSpPr txBox="1"/>
          <p:nvPr/>
        </p:nvSpPr>
        <p:spPr>
          <a:xfrm>
            <a:off x="1537446" y="3292645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Introdução à linguagem HTML</a:t>
            </a:r>
          </a:p>
        </p:txBody>
      </p:sp>
      <p:grpSp>
        <p:nvGrpSpPr>
          <p:cNvPr id="8" name="Google Shape;394;p38">
            <a:extLst>
              <a:ext uri="{FF2B5EF4-FFF2-40B4-BE49-F238E27FC236}">
                <a16:creationId xmlns:a16="http://schemas.microsoft.com/office/drawing/2014/main" id="{DA0A2E6B-59C3-9AEB-29A5-2479D2421498}"/>
              </a:ext>
            </a:extLst>
          </p:cNvPr>
          <p:cNvGrpSpPr/>
          <p:nvPr/>
        </p:nvGrpSpPr>
        <p:grpSpPr>
          <a:xfrm>
            <a:off x="4519766" y="2114062"/>
            <a:ext cx="583656" cy="73814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C3F59036-9537-9C8F-2FCF-B32165B2FE6B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6;p38">
              <a:extLst>
                <a:ext uri="{FF2B5EF4-FFF2-40B4-BE49-F238E27FC236}">
                  <a16:creationId xmlns:a16="http://schemas.microsoft.com/office/drawing/2014/main" id="{074FC275-71C0-D042-F68E-16BBFF3DE33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7;p38">
              <a:extLst>
                <a:ext uri="{FF2B5EF4-FFF2-40B4-BE49-F238E27FC236}">
                  <a16:creationId xmlns:a16="http://schemas.microsoft.com/office/drawing/2014/main" id="{F860E285-7E2D-123B-AB96-8DC3E9F5FDE1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0190B2BB-E23E-1E3F-B72B-92CF612C7436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7C1EAA47-E660-5270-5889-6C7A5D356399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3BBBF95F-314D-43F9-7D9A-CA4B14CAEF0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178859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B9F88704-769A-F702-FDCD-FD8E8F1E3979}"/>
              </a:ext>
            </a:extLst>
          </p:cNvPr>
          <p:cNvSpPr txBox="1">
            <a:spLocks/>
          </p:cNvSpPr>
          <p:nvPr/>
        </p:nvSpPr>
        <p:spPr>
          <a:xfrm>
            <a:off x="3679665" y="3428998"/>
            <a:ext cx="7220564" cy="288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O que é esse tal de HTML?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228E05-624D-74A1-47C4-0586D708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48" y="349211"/>
            <a:ext cx="1991043" cy="21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48519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605</Words>
  <Application>Microsoft Office PowerPoint</Application>
  <PresentationFormat>Widescreen</PresentationFormat>
  <Paragraphs>142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Arial</vt:lpstr>
      <vt:lpstr>Barlow Light</vt:lpstr>
      <vt:lpstr>Calibri</vt:lpstr>
      <vt:lpstr>Calibri Light</vt:lpstr>
      <vt:lpstr>Miriam Libre</vt:lpstr>
      <vt:lpstr>Titillium Web</vt:lpstr>
      <vt:lpstr>Titillium Web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Pixelikas</dc:creator>
  <cp:lastModifiedBy>Pixelikas</cp:lastModifiedBy>
  <cp:revision>21</cp:revision>
  <dcterms:created xsi:type="dcterms:W3CDTF">2023-08-01T00:54:19Z</dcterms:created>
  <dcterms:modified xsi:type="dcterms:W3CDTF">2023-09-12T20:27:41Z</dcterms:modified>
</cp:coreProperties>
</file>