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50" r:id="rId3"/>
    <p:sldId id="257" r:id="rId4"/>
    <p:sldId id="260" r:id="rId5"/>
    <p:sldId id="280" r:id="rId6"/>
    <p:sldId id="355" r:id="rId7"/>
    <p:sldId id="356" r:id="rId8"/>
    <p:sldId id="346" r:id="rId9"/>
    <p:sldId id="278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9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00AE6-2526-4FA7-AD93-271C48CDE355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BAFF4-FFA3-48B0-B0A5-FC93A422D5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103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DC3F4-10C8-FFAF-9DBE-907DD800E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67470E-4250-234A-9E35-20C406ABC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E152CB-2163-A33B-EE3F-A4E073C3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B3B70F-106B-1FAC-73C2-01C92A83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E0A290-9A7D-8A14-9032-CF247EAC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363323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5C589-C065-685A-A5EF-5CF2267E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F82F70-DB42-4201-04B8-5D9DF9B7E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BE2F28-013A-8B3A-7A86-2E8AC866F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C43CEA-93B4-5320-EC96-DAA360EF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929A61-3FEC-745D-E552-F791427B2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650021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C3407C-639A-AD5D-C76F-1CD07CA6F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6FE4CA-1D2C-EF17-373A-1E5DECB77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1F8CAF-AA14-9FA3-BEFE-8441E2E92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46E327-6F87-A246-CAB5-E4614904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F651D4-A576-BA57-39BB-D8166F2F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943652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1A619-CAD8-8F9C-6339-78BF0120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2182FF-D0FA-3603-AE9B-3FEE88011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07DA47-926D-8F11-37B0-0A8B7826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B54EB3-DFBE-2E84-746E-4B33C7E0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5968D4-F8F4-BD54-B095-5B6F4AE3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248803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86582-4B17-1907-A4CA-BED12BC71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11D630-05CE-B4AD-EE53-423BF1400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987933-3EA4-73A4-0EFB-5F7369DE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5A8657-BBB1-2570-AAC8-FA9E8F42D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C33BAD-A84E-2BCE-2E86-44CC3DA6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123661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10DB7-7726-F8EC-0BAF-C0055A08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D06563-015D-EF63-9AB7-AFFC964D9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BFD74-F601-3058-880D-7B6386080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9810FF-7678-A23F-91C8-A22E40A8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BF5530-7744-3849-648B-8F6CB1DF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024258-261E-181D-7754-B1DB6B10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949117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A3060-45BE-89BF-CF5E-124F7BEC2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347628-42A8-15E5-6BD7-7140DEB2E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9B2A66-A267-5A39-F271-FE3CD6210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0CD386-3404-87C1-84BD-37A7ECCD6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3E5022-CC13-72D6-EBEA-6453DEFF6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DED695F-40FE-159A-3ACE-AFFE22BF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4C86DCD-1331-6C2A-EFB4-2348768E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2D5F36D-8779-F967-248B-00786FF0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390160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A751E-7874-CCC4-98E1-B66798D2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BB4E1D4-72B5-D79A-2AE6-C936F5449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E526EDA-E7CC-DCCF-3ADD-5A2B578A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F526CF-B16D-E447-D67C-3BEEDA86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937409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EA24DBA-2A6C-4BAB-4786-4B9AF242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89A35E8-BB24-28F9-A37E-C1C6E4D6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F24847-8E31-58F7-B242-E6ACE6C1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127280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4BC91-B5D3-41F5-C115-D4D5E36F3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670E14-9C11-ABCD-CB16-39B55B0F9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DA8562-7D3C-7C19-D474-7DF4EA94F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ACAB4B-BC85-B3B6-81A0-C55A996B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83E2AE-C7CB-DA7D-E69C-9FA71A17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A3C7C6-6205-3474-C426-BC5B0CA2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865644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FC630-CA17-AE8C-5747-0E46FC02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DA45C34-7D86-6314-93C8-C0C51874A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82B307-D756-58A0-105F-8FEB9996B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3947D1-CDF8-61B2-15A9-3AEE27B74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CC8-C4E8-4543-85A8-2AAD7BCF852E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703649-4C86-5443-796D-434B629EA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962F0E-B412-C098-583B-36D35988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616540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C4E0A8B-7C4B-5D26-4D11-AB24344B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F5E0DD-01BC-FBA5-947D-FC91620C2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29D39B-8D67-E32C-1035-849F69093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A0CC8-C4E8-4543-85A8-2AAD7BCF852E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92F708-C27E-953A-7308-346221C53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60F5DD-A863-9383-7810-17FD58670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FCCE6-B174-4CC8-BBCE-AF7491E2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19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1CF4423-78F4-95FB-23D1-CB8E4F8D0DE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627" y="1076446"/>
            <a:ext cx="5197181" cy="1332285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73A68D0-A835-907F-DE6D-36FB7448F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628" y="1076446"/>
            <a:ext cx="1412383" cy="133228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E7E1A37-AB73-5664-9F77-D85219382673}"/>
              </a:ext>
            </a:extLst>
          </p:cNvPr>
          <p:cNvSpPr txBox="1"/>
          <p:nvPr/>
        </p:nvSpPr>
        <p:spPr>
          <a:xfrm>
            <a:off x="3393441" y="2568687"/>
            <a:ext cx="7437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i="1" dirty="0">
                <a:solidFill>
                  <a:srgbClr val="00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Iniciativa da FIESC – Federação das Indústrias do Estado de Santa Catarina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52E5144-4F06-498D-769D-394252E22832}"/>
              </a:ext>
            </a:extLst>
          </p:cNvPr>
          <p:cNvSpPr txBox="1"/>
          <p:nvPr/>
        </p:nvSpPr>
        <p:spPr>
          <a:xfrm>
            <a:off x="3393441" y="4226560"/>
            <a:ext cx="74371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00" b="1" dirty="0">
                <a:solidFill>
                  <a:srgbClr val="00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Serviço Nacional de Aprendizagem Industrial de Santa Catarina</a:t>
            </a:r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317EE0BA-06C9-B555-CCCD-83B86274AB0B}"/>
              </a:ext>
            </a:extLst>
          </p:cNvPr>
          <p:cNvSpPr/>
          <p:nvPr/>
        </p:nvSpPr>
        <p:spPr>
          <a:xfrm>
            <a:off x="0" y="4226560"/>
            <a:ext cx="4294208" cy="2631440"/>
          </a:xfrm>
          <a:prstGeom prst="triangle">
            <a:avLst>
              <a:gd name="adj" fmla="val 0"/>
            </a:avLst>
          </a:prstGeom>
          <a:solidFill>
            <a:srgbClr val="005C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isósceles 16">
            <a:extLst>
              <a:ext uri="{FF2B5EF4-FFF2-40B4-BE49-F238E27FC236}">
                <a16:creationId xmlns:a16="http://schemas.microsoft.com/office/drawing/2014/main" id="{D74185A5-7DE1-FD7E-BA67-087E9CF0F8C1}"/>
              </a:ext>
            </a:extLst>
          </p:cNvPr>
          <p:cNvSpPr/>
          <p:nvPr/>
        </p:nvSpPr>
        <p:spPr>
          <a:xfrm flipH="1">
            <a:off x="6421120" y="5842339"/>
            <a:ext cx="5770880" cy="1015662"/>
          </a:xfrm>
          <a:prstGeom prst="triangle">
            <a:avLst>
              <a:gd name="adj" fmla="val 0"/>
            </a:avLst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88471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1B281A4-715F-A4C3-83B7-253811EB9F40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AVALIAÇÕES</a:t>
            </a:r>
          </a:p>
        </p:txBody>
      </p:sp>
      <p:sp>
        <p:nvSpPr>
          <p:cNvPr id="5" name="Google Shape;3851;p15">
            <a:extLst>
              <a:ext uri="{FF2B5EF4-FFF2-40B4-BE49-F238E27FC236}">
                <a16:creationId xmlns:a16="http://schemas.microsoft.com/office/drawing/2014/main" id="{B8166DA1-AD65-6739-60C1-976CF6B03D6E}"/>
              </a:ext>
            </a:extLst>
          </p:cNvPr>
          <p:cNvSpPr txBox="1">
            <a:spLocks/>
          </p:cNvSpPr>
          <p:nvPr/>
        </p:nvSpPr>
        <p:spPr>
          <a:xfrm>
            <a:off x="1347710" y="1370922"/>
            <a:ext cx="9043595" cy="83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b="1" dirty="0"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As avaliações incluem duas (02) provas objetivas e uma (01) prática.</a:t>
            </a:r>
          </a:p>
          <a:p>
            <a:pPr marL="0" indent="0">
              <a:buFont typeface="Barlow Light"/>
              <a:buNone/>
            </a:pPr>
            <a:endParaRPr lang="en-US" sz="18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21E01A74-AB02-FF74-F678-A728D4696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132859"/>
              </p:ext>
            </p:extLst>
          </p:nvPr>
        </p:nvGraphicFramePr>
        <p:xfrm>
          <a:off x="1314126" y="2468202"/>
          <a:ext cx="9513024" cy="3018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256">
                  <a:extLst>
                    <a:ext uri="{9D8B030D-6E8A-4147-A177-3AD203B41FA5}">
                      <a16:colId xmlns:a16="http://schemas.microsoft.com/office/drawing/2014/main" val="655587820"/>
                    </a:ext>
                  </a:extLst>
                </a:gridCol>
                <a:gridCol w="2378256">
                  <a:extLst>
                    <a:ext uri="{9D8B030D-6E8A-4147-A177-3AD203B41FA5}">
                      <a16:colId xmlns:a16="http://schemas.microsoft.com/office/drawing/2014/main" val="369414775"/>
                    </a:ext>
                  </a:extLst>
                </a:gridCol>
                <a:gridCol w="2378256">
                  <a:extLst>
                    <a:ext uri="{9D8B030D-6E8A-4147-A177-3AD203B41FA5}">
                      <a16:colId xmlns:a16="http://schemas.microsoft.com/office/drawing/2014/main" val="3362184034"/>
                    </a:ext>
                  </a:extLst>
                </a:gridCol>
                <a:gridCol w="2378256">
                  <a:extLst>
                    <a:ext uri="{9D8B030D-6E8A-4147-A177-3AD203B41FA5}">
                      <a16:colId xmlns:a16="http://schemas.microsoft.com/office/drawing/2014/main" val="1799024746"/>
                    </a:ext>
                  </a:extLst>
                </a:gridCol>
              </a:tblGrid>
              <a:tr h="754719">
                <a:tc>
                  <a:txBody>
                    <a:bodyPr/>
                    <a:lstStyle/>
                    <a:p>
                      <a:pPr algn="ctr"/>
                      <a:r>
                        <a:rPr lang="pt-BR" sz="2700" b="0" dirty="0">
                          <a:highlight>
                            <a:srgbClr val="005CAA"/>
                          </a:highlight>
                        </a:rPr>
                        <a:t>Avaliação</a:t>
                      </a:r>
                    </a:p>
                  </a:txBody>
                  <a:tcPr marL="102753" marR="102753" marT="51376" marB="513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C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b="0" dirty="0">
                          <a:highlight>
                            <a:srgbClr val="005CAA"/>
                          </a:highlight>
                        </a:rPr>
                        <a:t>Formato</a:t>
                      </a:r>
                    </a:p>
                  </a:txBody>
                  <a:tcPr marL="102753" marR="102753" marT="51376" marB="513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C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b="0" dirty="0">
                          <a:highlight>
                            <a:srgbClr val="005CAA"/>
                          </a:highlight>
                        </a:rPr>
                        <a:t>Data</a:t>
                      </a:r>
                    </a:p>
                  </a:txBody>
                  <a:tcPr marL="102753" marR="102753" marT="51376" marB="513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C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b="0" dirty="0">
                          <a:highlight>
                            <a:srgbClr val="005CAA"/>
                          </a:highlight>
                        </a:rPr>
                        <a:t>Peso</a:t>
                      </a:r>
                    </a:p>
                  </a:txBody>
                  <a:tcPr marL="102753" marR="102753" marT="51376" marB="513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C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994300"/>
                  </a:ext>
                </a:extLst>
              </a:tr>
              <a:tr h="754719"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AV 01</a:t>
                      </a:r>
                    </a:p>
                  </a:txBody>
                  <a:tcPr marL="102753" marR="102753" marT="51376" marB="513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Objetiva</a:t>
                      </a:r>
                    </a:p>
                  </a:txBody>
                  <a:tcPr marL="102753" marR="102753" marT="51376" marB="513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25/09/23</a:t>
                      </a:r>
                    </a:p>
                  </a:txBody>
                  <a:tcPr marL="102753" marR="102753" marT="51376" marB="513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0,2</a:t>
                      </a:r>
                    </a:p>
                  </a:txBody>
                  <a:tcPr marL="102753" marR="102753" marT="51376" marB="513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158611"/>
                  </a:ext>
                </a:extLst>
              </a:tr>
              <a:tr h="754719"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AV 02</a:t>
                      </a:r>
                    </a:p>
                  </a:txBody>
                  <a:tcPr marL="102753" marR="102753" marT="51376" marB="513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Objetiva</a:t>
                      </a:r>
                    </a:p>
                  </a:txBody>
                  <a:tcPr marL="102753" marR="102753" marT="51376" marB="513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03/10/23</a:t>
                      </a:r>
                    </a:p>
                  </a:txBody>
                  <a:tcPr marL="102753" marR="102753" marT="51376" marB="513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0,2</a:t>
                      </a:r>
                    </a:p>
                  </a:txBody>
                  <a:tcPr marL="102753" marR="102753" marT="51376" marB="513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319972"/>
                  </a:ext>
                </a:extLst>
              </a:tr>
              <a:tr h="754719"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AV 01</a:t>
                      </a:r>
                    </a:p>
                  </a:txBody>
                  <a:tcPr marL="102753" marR="102753" marT="51376" marB="513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Prática</a:t>
                      </a:r>
                    </a:p>
                  </a:txBody>
                  <a:tcPr marL="102753" marR="102753" marT="51376" marB="513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09/10/23</a:t>
                      </a:r>
                    </a:p>
                  </a:txBody>
                  <a:tcPr marL="102753" marR="102753" marT="51376" marB="513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700" dirty="0"/>
                        <a:t>0,6</a:t>
                      </a:r>
                    </a:p>
                  </a:txBody>
                  <a:tcPr marL="102753" marR="102753" marT="51376" marB="513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920578"/>
                  </a:ext>
                </a:extLst>
              </a:tr>
            </a:tbl>
          </a:graphicData>
        </a:graphic>
      </p:graphicFrame>
      <p:grpSp>
        <p:nvGrpSpPr>
          <p:cNvPr id="6" name="Google Shape;394;p38">
            <a:extLst>
              <a:ext uri="{FF2B5EF4-FFF2-40B4-BE49-F238E27FC236}">
                <a16:creationId xmlns:a16="http://schemas.microsoft.com/office/drawing/2014/main" id="{E065FC1B-B7AD-1458-6CC8-A9CD602E9266}"/>
              </a:ext>
            </a:extLst>
          </p:cNvPr>
          <p:cNvGrpSpPr/>
          <p:nvPr/>
        </p:nvGrpSpPr>
        <p:grpSpPr>
          <a:xfrm>
            <a:off x="10804435" y="543991"/>
            <a:ext cx="583656" cy="738145"/>
            <a:chOff x="584925" y="238125"/>
            <a:chExt cx="415200" cy="525100"/>
          </a:xfrm>
          <a:solidFill>
            <a:srgbClr val="005CAA"/>
          </a:solidFill>
        </p:grpSpPr>
        <p:sp>
          <p:nvSpPr>
            <p:cNvPr id="7" name="Google Shape;395;p38">
              <a:extLst>
                <a:ext uri="{FF2B5EF4-FFF2-40B4-BE49-F238E27FC236}">
                  <a16:creationId xmlns:a16="http://schemas.microsoft.com/office/drawing/2014/main" id="{A8F97FD4-7337-E0E2-06BC-4899990C2394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6;p38">
              <a:extLst>
                <a:ext uri="{FF2B5EF4-FFF2-40B4-BE49-F238E27FC236}">
                  <a16:creationId xmlns:a16="http://schemas.microsoft.com/office/drawing/2014/main" id="{A01912F2-4CB5-39F5-7AB7-9C5137F3DD3E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97;p38">
              <a:extLst>
                <a:ext uri="{FF2B5EF4-FFF2-40B4-BE49-F238E27FC236}">
                  <a16:creationId xmlns:a16="http://schemas.microsoft.com/office/drawing/2014/main" id="{A8DE440A-D21B-6FA1-2063-C91B1C25D148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8;p38">
              <a:extLst>
                <a:ext uri="{FF2B5EF4-FFF2-40B4-BE49-F238E27FC236}">
                  <a16:creationId xmlns:a16="http://schemas.microsoft.com/office/drawing/2014/main" id="{161F46B3-CCF9-6895-E552-0F8BE3E2F315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99;p38">
              <a:extLst>
                <a:ext uri="{FF2B5EF4-FFF2-40B4-BE49-F238E27FC236}">
                  <a16:creationId xmlns:a16="http://schemas.microsoft.com/office/drawing/2014/main" id="{A424EB45-3DB6-8BE4-9917-BD74D7B99122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00;p38">
              <a:extLst>
                <a:ext uri="{FF2B5EF4-FFF2-40B4-BE49-F238E27FC236}">
                  <a16:creationId xmlns:a16="http://schemas.microsoft.com/office/drawing/2014/main" id="{8C8561B6-69B7-0432-C8EC-2B6F4A33726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842780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9FC2ED-F768-7955-1526-9F5BC2122DF5}"/>
              </a:ext>
            </a:extLst>
          </p:cNvPr>
          <p:cNvSpPr/>
          <p:nvPr/>
        </p:nvSpPr>
        <p:spPr>
          <a:xfrm>
            <a:off x="0" y="0"/>
            <a:ext cx="12192000" cy="528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CF4423-78F4-95FB-23D1-CB8E4F8D0DE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033" y="5647631"/>
            <a:ext cx="3306940" cy="84772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73A68D0-A835-907F-DE6D-36FB7448F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335" y="5649207"/>
            <a:ext cx="898693" cy="84772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52E5144-4F06-498D-769D-394252E22832}"/>
              </a:ext>
            </a:extLst>
          </p:cNvPr>
          <p:cNvSpPr txBox="1"/>
          <p:nvPr/>
        </p:nvSpPr>
        <p:spPr>
          <a:xfrm>
            <a:off x="2343657" y="1751186"/>
            <a:ext cx="7504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React - Módulo 04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BCF32A9-4D24-53CE-4881-C4A76ED84A4C}"/>
              </a:ext>
            </a:extLst>
          </p:cNvPr>
          <p:cNvSpPr txBox="1"/>
          <p:nvPr/>
        </p:nvSpPr>
        <p:spPr>
          <a:xfrm>
            <a:off x="1063829" y="5647631"/>
            <a:ext cx="3717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005CAA"/>
                </a:solidFill>
                <a:latin typeface="+mj-lt"/>
                <a:cs typeface="Arial" panose="020B0604020202020204" pitchFamily="34" charset="0"/>
              </a:rPr>
              <a:t>Lucas Naspolini</a:t>
            </a:r>
          </a:p>
          <a:p>
            <a:pPr algn="ctr"/>
            <a:r>
              <a:rPr lang="pt-BR" sz="2000" b="1" dirty="0">
                <a:solidFill>
                  <a:srgbClr val="005CAA"/>
                </a:solidFill>
                <a:latin typeface="+mj-lt"/>
                <a:cs typeface="Arial" panose="020B0604020202020204" pitchFamily="34" charset="0"/>
              </a:rPr>
              <a:t>lucas.naspolini@edu.sc.senai.br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02A807D-A372-BEE0-EFC0-A5520F949E30}"/>
              </a:ext>
            </a:extLst>
          </p:cNvPr>
          <p:cNvSpPr txBox="1"/>
          <p:nvPr/>
        </p:nvSpPr>
        <p:spPr>
          <a:xfrm>
            <a:off x="1537446" y="3068527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HTML e CSS</a:t>
            </a:r>
          </a:p>
        </p:txBody>
      </p:sp>
    </p:spTree>
    <p:extLst>
      <p:ext uri="{BB962C8B-B14F-4D97-AF65-F5344CB8AC3E}">
        <p14:creationId xmlns:p14="http://schemas.microsoft.com/office/powerpoint/2010/main" val="14597362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BA6A0D9-AFA6-C4A9-52C3-DA563DD7B3EA}"/>
              </a:ext>
            </a:extLst>
          </p:cNvPr>
          <p:cNvSpPr/>
          <p:nvPr/>
        </p:nvSpPr>
        <p:spPr>
          <a:xfrm>
            <a:off x="0" y="0"/>
            <a:ext cx="12192000" cy="613185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3E7E6E-17D2-C6D0-8704-0206E24C4B84}"/>
              </a:ext>
            </a:extLst>
          </p:cNvPr>
          <p:cNvSpPr txBox="1"/>
          <p:nvPr/>
        </p:nvSpPr>
        <p:spPr>
          <a:xfrm>
            <a:off x="2720173" y="1975304"/>
            <a:ext cx="7504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Aula 02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A9D664-0633-0DE9-5E7C-D8EA97A0FB67}"/>
              </a:ext>
            </a:extLst>
          </p:cNvPr>
          <p:cNvSpPr txBox="1"/>
          <p:nvPr/>
        </p:nvSpPr>
        <p:spPr>
          <a:xfrm>
            <a:off x="1537446" y="3292645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Tags </a:t>
            </a:r>
            <a:r>
              <a:rPr lang="pt-BR" sz="3200" b="1" i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de </a:t>
            </a:r>
            <a:r>
              <a:rPr lang="pt-BR" sz="3200" b="1" i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Cabeçalho e </a:t>
            </a:r>
            <a:r>
              <a:rPr lang="pt-BR" sz="3200" b="1" i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Tags de </a:t>
            </a:r>
            <a:r>
              <a:rPr lang="pt-BR" sz="3200" b="1" i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Corpo</a:t>
            </a:r>
            <a:endParaRPr lang="pt-BR" sz="3200" b="1" i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8" name="Google Shape;394;p38">
            <a:extLst>
              <a:ext uri="{FF2B5EF4-FFF2-40B4-BE49-F238E27FC236}">
                <a16:creationId xmlns:a16="http://schemas.microsoft.com/office/drawing/2014/main" id="{DA0A2E6B-59C3-9AEB-29A5-2479D2421498}"/>
              </a:ext>
            </a:extLst>
          </p:cNvPr>
          <p:cNvGrpSpPr/>
          <p:nvPr/>
        </p:nvGrpSpPr>
        <p:grpSpPr>
          <a:xfrm>
            <a:off x="4519766" y="2114062"/>
            <a:ext cx="583656" cy="738145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9" name="Google Shape;395;p38">
              <a:extLst>
                <a:ext uri="{FF2B5EF4-FFF2-40B4-BE49-F238E27FC236}">
                  <a16:creationId xmlns:a16="http://schemas.microsoft.com/office/drawing/2014/main" id="{C3F59036-9537-9C8F-2FCF-B32165B2FE6B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96;p38">
              <a:extLst>
                <a:ext uri="{FF2B5EF4-FFF2-40B4-BE49-F238E27FC236}">
                  <a16:creationId xmlns:a16="http://schemas.microsoft.com/office/drawing/2014/main" id="{074FC275-71C0-D042-F68E-16BBFF3DE331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97;p38">
              <a:extLst>
                <a:ext uri="{FF2B5EF4-FFF2-40B4-BE49-F238E27FC236}">
                  <a16:creationId xmlns:a16="http://schemas.microsoft.com/office/drawing/2014/main" id="{F860E285-7E2D-123B-AB96-8DC3E9F5FDE1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8;p38">
              <a:extLst>
                <a:ext uri="{FF2B5EF4-FFF2-40B4-BE49-F238E27FC236}">
                  <a16:creationId xmlns:a16="http://schemas.microsoft.com/office/drawing/2014/main" id="{0190B2BB-E23E-1E3F-B72B-92CF612C7436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9;p38">
              <a:extLst>
                <a:ext uri="{FF2B5EF4-FFF2-40B4-BE49-F238E27FC236}">
                  <a16:creationId xmlns:a16="http://schemas.microsoft.com/office/drawing/2014/main" id="{7C1EAA47-E660-5270-5889-6C7A5D356399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0;p38">
              <a:extLst>
                <a:ext uri="{FF2B5EF4-FFF2-40B4-BE49-F238E27FC236}">
                  <a16:creationId xmlns:a16="http://schemas.microsoft.com/office/drawing/2014/main" id="{3BBBF95F-314D-43F9-7D9A-CA4B14CAEF0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178859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A821F10-AA3A-D015-F95E-AD8946FBF846}"/>
              </a:ext>
            </a:extLst>
          </p:cNvPr>
          <p:cNvSpPr/>
          <p:nvPr/>
        </p:nvSpPr>
        <p:spPr>
          <a:xfrm>
            <a:off x="11643808" y="-1"/>
            <a:ext cx="548192" cy="6858001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EA3496E-2094-C7B9-A995-12849DCB6E8C}"/>
              </a:ext>
            </a:extLst>
          </p:cNvPr>
          <p:cNvSpPr/>
          <p:nvPr/>
        </p:nvSpPr>
        <p:spPr>
          <a:xfrm>
            <a:off x="0" y="-1"/>
            <a:ext cx="2936086" cy="685799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80359B"/>
                </a:solidFill>
              </a:ln>
              <a:solidFill>
                <a:srgbClr val="80359B"/>
              </a:solidFill>
            </a:endParaRPr>
          </a:p>
        </p:txBody>
      </p:sp>
      <p:sp>
        <p:nvSpPr>
          <p:cNvPr id="7" name="Google Shape;3851;p15">
            <a:extLst>
              <a:ext uri="{FF2B5EF4-FFF2-40B4-BE49-F238E27FC236}">
                <a16:creationId xmlns:a16="http://schemas.microsoft.com/office/drawing/2014/main" id="{B9F88704-769A-F702-FDCD-FD8E8F1E3979}"/>
              </a:ext>
            </a:extLst>
          </p:cNvPr>
          <p:cNvSpPr txBox="1">
            <a:spLocks/>
          </p:cNvSpPr>
          <p:nvPr/>
        </p:nvSpPr>
        <p:spPr>
          <a:xfrm>
            <a:off x="3679665" y="3428998"/>
            <a:ext cx="7220564" cy="2881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n-US" sz="4800" b="1" dirty="0">
                <a:latin typeface="+mn-lt"/>
                <a:ea typeface="Titillium Web"/>
                <a:cs typeface="Miriam Libre" panose="00000500000000000000" pitchFamily="2" charset="-79"/>
                <a:sym typeface="Titillium Web"/>
              </a:rPr>
              <a:t>Continuamos nas TAGS?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8228E05-624D-74A1-47C4-0586D708F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248" y="349211"/>
            <a:ext cx="1991043" cy="219936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D8217D5-5D31-BBBB-0D29-F9212658F851}"/>
              </a:ext>
            </a:extLst>
          </p:cNvPr>
          <p:cNvSpPr txBox="1"/>
          <p:nvPr/>
        </p:nvSpPr>
        <p:spPr>
          <a:xfrm>
            <a:off x="6158755" y="4409441"/>
            <a:ext cx="18859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Sim :DDD</a:t>
            </a:r>
          </a:p>
        </p:txBody>
      </p:sp>
    </p:spTree>
    <p:extLst>
      <p:ext uri="{BB962C8B-B14F-4D97-AF65-F5344CB8AC3E}">
        <p14:creationId xmlns:p14="http://schemas.microsoft.com/office/powerpoint/2010/main" val="87144851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902182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1B281A4-715F-A4C3-83B7-253811EB9F40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TAGS HTML</a:t>
            </a:r>
          </a:p>
        </p:txBody>
      </p:sp>
      <p:sp>
        <p:nvSpPr>
          <p:cNvPr id="17" name="Google Shape;300;p20">
            <a:extLst>
              <a:ext uri="{FF2B5EF4-FFF2-40B4-BE49-F238E27FC236}">
                <a16:creationId xmlns:a16="http://schemas.microsoft.com/office/drawing/2014/main" id="{BF1DBD5E-BA05-78BB-61AD-E2CE3CC5D50D}"/>
              </a:ext>
            </a:extLst>
          </p:cNvPr>
          <p:cNvSpPr txBox="1">
            <a:spLocks/>
          </p:cNvSpPr>
          <p:nvPr/>
        </p:nvSpPr>
        <p:spPr>
          <a:xfrm>
            <a:off x="1793549" y="1787287"/>
            <a:ext cx="1993953" cy="365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just"/>
            <a: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&lt;input&gt;</a:t>
            </a:r>
          </a:p>
          <a:p>
            <a:pPr algn="just"/>
            <a:endParaRPr lang="pt-BR" sz="3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3200" b="0" i="0" dirty="0">
                <a:solidFill>
                  <a:schemeClr val="tx1"/>
                </a:solidFill>
                <a:effectLst/>
                <a:latin typeface="+mn-lt"/>
                <a:cs typeface="Miriam Libre" panose="00000500000000000000" pitchFamily="2" charset="-79"/>
              </a:rPr>
              <a:t>&lt;img&gt;</a:t>
            </a:r>
          </a:p>
          <a:p>
            <a:pPr algn="just"/>
            <a:endParaRPr lang="pt-BR" sz="3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&lt;link&gt;</a:t>
            </a:r>
            <a:b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&lt;a&gt;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DF83876-2421-52E6-FDDF-E424B719104A}"/>
              </a:ext>
            </a:extLst>
          </p:cNvPr>
          <p:cNvSpPr/>
          <p:nvPr/>
        </p:nvSpPr>
        <p:spPr>
          <a:xfrm>
            <a:off x="1300832" y="2107408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F8BC0E0-BA72-7265-E74E-5CE1102B2D97}"/>
              </a:ext>
            </a:extLst>
          </p:cNvPr>
          <p:cNvSpPr/>
          <p:nvPr/>
        </p:nvSpPr>
        <p:spPr>
          <a:xfrm>
            <a:off x="1300832" y="3057287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F0B3034-B51E-B5F4-A770-4FC9B05B3E84}"/>
              </a:ext>
            </a:extLst>
          </p:cNvPr>
          <p:cNvSpPr/>
          <p:nvPr/>
        </p:nvSpPr>
        <p:spPr>
          <a:xfrm>
            <a:off x="1300832" y="4014348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55A1BAA-E57D-63C8-2E5B-C2AF75EDE03A}"/>
              </a:ext>
            </a:extLst>
          </p:cNvPr>
          <p:cNvSpPr/>
          <p:nvPr/>
        </p:nvSpPr>
        <p:spPr>
          <a:xfrm>
            <a:off x="1300831" y="4991729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22" name="Google Shape;300;p20">
            <a:extLst>
              <a:ext uri="{FF2B5EF4-FFF2-40B4-BE49-F238E27FC236}">
                <a16:creationId xmlns:a16="http://schemas.microsoft.com/office/drawing/2014/main" id="{D13369E2-F2E7-9CA5-E51C-B2B6C39097E9}"/>
              </a:ext>
            </a:extLst>
          </p:cNvPr>
          <p:cNvSpPr txBox="1">
            <a:spLocks/>
          </p:cNvSpPr>
          <p:nvPr/>
        </p:nvSpPr>
        <p:spPr>
          <a:xfrm>
            <a:off x="5443966" y="1686560"/>
            <a:ext cx="2689520" cy="3762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just"/>
            <a:r>
              <a:rPr lang="pt-BR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&lt;button&gt;</a:t>
            </a:r>
          </a:p>
          <a:p>
            <a:pPr algn="just"/>
            <a:endParaRPr lang="pt-BR" sz="3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&lt;style&gt;</a:t>
            </a:r>
          </a:p>
          <a:p>
            <a:pPr algn="just"/>
            <a:endParaRPr lang="pt-BR" sz="3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&lt;ul&gt;</a:t>
            </a:r>
          </a:p>
          <a:p>
            <a: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&lt;ol&gt;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B1019C76-9CE0-236A-646C-EC62604B6145}"/>
              </a:ext>
            </a:extLst>
          </p:cNvPr>
          <p:cNvSpPr/>
          <p:nvPr/>
        </p:nvSpPr>
        <p:spPr>
          <a:xfrm>
            <a:off x="4927952" y="2107408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62AAB421-E26C-801A-84B2-615499D044BD}"/>
              </a:ext>
            </a:extLst>
          </p:cNvPr>
          <p:cNvSpPr/>
          <p:nvPr/>
        </p:nvSpPr>
        <p:spPr>
          <a:xfrm>
            <a:off x="4927952" y="3057287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96CA18A-4820-3165-A2A9-141270242B88}"/>
              </a:ext>
            </a:extLst>
          </p:cNvPr>
          <p:cNvSpPr/>
          <p:nvPr/>
        </p:nvSpPr>
        <p:spPr>
          <a:xfrm>
            <a:off x="4927952" y="4014348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74959B4-8A13-12F3-7B37-78CCE6B1F540}"/>
              </a:ext>
            </a:extLst>
          </p:cNvPr>
          <p:cNvSpPr/>
          <p:nvPr/>
        </p:nvSpPr>
        <p:spPr>
          <a:xfrm>
            <a:off x="4927951" y="4991729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27" name="Google Shape;300;p20">
            <a:extLst>
              <a:ext uri="{FF2B5EF4-FFF2-40B4-BE49-F238E27FC236}">
                <a16:creationId xmlns:a16="http://schemas.microsoft.com/office/drawing/2014/main" id="{A1CA28AE-A179-CFB0-DD17-1D7E6311F3A4}"/>
              </a:ext>
            </a:extLst>
          </p:cNvPr>
          <p:cNvSpPr txBox="1">
            <a:spLocks/>
          </p:cNvSpPr>
          <p:nvPr/>
        </p:nvSpPr>
        <p:spPr>
          <a:xfrm>
            <a:off x="8841020" y="1798399"/>
            <a:ext cx="2382250" cy="366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just"/>
            <a:r>
              <a:rPr lang="pt-BR" sz="3200" b="0" i="0" dirty="0">
                <a:solidFill>
                  <a:schemeClr val="tx1"/>
                </a:solidFill>
                <a:effectLst/>
                <a:latin typeface="+mn-lt"/>
                <a:cs typeface="Miriam Libre" panose="00000500000000000000" pitchFamily="2" charset="-79"/>
              </a:rPr>
              <a:t>&lt;dl&gt;</a:t>
            </a:r>
          </a:p>
          <a:p>
            <a:pPr algn="just"/>
            <a:endParaRPr lang="pt-BR" sz="3200" dirty="0">
              <a:solidFill>
                <a:schemeClr val="tx1"/>
              </a:solidFill>
              <a:latin typeface="+mn-lt"/>
              <a:cs typeface="Miriam Libre" panose="00000500000000000000" pitchFamily="2" charset="-79"/>
            </a:endParaRPr>
          </a:p>
          <a:p>
            <a:pPr algn="just"/>
            <a:r>
              <a:rPr lang="pt-BR" sz="3200" dirty="0">
                <a:solidFill>
                  <a:schemeClr val="tx1"/>
                </a:solidFill>
                <a:latin typeface="+mn-lt"/>
                <a:cs typeface="Miriam Libre" panose="00000500000000000000" pitchFamily="2" charset="-79"/>
              </a:rPr>
              <a:t>&lt;hr&gt;</a:t>
            </a:r>
          </a:p>
          <a:p>
            <a:pPr algn="just"/>
            <a:endParaRPr lang="pt-BR" sz="3200" dirty="0">
              <a:solidFill>
                <a:schemeClr val="tx1"/>
              </a:solidFill>
              <a:latin typeface="+mn-lt"/>
              <a:cs typeface="Miriam Libre" panose="00000500000000000000" pitchFamily="2" charset="-79"/>
            </a:endParaRPr>
          </a:p>
          <a:p>
            <a:r>
              <a:rPr lang="pt-BR" sz="3200" dirty="0">
                <a:solidFill>
                  <a:schemeClr val="tx1"/>
                </a:solidFill>
                <a:latin typeface="+mn-lt"/>
                <a:cs typeface="Miriam Libre" panose="00000500000000000000" pitchFamily="2" charset="-79"/>
              </a:rPr>
              <a:t>&lt;</a:t>
            </a:r>
            <a: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textarea</a:t>
            </a:r>
            <a:r>
              <a:rPr lang="pt-BR" sz="3200" dirty="0">
                <a:solidFill>
                  <a:schemeClr val="tx1"/>
                </a:solidFill>
                <a:latin typeface="+mn-lt"/>
                <a:cs typeface="Miriam Libre" panose="00000500000000000000" pitchFamily="2" charset="-79"/>
              </a:rPr>
              <a:t>&gt;</a:t>
            </a:r>
            <a:br>
              <a:rPr lang="pt-BR" sz="3200" dirty="0">
                <a:solidFill>
                  <a:schemeClr val="tx1"/>
                </a:solidFill>
                <a:latin typeface="+mn-lt"/>
                <a:cs typeface="Miriam Libre" panose="00000500000000000000" pitchFamily="2" charset="-79"/>
              </a:rPr>
            </a:br>
            <a:r>
              <a:rPr lang="pt-BR" sz="3200" dirty="0">
                <a:solidFill>
                  <a:schemeClr val="tx1"/>
                </a:solidFill>
                <a:latin typeface="+mn-lt"/>
                <a:cs typeface="Miriam Libre" panose="00000500000000000000" pitchFamily="2" charset="-79"/>
              </a:rPr>
              <a:t/>
            </a:r>
            <a:br>
              <a:rPr lang="pt-BR" sz="3200" dirty="0">
                <a:solidFill>
                  <a:schemeClr val="tx1"/>
                </a:solidFill>
                <a:latin typeface="+mn-lt"/>
                <a:cs typeface="Miriam Libre" panose="00000500000000000000" pitchFamily="2" charset="-79"/>
              </a:rPr>
            </a:br>
            <a:r>
              <a:rPr lang="pt-BR" sz="3200" dirty="0">
                <a:solidFill>
                  <a:schemeClr val="tx1"/>
                </a:solidFill>
                <a:latin typeface="+mn-lt"/>
                <a:cs typeface="Miriam Libre" panose="00000500000000000000" pitchFamily="2" charset="-79"/>
              </a:rPr>
              <a:t>&lt;div&gt;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360D6DE0-492C-B72D-AF51-A6F4A26711FF}"/>
              </a:ext>
            </a:extLst>
          </p:cNvPr>
          <p:cNvSpPr/>
          <p:nvPr/>
        </p:nvSpPr>
        <p:spPr>
          <a:xfrm>
            <a:off x="8358721" y="2107408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D609029-7C23-C9B0-E33C-447EFD2D39CF}"/>
              </a:ext>
            </a:extLst>
          </p:cNvPr>
          <p:cNvSpPr/>
          <p:nvPr/>
        </p:nvSpPr>
        <p:spPr>
          <a:xfrm>
            <a:off x="8358721" y="3057287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E0A27BE-AC2B-AD7F-4894-1B11738BA7B8}"/>
              </a:ext>
            </a:extLst>
          </p:cNvPr>
          <p:cNvSpPr/>
          <p:nvPr/>
        </p:nvSpPr>
        <p:spPr>
          <a:xfrm>
            <a:off x="8358721" y="4014348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896726D-5881-3D2D-BBC8-7CB81A745BDC}"/>
              </a:ext>
            </a:extLst>
          </p:cNvPr>
          <p:cNvSpPr/>
          <p:nvPr/>
        </p:nvSpPr>
        <p:spPr>
          <a:xfrm>
            <a:off x="8358720" y="4991729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grpSp>
        <p:nvGrpSpPr>
          <p:cNvPr id="32" name="Google Shape;394;p38">
            <a:extLst>
              <a:ext uri="{FF2B5EF4-FFF2-40B4-BE49-F238E27FC236}">
                <a16:creationId xmlns:a16="http://schemas.microsoft.com/office/drawing/2014/main" id="{B31A3CA2-14CF-D65D-697C-68285FE7C7C6}"/>
              </a:ext>
            </a:extLst>
          </p:cNvPr>
          <p:cNvGrpSpPr/>
          <p:nvPr/>
        </p:nvGrpSpPr>
        <p:grpSpPr>
          <a:xfrm>
            <a:off x="10804435" y="543991"/>
            <a:ext cx="583656" cy="738145"/>
            <a:chOff x="584925" y="238125"/>
            <a:chExt cx="415200" cy="525100"/>
          </a:xfrm>
          <a:solidFill>
            <a:srgbClr val="005CAA"/>
          </a:solidFill>
        </p:grpSpPr>
        <p:sp>
          <p:nvSpPr>
            <p:cNvPr id="33" name="Google Shape;395;p38">
              <a:extLst>
                <a:ext uri="{FF2B5EF4-FFF2-40B4-BE49-F238E27FC236}">
                  <a16:creationId xmlns:a16="http://schemas.microsoft.com/office/drawing/2014/main" id="{70E213CC-F84F-3068-A15F-EC8F45F06E67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96;p38">
              <a:extLst>
                <a:ext uri="{FF2B5EF4-FFF2-40B4-BE49-F238E27FC236}">
                  <a16:creationId xmlns:a16="http://schemas.microsoft.com/office/drawing/2014/main" id="{5975109E-8551-74FF-205A-0DBF06613330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97;p38">
              <a:extLst>
                <a:ext uri="{FF2B5EF4-FFF2-40B4-BE49-F238E27FC236}">
                  <a16:creationId xmlns:a16="http://schemas.microsoft.com/office/drawing/2014/main" id="{2E075E5E-C21F-6B28-B42B-F158A769118D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98;p38">
              <a:extLst>
                <a:ext uri="{FF2B5EF4-FFF2-40B4-BE49-F238E27FC236}">
                  <a16:creationId xmlns:a16="http://schemas.microsoft.com/office/drawing/2014/main" id="{99734A38-FED7-1727-0DDC-CF85DF153E9E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99;p38">
              <a:extLst>
                <a:ext uri="{FF2B5EF4-FFF2-40B4-BE49-F238E27FC236}">
                  <a16:creationId xmlns:a16="http://schemas.microsoft.com/office/drawing/2014/main" id="{C84A0762-7FA7-64BC-D462-7809817D6D9A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00;p38">
              <a:extLst>
                <a:ext uri="{FF2B5EF4-FFF2-40B4-BE49-F238E27FC236}">
                  <a16:creationId xmlns:a16="http://schemas.microsoft.com/office/drawing/2014/main" id="{A7881EF8-C7C0-3A5B-DD7C-E047832DDCC8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9651255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AB3A18-EFA7-BEA6-568C-AE00352B9E22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FE0971A-6002-8216-FFF4-907C46CF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03B82F9-C66F-9F42-6D34-9FF7FD0860F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224E65C2-EB75-3696-DF97-63FC3D2D6071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210398B-B6F3-9F18-AE72-E84E66B3F7FF}"/>
              </a:ext>
            </a:extLst>
          </p:cNvPr>
          <p:cNvSpPr/>
          <p:nvPr/>
        </p:nvSpPr>
        <p:spPr>
          <a:xfrm>
            <a:off x="902182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1B281A4-715F-A4C3-83B7-253811EB9F40}"/>
              </a:ext>
            </a:extLst>
          </p:cNvPr>
          <p:cNvSpPr txBox="1"/>
          <p:nvPr/>
        </p:nvSpPr>
        <p:spPr>
          <a:xfrm>
            <a:off x="853439" y="631484"/>
            <a:ext cx="90435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b="1" dirty="0">
                <a:solidFill>
                  <a:srgbClr val="005CAA"/>
                </a:solidFill>
                <a:cs typeface="Arial" panose="020B0604020202020204" pitchFamily="34" charset="0"/>
              </a:rPr>
              <a:t>PROPRIEDADES DE TAGS HTML</a:t>
            </a:r>
          </a:p>
        </p:txBody>
      </p:sp>
      <p:sp>
        <p:nvSpPr>
          <p:cNvPr id="17" name="Google Shape;300;p20">
            <a:extLst>
              <a:ext uri="{FF2B5EF4-FFF2-40B4-BE49-F238E27FC236}">
                <a16:creationId xmlns:a16="http://schemas.microsoft.com/office/drawing/2014/main" id="{BF1DBD5E-BA05-78BB-61AD-E2CE3CC5D50D}"/>
              </a:ext>
            </a:extLst>
          </p:cNvPr>
          <p:cNvSpPr txBox="1">
            <a:spLocks/>
          </p:cNvSpPr>
          <p:nvPr/>
        </p:nvSpPr>
        <p:spPr>
          <a:xfrm>
            <a:off x="1793549" y="1787287"/>
            <a:ext cx="1993953" cy="365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just"/>
            <a:r>
              <a:rPr lang="pt-BR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</a:t>
            </a:r>
          </a:p>
          <a:p>
            <a:pPr algn="just"/>
            <a:endParaRPr lang="pt-BR" sz="3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</a:t>
            </a:r>
          </a:p>
          <a:p>
            <a:pPr algn="just"/>
            <a:endParaRPr lang="pt-BR" sz="3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</a:t>
            </a:r>
            <a:b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DF83876-2421-52E6-FDDF-E424B719104A}"/>
              </a:ext>
            </a:extLst>
          </p:cNvPr>
          <p:cNvSpPr/>
          <p:nvPr/>
        </p:nvSpPr>
        <p:spPr>
          <a:xfrm>
            <a:off x="1300832" y="2107408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F8BC0E0-BA72-7265-E74E-5CE1102B2D97}"/>
              </a:ext>
            </a:extLst>
          </p:cNvPr>
          <p:cNvSpPr/>
          <p:nvPr/>
        </p:nvSpPr>
        <p:spPr>
          <a:xfrm>
            <a:off x="1300832" y="3057287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F0B3034-B51E-B5F4-A770-4FC9B05B3E84}"/>
              </a:ext>
            </a:extLst>
          </p:cNvPr>
          <p:cNvSpPr/>
          <p:nvPr/>
        </p:nvSpPr>
        <p:spPr>
          <a:xfrm>
            <a:off x="1300832" y="4014348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55A1BAA-E57D-63C8-2E5B-C2AF75EDE03A}"/>
              </a:ext>
            </a:extLst>
          </p:cNvPr>
          <p:cNvSpPr/>
          <p:nvPr/>
        </p:nvSpPr>
        <p:spPr>
          <a:xfrm>
            <a:off x="1300831" y="4991729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22" name="Google Shape;300;p20">
            <a:extLst>
              <a:ext uri="{FF2B5EF4-FFF2-40B4-BE49-F238E27FC236}">
                <a16:creationId xmlns:a16="http://schemas.microsoft.com/office/drawing/2014/main" id="{D13369E2-F2E7-9CA5-E51C-B2B6C39097E9}"/>
              </a:ext>
            </a:extLst>
          </p:cNvPr>
          <p:cNvSpPr txBox="1">
            <a:spLocks/>
          </p:cNvSpPr>
          <p:nvPr/>
        </p:nvSpPr>
        <p:spPr>
          <a:xfrm>
            <a:off x="5443966" y="1686560"/>
            <a:ext cx="1835400" cy="3762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just"/>
            <a:r>
              <a:rPr lang="pt-BR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</a:t>
            </a:r>
          </a:p>
          <a:p>
            <a:pPr algn="just"/>
            <a:endParaRPr lang="pt-BR" sz="3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href</a:t>
            </a:r>
          </a:p>
          <a:p>
            <a:pPr algn="just"/>
            <a:endParaRPr lang="pt-BR" sz="3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align</a:t>
            </a:r>
            <a:b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style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B1019C76-9CE0-236A-646C-EC62604B6145}"/>
              </a:ext>
            </a:extLst>
          </p:cNvPr>
          <p:cNvSpPr/>
          <p:nvPr/>
        </p:nvSpPr>
        <p:spPr>
          <a:xfrm>
            <a:off x="4927952" y="2107408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62AAB421-E26C-801A-84B2-615499D044BD}"/>
              </a:ext>
            </a:extLst>
          </p:cNvPr>
          <p:cNvSpPr/>
          <p:nvPr/>
        </p:nvSpPr>
        <p:spPr>
          <a:xfrm>
            <a:off x="4927952" y="3057287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96CA18A-4820-3165-A2A9-141270242B88}"/>
              </a:ext>
            </a:extLst>
          </p:cNvPr>
          <p:cNvSpPr/>
          <p:nvPr/>
        </p:nvSpPr>
        <p:spPr>
          <a:xfrm>
            <a:off x="4927952" y="4014348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74959B4-8A13-12F3-7B37-78CCE6B1F540}"/>
              </a:ext>
            </a:extLst>
          </p:cNvPr>
          <p:cNvSpPr/>
          <p:nvPr/>
        </p:nvSpPr>
        <p:spPr>
          <a:xfrm>
            <a:off x="4927951" y="4991729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27" name="Google Shape;300;p20">
            <a:extLst>
              <a:ext uri="{FF2B5EF4-FFF2-40B4-BE49-F238E27FC236}">
                <a16:creationId xmlns:a16="http://schemas.microsoft.com/office/drawing/2014/main" id="{A1CA28AE-A179-CFB0-DD17-1D7E6311F3A4}"/>
              </a:ext>
            </a:extLst>
          </p:cNvPr>
          <p:cNvSpPr txBox="1">
            <a:spLocks/>
          </p:cNvSpPr>
          <p:nvPr/>
        </p:nvSpPr>
        <p:spPr>
          <a:xfrm>
            <a:off x="8841020" y="1798399"/>
            <a:ext cx="2832820" cy="366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just"/>
            <a:r>
              <a:rPr lang="pt-BR" sz="3200" b="0" i="0" dirty="0">
                <a:solidFill>
                  <a:schemeClr val="tx1"/>
                </a:solidFill>
                <a:effectLst/>
                <a:latin typeface="+mn-lt"/>
                <a:cs typeface="Miriam Libre" panose="00000500000000000000" pitchFamily="2" charset="-79"/>
              </a:rPr>
              <a:t>width</a:t>
            </a:r>
          </a:p>
          <a:p>
            <a:pPr algn="just"/>
            <a:endParaRPr lang="pt-BR" sz="3200" dirty="0">
              <a:solidFill>
                <a:schemeClr val="tx1"/>
              </a:solidFill>
              <a:latin typeface="+mn-lt"/>
              <a:cs typeface="Miriam Libre" panose="00000500000000000000" pitchFamily="2" charset="-79"/>
            </a:endParaRPr>
          </a:p>
          <a:p>
            <a:pPr algn="just"/>
            <a:r>
              <a:rPr lang="pt-BR" sz="3200" dirty="0">
                <a:solidFill>
                  <a:schemeClr val="tx1"/>
                </a:solidFill>
                <a:latin typeface="+mn-lt"/>
                <a:cs typeface="Miriam Libre" panose="00000500000000000000" pitchFamily="2" charset="-79"/>
              </a:rPr>
              <a:t>height</a:t>
            </a:r>
          </a:p>
          <a:p>
            <a:pPr algn="just"/>
            <a:endParaRPr lang="pt-BR" sz="3200" dirty="0">
              <a:solidFill>
                <a:schemeClr val="tx1"/>
              </a:solidFill>
              <a:latin typeface="+mn-lt"/>
              <a:cs typeface="Miriam Libre" panose="00000500000000000000" pitchFamily="2" charset="-79"/>
            </a:endParaRPr>
          </a:p>
          <a:p>
            <a:r>
              <a:rPr lang="pt-BR" sz="3200" dirty="0">
                <a:solidFill>
                  <a:schemeClr val="tx1"/>
                </a:solidFill>
                <a:latin typeface="+mn-lt"/>
                <a:cs typeface="Miriam Libre" panose="00000500000000000000" pitchFamily="2" charset="-79"/>
              </a:rPr>
              <a:t>placeholder</a:t>
            </a:r>
            <a:br>
              <a:rPr lang="pt-BR" sz="3200" dirty="0">
                <a:solidFill>
                  <a:schemeClr val="tx1"/>
                </a:solidFill>
                <a:latin typeface="+mn-lt"/>
                <a:cs typeface="Miriam Libre" panose="00000500000000000000" pitchFamily="2" charset="-79"/>
              </a:rPr>
            </a:br>
            <a:r>
              <a:rPr lang="pt-BR" sz="3200" dirty="0">
                <a:solidFill>
                  <a:schemeClr val="tx1"/>
                </a:solidFill>
                <a:latin typeface="+mn-lt"/>
                <a:cs typeface="Miriam Libre" panose="00000500000000000000" pitchFamily="2" charset="-79"/>
              </a:rPr>
              <a:t/>
            </a:r>
            <a:br>
              <a:rPr lang="pt-BR" sz="3200" dirty="0">
                <a:solidFill>
                  <a:schemeClr val="tx1"/>
                </a:solidFill>
                <a:latin typeface="+mn-lt"/>
                <a:cs typeface="Miriam Libre" panose="00000500000000000000" pitchFamily="2" charset="-79"/>
              </a:rPr>
            </a:br>
            <a:r>
              <a:rPr lang="pt-BR" sz="3200" dirty="0">
                <a:solidFill>
                  <a:schemeClr val="tx1"/>
                </a:solidFill>
                <a:latin typeface="+mn-lt"/>
                <a:cs typeface="Miriam Libre" panose="00000500000000000000" pitchFamily="2" charset="-79"/>
              </a:rPr>
              <a:t>onclick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360D6DE0-492C-B72D-AF51-A6F4A26711FF}"/>
              </a:ext>
            </a:extLst>
          </p:cNvPr>
          <p:cNvSpPr/>
          <p:nvPr/>
        </p:nvSpPr>
        <p:spPr>
          <a:xfrm>
            <a:off x="8358721" y="2107408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D609029-7C23-C9B0-E33C-447EFD2D39CF}"/>
              </a:ext>
            </a:extLst>
          </p:cNvPr>
          <p:cNvSpPr/>
          <p:nvPr/>
        </p:nvSpPr>
        <p:spPr>
          <a:xfrm>
            <a:off x="8358721" y="3057287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E0A27BE-AC2B-AD7F-4894-1B11738BA7B8}"/>
              </a:ext>
            </a:extLst>
          </p:cNvPr>
          <p:cNvSpPr/>
          <p:nvPr/>
        </p:nvSpPr>
        <p:spPr>
          <a:xfrm>
            <a:off x="8358721" y="4014348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896726D-5881-3D2D-BBC8-7CB81A745BDC}"/>
              </a:ext>
            </a:extLst>
          </p:cNvPr>
          <p:cNvSpPr/>
          <p:nvPr/>
        </p:nvSpPr>
        <p:spPr>
          <a:xfrm>
            <a:off x="8358720" y="4991729"/>
            <a:ext cx="257066" cy="24767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005CAA"/>
              </a:solidFill>
            </a:endParaRPr>
          </a:p>
        </p:txBody>
      </p:sp>
      <p:grpSp>
        <p:nvGrpSpPr>
          <p:cNvPr id="32" name="Google Shape;394;p38">
            <a:extLst>
              <a:ext uri="{FF2B5EF4-FFF2-40B4-BE49-F238E27FC236}">
                <a16:creationId xmlns:a16="http://schemas.microsoft.com/office/drawing/2014/main" id="{B31A3CA2-14CF-D65D-697C-68285FE7C7C6}"/>
              </a:ext>
            </a:extLst>
          </p:cNvPr>
          <p:cNvGrpSpPr/>
          <p:nvPr/>
        </p:nvGrpSpPr>
        <p:grpSpPr>
          <a:xfrm>
            <a:off x="10804435" y="543991"/>
            <a:ext cx="583656" cy="738145"/>
            <a:chOff x="584925" y="238125"/>
            <a:chExt cx="415200" cy="525100"/>
          </a:xfrm>
          <a:solidFill>
            <a:srgbClr val="005CAA"/>
          </a:solidFill>
        </p:grpSpPr>
        <p:sp>
          <p:nvSpPr>
            <p:cNvPr id="33" name="Google Shape;395;p38">
              <a:extLst>
                <a:ext uri="{FF2B5EF4-FFF2-40B4-BE49-F238E27FC236}">
                  <a16:creationId xmlns:a16="http://schemas.microsoft.com/office/drawing/2014/main" id="{70E213CC-F84F-3068-A15F-EC8F45F06E67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96;p38">
              <a:extLst>
                <a:ext uri="{FF2B5EF4-FFF2-40B4-BE49-F238E27FC236}">
                  <a16:creationId xmlns:a16="http://schemas.microsoft.com/office/drawing/2014/main" id="{5975109E-8551-74FF-205A-0DBF06613330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97;p38">
              <a:extLst>
                <a:ext uri="{FF2B5EF4-FFF2-40B4-BE49-F238E27FC236}">
                  <a16:creationId xmlns:a16="http://schemas.microsoft.com/office/drawing/2014/main" id="{2E075E5E-C21F-6B28-B42B-F158A769118D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98;p38">
              <a:extLst>
                <a:ext uri="{FF2B5EF4-FFF2-40B4-BE49-F238E27FC236}">
                  <a16:creationId xmlns:a16="http://schemas.microsoft.com/office/drawing/2014/main" id="{99734A38-FED7-1727-0DDC-CF85DF153E9E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99;p38">
              <a:extLst>
                <a:ext uri="{FF2B5EF4-FFF2-40B4-BE49-F238E27FC236}">
                  <a16:creationId xmlns:a16="http://schemas.microsoft.com/office/drawing/2014/main" id="{C84A0762-7FA7-64BC-D462-7809817D6D9A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00;p38">
              <a:extLst>
                <a:ext uri="{FF2B5EF4-FFF2-40B4-BE49-F238E27FC236}">
                  <a16:creationId xmlns:a16="http://schemas.microsoft.com/office/drawing/2014/main" id="{A7881EF8-C7C0-3A5B-DD7C-E047832DDCC8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8939431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82D8E7B-C24C-59B4-E12C-BCC87B839210}"/>
              </a:ext>
            </a:extLst>
          </p:cNvPr>
          <p:cNvSpPr/>
          <p:nvPr/>
        </p:nvSpPr>
        <p:spPr>
          <a:xfrm>
            <a:off x="0" y="-10160"/>
            <a:ext cx="12192000" cy="613185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objeto, placar, desenho&#10;&#10;Descrição gerada automaticamente">
            <a:extLst>
              <a:ext uri="{FF2B5EF4-FFF2-40B4-BE49-F238E27FC236}">
                <a16:creationId xmlns:a16="http://schemas.microsoft.com/office/drawing/2014/main" id="{8EA50C09-A4E5-23FA-C0D2-16FD16CDA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21661">
            <a:off x="10265645" y="199257"/>
            <a:ext cx="1607399" cy="1542711"/>
          </a:xfrm>
          <a:prstGeom prst="rect">
            <a:avLst/>
          </a:prstGeom>
        </p:spPr>
      </p:pic>
      <p:sp>
        <p:nvSpPr>
          <p:cNvPr id="8" name="Google Shape;280;p19">
            <a:extLst>
              <a:ext uri="{FF2B5EF4-FFF2-40B4-BE49-F238E27FC236}">
                <a16:creationId xmlns:a16="http://schemas.microsoft.com/office/drawing/2014/main" id="{B302B965-B85A-664F-E500-C80653991518}"/>
              </a:ext>
            </a:extLst>
          </p:cNvPr>
          <p:cNvSpPr txBox="1">
            <a:spLocks/>
          </p:cNvSpPr>
          <p:nvPr/>
        </p:nvSpPr>
        <p:spPr>
          <a:xfrm>
            <a:off x="1496301" y="745317"/>
            <a:ext cx="6672339" cy="895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defTabSz="1219170">
              <a:buClr>
                <a:srgbClr val="A5B0FE"/>
              </a:buClr>
              <a:defRPr/>
            </a:pPr>
            <a:r>
              <a:rPr lang="pt-BR" sz="3733" b="1" kern="0" dirty="0">
                <a:solidFill>
                  <a:schemeClr val="bg1"/>
                </a:solidFill>
                <a:latin typeface="+mn-lt"/>
              </a:rPr>
              <a:t>Atividade (HTML)</a:t>
            </a:r>
            <a:endParaRPr lang="pt-BR" sz="2667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CEF1C05-DD73-C5DC-0487-32D07776DD20}"/>
              </a:ext>
            </a:extLst>
          </p:cNvPr>
          <p:cNvSpPr txBox="1"/>
          <p:nvPr/>
        </p:nvSpPr>
        <p:spPr>
          <a:xfrm>
            <a:off x="1389530" y="2080297"/>
            <a:ext cx="1002254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597" algn="just"/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 equipe, criar um site com pelo menos duas páginas (transição), com a temática solicitada, utilizando apenas as tags básicas e as sorteadas (5) + propriedades (5).</a:t>
            </a:r>
          </a:p>
          <a:p>
            <a:pPr marL="101597" algn="just"/>
            <a:endParaRPr lang="pt-BR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1597" algn="just"/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Tags básicas: &lt;label&gt; &lt;a&gt; &lt;img&gt;</a:t>
            </a:r>
          </a:p>
          <a:p>
            <a:pPr marL="101597" algn="just"/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Tags sorteadas: ????</a:t>
            </a:r>
          </a:p>
          <a:p>
            <a:pPr marL="101597" algn="just"/>
            <a:endParaRPr lang="pt-BR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1597" algn="just"/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Temáticas: ????</a:t>
            </a:r>
            <a:endParaRPr lang="pt-BR" sz="2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018292E-BC3E-2337-0448-83F595B567CD}"/>
              </a:ext>
            </a:extLst>
          </p:cNvPr>
          <p:cNvSpPr/>
          <p:nvPr/>
        </p:nvSpPr>
        <p:spPr>
          <a:xfrm>
            <a:off x="0" y="6297271"/>
            <a:ext cx="1219200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1C58C13-7AD8-CE32-FEB8-16F6445B4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226" y="6377650"/>
            <a:ext cx="1450412" cy="420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2C86CB2-FB8A-134A-B930-D88A9878D04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0" y="6377650"/>
            <a:ext cx="1650880" cy="423200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33BC6E64-B4C4-05B6-C281-0C65DF4D267E}"/>
              </a:ext>
            </a:extLst>
          </p:cNvPr>
          <p:cNvSpPr/>
          <p:nvPr/>
        </p:nvSpPr>
        <p:spPr>
          <a:xfrm>
            <a:off x="4513546" y="6297270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88E28F-E041-71CD-C994-DAFE5037945F}"/>
              </a:ext>
            </a:extLst>
          </p:cNvPr>
          <p:cNvSpPr/>
          <p:nvPr/>
        </p:nvSpPr>
        <p:spPr>
          <a:xfrm>
            <a:off x="7538460" y="6297269"/>
            <a:ext cx="213360" cy="560729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7590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1CF4423-78F4-95FB-23D1-CB8E4F8D0DE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627" y="1076446"/>
            <a:ext cx="5197181" cy="1332285"/>
          </a:xfrm>
          <a:prstGeom prst="rect">
            <a:avLst/>
          </a:prstGeom>
          <a:solidFill>
            <a:srgbClr val="005CAA"/>
          </a:solidFill>
          <a:ln>
            <a:solidFill>
              <a:srgbClr val="005CAA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73A68D0-A835-907F-DE6D-36FB7448F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628" y="1076446"/>
            <a:ext cx="1412383" cy="133228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E7E1A37-AB73-5664-9F77-D85219382673}"/>
              </a:ext>
            </a:extLst>
          </p:cNvPr>
          <p:cNvSpPr txBox="1"/>
          <p:nvPr/>
        </p:nvSpPr>
        <p:spPr>
          <a:xfrm>
            <a:off x="3393441" y="2507721"/>
            <a:ext cx="7437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i="1" dirty="0">
                <a:solidFill>
                  <a:srgbClr val="00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Iniciativa da FIESC – Federação das Indústrias do Estado de Santa Catarina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52E5144-4F06-498D-769D-394252E22832}"/>
              </a:ext>
            </a:extLst>
          </p:cNvPr>
          <p:cNvSpPr txBox="1"/>
          <p:nvPr/>
        </p:nvSpPr>
        <p:spPr>
          <a:xfrm>
            <a:off x="3706478" y="4009748"/>
            <a:ext cx="698184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00" b="1" dirty="0">
                <a:solidFill>
                  <a:srgbClr val="00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Serviço Nacional de Aprendizagem Industrial de Santa Catarina</a:t>
            </a:r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317EE0BA-06C9-B555-CCCD-83B86274AB0B}"/>
              </a:ext>
            </a:extLst>
          </p:cNvPr>
          <p:cNvSpPr/>
          <p:nvPr/>
        </p:nvSpPr>
        <p:spPr>
          <a:xfrm>
            <a:off x="0" y="4226560"/>
            <a:ext cx="4294208" cy="2631440"/>
          </a:xfrm>
          <a:prstGeom prst="triangle">
            <a:avLst>
              <a:gd name="adj" fmla="val 0"/>
            </a:avLst>
          </a:prstGeom>
          <a:solidFill>
            <a:srgbClr val="005C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isósceles 16">
            <a:extLst>
              <a:ext uri="{FF2B5EF4-FFF2-40B4-BE49-F238E27FC236}">
                <a16:creationId xmlns:a16="http://schemas.microsoft.com/office/drawing/2014/main" id="{D74185A5-7DE1-FD7E-BA67-087E9CF0F8C1}"/>
              </a:ext>
            </a:extLst>
          </p:cNvPr>
          <p:cNvSpPr/>
          <p:nvPr/>
        </p:nvSpPr>
        <p:spPr>
          <a:xfrm flipH="1">
            <a:off x="6421120" y="5842339"/>
            <a:ext cx="5770880" cy="1015662"/>
          </a:xfrm>
          <a:prstGeom prst="triangle">
            <a:avLst>
              <a:gd name="adj" fmla="val 0"/>
            </a:avLst>
          </a:prstGeom>
          <a:solidFill>
            <a:srgbClr val="005CAA"/>
          </a:solidFill>
          <a:ln>
            <a:solidFill>
              <a:srgbClr val="005C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455041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202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Barlow Light</vt:lpstr>
      <vt:lpstr>Calibri</vt:lpstr>
      <vt:lpstr>Calibri Light</vt:lpstr>
      <vt:lpstr>Miriam Libre</vt:lpstr>
      <vt:lpstr>Titillium Web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Pixelikas</dc:creator>
  <cp:lastModifiedBy>PROFESSOR SENAI</cp:lastModifiedBy>
  <cp:revision>27</cp:revision>
  <dcterms:created xsi:type="dcterms:W3CDTF">2023-08-01T00:54:19Z</dcterms:created>
  <dcterms:modified xsi:type="dcterms:W3CDTF">2023-09-19T00:23:34Z</dcterms:modified>
</cp:coreProperties>
</file>