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80" r:id="rId5"/>
    <p:sldId id="355" r:id="rId6"/>
    <p:sldId id="361" r:id="rId7"/>
    <p:sldId id="364" r:id="rId8"/>
    <p:sldId id="365" r:id="rId9"/>
    <p:sldId id="366" r:id="rId10"/>
    <p:sldId id="367" r:id="rId11"/>
    <p:sldId id="368" r:id="rId12"/>
    <p:sldId id="369" r:id="rId13"/>
    <p:sldId id="362" r:id="rId14"/>
    <p:sldId id="363" r:id="rId15"/>
    <p:sldId id="347" r:id="rId16"/>
    <p:sldId id="346" r:id="rId17"/>
    <p:sldId id="357" r:id="rId18"/>
    <p:sldId id="349" r:id="rId19"/>
    <p:sldId id="278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00AE6-2526-4FA7-AD93-271C48CDE355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AFF4-FFA3-48B0-B0A5-FC93A422D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0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C3F4-10C8-FFAF-9DBE-907DD800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7470E-4250-234A-9E35-20C406AB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152CB-2163-A33B-EE3F-A4E073C3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3B70F-106B-1FAC-73C2-01C92A83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0A290-9A7D-8A14-9032-CF247EA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363323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5C589-C065-685A-A5EF-5CF2267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F82F70-DB42-4201-04B8-5D9DF9B7E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E2F28-013A-8B3A-7A86-2E8AC866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43CEA-93B4-5320-EC96-DAA360EF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29A61-3FEC-745D-E552-F791427B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65002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3407C-639A-AD5D-C76F-1CD07CA6F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FE4CA-1D2C-EF17-373A-1E5DECB7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F8CAF-AA14-9FA3-BEFE-8441E2E9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6E327-6F87-A246-CAB5-E461490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651D4-A576-BA57-39BB-D8166F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94365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A619-CAD8-8F9C-6339-78BF012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182FF-D0FA-3603-AE9B-3FEE8801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7DA47-926D-8F11-37B0-0A8B7826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54EB3-DFBE-2E84-746E-4B33C7E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68D4-F8F4-BD54-B095-5B6F4AE3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4880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86582-4B17-1907-A4CA-BED12BC7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1D630-05CE-B4AD-EE53-423BF140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87933-3EA4-73A4-0EFB-5F7369DE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A8657-BBB1-2570-AAC8-FA9E8F42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33BAD-A84E-2BCE-2E86-44CC3DA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2366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0DB7-7726-F8EC-0BAF-C0055A08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06563-015D-EF63-9AB7-AFFC964D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BFD74-F601-3058-880D-7B638608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810FF-7678-A23F-91C8-A22E40A8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BF5530-7744-3849-648B-8F6CB1DF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024258-261E-181D-7754-B1DB6B1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94911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A3060-45BE-89BF-CF5E-124F7BEC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47628-42A8-15E5-6BD7-7140DEB2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B2A66-A267-5A39-F271-FE3CD621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CD386-3404-87C1-84BD-37A7ECCD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E5022-CC13-72D6-EBEA-6453DEFF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ED695F-40FE-159A-3ACE-AFFE22BF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C86DCD-1331-6C2A-EFB4-2348768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D5F36D-8779-F967-248B-00786FF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01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751E-7874-CCC4-98E1-B66798D2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B4E1D4-72B5-D79A-2AE6-C936F544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526EDA-E7CC-DCCF-3ADD-5A2B578A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F526CF-B16D-E447-D67C-3BEEDA86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3740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A24DBA-2A6C-4BAB-4786-4B9AF242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9A35E8-BB24-28F9-A37E-C1C6E4D6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F24847-8E31-58F7-B242-E6ACE6C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12728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4BC91-B5D3-41F5-C115-D4D5E36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70E14-9C11-ABCD-CB16-39B55B0F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DA8562-7D3C-7C19-D474-7DF4EA94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CAB4B-BC85-B3B6-81A0-C55A996B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3E2AE-C7CB-DA7D-E69C-9FA71A17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3C7C6-6205-3474-C426-BC5B0CA2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656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C630-CA17-AE8C-5747-0E46FC02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A45C34-7D86-6314-93C8-C0C51874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82B307-D756-58A0-105F-8FEB9996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47D1-CDF8-61B2-15A9-3AEE27B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03649-4C86-5443-796D-434B629E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62F0E-B412-C098-583B-36D3598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1654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0A8B-7C4B-5D26-4D11-AB24344B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F5E0DD-01BC-FBA5-947D-FC91620C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9D39B-8D67-E32C-1035-849F6909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0CC8-C4E8-4543-85A8-2AAD7BCF852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F708-C27E-953A-7308-346221C53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0F5DD-A863-9383-7810-17FD58670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68687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393441" y="4226560"/>
            <a:ext cx="74371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84710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PASSO A PASSO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C74C5A-903A-C9AB-0E97-8CE1457CA7E5}"/>
              </a:ext>
            </a:extLst>
          </p:cNvPr>
          <p:cNvSpPr/>
          <p:nvPr/>
        </p:nvSpPr>
        <p:spPr>
          <a:xfrm>
            <a:off x="130083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4B331C-0AE6-436B-41E4-CB7B86D2EB02}"/>
              </a:ext>
            </a:extLst>
          </p:cNvPr>
          <p:cNvSpPr/>
          <p:nvPr/>
        </p:nvSpPr>
        <p:spPr>
          <a:xfrm>
            <a:off x="1300832" y="307521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BE9A01-8BE0-A03D-1DA3-366F52EA0201}"/>
              </a:ext>
            </a:extLst>
          </p:cNvPr>
          <p:cNvSpPr/>
          <p:nvPr/>
        </p:nvSpPr>
        <p:spPr>
          <a:xfrm>
            <a:off x="1300832" y="4480516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2AE236-D88C-F0E9-B3A1-D5EE1247D8F3}"/>
              </a:ext>
            </a:extLst>
          </p:cNvPr>
          <p:cNvSpPr txBox="1"/>
          <p:nvPr/>
        </p:nvSpPr>
        <p:spPr>
          <a:xfrm>
            <a:off x="1758404" y="1891735"/>
            <a:ext cx="89596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Criar um arquivo CSS.</a:t>
            </a:r>
          </a:p>
          <a:p>
            <a:endParaRPr lang="pt-BR" sz="2800" dirty="0"/>
          </a:p>
          <a:p>
            <a:r>
              <a:rPr lang="pt-BR" sz="3600" dirty="0"/>
              <a:t>Linkar no &lt;head&gt; do arquivo HTML com &lt;link&gt;.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3600" dirty="0"/>
              <a:t>Definir as propriedades no arquivo CSS.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449933-8081-E93C-8458-BBD26B58E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8C3A4F6-37E8-881F-83E5-22D1DF9B13B7}"/>
              </a:ext>
            </a:extLst>
          </p:cNvPr>
          <p:cNvSpPr txBox="1"/>
          <p:nvPr/>
        </p:nvSpPr>
        <p:spPr>
          <a:xfrm>
            <a:off x="1821155" y="3558867"/>
            <a:ext cx="96447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5CAA"/>
                </a:solidFill>
              </a:rPr>
              <a:t>&lt;link rel="stylesheet" href="arquivo.css"&gt;</a:t>
            </a:r>
          </a:p>
        </p:txBody>
      </p:sp>
    </p:spTree>
    <p:extLst>
      <p:ext uri="{BB962C8B-B14F-4D97-AF65-F5344CB8AC3E}">
        <p14:creationId xmlns:p14="http://schemas.microsoft.com/office/powerpoint/2010/main" val="361363958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SELETORES: PONTO OU HASHTAG?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C74C5A-903A-C9AB-0E97-8CE1457CA7E5}"/>
              </a:ext>
            </a:extLst>
          </p:cNvPr>
          <p:cNvSpPr/>
          <p:nvPr/>
        </p:nvSpPr>
        <p:spPr>
          <a:xfrm>
            <a:off x="130083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4B331C-0AE6-436B-41E4-CB7B86D2EB02}"/>
              </a:ext>
            </a:extLst>
          </p:cNvPr>
          <p:cNvSpPr/>
          <p:nvPr/>
        </p:nvSpPr>
        <p:spPr>
          <a:xfrm>
            <a:off x="1300832" y="3935832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2AE236-D88C-F0E9-B3A1-D5EE1247D8F3}"/>
              </a:ext>
            </a:extLst>
          </p:cNvPr>
          <p:cNvSpPr txBox="1"/>
          <p:nvPr/>
        </p:nvSpPr>
        <p:spPr>
          <a:xfrm>
            <a:off x="1758404" y="1891735"/>
            <a:ext cx="861030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Utiliza-se ponto para referenciar uma “class”.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3600" dirty="0"/>
              <a:t>Utiliza-se hashtag para referenciar um “id”.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449933-8081-E93C-8458-BBD26B58E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8C3A4F6-37E8-881F-83E5-22D1DF9B13B7}"/>
              </a:ext>
            </a:extLst>
          </p:cNvPr>
          <p:cNvSpPr txBox="1"/>
          <p:nvPr/>
        </p:nvSpPr>
        <p:spPr>
          <a:xfrm>
            <a:off x="1821155" y="2661176"/>
            <a:ext cx="96447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5CAA"/>
                </a:solidFill>
              </a:rPr>
              <a:t>.buttons { background-color: orange; color: black}</a:t>
            </a:r>
            <a:endParaRPr lang="pt-BR" sz="2800" b="1" dirty="0">
              <a:solidFill>
                <a:srgbClr val="005CAA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6DB1E5-A209-B47E-36AF-7C2F62AD3565}"/>
              </a:ext>
            </a:extLst>
          </p:cNvPr>
          <p:cNvSpPr txBox="1"/>
          <p:nvPr/>
        </p:nvSpPr>
        <p:spPr>
          <a:xfrm>
            <a:off x="1822232" y="4453816"/>
            <a:ext cx="96447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5CAA"/>
                </a:solidFill>
              </a:rPr>
              <a:t>#title { text-align: center; font-size: 40px }</a:t>
            </a:r>
            <a:endParaRPr lang="pt-BR" sz="2800" b="1" dirty="0"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04771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SELETORES: PONTO OU HASHTAG?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449933-8081-E93C-8458-BBD26B58E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05EFA79-2FE7-1795-3E96-B2C941F2B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49" y="1796564"/>
            <a:ext cx="11409901" cy="40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5864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PROPRIEDADES</a:t>
            </a:r>
          </a:p>
        </p:txBody>
      </p:sp>
      <p:grpSp>
        <p:nvGrpSpPr>
          <p:cNvPr id="10" name="Google Shape;394;p38">
            <a:extLst>
              <a:ext uri="{FF2B5EF4-FFF2-40B4-BE49-F238E27FC236}">
                <a16:creationId xmlns:a16="http://schemas.microsoft.com/office/drawing/2014/main" id="{68F923EC-BB85-B9B4-521D-C96EB4E018EA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11" name="Google Shape;395;p38">
              <a:extLst>
                <a:ext uri="{FF2B5EF4-FFF2-40B4-BE49-F238E27FC236}">
                  <a16:creationId xmlns:a16="http://schemas.microsoft.com/office/drawing/2014/main" id="{7DC5A29F-2094-2B93-17DB-AF9724405085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6;p38">
              <a:extLst>
                <a:ext uri="{FF2B5EF4-FFF2-40B4-BE49-F238E27FC236}">
                  <a16:creationId xmlns:a16="http://schemas.microsoft.com/office/drawing/2014/main" id="{2F0BADEF-E855-0210-B441-0B51048D4F7B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7;p38">
              <a:extLst>
                <a:ext uri="{FF2B5EF4-FFF2-40B4-BE49-F238E27FC236}">
                  <a16:creationId xmlns:a16="http://schemas.microsoft.com/office/drawing/2014/main" id="{6156B04C-B006-B175-9252-2B32FCD6F63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8;p38">
              <a:extLst>
                <a:ext uri="{FF2B5EF4-FFF2-40B4-BE49-F238E27FC236}">
                  <a16:creationId xmlns:a16="http://schemas.microsoft.com/office/drawing/2014/main" id="{A76FB541-0DEB-4366-8E34-E94697A2FD0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9;p38">
              <a:extLst>
                <a:ext uri="{FF2B5EF4-FFF2-40B4-BE49-F238E27FC236}">
                  <a16:creationId xmlns:a16="http://schemas.microsoft.com/office/drawing/2014/main" id="{B70D231C-6AFB-7063-0279-8BA502891A86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0;p38">
              <a:extLst>
                <a:ext uri="{FF2B5EF4-FFF2-40B4-BE49-F238E27FC236}">
                  <a16:creationId xmlns:a16="http://schemas.microsoft.com/office/drawing/2014/main" id="{B9F512CB-A56E-AF32-B972-B6C0B6619F05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300;p20">
            <a:extLst>
              <a:ext uri="{FF2B5EF4-FFF2-40B4-BE49-F238E27FC236}">
                <a16:creationId xmlns:a16="http://schemas.microsoft.com/office/drawing/2014/main" id="{FFEC8A4E-66F8-E4C9-5767-6CC62537A525}"/>
              </a:ext>
            </a:extLst>
          </p:cNvPr>
          <p:cNvSpPr txBox="1">
            <a:spLocks/>
          </p:cNvSpPr>
          <p:nvPr/>
        </p:nvSpPr>
        <p:spPr>
          <a:xfrm>
            <a:off x="1793549" y="1787287"/>
            <a:ext cx="2348145" cy="365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align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502BE70-1B34-CCBC-55A8-B33918F49F5F}"/>
              </a:ext>
            </a:extLst>
          </p:cNvPr>
          <p:cNvSpPr/>
          <p:nvPr/>
        </p:nvSpPr>
        <p:spPr>
          <a:xfrm>
            <a:off x="130083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0534507-51F6-989C-2BEF-456F473A2BE7}"/>
              </a:ext>
            </a:extLst>
          </p:cNvPr>
          <p:cNvSpPr/>
          <p:nvPr/>
        </p:nvSpPr>
        <p:spPr>
          <a:xfrm>
            <a:off x="1300832" y="305728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901F891-8CED-0ABE-3282-03BA7BAB0EF0}"/>
              </a:ext>
            </a:extLst>
          </p:cNvPr>
          <p:cNvSpPr/>
          <p:nvPr/>
        </p:nvSpPr>
        <p:spPr>
          <a:xfrm>
            <a:off x="1300832" y="401434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2483AF8-A980-472B-F9F2-54FD42F329D5}"/>
              </a:ext>
            </a:extLst>
          </p:cNvPr>
          <p:cNvSpPr/>
          <p:nvPr/>
        </p:nvSpPr>
        <p:spPr>
          <a:xfrm>
            <a:off x="1300831" y="4991729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0" name="Google Shape;300;p20">
            <a:extLst>
              <a:ext uri="{FF2B5EF4-FFF2-40B4-BE49-F238E27FC236}">
                <a16:creationId xmlns:a16="http://schemas.microsoft.com/office/drawing/2014/main" id="{349B94AF-9A17-6252-10D7-7EA3FEA7BF57}"/>
              </a:ext>
            </a:extLst>
          </p:cNvPr>
          <p:cNvSpPr txBox="1">
            <a:spLocks/>
          </p:cNvSpPr>
          <p:nvPr/>
        </p:nvSpPr>
        <p:spPr>
          <a:xfrm>
            <a:off x="5443966" y="1686560"/>
            <a:ext cx="2689520" cy="376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</a:t>
            </a:r>
          </a:p>
          <a:p>
            <a:pPr algn="just"/>
            <a:endParaRPr lang="pt-BR" sz="32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eight</a:t>
            </a:r>
          </a:p>
          <a:p>
            <a:pPr algn="just"/>
            <a:endParaRPr lang="pt-BR" sz="32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</a:t>
            </a:r>
          </a:p>
          <a:p>
            <a:pPr algn="just"/>
            <a:endParaRPr lang="pt-BR" sz="32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</a:t>
            </a:r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00809D7-76BA-3A2F-D67F-1723C9290D32}"/>
              </a:ext>
            </a:extLst>
          </p:cNvPr>
          <p:cNvSpPr/>
          <p:nvPr/>
        </p:nvSpPr>
        <p:spPr>
          <a:xfrm>
            <a:off x="492795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8966D10-9B77-AB38-EA45-3BD67AC3F6DD}"/>
              </a:ext>
            </a:extLst>
          </p:cNvPr>
          <p:cNvSpPr/>
          <p:nvPr/>
        </p:nvSpPr>
        <p:spPr>
          <a:xfrm>
            <a:off x="4927952" y="305728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BF99EF4-A4EF-41C6-2907-0BBA64983135}"/>
              </a:ext>
            </a:extLst>
          </p:cNvPr>
          <p:cNvSpPr/>
          <p:nvPr/>
        </p:nvSpPr>
        <p:spPr>
          <a:xfrm>
            <a:off x="4927952" y="401434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DAA6442-C85B-5940-5377-E2AFF4A8667C}"/>
              </a:ext>
            </a:extLst>
          </p:cNvPr>
          <p:cNvSpPr/>
          <p:nvPr/>
        </p:nvSpPr>
        <p:spPr>
          <a:xfrm>
            <a:off x="4927951" y="4991729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5" name="Google Shape;300;p20">
            <a:extLst>
              <a:ext uri="{FF2B5EF4-FFF2-40B4-BE49-F238E27FC236}">
                <a16:creationId xmlns:a16="http://schemas.microsoft.com/office/drawing/2014/main" id="{59D4CE82-4E66-A5A4-10C2-63D28A47880D}"/>
              </a:ext>
            </a:extLst>
          </p:cNvPr>
          <p:cNvSpPr txBox="1">
            <a:spLocks/>
          </p:cNvSpPr>
          <p:nvPr/>
        </p:nvSpPr>
        <p:spPr>
          <a:xfrm>
            <a:off x="8841020" y="1798399"/>
            <a:ext cx="2382250" cy="366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b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  <a:cs typeface="Miriam Libre" panose="00000500000000000000" pitchFamily="2" charset="-79"/>
              </a:rPr>
              <a:t>order</a:t>
            </a:r>
          </a:p>
          <a:p>
            <a:pPr algn="just"/>
            <a:endParaRPr lang="pt-BR" sz="3200" b="0" i="0" dirty="0">
              <a:solidFill>
                <a:schemeClr val="tx1"/>
              </a:solidFill>
              <a:effectLst/>
              <a:latin typeface="+mn-lt"/>
              <a:cs typeface="Miriam Libre" panose="00000500000000000000" pitchFamily="2" charset="-79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p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  <a:cs typeface="Miriam Libre" panose="00000500000000000000" pitchFamily="2" charset="-79"/>
              </a:rPr>
              <a:t>adding</a:t>
            </a:r>
          </a:p>
          <a:p>
            <a:pPr algn="just"/>
            <a:endParaRPr lang="pt-BR" sz="3200" b="0" i="0" dirty="0">
              <a:solidFill>
                <a:schemeClr val="tx1"/>
              </a:solidFill>
              <a:effectLst/>
              <a:latin typeface="+mn-lt"/>
              <a:cs typeface="Miriam Libre" panose="00000500000000000000" pitchFamily="2" charset="-79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m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  <a:cs typeface="Miriam Libre" panose="00000500000000000000" pitchFamily="2" charset="-79"/>
              </a:rPr>
              <a:t>argin</a:t>
            </a:r>
          </a:p>
          <a:p>
            <a:pPr algn="just"/>
            <a:endParaRPr lang="pt-BR" sz="3200" b="0" i="0" dirty="0">
              <a:solidFill>
                <a:schemeClr val="tx1"/>
              </a:solidFill>
              <a:effectLst/>
              <a:latin typeface="+mn-lt"/>
              <a:cs typeface="Miriam Libre" panose="00000500000000000000" pitchFamily="2" charset="-79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o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  <a:cs typeface="Miriam Libre" panose="00000500000000000000" pitchFamily="2" charset="-79"/>
              </a:rPr>
              <a:t>utline</a:t>
            </a:r>
            <a:endParaRPr lang="pt-BR" sz="3200" dirty="0">
              <a:solidFill>
                <a:schemeClr val="tx1"/>
              </a:solidFill>
              <a:latin typeface="+mn-lt"/>
              <a:cs typeface="Miriam Libre" panose="00000500000000000000" pitchFamily="2" charset="-79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C1B5346-AFA4-F1D3-FCD8-40B5D292233A}"/>
              </a:ext>
            </a:extLst>
          </p:cNvPr>
          <p:cNvSpPr/>
          <p:nvPr/>
        </p:nvSpPr>
        <p:spPr>
          <a:xfrm>
            <a:off x="8358721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7532CC2-F846-BA42-4959-0E9D52140D2A}"/>
              </a:ext>
            </a:extLst>
          </p:cNvPr>
          <p:cNvSpPr/>
          <p:nvPr/>
        </p:nvSpPr>
        <p:spPr>
          <a:xfrm>
            <a:off x="8358721" y="305728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4D6A5DC-1E8A-39EA-7F66-9294D1A44E42}"/>
              </a:ext>
            </a:extLst>
          </p:cNvPr>
          <p:cNvSpPr/>
          <p:nvPr/>
        </p:nvSpPr>
        <p:spPr>
          <a:xfrm>
            <a:off x="8358721" y="401434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6F27BFE-5640-C80D-2741-ECDC906DEBD4}"/>
              </a:ext>
            </a:extLst>
          </p:cNvPr>
          <p:cNvSpPr/>
          <p:nvPr/>
        </p:nvSpPr>
        <p:spPr>
          <a:xfrm>
            <a:off x="8358720" y="4991729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34675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BOX MODEL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788A05-5FE8-9863-D3E2-D99F7EF15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4" name="Imagem 3" descr="Tabela&#10;&#10;Descrição gerada automaticamente com confiança baixa">
            <a:extLst>
              <a:ext uri="{FF2B5EF4-FFF2-40B4-BE49-F238E27FC236}">
                <a16:creationId xmlns:a16="http://schemas.microsoft.com/office/drawing/2014/main" id="{36FBAEEE-5C01-467A-57E8-5F3F1F93E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66" y="1503544"/>
            <a:ext cx="11360143" cy="47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3300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CB74AFE3-B3E9-A8B0-49EF-6F18EF89EA60}"/>
              </a:ext>
            </a:extLst>
          </p:cNvPr>
          <p:cNvSpPr txBox="1">
            <a:spLocks/>
          </p:cNvSpPr>
          <p:nvPr/>
        </p:nvSpPr>
        <p:spPr>
          <a:xfrm>
            <a:off x="4565264" y="2439450"/>
            <a:ext cx="6610736" cy="30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DÚVIDAS? </a:t>
            </a:r>
          </a:p>
          <a:p>
            <a:endParaRPr lang="pt-BR" sz="4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	       PERGUNTAS?</a:t>
            </a:r>
          </a:p>
          <a:p>
            <a:pPr algn="r"/>
            <a:endParaRPr lang="pt-BR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72350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2D8E7B-C24C-59B4-E12C-BCC87B839210}"/>
              </a:ext>
            </a:extLst>
          </p:cNvPr>
          <p:cNvSpPr/>
          <p:nvPr/>
        </p:nvSpPr>
        <p:spPr>
          <a:xfrm>
            <a:off x="0" y="-1016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8EA50C09-A4E5-23FA-C0D2-16FD16C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661">
            <a:off x="10265645" y="199257"/>
            <a:ext cx="1607399" cy="1542711"/>
          </a:xfrm>
          <a:prstGeom prst="rect">
            <a:avLst/>
          </a:prstGeom>
        </p:spPr>
      </p:pic>
      <p:sp>
        <p:nvSpPr>
          <p:cNvPr id="8" name="Google Shape;280;p19">
            <a:extLst>
              <a:ext uri="{FF2B5EF4-FFF2-40B4-BE49-F238E27FC236}">
                <a16:creationId xmlns:a16="http://schemas.microsoft.com/office/drawing/2014/main" id="{B302B965-B85A-664F-E500-C80653991518}"/>
              </a:ext>
            </a:extLst>
          </p:cNvPr>
          <p:cNvSpPr txBox="1">
            <a:spLocks/>
          </p:cNvSpPr>
          <p:nvPr/>
        </p:nvSpPr>
        <p:spPr>
          <a:xfrm>
            <a:off x="1496301" y="745317"/>
            <a:ext cx="6672339" cy="89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defTabSz="1219170">
              <a:buClr>
                <a:srgbClr val="A5B0FE"/>
              </a:buClr>
              <a:defRPr/>
            </a:pPr>
            <a:r>
              <a:rPr lang="pt-BR" sz="3733" b="1" kern="0" dirty="0">
                <a:solidFill>
                  <a:schemeClr val="bg1"/>
                </a:solidFill>
                <a:latin typeface="+mn-lt"/>
              </a:rPr>
              <a:t>Atividade (HTML + CSS)</a:t>
            </a:r>
            <a:endParaRPr lang="pt-BR" sz="2667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F1C05-DD73-C5DC-0487-32D07776DD20}"/>
              </a:ext>
            </a:extLst>
          </p:cNvPr>
          <p:cNvSpPr txBox="1"/>
          <p:nvPr/>
        </p:nvSpPr>
        <p:spPr>
          <a:xfrm>
            <a:off x="1389530" y="2080297"/>
            <a:ext cx="88750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/>
            <a:r>
              <a:rPr lang="pt-BR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Criar uma página de Cadastro / Login estilizada.</a:t>
            </a:r>
          </a:p>
          <a:p>
            <a:pPr marL="101597" algn="just"/>
            <a:endParaRPr lang="pt-BR" sz="2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101597" algn="just"/>
            <a:r>
              <a:rPr lang="pt-BR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 página deve conter:</a:t>
            </a:r>
          </a:p>
          <a:p>
            <a:pPr marL="101597" algn="just"/>
            <a:endParaRPr lang="pt-BR" sz="2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101597" algn="just"/>
            <a:r>
              <a:rPr lang="pt-BR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Título              - Botões</a:t>
            </a:r>
          </a:p>
          <a:p>
            <a:pPr marL="101597" algn="just"/>
            <a:r>
              <a:rPr lang="pt-BR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Inputs             - Select</a:t>
            </a:r>
          </a:p>
          <a:p>
            <a:pPr marL="101597" algn="just"/>
            <a:r>
              <a:rPr lang="pt-BR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Labels              - Imagem</a:t>
            </a:r>
          </a:p>
          <a:p>
            <a:pPr marL="101597" algn="just"/>
            <a:endParaRPr lang="pt-BR" sz="2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018292E-BC3E-2337-0448-83F595B567CD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C58C13-7AD8-CE32-FEB8-16F6445B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C86CB2-FB8A-134A-B930-D88A9878D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3BC6E64-B4C4-05B6-C281-0C65DF4D267E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88E28F-E041-71CD-C994-DAFE5037945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7590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101146" y="3428999"/>
            <a:ext cx="8377602" cy="9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DICAS DE CSS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5C0D3EC-DD2B-2E82-D402-E3F847260966}"/>
              </a:ext>
            </a:extLst>
          </p:cNvPr>
          <p:cNvSpPr txBox="1"/>
          <p:nvPr/>
        </p:nvSpPr>
        <p:spPr>
          <a:xfrm>
            <a:off x="5320886" y="4409441"/>
            <a:ext cx="39860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Sites para treinar CSS</a:t>
            </a:r>
          </a:p>
        </p:txBody>
      </p:sp>
    </p:spTree>
    <p:extLst>
      <p:ext uri="{BB962C8B-B14F-4D97-AF65-F5344CB8AC3E}">
        <p14:creationId xmlns:p14="http://schemas.microsoft.com/office/powerpoint/2010/main" val="188182135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DICAS DE CSS</a:t>
            </a:r>
          </a:p>
        </p:txBody>
      </p:sp>
      <p:grpSp>
        <p:nvGrpSpPr>
          <p:cNvPr id="28" name="Google Shape;394;p38">
            <a:extLst>
              <a:ext uri="{FF2B5EF4-FFF2-40B4-BE49-F238E27FC236}">
                <a16:creationId xmlns:a16="http://schemas.microsoft.com/office/drawing/2014/main" id="{9F76A8D1-3329-A877-C821-242E9507293B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29" name="Google Shape;395;p38">
              <a:extLst>
                <a:ext uri="{FF2B5EF4-FFF2-40B4-BE49-F238E27FC236}">
                  <a16:creationId xmlns:a16="http://schemas.microsoft.com/office/drawing/2014/main" id="{B6E22547-A9A6-3F68-3553-B1418C74CA3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6;p38">
              <a:extLst>
                <a:ext uri="{FF2B5EF4-FFF2-40B4-BE49-F238E27FC236}">
                  <a16:creationId xmlns:a16="http://schemas.microsoft.com/office/drawing/2014/main" id="{AE0FA1F1-6801-55E5-AF47-D795CEECCD6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7;p38">
              <a:extLst>
                <a:ext uri="{FF2B5EF4-FFF2-40B4-BE49-F238E27FC236}">
                  <a16:creationId xmlns:a16="http://schemas.microsoft.com/office/drawing/2014/main" id="{DC8B0CDD-B277-4272-C3F4-F555952832D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8;p38">
              <a:extLst>
                <a:ext uri="{FF2B5EF4-FFF2-40B4-BE49-F238E27FC236}">
                  <a16:creationId xmlns:a16="http://schemas.microsoft.com/office/drawing/2014/main" id="{71139372-376E-62DB-885B-96C7BDC5E9A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9;p38">
              <a:extLst>
                <a:ext uri="{FF2B5EF4-FFF2-40B4-BE49-F238E27FC236}">
                  <a16:creationId xmlns:a16="http://schemas.microsoft.com/office/drawing/2014/main" id="{A0F77BE3-2702-4C61-CE4D-E2A095DF1D8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0;p38">
              <a:extLst>
                <a:ext uri="{FF2B5EF4-FFF2-40B4-BE49-F238E27FC236}">
                  <a16:creationId xmlns:a16="http://schemas.microsoft.com/office/drawing/2014/main" id="{ACFB3E7A-6D56-1C3B-EFCA-33A4D8AC838B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CC3F3732-A062-194C-506B-8A4141B6C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16" y="1839223"/>
            <a:ext cx="5148044" cy="303757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BBC39F6-37BD-F9C4-B15D-81A0B448D4AF}"/>
              </a:ext>
            </a:extLst>
          </p:cNvPr>
          <p:cNvSpPr txBox="1"/>
          <p:nvPr/>
        </p:nvSpPr>
        <p:spPr>
          <a:xfrm>
            <a:off x="929766" y="5098166"/>
            <a:ext cx="57253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CSS Diner - </a:t>
            </a:r>
            <a:r>
              <a:rPr lang="en-US" sz="2400" b="1" dirty="0">
                <a:solidFill>
                  <a:srgbClr val="005CAA"/>
                </a:solidFill>
              </a:rPr>
              <a:t>https://flukeout.github.io</a:t>
            </a:r>
            <a:endParaRPr lang="pt-BR" sz="2400" b="1" dirty="0">
              <a:solidFill>
                <a:srgbClr val="005CAA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584BA6C-10CD-CF5D-671B-B5B3C17EB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943" y="1839223"/>
            <a:ext cx="4645663" cy="303757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1645845-7D94-8F45-AC7F-5F4254D9334F}"/>
              </a:ext>
            </a:extLst>
          </p:cNvPr>
          <p:cNvSpPr txBox="1"/>
          <p:nvPr/>
        </p:nvSpPr>
        <p:spPr>
          <a:xfrm>
            <a:off x="6837505" y="5095487"/>
            <a:ext cx="46456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CSS Tricks - </a:t>
            </a:r>
            <a:r>
              <a:rPr lang="en-US" sz="2400" b="1" dirty="0">
                <a:solidFill>
                  <a:srgbClr val="005CAA"/>
                </a:solidFill>
              </a:rPr>
              <a:t>https://css-tricks.com</a:t>
            </a:r>
            <a:endParaRPr lang="pt-BR" sz="2400" b="1" dirty="0"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063539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07721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706478" y="4009748"/>
            <a:ext cx="69818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55041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9FC2ED-F768-7955-1526-9F5BC2122DF5}"/>
              </a:ext>
            </a:extLst>
          </p:cNvPr>
          <p:cNvSpPr/>
          <p:nvPr/>
        </p:nvSpPr>
        <p:spPr>
          <a:xfrm>
            <a:off x="0" y="0"/>
            <a:ext cx="12192000" cy="528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33" y="5647631"/>
            <a:ext cx="3306940" cy="8477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35" y="5649207"/>
            <a:ext cx="898693" cy="8477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2343657" y="1751186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React - Módulo 04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CF32A9-4D24-53CE-4881-C4A76ED84A4C}"/>
              </a:ext>
            </a:extLst>
          </p:cNvPr>
          <p:cNvSpPr txBox="1"/>
          <p:nvPr/>
        </p:nvSpPr>
        <p:spPr>
          <a:xfrm>
            <a:off x="1063829" y="5647631"/>
            <a:ext cx="3717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 Naspolini</a:t>
            </a:r>
          </a:p>
          <a:p>
            <a:pPr algn="ctr"/>
            <a:r>
              <a:rPr lang="pt-BR" sz="20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lucas.naspolini@edu.sc.senai.br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2A807D-A372-BEE0-EFC0-A5520F949E30}"/>
              </a:ext>
            </a:extLst>
          </p:cNvPr>
          <p:cNvSpPr txBox="1"/>
          <p:nvPr/>
        </p:nvSpPr>
        <p:spPr>
          <a:xfrm>
            <a:off x="1537446" y="3068527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 e CSS</a:t>
            </a:r>
          </a:p>
        </p:txBody>
      </p:sp>
    </p:spTree>
    <p:extLst>
      <p:ext uri="{BB962C8B-B14F-4D97-AF65-F5344CB8AC3E}">
        <p14:creationId xmlns:p14="http://schemas.microsoft.com/office/powerpoint/2010/main" val="14597362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A6A0D9-AFA6-C4A9-52C3-DA563DD7B3EA}"/>
              </a:ext>
            </a:extLst>
          </p:cNvPr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3E7E6E-17D2-C6D0-8704-0206E24C4B84}"/>
              </a:ext>
            </a:extLst>
          </p:cNvPr>
          <p:cNvSpPr txBox="1"/>
          <p:nvPr/>
        </p:nvSpPr>
        <p:spPr>
          <a:xfrm>
            <a:off x="2720173" y="1975304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Aula 04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9D664-0633-0DE9-5E7C-D8EA97A0FB67}"/>
              </a:ext>
            </a:extLst>
          </p:cNvPr>
          <p:cNvSpPr txBox="1"/>
          <p:nvPr/>
        </p:nvSpPr>
        <p:spPr>
          <a:xfrm>
            <a:off x="1537446" y="329264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Introdução a CSS</a:t>
            </a:r>
          </a:p>
        </p:txBody>
      </p:sp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DA0A2E6B-59C3-9AEB-29A5-2479D2421498}"/>
              </a:ext>
            </a:extLst>
          </p:cNvPr>
          <p:cNvGrpSpPr/>
          <p:nvPr/>
        </p:nvGrpSpPr>
        <p:grpSpPr>
          <a:xfrm>
            <a:off x="4519766" y="2114062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C3F59036-9537-9C8F-2FCF-B32165B2FE6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6;p38">
              <a:extLst>
                <a:ext uri="{FF2B5EF4-FFF2-40B4-BE49-F238E27FC236}">
                  <a16:creationId xmlns:a16="http://schemas.microsoft.com/office/drawing/2014/main" id="{074FC275-71C0-D042-F68E-16BBFF3DE33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7;p38">
              <a:extLst>
                <a:ext uri="{FF2B5EF4-FFF2-40B4-BE49-F238E27FC236}">
                  <a16:creationId xmlns:a16="http://schemas.microsoft.com/office/drawing/2014/main" id="{F860E285-7E2D-123B-AB96-8DC3E9F5FDE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0190B2BB-E23E-1E3F-B72B-92CF612C743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7C1EAA47-E660-5270-5889-6C7A5D35639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3BBBF95F-314D-43F9-7D9A-CA4B14CAEF0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78859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679665" y="3428998"/>
            <a:ext cx="7220564" cy="288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Vamos de CSS? :D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D8217D5-5D31-BBBB-0D29-F9212658F851}"/>
              </a:ext>
            </a:extLst>
          </p:cNvPr>
          <p:cNvSpPr txBox="1"/>
          <p:nvPr/>
        </p:nvSpPr>
        <p:spPr>
          <a:xfrm>
            <a:off x="4329953" y="4409441"/>
            <a:ext cx="57553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Conceito, Seletores, Box Model</a:t>
            </a:r>
          </a:p>
        </p:txBody>
      </p:sp>
    </p:spTree>
    <p:extLst>
      <p:ext uri="{BB962C8B-B14F-4D97-AF65-F5344CB8AC3E}">
        <p14:creationId xmlns:p14="http://schemas.microsoft.com/office/powerpoint/2010/main" val="87144851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DEFINIÇÃO / CONCEITO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B685B2-B27F-0942-42C2-294ED9D71807}"/>
              </a:ext>
            </a:extLst>
          </p:cNvPr>
          <p:cNvSpPr txBox="1"/>
          <p:nvPr/>
        </p:nvSpPr>
        <p:spPr>
          <a:xfrm>
            <a:off x="853439" y="1794999"/>
            <a:ext cx="106907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latin typeface="+mj-lt"/>
                <a:cs typeface="Miriam Libre" panose="00000500000000000000" pitchFamily="2" charset="-79"/>
              </a:rPr>
              <a:t>CSS (Cascading Style Sheets) é uma </a:t>
            </a:r>
            <a:r>
              <a:rPr lang="pt-BR" sz="36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linguagem de estilos </a:t>
            </a:r>
            <a:r>
              <a:rPr lang="pt-BR" sz="3600" dirty="0">
                <a:latin typeface="+mj-lt"/>
                <a:cs typeface="Miriam Libre" panose="00000500000000000000" pitchFamily="2" charset="-79"/>
              </a:rPr>
              <a:t>que serve para compor a parte visual das páginas na internet, trabalhando de forma integrada com linguagens de marcação como HTML e/ou XML. </a:t>
            </a:r>
          </a:p>
          <a:p>
            <a:pPr algn="just"/>
            <a:endParaRPr lang="pt-BR" sz="2400" dirty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3600" dirty="0">
                <a:latin typeface="+mj-lt"/>
                <a:cs typeface="Miriam Libre" panose="00000500000000000000" pitchFamily="2" charset="-79"/>
              </a:rPr>
              <a:t>Tem como principal função </a:t>
            </a:r>
            <a:r>
              <a:rPr lang="pt-BR" sz="36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formatar</a:t>
            </a:r>
            <a:r>
              <a:rPr lang="pt-BR" sz="3600" dirty="0">
                <a:latin typeface="+mj-lt"/>
                <a:cs typeface="Miriam Libre" panose="00000500000000000000" pitchFamily="2" charset="-79"/>
              </a:rPr>
              <a:t>, </a:t>
            </a:r>
            <a:r>
              <a:rPr lang="pt-BR" sz="36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organizar</a:t>
            </a:r>
            <a:r>
              <a:rPr lang="pt-BR" sz="3600" dirty="0">
                <a:latin typeface="+mj-lt"/>
                <a:cs typeface="Miriam Libre" panose="00000500000000000000" pitchFamily="2" charset="-79"/>
              </a:rPr>
              <a:t> e </a:t>
            </a:r>
            <a:r>
              <a:rPr lang="pt-BR" sz="36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estilizar</a:t>
            </a:r>
            <a:r>
              <a:rPr lang="pt-BR" sz="3600" dirty="0">
                <a:latin typeface="+mj-lt"/>
                <a:cs typeface="Miriam Libre" panose="00000500000000000000" pitchFamily="2" charset="-79"/>
              </a:rPr>
              <a:t> elementos.</a:t>
            </a: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5D4B0853-AD0E-ED51-79B7-2251961C8171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6" name="Google Shape;452;p38">
              <a:extLst>
                <a:ext uri="{FF2B5EF4-FFF2-40B4-BE49-F238E27FC236}">
                  <a16:creationId xmlns:a16="http://schemas.microsoft.com/office/drawing/2014/main" id="{2712956E-FFBB-589B-CFD6-4F15D7F4C57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3;p38">
              <a:extLst>
                <a:ext uri="{FF2B5EF4-FFF2-40B4-BE49-F238E27FC236}">
                  <a16:creationId xmlns:a16="http://schemas.microsoft.com/office/drawing/2014/main" id="{3855C792-0143-3048-5CEC-B86B0C0EAC2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4;p38">
              <a:extLst>
                <a:ext uri="{FF2B5EF4-FFF2-40B4-BE49-F238E27FC236}">
                  <a16:creationId xmlns:a16="http://schemas.microsoft.com/office/drawing/2014/main" id="{A2C3352C-83E7-618A-15FA-C3B48B1B292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5;p38">
              <a:extLst>
                <a:ext uri="{FF2B5EF4-FFF2-40B4-BE49-F238E27FC236}">
                  <a16:creationId xmlns:a16="http://schemas.microsoft.com/office/drawing/2014/main" id="{19911D3D-CEAB-37B4-721A-CA171840649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651255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VANTAGENS DO CSS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C74C5A-903A-C9AB-0E97-8CE1457CA7E5}"/>
              </a:ext>
            </a:extLst>
          </p:cNvPr>
          <p:cNvSpPr/>
          <p:nvPr/>
        </p:nvSpPr>
        <p:spPr>
          <a:xfrm>
            <a:off x="130083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4B331C-0AE6-436B-41E4-CB7B86D2EB02}"/>
              </a:ext>
            </a:extLst>
          </p:cNvPr>
          <p:cNvSpPr/>
          <p:nvPr/>
        </p:nvSpPr>
        <p:spPr>
          <a:xfrm>
            <a:off x="1300832" y="307521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BE9A01-8BE0-A03D-1DA3-366F52EA0201}"/>
              </a:ext>
            </a:extLst>
          </p:cNvPr>
          <p:cNvSpPr/>
          <p:nvPr/>
        </p:nvSpPr>
        <p:spPr>
          <a:xfrm>
            <a:off x="1300832" y="40502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2AE236-D88C-F0E9-B3A1-D5EE1247D8F3}"/>
              </a:ext>
            </a:extLst>
          </p:cNvPr>
          <p:cNvSpPr txBox="1"/>
          <p:nvPr/>
        </p:nvSpPr>
        <p:spPr>
          <a:xfrm>
            <a:off x="1758404" y="1891735"/>
            <a:ext cx="851701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Mudanças rápidas e facilitadas.</a:t>
            </a:r>
          </a:p>
          <a:p>
            <a:endParaRPr lang="pt-BR" sz="2800" dirty="0"/>
          </a:p>
          <a:p>
            <a:r>
              <a:rPr lang="pt-BR" sz="3600" dirty="0"/>
              <a:t>Folhas de estilos multifuncionais.</a:t>
            </a:r>
          </a:p>
          <a:p>
            <a:endParaRPr lang="pt-BR" sz="2800" dirty="0"/>
          </a:p>
          <a:p>
            <a:r>
              <a:rPr lang="pt-BR" sz="3600" dirty="0"/>
              <a:t>Códigos menos poluídos e mais organizados.</a:t>
            </a:r>
          </a:p>
        </p:txBody>
      </p:sp>
      <p:grpSp>
        <p:nvGrpSpPr>
          <p:cNvPr id="11" name="Google Shape;394;p38">
            <a:extLst>
              <a:ext uri="{FF2B5EF4-FFF2-40B4-BE49-F238E27FC236}">
                <a16:creationId xmlns:a16="http://schemas.microsoft.com/office/drawing/2014/main" id="{027C88DD-81B2-9466-1927-1A612CB135AC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16" name="Google Shape;395;p38">
              <a:extLst>
                <a:ext uri="{FF2B5EF4-FFF2-40B4-BE49-F238E27FC236}">
                  <a16:creationId xmlns:a16="http://schemas.microsoft.com/office/drawing/2014/main" id="{14E77A4B-8BD6-526A-B11F-6FFB75C800F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6;p38">
              <a:extLst>
                <a:ext uri="{FF2B5EF4-FFF2-40B4-BE49-F238E27FC236}">
                  <a16:creationId xmlns:a16="http://schemas.microsoft.com/office/drawing/2014/main" id="{7D05AA8F-03D9-9ACA-BBCE-B157DA9518F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7;p38">
              <a:extLst>
                <a:ext uri="{FF2B5EF4-FFF2-40B4-BE49-F238E27FC236}">
                  <a16:creationId xmlns:a16="http://schemas.microsoft.com/office/drawing/2014/main" id="{C8A5BE37-5969-5BF9-10C8-693569FE9D2E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8;p38">
              <a:extLst>
                <a:ext uri="{FF2B5EF4-FFF2-40B4-BE49-F238E27FC236}">
                  <a16:creationId xmlns:a16="http://schemas.microsoft.com/office/drawing/2014/main" id="{D4B7F2D0-D214-1E7A-985C-F750D2464A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9;p38">
              <a:extLst>
                <a:ext uri="{FF2B5EF4-FFF2-40B4-BE49-F238E27FC236}">
                  <a16:creationId xmlns:a16="http://schemas.microsoft.com/office/drawing/2014/main" id="{EAA790BF-8E7A-A56A-9CB4-815FD1D3D89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0;p38">
              <a:extLst>
                <a:ext uri="{FF2B5EF4-FFF2-40B4-BE49-F238E27FC236}">
                  <a16:creationId xmlns:a16="http://schemas.microsoft.com/office/drawing/2014/main" id="{F5246479-612F-BDD6-0876-4CDB0DDC78B6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8696257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POSSIBILIDADES DO CSS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C74C5A-903A-C9AB-0E97-8CE1457CA7E5}"/>
              </a:ext>
            </a:extLst>
          </p:cNvPr>
          <p:cNvSpPr/>
          <p:nvPr/>
        </p:nvSpPr>
        <p:spPr>
          <a:xfrm>
            <a:off x="130083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4B331C-0AE6-436B-41E4-CB7B86D2EB02}"/>
              </a:ext>
            </a:extLst>
          </p:cNvPr>
          <p:cNvSpPr/>
          <p:nvPr/>
        </p:nvSpPr>
        <p:spPr>
          <a:xfrm>
            <a:off x="1300832" y="307521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BE9A01-8BE0-A03D-1DA3-366F52EA0201}"/>
              </a:ext>
            </a:extLst>
          </p:cNvPr>
          <p:cNvSpPr/>
          <p:nvPr/>
        </p:nvSpPr>
        <p:spPr>
          <a:xfrm>
            <a:off x="1300832" y="4059165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2AE236-D88C-F0E9-B3A1-D5EE1247D8F3}"/>
              </a:ext>
            </a:extLst>
          </p:cNvPr>
          <p:cNvSpPr txBox="1"/>
          <p:nvPr/>
        </p:nvSpPr>
        <p:spPr>
          <a:xfrm>
            <a:off x="1758404" y="1891735"/>
            <a:ext cx="6884770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Estilização e composição de formas.</a:t>
            </a:r>
          </a:p>
          <a:p>
            <a:endParaRPr lang="pt-BR" sz="2800" dirty="0"/>
          </a:p>
          <a:p>
            <a:r>
              <a:rPr lang="pt-BR" sz="3600" dirty="0"/>
              <a:t>Animações e efeitos visuais.</a:t>
            </a:r>
          </a:p>
          <a:p>
            <a:endParaRPr lang="pt-BR" sz="2800" dirty="0"/>
          </a:p>
          <a:p>
            <a:r>
              <a:rPr lang="pt-BR" sz="3600" dirty="0"/>
              <a:t>Sites dinâmicos.</a:t>
            </a:r>
          </a:p>
          <a:p>
            <a:endParaRPr lang="pt-BR" sz="2800" dirty="0"/>
          </a:p>
          <a:p>
            <a:r>
              <a:rPr lang="pt-BR" sz="3600" dirty="0"/>
              <a:t>Responsividade.</a:t>
            </a:r>
          </a:p>
        </p:txBody>
      </p:sp>
      <p:grpSp>
        <p:nvGrpSpPr>
          <p:cNvPr id="11" name="Google Shape;394;p38">
            <a:extLst>
              <a:ext uri="{FF2B5EF4-FFF2-40B4-BE49-F238E27FC236}">
                <a16:creationId xmlns:a16="http://schemas.microsoft.com/office/drawing/2014/main" id="{027C88DD-81B2-9466-1927-1A612CB135AC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16" name="Google Shape;395;p38">
              <a:extLst>
                <a:ext uri="{FF2B5EF4-FFF2-40B4-BE49-F238E27FC236}">
                  <a16:creationId xmlns:a16="http://schemas.microsoft.com/office/drawing/2014/main" id="{14E77A4B-8BD6-526A-B11F-6FFB75C800F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6;p38">
              <a:extLst>
                <a:ext uri="{FF2B5EF4-FFF2-40B4-BE49-F238E27FC236}">
                  <a16:creationId xmlns:a16="http://schemas.microsoft.com/office/drawing/2014/main" id="{7D05AA8F-03D9-9ACA-BBCE-B157DA9518F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7;p38">
              <a:extLst>
                <a:ext uri="{FF2B5EF4-FFF2-40B4-BE49-F238E27FC236}">
                  <a16:creationId xmlns:a16="http://schemas.microsoft.com/office/drawing/2014/main" id="{C8A5BE37-5969-5BF9-10C8-693569FE9D2E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8;p38">
              <a:extLst>
                <a:ext uri="{FF2B5EF4-FFF2-40B4-BE49-F238E27FC236}">
                  <a16:creationId xmlns:a16="http://schemas.microsoft.com/office/drawing/2014/main" id="{D4B7F2D0-D214-1E7A-985C-F750D2464A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9;p38">
              <a:extLst>
                <a:ext uri="{FF2B5EF4-FFF2-40B4-BE49-F238E27FC236}">
                  <a16:creationId xmlns:a16="http://schemas.microsoft.com/office/drawing/2014/main" id="{EAA790BF-8E7A-A56A-9CB4-815FD1D3D89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0;p38">
              <a:extLst>
                <a:ext uri="{FF2B5EF4-FFF2-40B4-BE49-F238E27FC236}">
                  <a16:creationId xmlns:a16="http://schemas.microsoft.com/office/drawing/2014/main" id="{F5246479-612F-BDD6-0876-4CDB0DDC78B6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7999696-D33C-21D4-50EC-0DA22723770A}"/>
              </a:ext>
            </a:extLst>
          </p:cNvPr>
          <p:cNvSpPr/>
          <p:nvPr/>
        </p:nvSpPr>
        <p:spPr>
          <a:xfrm>
            <a:off x="1300832" y="503023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1225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FORMAS DO CSS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C74C5A-903A-C9AB-0E97-8CE1457CA7E5}"/>
              </a:ext>
            </a:extLst>
          </p:cNvPr>
          <p:cNvSpPr/>
          <p:nvPr/>
        </p:nvSpPr>
        <p:spPr>
          <a:xfrm>
            <a:off x="130083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4B331C-0AE6-436B-41E4-CB7B86D2EB02}"/>
              </a:ext>
            </a:extLst>
          </p:cNvPr>
          <p:cNvSpPr/>
          <p:nvPr/>
        </p:nvSpPr>
        <p:spPr>
          <a:xfrm>
            <a:off x="1300832" y="307521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BE9A01-8BE0-A03D-1DA3-366F52EA0201}"/>
              </a:ext>
            </a:extLst>
          </p:cNvPr>
          <p:cNvSpPr/>
          <p:nvPr/>
        </p:nvSpPr>
        <p:spPr>
          <a:xfrm>
            <a:off x="1300832" y="40502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2AE236-D88C-F0E9-B3A1-D5EE1247D8F3}"/>
              </a:ext>
            </a:extLst>
          </p:cNvPr>
          <p:cNvSpPr txBox="1"/>
          <p:nvPr/>
        </p:nvSpPr>
        <p:spPr>
          <a:xfrm>
            <a:off x="1758404" y="1891735"/>
            <a:ext cx="163660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Interno</a:t>
            </a:r>
          </a:p>
          <a:p>
            <a:endParaRPr lang="pt-BR" sz="2800" dirty="0"/>
          </a:p>
          <a:p>
            <a:r>
              <a:rPr lang="pt-BR" sz="3600" dirty="0"/>
              <a:t>Externo</a:t>
            </a:r>
          </a:p>
          <a:p>
            <a:endParaRPr lang="pt-BR" sz="2800" dirty="0"/>
          </a:p>
          <a:p>
            <a:r>
              <a:rPr lang="pt-BR" sz="3600" dirty="0"/>
              <a:t>Inline</a:t>
            </a:r>
          </a:p>
        </p:txBody>
      </p:sp>
      <p:grpSp>
        <p:nvGrpSpPr>
          <p:cNvPr id="11" name="Google Shape;394;p38">
            <a:extLst>
              <a:ext uri="{FF2B5EF4-FFF2-40B4-BE49-F238E27FC236}">
                <a16:creationId xmlns:a16="http://schemas.microsoft.com/office/drawing/2014/main" id="{027C88DD-81B2-9466-1927-1A612CB135AC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16" name="Google Shape;395;p38">
              <a:extLst>
                <a:ext uri="{FF2B5EF4-FFF2-40B4-BE49-F238E27FC236}">
                  <a16:creationId xmlns:a16="http://schemas.microsoft.com/office/drawing/2014/main" id="{14E77A4B-8BD6-526A-B11F-6FFB75C800F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6;p38">
              <a:extLst>
                <a:ext uri="{FF2B5EF4-FFF2-40B4-BE49-F238E27FC236}">
                  <a16:creationId xmlns:a16="http://schemas.microsoft.com/office/drawing/2014/main" id="{7D05AA8F-03D9-9ACA-BBCE-B157DA9518F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7;p38">
              <a:extLst>
                <a:ext uri="{FF2B5EF4-FFF2-40B4-BE49-F238E27FC236}">
                  <a16:creationId xmlns:a16="http://schemas.microsoft.com/office/drawing/2014/main" id="{C8A5BE37-5969-5BF9-10C8-693569FE9D2E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8;p38">
              <a:extLst>
                <a:ext uri="{FF2B5EF4-FFF2-40B4-BE49-F238E27FC236}">
                  <a16:creationId xmlns:a16="http://schemas.microsoft.com/office/drawing/2014/main" id="{D4B7F2D0-D214-1E7A-985C-F750D2464A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9;p38">
              <a:extLst>
                <a:ext uri="{FF2B5EF4-FFF2-40B4-BE49-F238E27FC236}">
                  <a16:creationId xmlns:a16="http://schemas.microsoft.com/office/drawing/2014/main" id="{EAA790BF-8E7A-A56A-9CB4-815FD1D3D89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0;p38">
              <a:extLst>
                <a:ext uri="{FF2B5EF4-FFF2-40B4-BE49-F238E27FC236}">
                  <a16:creationId xmlns:a16="http://schemas.microsoft.com/office/drawing/2014/main" id="{F5246479-612F-BDD6-0876-4CDB0DDC78B6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C5AE2214-BB61-EF34-4C42-79894306F679}"/>
              </a:ext>
            </a:extLst>
          </p:cNvPr>
          <p:cNvSpPr/>
          <p:nvPr/>
        </p:nvSpPr>
        <p:spPr>
          <a:xfrm>
            <a:off x="1758405" y="2859741"/>
            <a:ext cx="1636602" cy="699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32633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679665" y="3428998"/>
            <a:ext cx="7220564" cy="288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Como funciona?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D8217D5-5D31-BBBB-0D29-F9212658F851}"/>
              </a:ext>
            </a:extLst>
          </p:cNvPr>
          <p:cNvSpPr txBox="1"/>
          <p:nvPr/>
        </p:nvSpPr>
        <p:spPr>
          <a:xfrm>
            <a:off x="3802676" y="4409441"/>
            <a:ext cx="69745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Criando um arquivo de CSS e linkando</a:t>
            </a:r>
          </a:p>
        </p:txBody>
      </p:sp>
    </p:spTree>
    <p:extLst>
      <p:ext uri="{BB962C8B-B14F-4D97-AF65-F5344CB8AC3E}">
        <p14:creationId xmlns:p14="http://schemas.microsoft.com/office/powerpoint/2010/main" val="97754773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354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Barlow Light</vt:lpstr>
      <vt:lpstr>Calibri</vt:lpstr>
      <vt:lpstr>Calibri Light</vt:lpstr>
      <vt:lpstr>Dosis ExtraLight</vt:lpstr>
      <vt:lpstr>Miriam Libre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Pixelikas</dc:creator>
  <cp:lastModifiedBy>Pixelikas</cp:lastModifiedBy>
  <cp:revision>32</cp:revision>
  <dcterms:created xsi:type="dcterms:W3CDTF">2023-08-01T00:54:19Z</dcterms:created>
  <dcterms:modified xsi:type="dcterms:W3CDTF">2023-09-25T19:49:38Z</dcterms:modified>
</cp:coreProperties>
</file>