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0" r:id="rId4"/>
    <p:sldId id="357" r:id="rId5"/>
    <p:sldId id="358" r:id="rId6"/>
    <p:sldId id="382" r:id="rId7"/>
    <p:sldId id="280" r:id="rId8"/>
    <p:sldId id="372" r:id="rId9"/>
    <p:sldId id="364" r:id="rId10"/>
    <p:sldId id="373" r:id="rId11"/>
    <p:sldId id="374" r:id="rId12"/>
    <p:sldId id="375" r:id="rId13"/>
    <p:sldId id="376" r:id="rId14"/>
    <p:sldId id="377" r:id="rId15"/>
    <p:sldId id="378" r:id="rId16"/>
    <p:sldId id="379" r:id="rId17"/>
    <p:sldId id="371" r:id="rId18"/>
    <p:sldId id="380" r:id="rId19"/>
    <p:sldId id="347" r:id="rId20"/>
    <p:sldId id="346" r:id="rId21"/>
    <p:sldId id="381" r:id="rId22"/>
    <p:sldId id="278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C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9" autoAdjust="0"/>
    <p:restoredTop sz="94660"/>
  </p:normalViewPr>
  <p:slideViewPr>
    <p:cSldViewPr snapToGrid="0">
      <p:cViewPr varScale="1">
        <p:scale>
          <a:sx n="85" d="100"/>
          <a:sy n="85" d="100"/>
        </p:scale>
        <p:origin x="7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00AE6-2526-4FA7-AD93-271C48CDE355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BAFF4-FFA3-48B0-B0A5-FC93A422D5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6103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DC3F4-10C8-FFAF-9DBE-907DD800E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67470E-4250-234A-9E35-20C406ABC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E152CB-2163-A33B-EE3F-A4E073C31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B3B70F-106B-1FAC-73C2-01C92A837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E0A290-9A7D-8A14-9032-CF247EAC8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363323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5C589-C065-685A-A5EF-5CF2267E2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5F82F70-DB42-4201-04B8-5D9DF9B7E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BE2F28-013A-8B3A-7A86-2E8AC866F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C43CEA-93B4-5320-EC96-DAA360EFF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929A61-3FEC-745D-E552-F791427B2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650021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C3407C-639A-AD5D-C76F-1CD07CA6F0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06FE4CA-1D2C-EF17-373A-1E5DECB77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1F8CAF-AA14-9FA3-BEFE-8441E2E92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46E327-6F87-A246-CAB5-E4614904A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F651D4-A576-BA57-39BB-D8166F2F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943652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71A619-CAD8-8F9C-6339-78BF0120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2182FF-D0FA-3603-AE9B-3FEE88011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07DA47-926D-8F11-37B0-0A8B78266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B54EB3-DFBE-2E84-746E-4B33C7E0D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5968D4-F8F4-BD54-B095-5B6F4AE3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8248803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086582-4B17-1907-A4CA-BED12BC71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11D630-05CE-B4AD-EE53-423BF1400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987933-3EA4-73A4-0EFB-5F7369DE0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5A8657-BBB1-2570-AAC8-FA9E8F42D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C33BAD-A84E-2BCE-2E86-44CC3DA6A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123661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10DB7-7726-F8EC-0BAF-C0055A085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D06563-015D-EF63-9AB7-AFFC964D9E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EBFD74-F601-3058-880D-7B6386080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9810FF-7678-A23F-91C8-A22E40A80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BF5530-7744-3849-648B-8F6CB1DF3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024258-261E-181D-7754-B1DB6B108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949117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A3060-45BE-89BF-CF5E-124F7BEC2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347628-42A8-15E5-6BD7-7140DEB2E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59B2A66-A267-5A39-F271-FE3CD6210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40CD386-3404-87C1-84BD-37A7ECCD6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F3E5022-CC13-72D6-EBEA-6453DEFF60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DED695F-40FE-159A-3ACE-AFFE22BF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4C86DCD-1331-6C2A-EFB4-2348768E4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2D5F36D-8779-F967-248B-00786FF02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2390160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A751E-7874-CCC4-98E1-B66798D2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BB4E1D4-72B5-D79A-2AE6-C936F5449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E526EDA-E7CC-DCCF-3ADD-5A2B578AA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CF526CF-B16D-E447-D67C-3BEEDA862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8937409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EA24DBA-2A6C-4BAB-4786-4B9AF2427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89A35E8-BB24-28F9-A37E-C1C6E4D6B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EF24847-8E31-58F7-B242-E6ACE6C1A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127280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4BC91-B5D3-41F5-C115-D4D5E36F3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670E14-9C11-ABCD-CB16-39B55B0F9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9DA8562-7D3C-7C19-D474-7DF4EA94F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FACAB4B-BC85-B3B6-81A0-C55A996B2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83E2AE-C7CB-DA7D-E69C-9FA71A171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A3C7C6-6205-3474-C426-BC5B0CA23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4865644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FFC630-CA17-AE8C-5747-0E46FC02F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DA45C34-7D86-6314-93C8-C0C51874A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E82B307-D756-58A0-105F-8FEB9996B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3947D1-CDF8-61B2-15A9-3AEE27B74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703649-4C86-5443-796D-434B629EA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962F0E-B412-C098-583B-36D35988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616540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C4E0A8B-7C4B-5D26-4D11-AB24344B0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F5E0DD-01BC-FBA5-947D-FC91620C2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29D39B-8D67-E32C-1035-849F690931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A0CC8-C4E8-4543-85A8-2AAD7BCF852E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92F708-C27E-953A-7308-346221C532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60F5DD-A863-9383-7810-17FD586709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419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cssgridgarden.com/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://www.flexboxdefense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ssbattle.dev/" TargetMode="External"/><Relationship Id="rId5" Type="http://schemas.openxmlformats.org/officeDocument/2006/relationships/hyperlink" Target="https://flexboxfroggy.com/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1CF4423-78F4-95FB-23D1-CB8E4F8D0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627" y="1076446"/>
            <a:ext cx="5197181" cy="1332285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73A68D0-A835-907F-DE6D-36FB7448F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628" y="1076446"/>
            <a:ext cx="1412383" cy="133228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E7E1A37-AB73-5664-9F77-D85219382673}"/>
              </a:ext>
            </a:extLst>
          </p:cNvPr>
          <p:cNvSpPr txBox="1"/>
          <p:nvPr/>
        </p:nvSpPr>
        <p:spPr>
          <a:xfrm>
            <a:off x="3393441" y="2568687"/>
            <a:ext cx="7437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i="1" dirty="0">
                <a:solidFill>
                  <a:srgbClr val="00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Iniciativa da FIESC – Federação das Indústrias do Estado de Santa Catarina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52E5144-4F06-498D-769D-394252E22832}"/>
              </a:ext>
            </a:extLst>
          </p:cNvPr>
          <p:cNvSpPr txBox="1"/>
          <p:nvPr/>
        </p:nvSpPr>
        <p:spPr>
          <a:xfrm>
            <a:off x="3393441" y="4226560"/>
            <a:ext cx="743712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400" b="1" dirty="0">
                <a:solidFill>
                  <a:srgbClr val="00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Serviço Nacional de Aprendizagem Industrial de Santa Catarina</a:t>
            </a:r>
          </a:p>
        </p:txBody>
      </p:sp>
      <p:sp>
        <p:nvSpPr>
          <p:cNvPr id="16" name="Triângulo isósceles 15">
            <a:extLst>
              <a:ext uri="{FF2B5EF4-FFF2-40B4-BE49-F238E27FC236}">
                <a16:creationId xmlns:a16="http://schemas.microsoft.com/office/drawing/2014/main" id="{317EE0BA-06C9-B555-CCCD-83B86274AB0B}"/>
              </a:ext>
            </a:extLst>
          </p:cNvPr>
          <p:cNvSpPr/>
          <p:nvPr/>
        </p:nvSpPr>
        <p:spPr>
          <a:xfrm>
            <a:off x="0" y="4226560"/>
            <a:ext cx="4294208" cy="2631440"/>
          </a:xfrm>
          <a:prstGeom prst="triangle">
            <a:avLst>
              <a:gd name="adj" fmla="val 0"/>
            </a:avLst>
          </a:prstGeom>
          <a:solidFill>
            <a:srgbClr val="005C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riângulo isósceles 16">
            <a:extLst>
              <a:ext uri="{FF2B5EF4-FFF2-40B4-BE49-F238E27FC236}">
                <a16:creationId xmlns:a16="http://schemas.microsoft.com/office/drawing/2014/main" id="{D74185A5-7DE1-FD7E-BA67-087E9CF0F8C1}"/>
              </a:ext>
            </a:extLst>
          </p:cNvPr>
          <p:cNvSpPr/>
          <p:nvPr/>
        </p:nvSpPr>
        <p:spPr>
          <a:xfrm flipH="1">
            <a:off x="6421120" y="5842339"/>
            <a:ext cx="5770880" cy="1015662"/>
          </a:xfrm>
          <a:prstGeom prst="triangle">
            <a:avLst>
              <a:gd name="adj" fmla="val 0"/>
            </a:avLst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884710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902182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1B281A4-715F-A4C3-83B7-253811EB9F40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Como criar um Grid Layout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72AE236-D88C-F0E9-B3A1-D5EE1247D8F3}"/>
              </a:ext>
            </a:extLst>
          </p:cNvPr>
          <p:cNvSpPr txBox="1"/>
          <p:nvPr/>
        </p:nvSpPr>
        <p:spPr>
          <a:xfrm>
            <a:off x="1108729" y="1524164"/>
            <a:ext cx="97116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Um layout de grade consiste em um elemento pai / mãe com um</a:t>
            </a:r>
          </a:p>
          <a:p>
            <a:r>
              <a:rPr lang="pt-BR" sz="2800" dirty="0"/>
              <a:t>ou mais elementos filhos.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CB9F002-76E7-4E77-DC02-442CAF451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1297" y="514782"/>
            <a:ext cx="792532" cy="79656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66A0930E-A219-008C-79B4-87C907CFBF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8184" y="2344745"/>
            <a:ext cx="4208456" cy="3607249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70E059BE-CF0D-7CC3-A9D0-4A52F3D8D4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103" y="2684189"/>
            <a:ext cx="6100397" cy="326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633107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902182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1B281A4-715F-A4C3-83B7-253811EB9F40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Propriedade Display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72AE236-D88C-F0E9-B3A1-D5EE1247D8F3}"/>
              </a:ext>
            </a:extLst>
          </p:cNvPr>
          <p:cNvSpPr txBox="1"/>
          <p:nvPr/>
        </p:nvSpPr>
        <p:spPr>
          <a:xfrm>
            <a:off x="1108729" y="1524164"/>
            <a:ext cx="959256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Um elemento HTML se torna um contêiner de grade quando sua propriedade de exibição é definida como grade ou grade </a:t>
            </a:r>
            <a:r>
              <a:rPr lang="pt-BR" sz="2800" i="1" dirty="0"/>
              <a:t>inline</a:t>
            </a:r>
            <a:r>
              <a:rPr lang="pt-BR" sz="2800" dirty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sz="2800" dirty="0"/>
              <a:t>Todos os filhos diretos do contêiner da grade automaticamente tornam-se itens da grade.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CB9F002-76E7-4E77-DC02-442CAF451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1297" y="514782"/>
            <a:ext cx="792532" cy="79656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EA9DFD1-9D2C-8038-6CD4-DF97BF5719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4120" y="3927263"/>
            <a:ext cx="3334351" cy="134744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1271E6F-DA07-E6E0-644A-D0B125E6F0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4260" y="3919651"/>
            <a:ext cx="3808099" cy="141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134035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902182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1B281A4-715F-A4C3-83B7-253811EB9F40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Colunas (Columns) e Linhas (Rows) em um Grid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CB9F002-76E7-4E77-DC02-442CAF451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1297" y="514782"/>
            <a:ext cx="792532" cy="79656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75FCF1D-BA6F-1EB6-F76A-10FA624116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309" y="1468543"/>
            <a:ext cx="4573927" cy="444666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43E9ACD-323A-037A-2CBC-E3CB531511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8778" y="1468543"/>
            <a:ext cx="6008585" cy="435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005980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902182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1B281A4-715F-A4C3-83B7-253811EB9F40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Espaços entre Colunas e Linhas (Gaps)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72AE236-D88C-F0E9-B3A1-D5EE1247D8F3}"/>
              </a:ext>
            </a:extLst>
          </p:cNvPr>
          <p:cNvSpPr txBox="1"/>
          <p:nvPr/>
        </p:nvSpPr>
        <p:spPr>
          <a:xfrm>
            <a:off x="6741459" y="1524164"/>
            <a:ext cx="475237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Os espaços entre cada coluna ou linha chamamos de </a:t>
            </a:r>
            <a:r>
              <a:rPr lang="pt-BR" sz="2800" i="1" dirty="0"/>
              <a:t>gaps</a:t>
            </a:r>
            <a:r>
              <a:rPr lang="pt-BR" sz="2800" dirty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sz="2800" dirty="0"/>
              <a:t>O ajuste dos gaps é realizado utilizando uma das seguintes propriedades:</a:t>
            </a:r>
          </a:p>
          <a:p>
            <a:endParaRPr lang="pt-BR" dirty="0"/>
          </a:p>
          <a:p>
            <a:r>
              <a:rPr lang="pt-BR" sz="2800" b="1" dirty="0">
                <a:solidFill>
                  <a:srgbClr val="005CAA"/>
                </a:solidFill>
              </a:rPr>
              <a:t>- column-gap</a:t>
            </a:r>
          </a:p>
          <a:p>
            <a:r>
              <a:rPr lang="pt-BR" sz="2800" b="1" dirty="0">
                <a:solidFill>
                  <a:srgbClr val="005CAA"/>
                </a:solidFill>
              </a:rPr>
              <a:t>- row-gap</a:t>
            </a:r>
          </a:p>
          <a:p>
            <a:r>
              <a:rPr lang="pt-BR" sz="2800" b="1" dirty="0">
                <a:solidFill>
                  <a:srgbClr val="005CAA"/>
                </a:solidFill>
              </a:rPr>
              <a:t>- gap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CB9F002-76E7-4E77-DC02-442CAF451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1297" y="514782"/>
            <a:ext cx="792532" cy="79656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EF534E6-634F-74E6-2D84-FD1D728402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706" y="1370733"/>
            <a:ext cx="6089595" cy="474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54320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902182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1B281A4-715F-A4C3-83B7-253811EB9F40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Espaços entre Colunas e Linhas (Gaps)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CB9F002-76E7-4E77-DC02-442CAF451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1297" y="514782"/>
            <a:ext cx="792532" cy="79656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B4EAF1C-0F98-BE19-D884-0BE5D74EE5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898" y="3139805"/>
            <a:ext cx="3284505" cy="190516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00AB00E-0782-EAF9-A918-E9924E1014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8910" y="3121875"/>
            <a:ext cx="3071126" cy="189754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40CDC782-5F6A-73BC-3AC1-3BBC1590E0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2944" y="3173312"/>
            <a:ext cx="3337849" cy="1874682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C7692690-0E2B-60A6-C51B-829A7EC28D5F}"/>
              </a:ext>
            </a:extLst>
          </p:cNvPr>
          <p:cNvSpPr txBox="1"/>
          <p:nvPr/>
        </p:nvSpPr>
        <p:spPr>
          <a:xfrm>
            <a:off x="873085" y="2220966"/>
            <a:ext cx="10906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   Gap de Coluna                      Gap de Linha             Gaps de Coluna e Linha  </a:t>
            </a:r>
          </a:p>
        </p:txBody>
      </p:sp>
    </p:spTree>
    <p:extLst>
      <p:ext uri="{BB962C8B-B14F-4D97-AF65-F5344CB8AC3E}">
        <p14:creationId xmlns:p14="http://schemas.microsoft.com/office/powerpoint/2010/main" val="2595598175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902182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1B281A4-715F-A4C3-83B7-253811EB9F40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Linhas de Grid (Lines)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72AE236-D88C-F0E9-B3A1-D5EE1247D8F3}"/>
              </a:ext>
            </a:extLst>
          </p:cNvPr>
          <p:cNvSpPr txBox="1"/>
          <p:nvPr/>
        </p:nvSpPr>
        <p:spPr>
          <a:xfrm>
            <a:off x="6741459" y="1524164"/>
            <a:ext cx="475237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As linhas entre colunas são chamadas de linhas de coluna. As linhas entre as linhas são chamadas de linhas de linha.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Confira os números de linha ao colocar um item de grade em um contêiner de grade: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CB9F002-76E7-4E77-DC02-442CAF451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1297" y="514782"/>
            <a:ext cx="792532" cy="79656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C3ECC36-32DA-7A93-22A5-FEB0877F09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144" y="1443317"/>
            <a:ext cx="5930480" cy="458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667422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902182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CB9F002-76E7-4E77-DC02-442CAF451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1297" y="514782"/>
            <a:ext cx="792532" cy="796565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C7692690-0E2B-60A6-C51B-829A7EC28D5F}"/>
              </a:ext>
            </a:extLst>
          </p:cNvPr>
          <p:cNvSpPr txBox="1"/>
          <p:nvPr/>
        </p:nvSpPr>
        <p:spPr>
          <a:xfrm>
            <a:off x="1231674" y="1726816"/>
            <a:ext cx="41740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Exemplo: um item da grade na começando na linha da coluna 1 e terminando na linha da coluna 3.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8CB149C-6AB5-C1D3-25C6-74D01A6392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354" y="3857793"/>
            <a:ext cx="3970364" cy="1889924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F87BA21D-016F-44C4-6D7F-42682AFFC99A}"/>
              </a:ext>
            </a:extLst>
          </p:cNvPr>
          <p:cNvSpPr txBox="1"/>
          <p:nvPr/>
        </p:nvSpPr>
        <p:spPr>
          <a:xfrm>
            <a:off x="6628427" y="1726816"/>
            <a:ext cx="41740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Exemplo: um item da grade na começando na linha da linha 1 e terminando na linha da linha 3.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2583D74D-F490-3464-9B8B-09EE0A8549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8065" y="3821734"/>
            <a:ext cx="3726503" cy="2004234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0E1CE878-5E77-616D-9991-70B683A283AE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Linhas de Grid (Lines)</a:t>
            </a:r>
          </a:p>
        </p:txBody>
      </p:sp>
    </p:spTree>
    <p:extLst>
      <p:ext uri="{BB962C8B-B14F-4D97-AF65-F5344CB8AC3E}">
        <p14:creationId xmlns:p14="http://schemas.microsoft.com/office/powerpoint/2010/main" val="3419917333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902182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1B281A4-715F-A4C3-83B7-253811EB9F40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Lembra dos bichinhos? Dá pra usar no Grid :D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72587DB-0B17-5470-AAB4-AB1AAA2A2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813" y="1462055"/>
            <a:ext cx="11421042" cy="444568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D8512D0-FCD3-3F34-3DB0-7DF7B6C0F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01297" y="514782"/>
            <a:ext cx="792532" cy="79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122812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902182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1B281A4-715F-A4C3-83B7-253811EB9F40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Align-Items e Align-Content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D8512D0-FCD3-3F34-3DB0-7DF7B6C0F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1297" y="514782"/>
            <a:ext cx="792532" cy="79656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918DF99-D942-761A-9D24-769315A71A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439" y="1981201"/>
            <a:ext cx="6244160" cy="304000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8453BDC-5535-F450-701B-BE3B104861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3246" y="2382780"/>
            <a:ext cx="3934353" cy="224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494919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A821F10-AA3A-D015-F95E-AD8946FBF846}"/>
              </a:ext>
            </a:extLst>
          </p:cNvPr>
          <p:cNvSpPr/>
          <p:nvPr/>
        </p:nvSpPr>
        <p:spPr>
          <a:xfrm>
            <a:off x="11643808" y="-1"/>
            <a:ext cx="548192" cy="6858001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80359B"/>
                </a:solidFill>
              </a:ln>
              <a:solidFill>
                <a:srgbClr val="80359B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EA3496E-2094-C7B9-A995-12849DCB6E8C}"/>
              </a:ext>
            </a:extLst>
          </p:cNvPr>
          <p:cNvSpPr/>
          <p:nvPr/>
        </p:nvSpPr>
        <p:spPr>
          <a:xfrm>
            <a:off x="0" y="-1"/>
            <a:ext cx="2936086" cy="685799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80359B"/>
                </a:solidFill>
              </a:ln>
              <a:solidFill>
                <a:srgbClr val="80359B"/>
              </a:solidFill>
            </a:endParaRPr>
          </a:p>
        </p:txBody>
      </p:sp>
      <p:sp>
        <p:nvSpPr>
          <p:cNvPr id="4" name="Google Shape;3836;p13">
            <a:extLst>
              <a:ext uri="{FF2B5EF4-FFF2-40B4-BE49-F238E27FC236}">
                <a16:creationId xmlns:a16="http://schemas.microsoft.com/office/drawing/2014/main" id="{CB74AFE3-B3E9-A8B0-49EF-6F18EF89EA60}"/>
              </a:ext>
            </a:extLst>
          </p:cNvPr>
          <p:cNvSpPr txBox="1">
            <a:spLocks/>
          </p:cNvSpPr>
          <p:nvPr/>
        </p:nvSpPr>
        <p:spPr>
          <a:xfrm>
            <a:off x="4565264" y="2439450"/>
            <a:ext cx="6610736" cy="3067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pt-B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iriam Libre" panose="00000500000000000000" pitchFamily="2" charset="-79"/>
              </a:rPr>
              <a:t>DÚVIDAS? </a:t>
            </a:r>
          </a:p>
          <a:p>
            <a:endParaRPr lang="pt-BR" sz="48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Miriam Libre" panose="00000500000000000000" pitchFamily="2" charset="-79"/>
            </a:endParaRPr>
          </a:p>
          <a:p>
            <a:r>
              <a:rPr lang="pt-B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iriam Libre" panose="00000500000000000000" pitchFamily="2" charset="-79"/>
              </a:rPr>
              <a:t>	       PERGUNTAS?</a:t>
            </a:r>
          </a:p>
          <a:p>
            <a:pPr algn="r"/>
            <a:endParaRPr lang="pt-BR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972350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A9FC2ED-F768-7955-1526-9F5BC2122DF5}"/>
              </a:ext>
            </a:extLst>
          </p:cNvPr>
          <p:cNvSpPr/>
          <p:nvPr/>
        </p:nvSpPr>
        <p:spPr>
          <a:xfrm>
            <a:off x="0" y="0"/>
            <a:ext cx="12192000" cy="528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1CF4423-78F4-95FB-23D1-CB8E4F8D0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033" y="5647631"/>
            <a:ext cx="3306940" cy="84772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73A68D0-A835-907F-DE6D-36FB7448F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335" y="5649207"/>
            <a:ext cx="898693" cy="84772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52E5144-4F06-498D-769D-394252E22832}"/>
              </a:ext>
            </a:extLst>
          </p:cNvPr>
          <p:cNvSpPr txBox="1"/>
          <p:nvPr/>
        </p:nvSpPr>
        <p:spPr>
          <a:xfrm>
            <a:off x="2343657" y="1751186"/>
            <a:ext cx="7504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React - Módulo 04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BCF32A9-4D24-53CE-4881-C4A76ED84A4C}"/>
              </a:ext>
            </a:extLst>
          </p:cNvPr>
          <p:cNvSpPr txBox="1"/>
          <p:nvPr/>
        </p:nvSpPr>
        <p:spPr>
          <a:xfrm>
            <a:off x="1063829" y="5647631"/>
            <a:ext cx="3717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005CAA"/>
                </a:solidFill>
                <a:latin typeface="+mj-lt"/>
                <a:cs typeface="Arial" panose="020B0604020202020204" pitchFamily="34" charset="0"/>
              </a:rPr>
              <a:t>Lucas Naspolini</a:t>
            </a:r>
          </a:p>
          <a:p>
            <a:pPr algn="ctr"/>
            <a:r>
              <a:rPr lang="pt-BR" sz="2000" b="1" dirty="0">
                <a:solidFill>
                  <a:srgbClr val="005CAA"/>
                </a:solidFill>
                <a:latin typeface="+mj-lt"/>
                <a:cs typeface="Arial" panose="020B0604020202020204" pitchFamily="34" charset="0"/>
              </a:rPr>
              <a:t>lucas.naspolini@edu.sc.senai.br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02A807D-A372-BEE0-EFC0-A5520F949E30}"/>
              </a:ext>
            </a:extLst>
          </p:cNvPr>
          <p:cNvSpPr txBox="1"/>
          <p:nvPr/>
        </p:nvSpPr>
        <p:spPr>
          <a:xfrm>
            <a:off x="1537446" y="3068527"/>
            <a:ext cx="899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HTML e CSS</a:t>
            </a:r>
          </a:p>
        </p:txBody>
      </p:sp>
    </p:spTree>
    <p:extLst>
      <p:ext uri="{BB962C8B-B14F-4D97-AF65-F5344CB8AC3E}">
        <p14:creationId xmlns:p14="http://schemas.microsoft.com/office/powerpoint/2010/main" val="145973621"/>
      </p:ext>
    </p:extLst>
  </p:cSld>
  <p:clrMapOvr>
    <a:masterClrMapping/>
  </p:clrMapOvr>
  <p:transition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82D8E7B-C24C-59B4-E12C-BCC87B839210}"/>
              </a:ext>
            </a:extLst>
          </p:cNvPr>
          <p:cNvSpPr/>
          <p:nvPr/>
        </p:nvSpPr>
        <p:spPr>
          <a:xfrm>
            <a:off x="0" y="-10160"/>
            <a:ext cx="12192000" cy="613185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Uma imagem contendo objeto, placar, desenho&#10;&#10;Descrição gerada automaticamente">
            <a:extLst>
              <a:ext uri="{FF2B5EF4-FFF2-40B4-BE49-F238E27FC236}">
                <a16:creationId xmlns:a16="http://schemas.microsoft.com/office/drawing/2014/main" id="{8EA50C09-A4E5-23FA-C0D2-16FD16CDA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21661">
            <a:off x="10265645" y="199257"/>
            <a:ext cx="1607399" cy="1542711"/>
          </a:xfrm>
          <a:prstGeom prst="rect">
            <a:avLst/>
          </a:prstGeom>
        </p:spPr>
      </p:pic>
      <p:sp>
        <p:nvSpPr>
          <p:cNvPr id="8" name="Google Shape;280;p19">
            <a:extLst>
              <a:ext uri="{FF2B5EF4-FFF2-40B4-BE49-F238E27FC236}">
                <a16:creationId xmlns:a16="http://schemas.microsoft.com/office/drawing/2014/main" id="{B302B965-B85A-664F-E500-C80653991518}"/>
              </a:ext>
            </a:extLst>
          </p:cNvPr>
          <p:cNvSpPr txBox="1">
            <a:spLocks/>
          </p:cNvSpPr>
          <p:nvPr/>
        </p:nvSpPr>
        <p:spPr>
          <a:xfrm>
            <a:off x="1496301" y="745317"/>
            <a:ext cx="6672339" cy="895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defTabSz="1219170">
              <a:buClr>
                <a:srgbClr val="A5B0FE"/>
              </a:buClr>
              <a:defRPr/>
            </a:pPr>
            <a:r>
              <a:rPr lang="pt-BR" sz="3733" b="1" kern="0" dirty="0">
                <a:solidFill>
                  <a:schemeClr val="bg1"/>
                </a:solidFill>
                <a:latin typeface="+mn-lt"/>
              </a:rPr>
              <a:t>Atividade I (Grid Layout)</a:t>
            </a:r>
            <a:endParaRPr lang="pt-BR" sz="2667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CEF1C05-DD73-C5DC-0487-32D07776DD20}"/>
              </a:ext>
            </a:extLst>
          </p:cNvPr>
          <p:cNvSpPr txBox="1"/>
          <p:nvPr/>
        </p:nvSpPr>
        <p:spPr>
          <a:xfrm>
            <a:off x="1389529" y="2080297"/>
            <a:ext cx="978945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597" algn="just"/>
            <a:r>
              <a:rPr lang="pt-BR" sz="2800" dirty="0">
                <a:solidFill>
                  <a:schemeClr val="bg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Criar os seguintes layouts:</a:t>
            </a:r>
          </a:p>
          <a:p>
            <a:pPr marL="101597" algn="just"/>
            <a:endParaRPr lang="pt-BR" sz="2800" dirty="0">
              <a:solidFill>
                <a:schemeClr val="bg1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615947" indent="-514350" algn="just">
              <a:buAutoNum type="arabicParenR"/>
            </a:pPr>
            <a:r>
              <a:rPr lang="pt-BR" sz="2800" dirty="0">
                <a:solidFill>
                  <a:schemeClr val="bg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Layout 3x5 com gaps de coluna 50px e de linha 30px.</a:t>
            </a:r>
          </a:p>
          <a:p>
            <a:pPr marL="615947" indent="-514350" algn="just">
              <a:buAutoNum type="arabicParenR"/>
            </a:pPr>
            <a:r>
              <a:rPr lang="pt-BR" sz="2800" dirty="0">
                <a:solidFill>
                  <a:schemeClr val="bg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Layout 4x4 com gaps de coluna e linhas 40px.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018292E-BC3E-2337-0448-83F595B567CD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1C58C13-7AD8-CE32-FEB8-16F6445B4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2C86CB2-FB8A-134A-B930-D88A9878D0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33BC6E64-B4C4-05B6-C281-0C65DF4D267E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C88E28F-E041-71CD-C994-DAFE5037945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75909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82D8E7B-C24C-59B4-E12C-BCC87B839210}"/>
              </a:ext>
            </a:extLst>
          </p:cNvPr>
          <p:cNvSpPr/>
          <p:nvPr/>
        </p:nvSpPr>
        <p:spPr>
          <a:xfrm>
            <a:off x="0" y="-10160"/>
            <a:ext cx="12192000" cy="613185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Uma imagem contendo objeto, placar, desenho&#10;&#10;Descrição gerada automaticamente">
            <a:extLst>
              <a:ext uri="{FF2B5EF4-FFF2-40B4-BE49-F238E27FC236}">
                <a16:creationId xmlns:a16="http://schemas.microsoft.com/office/drawing/2014/main" id="{8EA50C09-A4E5-23FA-C0D2-16FD16CDA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21661">
            <a:off x="10265645" y="199257"/>
            <a:ext cx="1607399" cy="1542711"/>
          </a:xfrm>
          <a:prstGeom prst="rect">
            <a:avLst/>
          </a:prstGeom>
        </p:spPr>
      </p:pic>
      <p:sp>
        <p:nvSpPr>
          <p:cNvPr id="8" name="Google Shape;280;p19">
            <a:extLst>
              <a:ext uri="{FF2B5EF4-FFF2-40B4-BE49-F238E27FC236}">
                <a16:creationId xmlns:a16="http://schemas.microsoft.com/office/drawing/2014/main" id="{B302B965-B85A-664F-E500-C80653991518}"/>
              </a:ext>
            </a:extLst>
          </p:cNvPr>
          <p:cNvSpPr txBox="1">
            <a:spLocks/>
          </p:cNvSpPr>
          <p:nvPr/>
        </p:nvSpPr>
        <p:spPr>
          <a:xfrm>
            <a:off x="1496301" y="745317"/>
            <a:ext cx="6672339" cy="895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defTabSz="1219170">
              <a:buClr>
                <a:srgbClr val="A5B0FE"/>
              </a:buClr>
              <a:defRPr/>
            </a:pPr>
            <a:r>
              <a:rPr lang="pt-BR" sz="3733" b="1" kern="0" dirty="0">
                <a:solidFill>
                  <a:schemeClr val="bg1"/>
                </a:solidFill>
                <a:latin typeface="+mn-lt"/>
              </a:rPr>
              <a:t>Atividade II (Grid Layout)</a:t>
            </a:r>
            <a:endParaRPr lang="pt-BR" sz="2667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CEF1C05-DD73-C5DC-0487-32D07776DD20}"/>
              </a:ext>
            </a:extLst>
          </p:cNvPr>
          <p:cNvSpPr txBox="1"/>
          <p:nvPr/>
        </p:nvSpPr>
        <p:spPr>
          <a:xfrm>
            <a:off x="1389529" y="2080297"/>
            <a:ext cx="978945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597" algn="just"/>
            <a:r>
              <a:rPr lang="pt-BR" sz="2800" dirty="0">
                <a:solidFill>
                  <a:schemeClr val="bg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Elaborar o desenho de um layout simples (no papel ou digital). Criar o layout utilizando grid layout e aplicar um a parte visual no grid criado, adicionando os elementos e posicionando.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018292E-BC3E-2337-0448-83F595B567CD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1C58C13-7AD8-CE32-FEB8-16F6445B4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2C86CB2-FB8A-134A-B930-D88A9878D0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33BC6E64-B4C4-05B6-C281-0C65DF4D267E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C88E28F-E041-71CD-C994-DAFE5037945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7897246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1CF4423-78F4-95FB-23D1-CB8E4F8D0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627" y="1076446"/>
            <a:ext cx="5197181" cy="1332285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73A68D0-A835-907F-DE6D-36FB7448F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628" y="1076446"/>
            <a:ext cx="1412383" cy="133228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E7E1A37-AB73-5664-9F77-D85219382673}"/>
              </a:ext>
            </a:extLst>
          </p:cNvPr>
          <p:cNvSpPr txBox="1"/>
          <p:nvPr/>
        </p:nvSpPr>
        <p:spPr>
          <a:xfrm>
            <a:off x="3393441" y="2507721"/>
            <a:ext cx="7437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i="1" dirty="0">
                <a:solidFill>
                  <a:srgbClr val="00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Iniciativa da FIESC – Federação das Indústrias do Estado de Santa Catarina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52E5144-4F06-498D-769D-394252E22832}"/>
              </a:ext>
            </a:extLst>
          </p:cNvPr>
          <p:cNvSpPr txBox="1"/>
          <p:nvPr/>
        </p:nvSpPr>
        <p:spPr>
          <a:xfrm>
            <a:off x="3706478" y="4009748"/>
            <a:ext cx="698184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400" b="1" dirty="0">
                <a:solidFill>
                  <a:srgbClr val="00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Serviço Nacional de Aprendizagem Industrial de Santa Catarina</a:t>
            </a:r>
          </a:p>
        </p:txBody>
      </p:sp>
      <p:sp>
        <p:nvSpPr>
          <p:cNvPr id="16" name="Triângulo isósceles 15">
            <a:extLst>
              <a:ext uri="{FF2B5EF4-FFF2-40B4-BE49-F238E27FC236}">
                <a16:creationId xmlns:a16="http://schemas.microsoft.com/office/drawing/2014/main" id="{317EE0BA-06C9-B555-CCCD-83B86274AB0B}"/>
              </a:ext>
            </a:extLst>
          </p:cNvPr>
          <p:cNvSpPr/>
          <p:nvPr/>
        </p:nvSpPr>
        <p:spPr>
          <a:xfrm>
            <a:off x="0" y="4226560"/>
            <a:ext cx="4294208" cy="2631440"/>
          </a:xfrm>
          <a:prstGeom prst="triangle">
            <a:avLst>
              <a:gd name="adj" fmla="val 0"/>
            </a:avLst>
          </a:prstGeom>
          <a:solidFill>
            <a:srgbClr val="005C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riângulo isósceles 16">
            <a:extLst>
              <a:ext uri="{FF2B5EF4-FFF2-40B4-BE49-F238E27FC236}">
                <a16:creationId xmlns:a16="http://schemas.microsoft.com/office/drawing/2014/main" id="{D74185A5-7DE1-FD7E-BA67-087E9CF0F8C1}"/>
              </a:ext>
            </a:extLst>
          </p:cNvPr>
          <p:cNvSpPr/>
          <p:nvPr/>
        </p:nvSpPr>
        <p:spPr>
          <a:xfrm flipH="1">
            <a:off x="6421120" y="5842339"/>
            <a:ext cx="5770880" cy="1015662"/>
          </a:xfrm>
          <a:prstGeom prst="triangle">
            <a:avLst>
              <a:gd name="adj" fmla="val 0"/>
            </a:avLst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455041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BA6A0D9-AFA6-C4A9-52C3-DA563DD7B3EA}"/>
              </a:ext>
            </a:extLst>
          </p:cNvPr>
          <p:cNvSpPr/>
          <p:nvPr/>
        </p:nvSpPr>
        <p:spPr>
          <a:xfrm>
            <a:off x="0" y="0"/>
            <a:ext cx="12192000" cy="613185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13E7E6E-17D2-C6D0-8704-0206E24C4B84}"/>
              </a:ext>
            </a:extLst>
          </p:cNvPr>
          <p:cNvSpPr txBox="1"/>
          <p:nvPr/>
        </p:nvSpPr>
        <p:spPr>
          <a:xfrm>
            <a:off x="2720173" y="1975304"/>
            <a:ext cx="7504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Aula 04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A9D664-0633-0DE9-5E7C-D8EA97A0FB67}"/>
              </a:ext>
            </a:extLst>
          </p:cNvPr>
          <p:cNvSpPr txBox="1"/>
          <p:nvPr/>
        </p:nvSpPr>
        <p:spPr>
          <a:xfrm>
            <a:off x="1537446" y="3292645"/>
            <a:ext cx="899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CSS Grid Layout</a:t>
            </a:r>
          </a:p>
        </p:txBody>
      </p:sp>
      <p:grpSp>
        <p:nvGrpSpPr>
          <p:cNvPr id="8" name="Google Shape;394;p38">
            <a:extLst>
              <a:ext uri="{FF2B5EF4-FFF2-40B4-BE49-F238E27FC236}">
                <a16:creationId xmlns:a16="http://schemas.microsoft.com/office/drawing/2014/main" id="{DA0A2E6B-59C3-9AEB-29A5-2479D2421498}"/>
              </a:ext>
            </a:extLst>
          </p:cNvPr>
          <p:cNvGrpSpPr/>
          <p:nvPr/>
        </p:nvGrpSpPr>
        <p:grpSpPr>
          <a:xfrm>
            <a:off x="4519766" y="2114062"/>
            <a:ext cx="583656" cy="738145"/>
            <a:chOff x="584925" y="238125"/>
            <a:chExt cx="415200" cy="525100"/>
          </a:xfrm>
          <a:solidFill>
            <a:schemeClr val="bg1"/>
          </a:solidFill>
        </p:grpSpPr>
        <p:sp>
          <p:nvSpPr>
            <p:cNvPr id="9" name="Google Shape;395;p38">
              <a:extLst>
                <a:ext uri="{FF2B5EF4-FFF2-40B4-BE49-F238E27FC236}">
                  <a16:creationId xmlns:a16="http://schemas.microsoft.com/office/drawing/2014/main" id="{C3F59036-9537-9C8F-2FCF-B32165B2FE6B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96;p38">
              <a:extLst>
                <a:ext uri="{FF2B5EF4-FFF2-40B4-BE49-F238E27FC236}">
                  <a16:creationId xmlns:a16="http://schemas.microsoft.com/office/drawing/2014/main" id="{074FC275-71C0-D042-F68E-16BBFF3DE331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97;p38">
              <a:extLst>
                <a:ext uri="{FF2B5EF4-FFF2-40B4-BE49-F238E27FC236}">
                  <a16:creationId xmlns:a16="http://schemas.microsoft.com/office/drawing/2014/main" id="{F860E285-7E2D-123B-AB96-8DC3E9F5FDE1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8;p38">
              <a:extLst>
                <a:ext uri="{FF2B5EF4-FFF2-40B4-BE49-F238E27FC236}">
                  <a16:creationId xmlns:a16="http://schemas.microsoft.com/office/drawing/2014/main" id="{0190B2BB-E23E-1E3F-B72B-92CF612C7436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99;p38">
              <a:extLst>
                <a:ext uri="{FF2B5EF4-FFF2-40B4-BE49-F238E27FC236}">
                  <a16:creationId xmlns:a16="http://schemas.microsoft.com/office/drawing/2014/main" id="{7C1EAA47-E660-5270-5889-6C7A5D356399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0;p38">
              <a:extLst>
                <a:ext uri="{FF2B5EF4-FFF2-40B4-BE49-F238E27FC236}">
                  <a16:creationId xmlns:a16="http://schemas.microsoft.com/office/drawing/2014/main" id="{3BBBF95F-314D-43F9-7D9A-CA4B14CAEF0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01788593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A821F10-AA3A-D015-F95E-AD8946FBF846}"/>
              </a:ext>
            </a:extLst>
          </p:cNvPr>
          <p:cNvSpPr/>
          <p:nvPr/>
        </p:nvSpPr>
        <p:spPr>
          <a:xfrm>
            <a:off x="11643808" y="-1"/>
            <a:ext cx="548192" cy="6858001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80359B"/>
                </a:solidFill>
              </a:ln>
              <a:solidFill>
                <a:srgbClr val="80359B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EA3496E-2094-C7B9-A995-12849DCB6E8C}"/>
              </a:ext>
            </a:extLst>
          </p:cNvPr>
          <p:cNvSpPr/>
          <p:nvPr/>
        </p:nvSpPr>
        <p:spPr>
          <a:xfrm>
            <a:off x="0" y="-1"/>
            <a:ext cx="2936086" cy="685799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80359B"/>
                </a:solidFill>
              </a:ln>
              <a:solidFill>
                <a:srgbClr val="80359B"/>
              </a:solidFill>
            </a:endParaRPr>
          </a:p>
        </p:txBody>
      </p:sp>
      <p:sp>
        <p:nvSpPr>
          <p:cNvPr id="7" name="Google Shape;3851;p15">
            <a:extLst>
              <a:ext uri="{FF2B5EF4-FFF2-40B4-BE49-F238E27FC236}">
                <a16:creationId xmlns:a16="http://schemas.microsoft.com/office/drawing/2014/main" id="{B9F88704-769A-F702-FDCD-FD8E8F1E3979}"/>
              </a:ext>
            </a:extLst>
          </p:cNvPr>
          <p:cNvSpPr txBox="1">
            <a:spLocks/>
          </p:cNvSpPr>
          <p:nvPr/>
        </p:nvSpPr>
        <p:spPr>
          <a:xfrm>
            <a:off x="3038392" y="3428999"/>
            <a:ext cx="8377602" cy="980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-US" sz="4800" b="1" dirty="0">
                <a:latin typeface="+mn-lt"/>
                <a:ea typeface="Titillium Web"/>
                <a:cs typeface="Miriam Libre" panose="00000500000000000000" pitchFamily="2" charset="-79"/>
                <a:sym typeface="Titillium Web"/>
              </a:rPr>
              <a:t>DICAS DE CSS 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8228E05-624D-74A1-47C4-0586D708F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7248" y="349211"/>
            <a:ext cx="1991043" cy="219936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5C0D3EC-DD2B-2E82-D402-E3F847260966}"/>
              </a:ext>
            </a:extLst>
          </p:cNvPr>
          <p:cNvSpPr txBox="1"/>
          <p:nvPr/>
        </p:nvSpPr>
        <p:spPr>
          <a:xfrm>
            <a:off x="3805834" y="4409441"/>
            <a:ext cx="769084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Bora de joguinhos e sites de desafios?</a:t>
            </a:r>
          </a:p>
        </p:txBody>
      </p:sp>
    </p:spTree>
    <p:extLst>
      <p:ext uri="{BB962C8B-B14F-4D97-AF65-F5344CB8AC3E}">
        <p14:creationId xmlns:p14="http://schemas.microsoft.com/office/powerpoint/2010/main" val="188182135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2B1818-A20A-DB15-179F-13514AE7414A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Jogos e sites para treinar CSS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AD09F9B-C524-4C8F-435A-D54D022ED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1297" y="514782"/>
            <a:ext cx="792532" cy="796565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52EFEC88-0BCE-6380-9293-25641301048C}"/>
              </a:ext>
            </a:extLst>
          </p:cNvPr>
          <p:cNvSpPr/>
          <p:nvPr/>
        </p:nvSpPr>
        <p:spPr>
          <a:xfrm>
            <a:off x="1300832" y="2098443"/>
            <a:ext cx="257066" cy="24767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80753EF-9ACE-F972-6BAE-489A2E0D14F4}"/>
              </a:ext>
            </a:extLst>
          </p:cNvPr>
          <p:cNvSpPr/>
          <p:nvPr/>
        </p:nvSpPr>
        <p:spPr>
          <a:xfrm>
            <a:off x="1300832" y="3048322"/>
            <a:ext cx="257066" cy="24767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A7E1342-55BF-0268-86FE-9CE842005C33}"/>
              </a:ext>
            </a:extLst>
          </p:cNvPr>
          <p:cNvSpPr/>
          <p:nvPr/>
        </p:nvSpPr>
        <p:spPr>
          <a:xfrm>
            <a:off x="1300832" y="3978481"/>
            <a:ext cx="257066" cy="24767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D2322CD-563F-F879-C353-FF1BEE9F86F5}"/>
              </a:ext>
            </a:extLst>
          </p:cNvPr>
          <p:cNvSpPr txBox="1"/>
          <p:nvPr/>
        </p:nvSpPr>
        <p:spPr>
          <a:xfrm>
            <a:off x="1758404" y="1891735"/>
            <a:ext cx="9654310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FlexBox Froggy - </a:t>
            </a:r>
            <a:r>
              <a:rPr lang="pt-BR" sz="3600" dirty="0">
                <a:hlinkClick r:id="rId5"/>
              </a:rPr>
              <a:t>https://flexboxfroggy.com</a:t>
            </a:r>
            <a:endParaRPr lang="pt-BR" sz="3600" dirty="0"/>
          </a:p>
          <a:p>
            <a:endParaRPr lang="pt-BR" sz="2600" dirty="0"/>
          </a:p>
          <a:p>
            <a:r>
              <a:rPr lang="en-US" sz="3600" dirty="0"/>
              <a:t>CSS Battle - </a:t>
            </a:r>
            <a:r>
              <a:rPr lang="en-US" sz="3600" dirty="0">
                <a:hlinkClick r:id="rId6"/>
              </a:rPr>
              <a:t>https://cssbattle.dev</a:t>
            </a:r>
            <a:endParaRPr lang="pt-BR" sz="3600" dirty="0"/>
          </a:p>
          <a:p>
            <a:endParaRPr lang="pt-BR" sz="2600" dirty="0"/>
          </a:p>
          <a:p>
            <a:r>
              <a:rPr lang="pt-BR" sz="3600" dirty="0"/>
              <a:t>FlexBox Defense - </a:t>
            </a:r>
            <a:r>
              <a:rPr lang="pt-BR" sz="3600" dirty="0">
                <a:hlinkClick r:id="rId7"/>
              </a:rPr>
              <a:t>http://www.flexboxdefense.com</a:t>
            </a:r>
            <a:endParaRPr lang="pt-BR" sz="3600" dirty="0"/>
          </a:p>
          <a:p>
            <a:endParaRPr lang="pt-BR" sz="2600" dirty="0"/>
          </a:p>
          <a:p>
            <a:r>
              <a:rPr lang="sv-SE" sz="3600" dirty="0"/>
              <a:t>Grid Garden - </a:t>
            </a:r>
            <a:r>
              <a:rPr lang="sv-SE" sz="3600" dirty="0">
                <a:hlinkClick r:id="rId8"/>
              </a:rPr>
              <a:t>https://cssgridgarden.com</a:t>
            </a:r>
            <a:endParaRPr lang="pt-BR" sz="3600" dirty="0"/>
          </a:p>
          <a:p>
            <a:endParaRPr lang="pt-BR" sz="360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1BF1EE3-18E3-5F9D-F560-416ADC95A4CA}"/>
              </a:ext>
            </a:extLst>
          </p:cNvPr>
          <p:cNvSpPr/>
          <p:nvPr/>
        </p:nvSpPr>
        <p:spPr>
          <a:xfrm>
            <a:off x="1300832" y="4949554"/>
            <a:ext cx="257066" cy="24767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607899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2B1818-A20A-DB15-179F-13514AE7414A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Curso Completo ORIGAMID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AD09F9B-C524-4C8F-435A-D54D022ED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1297" y="514782"/>
            <a:ext cx="792532" cy="796565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52EFEC88-0BCE-6380-9293-25641301048C}"/>
              </a:ext>
            </a:extLst>
          </p:cNvPr>
          <p:cNvSpPr/>
          <p:nvPr/>
        </p:nvSpPr>
        <p:spPr>
          <a:xfrm>
            <a:off x="1300832" y="2098443"/>
            <a:ext cx="257066" cy="24767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D2322CD-563F-F879-C353-FF1BEE9F86F5}"/>
              </a:ext>
            </a:extLst>
          </p:cNvPr>
          <p:cNvSpPr txBox="1"/>
          <p:nvPr/>
        </p:nvSpPr>
        <p:spPr>
          <a:xfrm>
            <a:off x="1758404" y="1891735"/>
            <a:ext cx="96181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rgbClr val="005CAA"/>
                </a:solidFill>
                <a:cs typeface="Arial" panose="020B0604020202020204" pitchFamily="34" charset="0"/>
              </a:rPr>
              <a:t>CSS Grid Layout</a:t>
            </a:r>
            <a:r>
              <a:rPr lang="pt-BR" sz="3600" dirty="0"/>
              <a:t> </a:t>
            </a:r>
          </a:p>
          <a:p>
            <a:r>
              <a:rPr lang="pt-BR" sz="3600" dirty="0"/>
              <a:t>https://www.youtube.com/watch?v=hKXOVD2Yrj8</a:t>
            </a:r>
          </a:p>
        </p:txBody>
      </p:sp>
    </p:spTree>
    <p:extLst>
      <p:ext uri="{BB962C8B-B14F-4D97-AF65-F5344CB8AC3E}">
        <p14:creationId xmlns:p14="http://schemas.microsoft.com/office/powerpoint/2010/main" val="1719579203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A821F10-AA3A-D015-F95E-AD8946FBF846}"/>
              </a:ext>
            </a:extLst>
          </p:cNvPr>
          <p:cNvSpPr/>
          <p:nvPr/>
        </p:nvSpPr>
        <p:spPr>
          <a:xfrm>
            <a:off x="11643808" y="-1"/>
            <a:ext cx="548192" cy="6858001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80359B"/>
                </a:solidFill>
              </a:ln>
              <a:solidFill>
                <a:srgbClr val="80359B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EA3496E-2094-C7B9-A995-12849DCB6E8C}"/>
              </a:ext>
            </a:extLst>
          </p:cNvPr>
          <p:cNvSpPr/>
          <p:nvPr/>
        </p:nvSpPr>
        <p:spPr>
          <a:xfrm>
            <a:off x="0" y="-1"/>
            <a:ext cx="2936086" cy="685799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80359B"/>
                </a:solidFill>
              </a:ln>
              <a:solidFill>
                <a:srgbClr val="80359B"/>
              </a:solidFill>
            </a:endParaRPr>
          </a:p>
        </p:txBody>
      </p:sp>
      <p:sp>
        <p:nvSpPr>
          <p:cNvPr id="7" name="Google Shape;3851;p15">
            <a:extLst>
              <a:ext uri="{FF2B5EF4-FFF2-40B4-BE49-F238E27FC236}">
                <a16:creationId xmlns:a16="http://schemas.microsoft.com/office/drawing/2014/main" id="{B9F88704-769A-F702-FDCD-FD8E8F1E3979}"/>
              </a:ext>
            </a:extLst>
          </p:cNvPr>
          <p:cNvSpPr txBox="1">
            <a:spLocks/>
          </p:cNvSpPr>
          <p:nvPr/>
        </p:nvSpPr>
        <p:spPr>
          <a:xfrm>
            <a:off x="3679665" y="3428998"/>
            <a:ext cx="7220564" cy="2881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-US" sz="4800" b="1" dirty="0">
                <a:latin typeface="+mn-lt"/>
                <a:ea typeface="Titillium Web"/>
                <a:cs typeface="Miriam Libre" panose="00000500000000000000" pitchFamily="2" charset="-79"/>
                <a:sym typeface="Titillium Web"/>
              </a:rPr>
              <a:t>CSS Grid Layout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8228E05-624D-74A1-47C4-0586D708F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7248" y="349211"/>
            <a:ext cx="1991043" cy="219936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D8217D5-5D31-BBBB-0D29-F9212658F851}"/>
              </a:ext>
            </a:extLst>
          </p:cNvPr>
          <p:cNvSpPr txBox="1"/>
          <p:nvPr/>
        </p:nvSpPr>
        <p:spPr>
          <a:xfrm>
            <a:off x="3371603" y="4409441"/>
            <a:ext cx="804046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Dividindo os espaços de uma forma melhor</a:t>
            </a:r>
          </a:p>
        </p:txBody>
      </p:sp>
    </p:spTree>
    <p:extLst>
      <p:ext uri="{BB962C8B-B14F-4D97-AF65-F5344CB8AC3E}">
        <p14:creationId xmlns:p14="http://schemas.microsoft.com/office/powerpoint/2010/main" val="871448519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902182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1B281A4-715F-A4C3-83B7-253811EB9F40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DEFINIÇÃO / CONCEITO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AB685B2-B27F-0942-42C2-294ED9D71807}"/>
              </a:ext>
            </a:extLst>
          </p:cNvPr>
          <p:cNvSpPr txBox="1"/>
          <p:nvPr/>
        </p:nvSpPr>
        <p:spPr>
          <a:xfrm>
            <a:off x="853440" y="1794999"/>
            <a:ext cx="1021795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600" dirty="0">
                <a:latin typeface="+mj-lt"/>
                <a:cs typeface="Miriam Libre" panose="00000500000000000000" pitchFamily="2" charset="-79"/>
              </a:rPr>
              <a:t>O CSS Grid Layout oferece um sistema de layout baseado em </a:t>
            </a:r>
            <a:r>
              <a:rPr lang="pt-BR" sz="3600" b="1" dirty="0">
                <a:solidFill>
                  <a:srgbClr val="005CAA"/>
                </a:solidFill>
                <a:latin typeface="+mj-lt"/>
                <a:cs typeface="Miriam Libre" panose="00000500000000000000" pitchFamily="2" charset="-79"/>
              </a:rPr>
              <a:t>grade</a:t>
            </a:r>
            <a:r>
              <a:rPr lang="pt-BR" sz="3600" dirty="0">
                <a:latin typeface="+mj-lt"/>
                <a:cs typeface="Miriam Libre" panose="00000500000000000000" pitchFamily="2" charset="-79"/>
              </a:rPr>
              <a:t>, com </a:t>
            </a:r>
            <a:r>
              <a:rPr lang="pt-BR" sz="3600" b="1" dirty="0">
                <a:solidFill>
                  <a:srgbClr val="005CAA"/>
                </a:solidFill>
                <a:latin typeface="+mj-lt"/>
                <a:cs typeface="Miriam Libre" panose="00000500000000000000" pitchFamily="2" charset="-79"/>
              </a:rPr>
              <a:t>linhas e colunas</a:t>
            </a:r>
            <a:r>
              <a:rPr lang="pt-BR" sz="3600" dirty="0">
                <a:latin typeface="+mj-lt"/>
                <a:cs typeface="Miriam Libre" panose="00000500000000000000" pitchFamily="2" charset="-79"/>
              </a:rPr>
              <a:t>, facilitando o design de páginas web sem a necessidade de usar flutuadores e posicionamento.</a:t>
            </a:r>
          </a:p>
        </p:txBody>
      </p:sp>
      <p:grpSp>
        <p:nvGrpSpPr>
          <p:cNvPr id="5" name="Google Shape;451;p38">
            <a:extLst>
              <a:ext uri="{FF2B5EF4-FFF2-40B4-BE49-F238E27FC236}">
                <a16:creationId xmlns:a16="http://schemas.microsoft.com/office/drawing/2014/main" id="{5D4B0853-AD0E-ED51-79B7-2251961C8171}"/>
              </a:ext>
            </a:extLst>
          </p:cNvPr>
          <p:cNvGrpSpPr/>
          <p:nvPr/>
        </p:nvGrpSpPr>
        <p:grpSpPr>
          <a:xfrm>
            <a:off x="10624790" y="556836"/>
            <a:ext cx="919380" cy="764847"/>
            <a:chOff x="1926350" y="995225"/>
            <a:chExt cx="428650" cy="356600"/>
          </a:xfrm>
          <a:solidFill>
            <a:srgbClr val="005CAA"/>
          </a:solidFill>
        </p:grpSpPr>
        <p:sp>
          <p:nvSpPr>
            <p:cNvPr id="6" name="Google Shape;452;p38">
              <a:extLst>
                <a:ext uri="{FF2B5EF4-FFF2-40B4-BE49-F238E27FC236}">
                  <a16:creationId xmlns:a16="http://schemas.microsoft.com/office/drawing/2014/main" id="{2712956E-FFBB-589B-CFD6-4F15D7F4C579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53;p38">
              <a:extLst>
                <a:ext uri="{FF2B5EF4-FFF2-40B4-BE49-F238E27FC236}">
                  <a16:creationId xmlns:a16="http://schemas.microsoft.com/office/drawing/2014/main" id="{3855C792-0143-3048-5CEC-B86B0C0EAC22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54;p38">
              <a:extLst>
                <a:ext uri="{FF2B5EF4-FFF2-40B4-BE49-F238E27FC236}">
                  <a16:creationId xmlns:a16="http://schemas.microsoft.com/office/drawing/2014/main" id="{A2C3352C-83E7-618A-15FA-C3B48B1B292E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5;p38">
              <a:extLst>
                <a:ext uri="{FF2B5EF4-FFF2-40B4-BE49-F238E27FC236}">
                  <a16:creationId xmlns:a16="http://schemas.microsoft.com/office/drawing/2014/main" id="{19911D3D-CEAB-37B4-721A-CA1718406495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85507105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902182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1B281A4-715F-A4C3-83B7-253811EB9F40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Exemplo Visual de Grid Layout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CB9F002-76E7-4E77-DC02-442CAF451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1297" y="514782"/>
            <a:ext cx="792532" cy="796565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1D9F93FC-6B03-6A1A-D42C-3A31F549F6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985" y="1941520"/>
            <a:ext cx="10570138" cy="311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712252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1657</TotalTime>
  <Words>504</Words>
  <Application>Microsoft Office PowerPoint</Application>
  <PresentationFormat>Widescreen</PresentationFormat>
  <Paragraphs>65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9" baseType="lpstr">
      <vt:lpstr>Arial</vt:lpstr>
      <vt:lpstr>Barlow Light</vt:lpstr>
      <vt:lpstr>Calibri</vt:lpstr>
      <vt:lpstr>Calibri Light</vt:lpstr>
      <vt:lpstr>Dosis ExtraLight</vt:lpstr>
      <vt:lpstr>Miriam Libre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Pixelikas</dc:creator>
  <cp:lastModifiedBy>Pixelikas</cp:lastModifiedBy>
  <cp:revision>36</cp:revision>
  <dcterms:created xsi:type="dcterms:W3CDTF">2023-08-01T00:54:19Z</dcterms:created>
  <dcterms:modified xsi:type="dcterms:W3CDTF">2023-10-02T18:48:49Z</dcterms:modified>
</cp:coreProperties>
</file>