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9" r:id="rId3"/>
    <p:sldId id="291" r:id="rId4"/>
    <p:sldId id="292" r:id="rId5"/>
    <p:sldId id="257" r:id="rId6"/>
    <p:sldId id="289" r:id="rId7"/>
    <p:sldId id="290" r:id="rId8"/>
    <p:sldId id="329" r:id="rId9"/>
    <p:sldId id="330" r:id="rId10"/>
    <p:sldId id="334" r:id="rId11"/>
    <p:sldId id="347" r:id="rId12"/>
    <p:sldId id="260" r:id="rId13"/>
    <p:sldId id="280" r:id="rId14"/>
    <p:sldId id="331" r:id="rId15"/>
    <p:sldId id="332" r:id="rId16"/>
    <p:sldId id="333" r:id="rId17"/>
    <p:sldId id="335" r:id="rId18"/>
    <p:sldId id="336" r:id="rId19"/>
    <p:sldId id="337" r:id="rId20"/>
    <p:sldId id="338" r:id="rId21"/>
    <p:sldId id="340" r:id="rId22"/>
    <p:sldId id="341" r:id="rId23"/>
    <p:sldId id="342" r:id="rId24"/>
    <p:sldId id="343" r:id="rId25"/>
    <p:sldId id="344" r:id="rId26"/>
    <p:sldId id="345" r:id="rId27"/>
    <p:sldId id="346" r:id="rId28"/>
    <p:sldId id="348" r:id="rId29"/>
    <p:sldId id="349" r:id="rId30"/>
    <p:sldId id="278" r:id="rId3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C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59" autoAdjust="0"/>
    <p:restoredTop sz="94660"/>
  </p:normalViewPr>
  <p:slideViewPr>
    <p:cSldViewPr snapToGrid="0">
      <p:cViewPr varScale="1">
        <p:scale>
          <a:sx n="85" d="100"/>
          <a:sy n="85"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00AE6-2526-4FA7-AD93-271C48CDE355}" type="datetimeFigureOut">
              <a:rPr lang="pt-BR" smtClean="0"/>
              <a:t>14/08/2023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BAFF4-FFA3-48B0-B0A5-FC93A422D5A4}" type="slidenum">
              <a:rPr lang="pt-BR" smtClean="0"/>
              <a:t>‹nº›</a:t>
            </a:fld>
            <a:endParaRPr lang="pt-BR"/>
          </a:p>
        </p:txBody>
      </p:sp>
    </p:spTree>
    <p:extLst>
      <p:ext uri="{BB962C8B-B14F-4D97-AF65-F5344CB8AC3E}">
        <p14:creationId xmlns:p14="http://schemas.microsoft.com/office/powerpoint/2010/main" val="1146103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4DC3F4-10C8-FFAF-9DBE-907DD800E71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8B67470E-4250-234A-9E35-20C406ABC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4E152CB-2163-A33B-EE3F-A4E073C311C7}"/>
              </a:ext>
            </a:extLst>
          </p:cNvPr>
          <p:cNvSpPr>
            <a:spLocks noGrp="1"/>
          </p:cNvSpPr>
          <p:nvPr>
            <p:ph type="dt" sz="half" idx="10"/>
          </p:nvPr>
        </p:nvSpPr>
        <p:spPr/>
        <p:txBody>
          <a:bodyPr/>
          <a:lstStyle/>
          <a:p>
            <a:fld id="{B7CA0CC8-C4E8-4543-85A8-2AAD7BCF852E}" type="datetimeFigureOut">
              <a:rPr lang="pt-BR" smtClean="0"/>
              <a:t>14/08/2023</a:t>
            </a:fld>
            <a:endParaRPr lang="pt-BR"/>
          </a:p>
        </p:txBody>
      </p:sp>
      <p:sp>
        <p:nvSpPr>
          <p:cNvPr id="5" name="Espaço Reservado para Rodapé 4">
            <a:extLst>
              <a:ext uri="{FF2B5EF4-FFF2-40B4-BE49-F238E27FC236}">
                <a16:creationId xmlns:a16="http://schemas.microsoft.com/office/drawing/2014/main" id="{F2B3B70F-106B-1FAC-73C2-01C92A837A7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DE0A290-9A7D-8A14-9032-CF247EAC867F}"/>
              </a:ext>
            </a:extLst>
          </p:cNvPr>
          <p:cNvSpPr>
            <a:spLocks noGrp="1"/>
          </p:cNvSpPr>
          <p:nvPr>
            <p:ph type="sldNum" sz="quarter" idx="12"/>
          </p:nvPr>
        </p:nvSpPr>
        <p:spPr/>
        <p:txBody>
          <a:bodyPr/>
          <a:lstStyle/>
          <a:p>
            <a:fld id="{D83FCCE6-B174-4CC8-BBCE-AF7491E2C855}" type="slidenum">
              <a:rPr lang="pt-BR" smtClean="0"/>
              <a:t>‹nº›</a:t>
            </a:fld>
            <a:endParaRPr lang="pt-BR"/>
          </a:p>
        </p:txBody>
      </p:sp>
    </p:spTree>
    <p:extLst>
      <p:ext uri="{BB962C8B-B14F-4D97-AF65-F5344CB8AC3E}">
        <p14:creationId xmlns:p14="http://schemas.microsoft.com/office/powerpoint/2010/main" val="1887363323"/>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5C589-C065-685A-A5EF-5CF2267E230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5F82F70-DB42-4201-04B8-5D9DF9B7ECF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DBE2F28-013A-8B3A-7A86-2E8AC866F2B1}"/>
              </a:ext>
            </a:extLst>
          </p:cNvPr>
          <p:cNvSpPr>
            <a:spLocks noGrp="1"/>
          </p:cNvSpPr>
          <p:nvPr>
            <p:ph type="dt" sz="half" idx="10"/>
          </p:nvPr>
        </p:nvSpPr>
        <p:spPr/>
        <p:txBody>
          <a:bodyPr/>
          <a:lstStyle/>
          <a:p>
            <a:fld id="{B7CA0CC8-C4E8-4543-85A8-2AAD7BCF852E}" type="datetimeFigureOut">
              <a:rPr lang="pt-BR" smtClean="0"/>
              <a:t>14/08/2023</a:t>
            </a:fld>
            <a:endParaRPr lang="pt-BR"/>
          </a:p>
        </p:txBody>
      </p:sp>
      <p:sp>
        <p:nvSpPr>
          <p:cNvPr id="5" name="Espaço Reservado para Rodapé 4">
            <a:extLst>
              <a:ext uri="{FF2B5EF4-FFF2-40B4-BE49-F238E27FC236}">
                <a16:creationId xmlns:a16="http://schemas.microsoft.com/office/drawing/2014/main" id="{1CC43CEA-93B4-5320-EC96-DAA360EFF08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6929A61-3FEC-745D-E552-F791427B2005}"/>
              </a:ext>
            </a:extLst>
          </p:cNvPr>
          <p:cNvSpPr>
            <a:spLocks noGrp="1"/>
          </p:cNvSpPr>
          <p:nvPr>
            <p:ph type="sldNum" sz="quarter" idx="12"/>
          </p:nvPr>
        </p:nvSpPr>
        <p:spPr/>
        <p:txBody>
          <a:bodyPr/>
          <a:lstStyle/>
          <a:p>
            <a:fld id="{D83FCCE6-B174-4CC8-BBCE-AF7491E2C855}" type="slidenum">
              <a:rPr lang="pt-BR" smtClean="0"/>
              <a:t>‹nº›</a:t>
            </a:fld>
            <a:endParaRPr lang="pt-BR"/>
          </a:p>
        </p:txBody>
      </p:sp>
    </p:spTree>
    <p:extLst>
      <p:ext uri="{BB962C8B-B14F-4D97-AF65-F5344CB8AC3E}">
        <p14:creationId xmlns:p14="http://schemas.microsoft.com/office/powerpoint/2010/main" val="707650021"/>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5C3407C-639A-AD5D-C76F-1CD07CA6F09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06FE4CA-1D2C-EF17-373A-1E5DECB774F3}"/>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51F8CAF-AA14-9FA3-BEFE-8441E2E92362}"/>
              </a:ext>
            </a:extLst>
          </p:cNvPr>
          <p:cNvSpPr>
            <a:spLocks noGrp="1"/>
          </p:cNvSpPr>
          <p:nvPr>
            <p:ph type="dt" sz="half" idx="10"/>
          </p:nvPr>
        </p:nvSpPr>
        <p:spPr/>
        <p:txBody>
          <a:bodyPr/>
          <a:lstStyle/>
          <a:p>
            <a:fld id="{B7CA0CC8-C4E8-4543-85A8-2AAD7BCF852E}" type="datetimeFigureOut">
              <a:rPr lang="pt-BR" smtClean="0"/>
              <a:t>14/08/2023</a:t>
            </a:fld>
            <a:endParaRPr lang="pt-BR"/>
          </a:p>
        </p:txBody>
      </p:sp>
      <p:sp>
        <p:nvSpPr>
          <p:cNvPr id="5" name="Espaço Reservado para Rodapé 4">
            <a:extLst>
              <a:ext uri="{FF2B5EF4-FFF2-40B4-BE49-F238E27FC236}">
                <a16:creationId xmlns:a16="http://schemas.microsoft.com/office/drawing/2014/main" id="{6346E327-6F87-A246-CAB5-E4614904A8E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3F651D4-A576-BA57-39BB-D8166F2F1A49}"/>
              </a:ext>
            </a:extLst>
          </p:cNvPr>
          <p:cNvSpPr>
            <a:spLocks noGrp="1"/>
          </p:cNvSpPr>
          <p:nvPr>
            <p:ph type="sldNum" sz="quarter" idx="12"/>
          </p:nvPr>
        </p:nvSpPr>
        <p:spPr/>
        <p:txBody>
          <a:bodyPr/>
          <a:lstStyle/>
          <a:p>
            <a:fld id="{D83FCCE6-B174-4CC8-BBCE-AF7491E2C855}" type="slidenum">
              <a:rPr lang="pt-BR" smtClean="0"/>
              <a:t>‹nº›</a:t>
            </a:fld>
            <a:endParaRPr lang="pt-BR"/>
          </a:p>
        </p:txBody>
      </p:sp>
    </p:spTree>
    <p:extLst>
      <p:ext uri="{BB962C8B-B14F-4D97-AF65-F5344CB8AC3E}">
        <p14:creationId xmlns:p14="http://schemas.microsoft.com/office/powerpoint/2010/main" val="2408943652"/>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1A619-CAD8-8F9C-6339-78BF012039A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A2182FF-D0FA-3603-AE9B-3FEE8801139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C07DA47-926D-8F11-37B0-0A8B78266046}"/>
              </a:ext>
            </a:extLst>
          </p:cNvPr>
          <p:cNvSpPr>
            <a:spLocks noGrp="1"/>
          </p:cNvSpPr>
          <p:nvPr>
            <p:ph type="dt" sz="half" idx="10"/>
          </p:nvPr>
        </p:nvSpPr>
        <p:spPr/>
        <p:txBody>
          <a:bodyPr/>
          <a:lstStyle/>
          <a:p>
            <a:fld id="{B7CA0CC8-C4E8-4543-85A8-2AAD7BCF852E}" type="datetimeFigureOut">
              <a:rPr lang="pt-BR" smtClean="0"/>
              <a:t>14/08/2023</a:t>
            </a:fld>
            <a:endParaRPr lang="pt-BR"/>
          </a:p>
        </p:txBody>
      </p:sp>
      <p:sp>
        <p:nvSpPr>
          <p:cNvPr id="5" name="Espaço Reservado para Rodapé 4">
            <a:extLst>
              <a:ext uri="{FF2B5EF4-FFF2-40B4-BE49-F238E27FC236}">
                <a16:creationId xmlns:a16="http://schemas.microsoft.com/office/drawing/2014/main" id="{BCB54EB3-DFBE-2E84-746E-4B33C7E0DB0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55968D4-F8F4-BD54-B095-5B6F4AE30210}"/>
              </a:ext>
            </a:extLst>
          </p:cNvPr>
          <p:cNvSpPr>
            <a:spLocks noGrp="1"/>
          </p:cNvSpPr>
          <p:nvPr>
            <p:ph type="sldNum" sz="quarter" idx="12"/>
          </p:nvPr>
        </p:nvSpPr>
        <p:spPr/>
        <p:txBody>
          <a:bodyPr/>
          <a:lstStyle/>
          <a:p>
            <a:fld id="{D83FCCE6-B174-4CC8-BBCE-AF7491E2C855}" type="slidenum">
              <a:rPr lang="pt-BR" smtClean="0"/>
              <a:t>‹nº›</a:t>
            </a:fld>
            <a:endParaRPr lang="pt-BR"/>
          </a:p>
        </p:txBody>
      </p:sp>
    </p:spTree>
    <p:extLst>
      <p:ext uri="{BB962C8B-B14F-4D97-AF65-F5344CB8AC3E}">
        <p14:creationId xmlns:p14="http://schemas.microsoft.com/office/powerpoint/2010/main" val="2098248803"/>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86582-4B17-1907-A4CA-BED12BC7181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F11D630-05CE-B4AD-EE53-423BF14000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D987933-3EA4-73A4-0EFB-5F7369DE0EAB}"/>
              </a:ext>
            </a:extLst>
          </p:cNvPr>
          <p:cNvSpPr>
            <a:spLocks noGrp="1"/>
          </p:cNvSpPr>
          <p:nvPr>
            <p:ph type="dt" sz="half" idx="10"/>
          </p:nvPr>
        </p:nvSpPr>
        <p:spPr/>
        <p:txBody>
          <a:bodyPr/>
          <a:lstStyle/>
          <a:p>
            <a:fld id="{B7CA0CC8-C4E8-4543-85A8-2AAD7BCF852E}" type="datetimeFigureOut">
              <a:rPr lang="pt-BR" smtClean="0"/>
              <a:t>14/08/2023</a:t>
            </a:fld>
            <a:endParaRPr lang="pt-BR"/>
          </a:p>
        </p:txBody>
      </p:sp>
      <p:sp>
        <p:nvSpPr>
          <p:cNvPr id="5" name="Espaço Reservado para Rodapé 4">
            <a:extLst>
              <a:ext uri="{FF2B5EF4-FFF2-40B4-BE49-F238E27FC236}">
                <a16:creationId xmlns:a16="http://schemas.microsoft.com/office/drawing/2014/main" id="{025A8657-BBB1-2570-AAC8-FA9E8F42DE2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CC33BAD-A84E-2BCE-2E86-44CC3DA6A7A3}"/>
              </a:ext>
            </a:extLst>
          </p:cNvPr>
          <p:cNvSpPr>
            <a:spLocks noGrp="1"/>
          </p:cNvSpPr>
          <p:nvPr>
            <p:ph type="sldNum" sz="quarter" idx="12"/>
          </p:nvPr>
        </p:nvSpPr>
        <p:spPr/>
        <p:txBody>
          <a:bodyPr/>
          <a:lstStyle/>
          <a:p>
            <a:fld id="{D83FCCE6-B174-4CC8-BBCE-AF7491E2C855}" type="slidenum">
              <a:rPr lang="pt-BR" smtClean="0"/>
              <a:t>‹nº›</a:t>
            </a:fld>
            <a:endParaRPr lang="pt-BR"/>
          </a:p>
        </p:txBody>
      </p:sp>
    </p:spTree>
    <p:extLst>
      <p:ext uri="{BB962C8B-B14F-4D97-AF65-F5344CB8AC3E}">
        <p14:creationId xmlns:p14="http://schemas.microsoft.com/office/powerpoint/2010/main" val="2802123661"/>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710DB7-7726-F8EC-0BAF-C0055A0854A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CD06563-015D-EF63-9AB7-AFFC964D9E4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5EBFD74-F601-3058-880D-7B638608060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29810FF-7678-A23F-91C8-A22E40A80E0D}"/>
              </a:ext>
            </a:extLst>
          </p:cNvPr>
          <p:cNvSpPr>
            <a:spLocks noGrp="1"/>
          </p:cNvSpPr>
          <p:nvPr>
            <p:ph type="dt" sz="half" idx="10"/>
          </p:nvPr>
        </p:nvSpPr>
        <p:spPr/>
        <p:txBody>
          <a:bodyPr/>
          <a:lstStyle/>
          <a:p>
            <a:fld id="{B7CA0CC8-C4E8-4543-85A8-2AAD7BCF852E}" type="datetimeFigureOut">
              <a:rPr lang="pt-BR" smtClean="0"/>
              <a:t>14/08/2023</a:t>
            </a:fld>
            <a:endParaRPr lang="pt-BR"/>
          </a:p>
        </p:txBody>
      </p:sp>
      <p:sp>
        <p:nvSpPr>
          <p:cNvPr id="6" name="Espaço Reservado para Rodapé 5">
            <a:extLst>
              <a:ext uri="{FF2B5EF4-FFF2-40B4-BE49-F238E27FC236}">
                <a16:creationId xmlns:a16="http://schemas.microsoft.com/office/drawing/2014/main" id="{74BF5530-7744-3849-648B-8F6CB1DF394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0024258-261E-181D-7754-B1DB6B10829A}"/>
              </a:ext>
            </a:extLst>
          </p:cNvPr>
          <p:cNvSpPr>
            <a:spLocks noGrp="1"/>
          </p:cNvSpPr>
          <p:nvPr>
            <p:ph type="sldNum" sz="quarter" idx="12"/>
          </p:nvPr>
        </p:nvSpPr>
        <p:spPr/>
        <p:txBody>
          <a:bodyPr/>
          <a:lstStyle/>
          <a:p>
            <a:fld id="{D83FCCE6-B174-4CC8-BBCE-AF7491E2C855}" type="slidenum">
              <a:rPr lang="pt-BR" smtClean="0"/>
              <a:t>‹nº›</a:t>
            </a:fld>
            <a:endParaRPr lang="pt-BR"/>
          </a:p>
        </p:txBody>
      </p:sp>
    </p:spTree>
    <p:extLst>
      <p:ext uri="{BB962C8B-B14F-4D97-AF65-F5344CB8AC3E}">
        <p14:creationId xmlns:p14="http://schemas.microsoft.com/office/powerpoint/2010/main" val="660949117"/>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A3060-45BE-89BF-CF5E-124F7BEC28A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D347628-42A8-15E5-6BD7-7140DEB2EA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59B2A66-A267-5A39-F271-FE3CD6210DE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40CD386-3404-87C1-84BD-37A7ECCD6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F3E5022-CC13-72D6-EBEA-6453DEFF602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DED695F-40FE-159A-3ACE-AFFE22BF2262}"/>
              </a:ext>
            </a:extLst>
          </p:cNvPr>
          <p:cNvSpPr>
            <a:spLocks noGrp="1"/>
          </p:cNvSpPr>
          <p:nvPr>
            <p:ph type="dt" sz="half" idx="10"/>
          </p:nvPr>
        </p:nvSpPr>
        <p:spPr/>
        <p:txBody>
          <a:bodyPr/>
          <a:lstStyle/>
          <a:p>
            <a:fld id="{B7CA0CC8-C4E8-4543-85A8-2AAD7BCF852E}" type="datetimeFigureOut">
              <a:rPr lang="pt-BR" smtClean="0"/>
              <a:t>14/08/2023</a:t>
            </a:fld>
            <a:endParaRPr lang="pt-BR"/>
          </a:p>
        </p:txBody>
      </p:sp>
      <p:sp>
        <p:nvSpPr>
          <p:cNvPr id="8" name="Espaço Reservado para Rodapé 7">
            <a:extLst>
              <a:ext uri="{FF2B5EF4-FFF2-40B4-BE49-F238E27FC236}">
                <a16:creationId xmlns:a16="http://schemas.microsoft.com/office/drawing/2014/main" id="{84C86DCD-1331-6C2A-EFB4-2348768E42D3}"/>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32D5F36D-8779-F967-248B-00786FF02C0E}"/>
              </a:ext>
            </a:extLst>
          </p:cNvPr>
          <p:cNvSpPr>
            <a:spLocks noGrp="1"/>
          </p:cNvSpPr>
          <p:nvPr>
            <p:ph type="sldNum" sz="quarter" idx="12"/>
          </p:nvPr>
        </p:nvSpPr>
        <p:spPr/>
        <p:txBody>
          <a:bodyPr/>
          <a:lstStyle/>
          <a:p>
            <a:fld id="{D83FCCE6-B174-4CC8-BBCE-AF7491E2C855}" type="slidenum">
              <a:rPr lang="pt-BR" smtClean="0"/>
              <a:t>‹nº›</a:t>
            </a:fld>
            <a:endParaRPr lang="pt-BR"/>
          </a:p>
        </p:txBody>
      </p:sp>
    </p:spTree>
    <p:extLst>
      <p:ext uri="{BB962C8B-B14F-4D97-AF65-F5344CB8AC3E}">
        <p14:creationId xmlns:p14="http://schemas.microsoft.com/office/powerpoint/2010/main" val="3852390160"/>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EA751E-7874-CCC4-98E1-B66798D291D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BB4E1D4-72B5-D79A-2AE6-C936F5449A37}"/>
              </a:ext>
            </a:extLst>
          </p:cNvPr>
          <p:cNvSpPr>
            <a:spLocks noGrp="1"/>
          </p:cNvSpPr>
          <p:nvPr>
            <p:ph type="dt" sz="half" idx="10"/>
          </p:nvPr>
        </p:nvSpPr>
        <p:spPr/>
        <p:txBody>
          <a:bodyPr/>
          <a:lstStyle/>
          <a:p>
            <a:fld id="{B7CA0CC8-C4E8-4543-85A8-2AAD7BCF852E}" type="datetimeFigureOut">
              <a:rPr lang="pt-BR" smtClean="0"/>
              <a:t>14/08/2023</a:t>
            </a:fld>
            <a:endParaRPr lang="pt-BR"/>
          </a:p>
        </p:txBody>
      </p:sp>
      <p:sp>
        <p:nvSpPr>
          <p:cNvPr id="4" name="Espaço Reservado para Rodapé 3">
            <a:extLst>
              <a:ext uri="{FF2B5EF4-FFF2-40B4-BE49-F238E27FC236}">
                <a16:creationId xmlns:a16="http://schemas.microsoft.com/office/drawing/2014/main" id="{6E526EDA-E7CC-DCCF-3ADD-5A2B578AA46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FCF526CF-B16D-E447-D67C-3BEEDA8624AA}"/>
              </a:ext>
            </a:extLst>
          </p:cNvPr>
          <p:cNvSpPr>
            <a:spLocks noGrp="1"/>
          </p:cNvSpPr>
          <p:nvPr>
            <p:ph type="sldNum" sz="quarter" idx="12"/>
          </p:nvPr>
        </p:nvSpPr>
        <p:spPr/>
        <p:txBody>
          <a:bodyPr/>
          <a:lstStyle/>
          <a:p>
            <a:fld id="{D83FCCE6-B174-4CC8-BBCE-AF7491E2C855}" type="slidenum">
              <a:rPr lang="pt-BR" smtClean="0"/>
              <a:t>‹nº›</a:t>
            </a:fld>
            <a:endParaRPr lang="pt-BR"/>
          </a:p>
        </p:txBody>
      </p:sp>
    </p:spTree>
    <p:extLst>
      <p:ext uri="{BB962C8B-B14F-4D97-AF65-F5344CB8AC3E}">
        <p14:creationId xmlns:p14="http://schemas.microsoft.com/office/powerpoint/2010/main" val="2098937409"/>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EA24DBA-2A6C-4BAB-4786-4B9AF24272B3}"/>
              </a:ext>
            </a:extLst>
          </p:cNvPr>
          <p:cNvSpPr>
            <a:spLocks noGrp="1"/>
          </p:cNvSpPr>
          <p:nvPr>
            <p:ph type="dt" sz="half" idx="10"/>
          </p:nvPr>
        </p:nvSpPr>
        <p:spPr/>
        <p:txBody>
          <a:bodyPr/>
          <a:lstStyle/>
          <a:p>
            <a:fld id="{B7CA0CC8-C4E8-4543-85A8-2AAD7BCF852E}" type="datetimeFigureOut">
              <a:rPr lang="pt-BR" smtClean="0"/>
              <a:t>14/08/2023</a:t>
            </a:fld>
            <a:endParaRPr lang="pt-BR"/>
          </a:p>
        </p:txBody>
      </p:sp>
      <p:sp>
        <p:nvSpPr>
          <p:cNvPr id="3" name="Espaço Reservado para Rodapé 2">
            <a:extLst>
              <a:ext uri="{FF2B5EF4-FFF2-40B4-BE49-F238E27FC236}">
                <a16:creationId xmlns:a16="http://schemas.microsoft.com/office/drawing/2014/main" id="{389A35E8-BB24-28F9-A37E-C1C6E4D6BC0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2EF24847-8E31-58F7-B242-E6ACE6C1AE23}"/>
              </a:ext>
            </a:extLst>
          </p:cNvPr>
          <p:cNvSpPr>
            <a:spLocks noGrp="1"/>
          </p:cNvSpPr>
          <p:nvPr>
            <p:ph type="sldNum" sz="quarter" idx="12"/>
          </p:nvPr>
        </p:nvSpPr>
        <p:spPr/>
        <p:txBody>
          <a:bodyPr/>
          <a:lstStyle/>
          <a:p>
            <a:fld id="{D83FCCE6-B174-4CC8-BBCE-AF7491E2C855}" type="slidenum">
              <a:rPr lang="pt-BR" smtClean="0"/>
              <a:t>‹nº›</a:t>
            </a:fld>
            <a:endParaRPr lang="pt-BR"/>
          </a:p>
        </p:txBody>
      </p:sp>
    </p:spTree>
    <p:extLst>
      <p:ext uri="{BB962C8B-B14F-4D97-AF65-F5344CB8AC3E}">
        <p14:creationId xmlns:p14="http://schemas.microsoft.com/office/powerpoint/2010/main" val="432127280"/>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4BC91-B5D3-41F5-C115-D4D5E36F3A1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1670E14-9C11-ABCD-CB16-39B55B0F9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9DA8562-7D3C-7C19-D474-7DF4EA94F7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FACAB4B-BC85-B3B6-81A0-C55A996B23B5}"/>
              </a:ext>
            </a:extLst>
          </p:cNvPr>
          <p:cNvSpPr>
            <a:spLocks noGrp="1"/>
          </p:cNvSpPr>
          <p:nvPr>
            <p:ph type="dt" sz="half" idx="10"/>
          </p:nvPr>
        </p:nvSpPr>
        <p:spPr/>
        <p:txBody>
          <a:bodyPr/>
          <a:lstStyle/>
          <a:p>
            <a:fld id="{B7CA0CC8-C4E8-4543-85A8-2AAD7BCF852E}" type="datetimeFigureOut">
              <a:rPr lang="pt-BR" smtClean="0"/>
              <a:t>14/08/2023</a:t>
            </a:fld>
            <a:endParaRPr lang="pt-BR"/>
          </a:p>
        </p:txBody>
      </p:sp>
      <p:sp>
        <p:nvSpPr>
          <p:cNvPr id="6" name="Espaço Reservado para Rodapé 5">
            <a:extLst>
              <a:ext uri="{FF2B5EF4-FFF2-40B4-BE49-F238E27FC236}">
                <a16:creationId xmlns:a16="http://schemas.microsoft.com/office/drawing/2014/main" id="{3B83E2AE-C7CB-DA7D-E69C-9FA71A17107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BA3C7C6-6205-3474-C426-BC5B0CA23F2C}"/>
              </a:ext>
            </a:extLst>
          </p:cNvPr>
          <p:cNvSpPr>
            <a:spLocks noGrp="1"/>
          </p:cNvSpPr>
          <p:nvPr>
            <p:ph type="sldNum" sz="quarter" idx="12"/>
          </p:nvPr>
        </p:nvSpPr>
        <p:spPr/>
        <p:txBody>
          <a:bodyPr/>
          <a:lstStyle/>
          <a:p>
            <a:fld id="{D83FCCE6-B174-4CC8-BBCE-AF7491E2C855}" type="slidenum">
              <a:rPr lang="pt-BR" smtClean="0"/>
              <a:t>‹nº›</a:t>
            </a:fld>
            <a:endParaRPr lang="pt-BR"/>
          </a:p>
        </p:txBody>
      </p:sp>
    </p:spTree>
    <p:extLst>
      <p:ext uri="{BB962C8B-B14F-4D97-AF65-F5344CB8AC3E}">
        <p14:creationId xmlns:p14="http://schemas.microsoft.com/office/powerpoint/2010/main" val="1484865644"/>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FFC630-CA17-AE8C-5747-0E46FC02F87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DA45C34-7D86-6314-93C8-C0C51874AC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E82B307-D756-58A0-105F-8FEB9996B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33947D1-CDF8-61B2-15A9-3AEE27B74C34}"/>
              </a:ext>
            </a:extLst>
          </p:cNvPr>
          <p:cNvSpPr>
            <a:spLocks noGrp="1"/>
          </p:cNvSpPr>
          <p:nvPr>
            <p:ph type="dt" sz="half" idx="10"/>
          </p:nvPr>
        </p:nvSpPr>
        <p:spPr/>
        <p:txBody>
          <a:bodyPr/>
          <a:lstStyle/>
          <a:p>
            <a:fld id="{B7CA0CC8-C4E8-4543-85A8-2AAD7BCF852E}" type="datetimeFigureOut">
              <a:rPr lang="pt-BR" smtClean="0"/>
              <a:t>14/08/2023</a:t>
            </a:fld>
            <a:endParaRPr lang="pt-BR"/>
          </a:p>
        </p:txBody>
      </p:sp>
      <p:sp>
        <p:nvSpPr>
          <p:cNvPr id="6" name="Espaço Reservado para Rodapé 5">
            <a:extLst>
              <a:ext uri="{FF2B5EF4-FFF2-40B4-BE49-F238E27FC236}">
                <a16:creationId xmlns:a16="http://schemas.microsoft.com/office/drawing/2014/main" id="{F4703649-4C86-5443-796D-434B629EA09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E962F0E-B412-C098-583B-36D35988B2D6}"/>
              </a:ext>
            </a:extLst>
          </p:cNvPr>
          <p:cNvSpPr>
            <a:spLocks noGrp="1"/>
          </p:cNvSpPr>
          <p:nvPr>
            <p:ph type="sldNum" sz="quarter" idx="12"/>
          </p:nvPr>
        </p:nvSpPr>
        <p:spPr/>
        <p:txBody>
          <a:bodyPr/>
          <a:lstStyle/>
          <a:p>
            <a:fld id="{D83FCCE6-B174-4CC8-BBCE-AF7491E2C855}" type="slidenum">
              <a:rPr lang="pt-BR" smtClean="0"/>
              <a:t>‹nº›</a:t>
            </a:fld>
            <a:endParaRPr lang="pt-BR"/>
          </a:p>
        </p:txBody>
      </p:sp>
    </p:spTree>
    <p:extLst>
      <p:ext uri="{BB962C8B-B14F-4D97-AF65-F5344CB8AC3E}">
        <p14:creationId xmlns:p14="http://schemas.microsoft.com/office/powerpoint/2010/main" val="2789616540"/>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C4E0A8B-7C4B-5D26-4D11-AB24344B01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4F5E0DD-01BC-FBA5-947D-FC91620C28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329D39B-8D67-E32C-1035-849F69093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A0CC8-C4E8-4543-85A8-2AAD7BCF852E}" type="datetimeFigureOut">
              <a:rPr lang="pt-BR" smtClean="0"/>
              <a:t>14/08/2023</a:t>
            </a:fld>
            <a:endParaRPr lang="pt-BR"/>
          </a:p>
        </p:txBody>
      </p:sp>
      <p:sp>
        <p:nvSpPr>
          <p:cNvPr id="5" name="Espaço Reservado para Rodapé 4">
            <a:extLst>
              <a:ext uri="{FF2B5EF4-FFF2-40B4-BE49-F238E27FC236}">
                <a16:creationId xmlns:a16="http://schemas.microsoft.com/office/drawing/2014/main" id="{AA92F708-C27E-953A-7308-346221C532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D660F5DD-A863-9383-7810-17FD586709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FCCE6-B174-4CC8-BBCE-AF7491E2C855}" type="slidenum">
              <a:rPr lang="pt-BR" smtClean="0"/>
              <a:t>‹nº›</a:t>
            </a:fld>
            <a:endParaRPr lang="pt-BR"/>
          </a:p>
        </p:txBody>
      </p:sp>
    </p:spTree>
    <p:extLst>
      <p:ext uri="{BB962C8B-B14F-4D97-AF65-F5344CB8AC3E}">
        <p14:creationId xmlns:p14="http://schemas.microsoft.com/office/powerpoint/2010/main" val="4254196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1CF4423-78F4-95FB-23D1-CB8E4F8D0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627" y="1076446"/>
            <a:ext cx="5197181" cy="1332285"/>
          </a:xfrm>
          <a:prstGeom prst="rect">
            <a:avLst/>
          </a:prstGeom>
          <a:solidFill>
            <a:srgbClr val="005CAA"/>
          </a:solidFill>
          <a:ln>
            <a:solidFill>
              <a:srgbClr val="005CAA"/>
            </a:solidFill>
          </a:ln>
        </p:spPr>
      </p:pic>
      <p:pic>
        <p:nvPicPr>
          <p:cNvPr id="7" name="Imagem 6">
            <a:extLst>
              <a:ext uri="{FF2B5EF4-FFF2-40B4-BE49-F238E27FC236}">
                <a16:creationId xmlns:a16="http://schemas.microsoft.com/office/drawing/2014/main" id="{673A68D0-A835-907F-DE6D-36FB7448F15E}"/>
              </a:ext>
            </a:extLst>
          </p:cNvPr>
          <p:cNvPicPr>
            <a:picLocks noChangeAspect="1"/>
          </p:cNvPicPr>
          <p:nvPr/>
        </p:nvPicPr>
        <p:blipFill>
          <a:blip r:embed="rId3"/>
          <a:stretch>
            <a:fillRect/>
          </a:stretch>
        </p:blipFill>
        <p:spPr>
          <a:xfrm>
            <a:off x="3729628" y="1076446"/>
            <a:ext cx="1412383" cy="1332286"/>
          </a:xfrm>
          <a:prstGeom prst="rect">
            <a:avLst/>
          </a:prstGeom>
        </p:spPr>
      </p:pic>
      <p:sp>
        <p:nvSpPr>
          <p:cNvPr id="8" name="CaixaDeTexto 7">
            <a:extLst>
              <a:ext uri="{FF2B5EF4-FFF2-40B4-BE49-F238E27FC236}">
                <a16:creationId xmlns:a16="http://schemas.microsoft.com/office/drawing/2014/main" id="{7E7E1A37-AB73-5664-9F77-D85219382673}"/>
              </a:ext>
            </a:extLst>
          </p:cNvPr>
          <p:cNvSpPr txBox="1"/>
          <p:nvPr/>
        </p:nvSpPr>
        <p:spPr>
          <a:xfrm>
            <a:off x="3393441" y="2568687"/>
            <a:ext cx="7437120" cy="1015663"/>
          </a:xfrm>
          <a:prstGeom prst="rect">
            <a:avLst/>
          </a:prstGeom>
          <a:noFill/>
        </p:spPr>
        <p:txBody>
          <a:bodyPr wrap="square" rtlCol="0">
            <a:spAutoFit/>
          </a:bodyPr>
          <a:lstStyle/>
          <a:p>
            <a:pPr algn="ctr"/>
            <a:r>
              <a:rPr lang="pt-BR" sz="3000" i="1" dirty="0">
                <a:solidFill>
                  <a:srgbClr val="005CAA"/>
                </a:solidFill>
                <a:latin typeface="Arial" panose="020B0604020202020204" pitchFamily="34" charset="0"/>
                <a:cs typeface="Arial" panose="020B0604020202020204" pitchFamily="34" charset="0"/>
              </a:rPr>
              <a:t>Iniciativa da FIESC – Federação das Indústrias do Estado de Santa Catarina</a:t>
            </a:r>
          </a:p>
        </p:txBody>
      </p:sp>
      <p:sp>
        <p:nvSpPr>
          <p:cNvPr id="9" name="CaixaDeTexto 8">
            <a:extLst>
              <a:ext uri="{FF2B5EF4-FFF2-40B4-BE49-F238E27FC236}">
                <a16:creationId xmlns:a16="http://schemas.microsoft.com/office/drawing/2014/main" id="{552E5144-4F06-498D-769D-394252E22832}"/>
              </a:ext>
            </a:extLst>
          </p:cNvPr>
          <p:cNvSpPr txBox="1"/>
          <p:nvPr/>
        </p:nvSpPr>
        <p:spPr>
          <a:xfrm>
            <a:off x="3393441" y="4226560"/>
            <a:ext cx="7437120" cy="1138773"/>
          </a:xfrm>
          <a:prstGeom prst="rect">
            <a:avLst/>
          </a:prstGeom>
          <a:noFill/>
        </p:spPr>
        <p:txBody>
          <a:bodyPr wrap="square" rtlCol="0">
            <a:spAutoFit/>
          </a:bodyPr>
          <a:lstStyle/>
          <a:p>
            <a:pPr algn="ctr"/>
            <a:r>
              <a:rPr lang="pt-BR" sz="3400" b="1" dirty="0">
                <a:solidFill>
                  <a:srgbClr val="005CAA"/>
                </a:solidFill>
                <a:latin typeface="Arial" panose="020B0604020202020204" pitchFamily="34" charset="0"/>
                <a:cs typeface="Arial" panose="020B0604020202020204" pitchFamily="34" charset="0"/>
              </a:rPr>
              <a:t>Serviço Nacional de Aprendizagem Industrial de Santa Catarina</a:t>
            </a:r>
          </a:p>
        </p:txBody>
      </p:sp>
      <p:sp>
        <p:nvSpPr>
          <p:cNvPr id="16" name="Triângulo isósceles 15">
            <a:extLst>
              <a:ext uri="{FF2B5EF4-FFF2-40B4-BE49-F238E27FC236}">
                <a16:creationId xmlns:a16="http://schemas.microsoft.com/office/drawing/2014/main" id="{317EE0BA-06C9-B555-CCCD-83B86274AB0B}"/>
              </a:ext>
            </a:extLst>
          </p:cNvPr>
          <p:cNvSpPr/>
          <p:nvPr/>
        </p:nvSpPr>
        <p:spPr>
          <a:xfrm>
            <a:off x="0" y="4226560"/>
            <a:ext cx="4294208" cy="2631440"/>
          </a:xfrm>
          <a:prstGeom prst="triangle">
            <a:avLst>
              <a:gd name="adj" fmla="val 0"/>
            </a:avLst>
          </a:prstGeom>
          <a:solidFill>
            <a:srgbClr val="005C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Triângulo isósceles 16">
            <a:extLst>
              <a:ext uri="{FF2B5EF4-FFF2-40B4-BE49-F238E27FC236}">
                <a16:creationId xmlns:a16="http://schemas.microsoft.com/office/drawing/2014/main" id="{D74185A5-7DE1-FD7E-BA67-087E9CF0F8C1}"/>
              </a:ext>
            </a:extLst>
          </p:cNvPr>
          <p:cNvSpPr/>
          <p:nvPr/>
        </p:nvSpPr>
        <p:spPr>
          <a:xfrm flipH="1">
            <a:off x="6421120" y="5842339"/>
            <a:ext cx="5770880" cy="1015662"/>
          </a:xfrm>
          <a:prstGeom prst="triangle">
            <a:avLst>
              <a:gd name="adj" fmla="val 0"/>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37884710"/>
      </p:ext>
    </p:extLst>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A1B281A4-715F-A4C3-83B7-253811EB9F40}"/>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DOSSIÊ DO ALUNO</a:t>
            </a:r>
          </a:p>
        </p:txBody>
      </p:sp>
      <p:grpSp>
        <p:nvGrpSpPr>
          <p:cNvPr id="8" name="Google Shape;451;p38">
            <a:extLst>
              <a:ext uri="{FF2B5EF4-FFF2-40B4-BE49-F238E27FC236}">
                <a16:creationId xmlns:a16="http://schemas.microsoft.com/office/drawing/2014/main" id="{908CBCBE-E989-D33C-9051-F6DD416BD089}"/>
              </a:ext>
            </a:extLst>
          </p:cNvPr>
          <p:cNvGrpSpPr/>
          <p:nvPr/>
        </p:nvGrpSpPr>
        <p:grpSpPr>
          <a:xfrm>
            <a:off x="10624790" y="556836"/>
            <a:ext cx="919380" cy="764847"/>
            <a:chOff x="1926350" y="995225"/>
            <a:chExt cx="428650" cy="356600"/>
          </a:xfrm>
          <a:solidFill>
            <a:srgbClr val="005CAA"/>
          </a:solidFill>
        </p:grpSpPr>
        <p:sp>
          <p:nvSpPr>
            <p:cNvPr id="9" name="Google Shape;452;p38">
              <a:extLst>
                <a:ext uri="{FF2B5EF4-FFF2-40B4-BE49-F238E27FC236}">
                  <a16:creationId xmlns:a16="http://schemas.microsoft.com/office/drawing/2014/main" id="{3298C904-F9C7-EBF1-0746-ACC7BB9F5A11}"/>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3;p38">
              <a:extLst>
                <a:ext uri="{FF2B5EF4-FFF2-40B4-BE49-F238E27FC236}">
                  <a16:creationId xmlns:a16="http://schemas.microsoft.com/office/drawing/2014/main" id="{3623F5E6-5639-6A70-85FD-D2EB26F1B78C}"/>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4;p38">
              <a:extLst>
                <a:ext uri="{FF2B5EF4-FFF2-40B4-BE49-F238E27FC236}">
                  <a16:creationId xmlns:a16="http://schemas.microsoft.com/office/drawing/2014/main" id="{7133893E-3FE3-FDFE-C8EB-8AA5303ADE74}"/>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p38">
              <a:extLst>
                <a:ext uri="{FF2B5EF4-FFF2-40B4-BE49-F238E27FC236}">
                  <a16:creationId xmlns:a16="http://schemas.microsoft.com/office/drawing/2014/main" id="{388A3AEA-7F33-8E4C-5C61-26CE7CCEF1B9}"/>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851;p15">
            <a:extLst>
              <a:ext uri="{FF2B5EF4-FFF2-40B4-BE49-F238E27FC236}">
                <a16:creationId xmlns:a16="http://schemas.microsoft.com/office/drawing/2014/main" id="{B8166DA1-AD65-6739-60C1-976CF6B03D6E}"/>
              </a:ext>
            </a:extLst>
          </p:cNvPr>
          <p:cNvSpPr txBox="1">
            <a:spLocks/>
          </p:cNvSpPr>
          <p:nvPr/>
        </p:nvSpPr>
        <p:spPr>
          <a:xfrm>
            <a:off x="1347710" y="1370922"/>
            <a:ext cx="9043595" cy="835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b="1" dirty="0">
                <a:latin typeface="+mn-lt"/>
                <a:ea typeface="Titillium Web"/>
                <a:cs typeface="Miriam Libre" panose="00000500000000000000" pitchFamily="2" charset="-79"/>
                <a:sym typeface="Titillium Web"/>
              </a:rPr>
              <a:t>Além das avaliações de aula, os alunos serão avaliados por um dossiê.</a:t>
            </a:r>
            <a:endParaRPr lang="en-US" sz="1800" b="1" dirty="0">
              <a:latin typeface="Titillium Web"/>
              <a:ea typeface="Titillium Web"/>
              <a:cs typeface="Titillium Web"/>
              <a:sym typeface="Titillium Web"/>
            </a:endParaRPr>
          </a:p>
        </p:txBody>
      </p:sp>
      <p:sp>
        <p:nvSpPr>
          <p:cNvPr id="4" name="Google Shape;3851;p15">
            <a:extLst>
              <a:ext uri="{FF2B5EF4-FFF2-40B4-BE49-F238E27FC236}">
                <a16:creationId xmlns:a16="http://schemas.microsoft.com/office/drawing/2014/main" id="{A6BEA1EB-9D33-1A68-E0A3-03655A7182B0}"/>
              </a:ext>
            </a:extLst>
          </p:cNvPr>
          <p:cNvSpPr txBox="1">
            <a:spLocks/>
          </p:cNvSpPr>
          <p:nvPr/>
        </p:nvSpPr>
        <p:spPr>
          <a:xfrm>
            <a:off x="1479845" y="2128771"/>
            <a:ext cx="5324615" cy="23101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Soft Skills</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Hard Skills</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Pontos Positivos</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Pontos de Melhoria</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Avaliação Geral</a:t>
            </a:r>
          </a:p>
          <a:p>
            <a:pPr marL="0" indent="0">
              <a:buClr>
                <a:schemeClr val="dk1"/>
              </a:buClr>
              <a:buSzPts val="1100"/>
              <a:buNone/>
            </a:pPr>
            <a:endParaRPr lang="pt-BR" sz="2200" b="1" dirty="0">
              <a:latin typeface="+mj-lt"/>
              <a:cs typeface="Miriam Libre" panose="00000500000000000000" pitchFamily="2" charset="-79"/>
            </a:endParaRPr>
          </a:p>
          <a:p>
            <a:pPr marL="285750" indent="-285750">
              <a:buClr>
                <a:schemeClr val="dk1"/>
              </a:buClr>
              <a:buSzPts val="1100"/>
              <a:buFont typeface="Wingdings" panose="05000000000000000000" pitchFamily="2" charset="2"/>
              <a:buChar char="§"/>
            </a:pPr>
            <a:endParaRPr lang="pt-BR" sz="1500" dirty="0"/>
          </a:p>
        </p:txBody>
      </p:sp>
      <p:sp>
        <p:nvSpPr>
          <p:cNvPr id="6" name="Retângulo 5">
            <a:extLst>
              <a:ext uri="{FF2B5EF4-FFF2-40B4-BE49-F238E27FC236}">
                <a16:creationId xmlns:a16="http://schemas.microsoft.com/office/drawing/2014/main" id="{0077585D-6E56-80B0-6AFF-B6BD0EDBBE0D}"/>
              </a:ext>
            </a:extLst>
          </p:cNvPr>
          <p:cNvSpPr/>
          <p:nvPr/>
        </p:nvSpPr>
        <p:spPr>
          <a:xfrm>
            <a:off x="1538790" y="2413855"/>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7" name="Retângulo 6">
            <a:extLst>
              <a:ext uri="{FF2B5EF4-FFF2-40B4-BE49-F238E27FC236}">
                <a16:creationId xmlns:a16="http://schemas.microsoft.com/office/drawing/2014/main" id="{7BFCDB89-7143-B789-5AEC-E5472CD8A394}"/>
              </a:ext>
            </a:extLst>
          </p:cNvPr>
          <p:cNvSpPr/>
          <p:nvPr/>
        </p:nvSpPr>
        <p:spPr>
          <a:xfrm>
            <a:off x="1538790" y="2824222"/>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17" name="Retângulo 16">
            <a:extLst>
              <a:ext uri="{FF2B5EF4-FFF2-40B4-BE49-F238E27FC236}">
                <a16:creationId xmlns:a16="http://schemas.microsoft.com/office/drawing/2014/main" id="{00B379C1-1F94-12CD-1CFF-EB304CE31BF7}"/>
              </a:ext>
            </a:extLst>
          </p:cNvPr>
          <p:cNvSpPr/>
          <p:nvPr/>
        </p:nvSpPr>
        <p:spPr>
          <a:xfrm>
            <a:off x="1538789" y="3234589"/>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18" name="Retângulo 17">
            <a:extLst>
              <a:ext uri="{FF2B5EF4-FFF2-40B4-BE49-F238E27FC236}">
                <a16:creationId xmlns:a16="http://schemas.microsoft.com/office/drawing/2014/main" id="{E7530ADA-7A4B-47A4-8EFA-FE8DD8F47B64}"/>
              </a:ext>
            </a:extLst>
          </p:cNvPr>
          <p:cNvSpPr/>
          <p:nvPr/>
        </p:nvSpPr>
        <p:spPr>
          <a:xfrm>
            <a:off x="1538788" y="3645156"/>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19" name="Retângulo 18">
            <a:extLst>
              <a:ext uri="{FF2B5EF4-FFF2-40B4-BE49-F238E27FC236}">
                <a16:creationId xmlns:a16="http://schemas.microsoft.com/office/drawing/2014/main" id="{B5DF7E42-66E4-1DA4-ECEC-9C9C72E31677}"/>
              </a:ext>
            </a:extLst>
          </p:cNvPr>
          <p:cNvSpPr/>
          <p:nvPr/>
        </p:nvSpPr>
        <p:spPr>
          <a:xfrm>
            <a:off x="1538788" y="4065481"/>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Tree>
    <p:extLst>
      <p:ext uri="{BB962C8B-B14F-4D97-AF65-F5344CB8AC3E}">
        <p14:creationId xmlns:p14="http://schemas.microsoft.com/office/powerpoint/2010/main" val="1004386455"/>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9A821F10-AA3A-D015-F95E-AD8946FBF846}"/>
              </a:ext>
            </a:extLst>
          </p:cNvPr>
          <p:cNvSpPr/>
          <p:nvPr/>
        </p:nvSpPr>
        <p:spPr>
          <a:xfrm>
            <a:off x="11643808" y="-1"/>
            <a:ext cx="548192" cy="6858001"/>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80359B"/>
                </a:solidFill>
              </a:ln>
              <a:solidFill>
                <a:srgbClr val="80359B"/>
              </a:solidFill>
            </a:endParaRPr>
          </a:p>
        </p:txBody>
      </p:sp>
      <p:sp>
        <p:nvSpPr>
          <p:cNvPr id="5" name="Retângulo 4">
            <a:extLst>
              <a:ext uri="{FF2B5EF4-FFF2-40B4-BE49-F238E27FC236}">
                <a16:creationId xmlns:a16="http://schemas.microsoft.com/office/drawing/2014/main" id="{CEA3496E-2094-C7B9-A995-12849DCB6E8C}"/>
              </a:ext>
            </a:extLst>
          </p:cNvPr>
          <p:cNvSpPr/>
          <p:nvPr/>
        </p:nvSpPr>
        <p:spPr>
          <a:xfrm>
            <a:off x="0" y="-1"/>
            <a:ext cx="2936086" cy="6857999"/>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80359B"/>
                </a:solidFill>
              </a:ln>
              <a:solidFill>
                <a:srgbClr val="80359B"/>
              </a:solidFill>
            </a:endParaRPr>
          </a:p>
        </p:txBody>
      </p:sp>
      <p:sp>
        <p:nvSpPr>
          <p:cNvPr id="4" name="Google Shape;3836;p13">
            <a:extLst>
              <a:ext uri="{FF2B5EF4-FFF2-40B4-BE49-F238E27FC236}">
                <a16:creationId xmlns:a16="http://schemas.microsoft.com/office/drawing/2014/main" id="{CB74AFE3-B3E9-A8B0-49EF-6F18EF89EA60}"/>
              </a:ext>
            </a:extLst>
          </p:cNvPr>
          <p:cNvSpPr txBox="1">
            <a:spLocks/>
          </p:cNvSpPr>
          <p:nvPr/>
        </p:nvSpPr>
        <p:spPr>
          <a:xfrm>
            <a:off x="4565264" y="2439450"/>
            <a:ext cx="6610736" cy="30672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r>
              <a:rPr lang="pt-BR" sz="4800" b="1" dirty="0">
                <a:solidFill>
                  <a:schemeClr val="tx1">
                    <a:lumMod val="85000"/>
                    <a:lumOff val="15000"/>
                  </a:schemeClr>
                </a:solidFill>
                <a:latin typeface="+mn-lt"/>
                <a:cs typeface="Miriam Libre" panose="00000500000000000000" pitchFamily="2" charset="-79"/>
              </a:rPr>
              <a:t>DÚVIDAS? </a:t>
            </a:r>
          </a:p>
          <a:p>
            <a:endParaRPr lang="pt-BR" sz="4800" b="1" dirty="0">
              <a:solidFill>
                <a:schemeClr val="tx1">
                  <a:lumMod val="85000"/>
                  <a:lumOff val="15000"/>
                </a:schemeClr>
              </a:solidFill>
              <a:latin typeface="+mn-lt"/>
              <a:cs typeface="Miriam Libre" panose="00000500000000000000" pitchFamily="2" charset="-79"/>
            </a:endParaRPr>
          </a:p>
          <a:p>
            <a:r>
              <a:rPr lang="pt-BR" sz="4800" b="1" dirty="0">
                <a:solidFill>
                  <a:schemeClr val="tx1">
                    <a:lumMod val="85000"/>
                    <a:lumOff val="15000"/>
                  </a:schemeClr>
                </a:solidFill>
                <a:latin typeface="+mn-lt"/>
                <a:cs typeface="Miriam Libre" panose="00000500000000000000" pitchFamily="2" charset="-79"/>
              </a:rPr>
              <a:t>	       PERGUNTAS?</a:t>
            </a:r>
          </a:p>
          <a:p>
            <a:pPr algn="r"/>
            <a:endParaRPr lang="pt-BR" sz="2400" dirty="0">
              <a:solidFill>
                <a:schemeClr val="accent2">
                  <a:lumMod val="40000"/>
                  <a:lumOff val="60000"/>
                </a:schemeClr>
              </a:solidFill>
            </a:endParaRPr>
          </a:p>
        </p:txBody>
      </p:sp>
    </p:spTree>
    <p:extLst>
      <p:ext uri="{BB962C8B-B14F-4D97-AF65-F5344CB8AC3E}">
        <p14:creationId xmlns:p14="http://schemas.microsoft.com/office/powerpoint/2010/main" val="3528972350"/>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ABA6A0D9-AFA6-C4A9-52C3-DA563DD7B3EA}"/>
              </a:ext>
            </a:extLst>
          </p:cNvPr>
          <p:cNvSpPr/>
          <p:nvPr/>
        </p:nvSpPr>
        <p:spPr>
          <a:xfrm>
            <a:off x="0" y="0"/>
            <a:ext cx="12192000" cy="613185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13E7E6E-17D2-C6D0-8704-0206E24C4B84}"/>
              </a:ext>
            </a:extLst>
          </p:cNvPr>
          <p:cNvSpPr txBox="1"/>
          <p:nvPr/>
        </p:nvSpPr>
        <p:spPr>
          <a:xfrm>
            <a:off x="2720173" y="1975304"/>
            <a:ext cx="7504686" cy="1015663"/>
          </a:xfrm>
          <a:prstGeom prst="rect">
            <a:avLst/>
          </a:prstGeom>
          <a:noFill/>
        </p:spPr>
        <p:txBody>
          <a:bodyPr wrap="square" rtlCol="0">
            <a:spAutoFit/>
          </a:bodyPr>
          <a:lstStyle/>
          <a:p>
            <a:pPr algn="ctr"/>
            <a:r>
              <a:rPr lang="pt-BR" sz="6000" b="1" dirty="0">
                <a:solidFill>
                  <a:schemeClr val="bg1"/>
                </a:solidFill>
                <a:latin typeface="+mj-lt"/>
                <a:cs typeface="Arial" panose="020B0604020202020204" pitchFamily="34" charset="0"/>
              </a:rPr>
              <a:t>Aula 01</a:t>
            </a:r>
          </a:p>
        </p:txBody>
      </p:sp>
      <p:sp>
        <p:nvSpPr>
          <p:cNvPr id="7" name="CaixaDeTexto 6">
            <a:extLst>
              <a:ext uri="{FF2B5EF4-FFF2-40B4-BE49-F238E27FC236}">
                <a16:creationId xmlns:a16="http://schemas.microsoft.com/office/drawing/2014/main" id="{29A9D664-0633-0DE9-5E7C-D8EA97A0FB67}"/>
              </a:ext>
            </a:extLst>
          </p:cNvPr>
          <p:cNvSpPr txBox="1"/>
          <p:nvPr/>
        </p:nvSpPr>
        <p:spPr>
          <a:xfrm>
            <a:off x="1537446" y="3292645"/>
            <a:ext cx="8991600" cy="584775"/>
          </a:xfrm>
          <a:prstGeom prst="rect">
            <a:avLst/>
          </a:prstGeom>
          <a:noFill/>
        </p:spPr>
        <p:txBody>
          <a:bodyPr wrap="square" rtlCol="0">
            <a:spAutoFit/>
          </a:bodyPr>
          <a:lstStyle/>
          <a:p>
            <a:pPr algn="ctr"/>
            <a:r>
              <a:rPr lang="pt-BR" sz="3200" b="1" i="1" dirty="0">
                <a:solidFill>
                  <a:schemeClr val="bg1"/>
                </a:solidFill>
                <a:latin typeface="+mj-lt"/>
                <a:cs typeface="Arial" panose="020B0604020202020204" pitchFamily="34" charset="0"/>
              </a:rPr>
              <a:t>Introdução à Lógica de Programação</a:t>
            </a:r>
          </a:p>
        </p:txBody>
      </p:sp>
      <p:grpSp>
        <p:nvGrpSpPr>
          <p:cNvPr id="8" name="Google Shape;394;p38">
            <a:extLst>
              <a:ext uri="{FF2B5EF4-FFF2-40B4-BE49-F238E27FC236}">
                <a16:creationId xmlns:a16="http://schemas.microsoft.com/office/drawing/2014/main" id="{DA0A2E6B-59C3-9AEB-29A5-2479D2421498}"/>
              </a:ext>
            </a:extLst>
          </p:cNvPr>
          <p:cNvGrpSpPr/>
          <p:nvPr/>
        </p:nvGrpSpPr>
        <p:grpSpPr>
          <a:xfrm>
            <a:off x="4519766" y="2114062"/>
            <a:ext cx="583656" cy="738145"/>
            <a:chOff x="584925" y="238125"/>
            <a:chExt cx="415200" cy="525100"/>
          </a:xfrm>
          <a:solidFill>
            <a:schemeClr val="bg1"/>
          </a:solidFill>
        </p:grpSpPr>
        <p:sp>
          <p:nvSpPr>
            <p:cNvPr id="9" name="Google Shape;395;p38">
              <a:extLst>
                <a:ext uri="{FF2B5EF4-FFF2-40B4-BE49-F238E27FC236}">
                  <a16:creationId xmlns:a16="http://schemas.microsoft.com/office/drawing/2014/main" id="{C3F59036-9537-9C8F-2FCF-B32165B2FE6B}"/>
                </a:ext>
              </a:extLst>
            </p:cNvPr>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6;p38">
              <a:extLst>
                <a:ext uri="{FF2B5EF4-FFF2-40B4-BE49-F238E27FC236}">
                  <a16:creationId xmlns:a16="http://schemas.microsoft.com/office/drawing/2014/main" id="{074FC275-71C0-D042-F68E-16BBFF3DE331}"/>
                </a:ext>
              </a:extLst>
            </p:cNvPr>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7;p38">
              <a:extLst>
                <a:ext uri="{FF2B5EF4-FFF2-40B4-BE49-F238E27FC236}">
                  <a16:creationId xmlns:a16="http://schemas.microsoft.com/office/drawing/2014/main" id="{F860E285-7E2D-123B-AB96-8DC3E9F5FDE1}"/>
                </a:ext>
              </a:extLst>
            </p:cNvPr>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8;p38">
              <a:extLst>
                <a:ext uri="{FF2B5EF4-FFF2-40B4-BE49-F238E27FC236}">
                  <a16:creationId xmlns:a16="http://schemas.microsoft.com/office/drawing/2014/main" id="{0190B2BB-E23E-1E3F-B72B-92CF612C7436}"/>
                </a:ext>
              </a:extLst>
            </p:cNvPr>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9;p38">
              <a:extLst>
                <a:ext uri="{FF2B5EF4-FFF2-40B4-BE49-F238E27FC236}">
                  <a16:creationId xmlns:a16="http://schemas.microsoft.com/office/drawing/2014/main" id="{7C1EAA47-E660-5270-5889-6C7A5D356399}"/>
                </a:ext>
              </a:extLst>
            </p:cNvPr>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0;p38">
              <a:extLst>
                <a:ext uri="{FF2B5EF4-FFF2-40B4-BE49-F238E27FC236}">
                  <a16:creationId xmlns:a16="http://schemas.microsoft.com/office/drawing/2014/main" id="{3BBBF95F-314D-43F9-7D9A-CA4B14CAEF0F}"/>
                </a:ext>
              </a:extLst>
            </p:cNvPr>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01788593"/>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9A821F10-AA3A-D015-F95E-AD8946FBF846}"/>
              </a:ext>
            </a:extLst>
          </p:cNvPr>
          <p:cNvSpPr/>
          <p:nvPr/>
        </p:nvSpPr>
        <p:spPr>
          <a:xfrm>
            <a:off x="11643808" y="-1"/>
            <a:ext cx="548192" cy="6858001"/>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80359B"/>
                </a:solidFill>
              </a:ln>
              <a:solidFill>
                <a:srgbClr val="80359B"/>
              </a:solidFill>
            </a:endParaRPr>
          </a:p>
        </p:txBody>
      </p:sp>
      <p:sp>
        <p:nvSpPr>
          <p:cNvPr id="5" name="Retângulo 4">
            <a:extLst>
              <a:ext uri="{FF2B5EF4-FFF2-40B4-BE49-F238E27FC236}">
                <a16:creationId xmlns:a16="http://schemas.microsoft.com/office/drawing/2014/main" id="{CEA3496E-2094-C7B9-A995-12849DCB6E8C}"/>
              </a:ext>
            </a:extLst>
          </p:cNvPr>
          <p:cNvSpPr/>
          <p:nvPr/>
        </p:nvSpPr>
        <p:spPr>
          <a:xfrm>
            <a:off x="0" y="-1"/>
            <a:ext cx="2936086" cy="6857999"/>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80359B"/>
                </a:solidFill>
              </a:ln>
              <a:solidFill>
                <a:srgbClr val="80359B"/>
              </a:solidFill>
            </a:endParaRPr>
          </a:p>
        </p:txBody>
      </p:sp>
      <p:sp>
        <p:nvSpPr>
          <p:cNvPr id="7" name="Google Shape;3851;p15">
            <a:extLst>
              <a:ext uri="{FF2B5EF4-FFF2-40B4-BE49-F238E27FC236}">
                <a16:creationId xmlns:a16="http://schemas.microsoft.com/office/drawing/2014/main" id="{B9F88704-769A-F702-FDCD-FD8E8F1E3979}"/>
              </a:ext>
            </a:extLst>
          </p:cNvPr>
          <p:cNvSpPr txBox="1">
            <a:spLocks/>
          </p:cNvSpPr>
          <p:nvPr/>
        </p:nvSpPr>
        <p:spPr>
          <a:xfrm>
            <a:off x="3552211" y="3428998"/>
            <a:ext cx="7220564" cy="28819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Font typeface="Barlow Light"/>
              <a:buNone/>
            </a:pPr>
            <a:r>
              <a:rPr lang="en-US" sz="4800" b="1" dirty="0">
                <a:latin typeface="+mn-lt"/>
                <a:ea typeface="Titillium Web"/>
                <a:cs typeface="Miriam Libre" panose="00000500000000000000" pitchFamily="2" charset="-79"/>
                <a:sym typeface="Titillium Web"/>
              </a:rPr>
              <a:t>O que é essa tal de Programação?</a:t>
            </a:r>
          </a:p>
        </p:txBody>
      </p:sp>
      <p:pic>
        <p:nvPicPr>
          <p:cNvPr id="10" name="Imagem 9">
            <a:extLst>
              <a:ext uri="{FF2B5EF4-FFF2-40B4-BE49-F238E27FC236}">
                <a16:creationId xmlns:a16="http://schemas.microsoft.com/office/drawing/2014/main" id="{F8228E05-624D-74A1-47C4-0586D708F6BF}"/>
              </a:ext>
            </a:extLst>
          </p:cNvPr>
          <p:cNvPicPr>
            <a:picLocks noChangeAspect="1"/>
          </p:cNvPicPr>
          <p:nvPr/>
        </p:nvPicPr>
        <p:blipFill>
          <a:blip r:embed="rId2"/>
          <a:stretch>
            <a:fillRect/>
          </a:stretch>
        </p:blipFill>
        <p:spPr>
          <a:xfrm>
            <a:off x="9217248" y="349211"/>
            <a:ext cx="1991043" cy="2199361"/>
          </a:xfrm>
          <a:prstGeom prst="rect">
            <a:avLst/>
          </a:prstGeom>
        </p:spPr>
      </p:pic>
    </p:spTree>
    <p:extLst>
      <p:ext uri="{BB962C8B-B14F-4D97-AF65-F5344CB8AC3E}">
        <p14:creationId xmlns:p14="http://schemas.microsoft.com/office/powerpoint/2010/main" val="871448519"/>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842B1818-A20A-DB15-179F-13514AE7414A}"/>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CONCEITO DE PROGRAMAÇÃO</a:t>
            </a:r>
          </a:p>
        </p:txBody>
      </p:sp>
      <p:grpSp>
        <p:nvGrpSpPr>
          <p:cNvPr id="3" name="Google Shape;451;p38">
            <a:extLst>
              <a:ext uri="{FF2B5EF4-FFF2-40B4-BE49-F238E27FC236}">
                <a16:creationId xmlns:a16="http://schemas.microsoft.com/office/drawing/2014/main" id="{B2F09CDD-5686-D9E7-A6C8-C32F54B9E41D}"/>
              </a:ext>
            </a:extLst>
          </p:cNvPr>
          <p:cNvGrpSpPr/>
          <p:nvPr/>
        </p:nvGrpSpPr>
        <p:grpSpPr>
          <a:xfrm>
            <a:off x="10624790" y="556836"/>
            <a:ext cx="919380" cy="764847"/>
            <a:chOff x="1926350" y="995225"/>
            <a:chExt cx="428650" cy="356600"/>
          </a:xfrm>
          <a:solidFill>
            <a:srgbClr val="005CAA"/>
          </a:solidFill>
        </p:grpSpPr>
        <p:sp>
          <p:nvSpPr>
            <p:cNvPr id="5" name="Google Shape;452;p38">
              <a:extLst>
                <a:ext uri="{FF2B5EF4-FFF2-40B4-BE49-F238E27FC236}">
                  <a16:creationId xmlns:a16="http://schemas.microsoft.com/office/drawing/2014/main" id="{02B92AE8-98EF-6522-DBB4-3F4FA3939902}"/>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3;p38">
              <a:extLst>
                <a:ext uri="{FF2B5EF4-FFF2-40B4-BE49-F238E27FC236}">
                  <a16:creationId xmlns:a16="http://schemas.microsoft.com/office/drawing/2014/main" id="{11C89DFA-3B69-0059-0BCF-E266277F642B}"/>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4;p38">
              <a:extLst>
                <a:ext uri="{FF2B5EF4-FFF2-40B4-BE49-F238E27FC236}">
                  <a16:creationId xmlns:a16="http://schemas.microsoft.com/office/drawing/2014/main" id="{73AFDF75-57EB-1D77-5AC5-AE4FFDD0CA9A}"/>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5;p38">
              <a:extLst>
                <a:ext uri="{FF2B5EF4-FFF2-40B4-BE49-F238E27FC236}">
                  <a16:creationId xmlns:a16="http://schemas.microsoft.com/office/drawing/2014/main" id="{E16A4CB9-05DB-58AC-D26A-EB4392AB3767}"/>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CaixaDeTexto 9">
            <a:extLst>
              <a:ext uri="{FF2B5EF4-FFF2-40B4-BE49-F238E27FC236}">
                <a16:creationId xmlns:a16="http://schemas.microsoft.com/office/drawing/2014/main" id="{ABBB779E-4419-93BC-C51E-CCC7449A9370}"/>
              </a:ext>
            </a:extLst>
          </p:cNvPr>
          <p:cNvSpPr txBox="1"/>
          <p:nvPr/>
        </p:nvSpPr>
        <p:spPr>
          <a:xfrm>
            <a:off x="853439" y="1896599"/>
            <a:ext cx="10690731" cy="2308324"/>
          </a:xfrm>
          <a:prstGeom prst="rect">
            <a:avLst/>
          </a:prstGeom>
          <a:noFill/>
        </p:spPr>
        <p:txBody>
          <a:bodyPr wrap="square">
            <a:spAutoFit/>
          </a:bodyPr>
          <a:lstStyle/>
          <a:p>
            <a:pPr algn="just"/>
            <a:r>
              <a:rPr lang="pt-BR" sz="3600" b="1" dirty="0">
                <a:latin typeface="+mj-lt"/>
                <a:cs typeface="Miriam Libre" panose="00000500000000000000" pitchFamily="2" charset="-79"/>
              </a:rPr>
              <a:t>Programar é criar uma </a:t>
            </a:r>
            <a:r>
              <a:rPr lang="pt-BR" sz="3600" b="1" dirty="0">
                <a:solidFill>
                  <a:srgbClr val="005CAA"/>
                </a:solidFill>
                <a:latin typeface="+mj-lt"/>
                <a:cs typeface="Miriam Libre" panose="00000500000000000000" pitchFamily="2" charset="-79"/>
              </a:rPr>
              <a:t>sequência lógica de instruções </a:t>
            </a:r>
            <a:r>
              <a:rPr lang="pt-BR" sz="3600" b="1" dirty="0">
                <a:latin typeface="+mj-lt"/>
                <a:cs typeface="Miriam Libre" panose="00000500000000000000" pitchFamily="2" charset="-79"/>
              </a:rPr>
              <a:t>ou tarefas, através de uma linguagem com códigos ou não, </a:t>
            </a:r>
            <a:r>
              <a:rPr lang="pt-BR" sz="3600" b="1" dirty="0">
                <a:solidFill>
                  <a:srgbClr val="005CAA"/>
                </a:solidFill>
                <a:latin typeface="+mj-lt"/>
                <a:cs typeface="Miriam Libre" panose="00000500000000000000" pitchFamily="2" charset="-79"/>
              </a:rPr>
              <a:t>para resolver determinado problema </a:t>
            </a:r>
            <a:r>
              <a:rPr lang="pt-BR" sz="3600" b="1" dirty="0">
                <a:latin typeface="+mj-lt"/>
                <a:cs typeface="Miriam Libre" panose="00000500000000000000" pitchFamily="2" charset="-79"/>
              </a:rPr>
              <a:t>ou atingir um objetivo específico.</a:t>
            </a:r>
            <a:endParaRPr lang="pt-BR" sz="3600" b="1" dirty="0">
              <a:latin typeface="+mj-lt"/>
            </a:endParaRPr>
          </a:p>
        </p:txBody>
      </p:sp>
      <p:sp>
        <p:nvSpPr>
          <p:cNvPr id="11" name="CaixaDeTexto 10">
            <a:extLst>
              <a:ext uri="{FF2B5EF4-FFF2-40B4-BE49-F238E27FC236}">
                <a16:creationId xmlns:a16="http://schemas.microsoft.com/office/drawing/2014/main" id="{0ABAA186-5557-1954-C6B9-61CA593E3D07}"/>
              </a:ext>
            </a:extLst>
          </p:cNvPr>
          <p:cNvSpPr txBox="1"/>
          <p:nvPr/>
        </p:nvSpPr>
        <p:spPr>
          <a:xfrm>
            <a:off x="4513546" y="5005271"/>
            <a:ext cx="8359175" cy="646331"/>
          </a:xfrm>
          <a:prstGeom prst="rect">
            <a:avLst/>
          </a:prstGeom>
          <a:noFill/>
        </p:spPr>
        <p:txBody>
          <a:bodyPr wrap="square">
            <a:spAutoFit/>
          </a:bodyPr>
          <a:lstStyle/>
          <a:p>
            <a:pPr algn="just"/>
            <a:r>
              <a:rPr lang="pt-BR" sz="3600" b="1" dirty="0">
                <a:cs typeface="Miriam Libre" panose="00000500000000000000" pitchFamily="2" charset="-79"/>
              </a:rPr>
              <a:t>Como quando você faz um BOLO! : )</a:t>
            </a:r>
            <a:endParaRPr lang="pt-BR" sz="3600" b="1" dirty="0">
              <a:latin typeface="+mj-lt"/>
            </a:endParaRPr>
          </a:p>
        </p:txBody>
      </p:sp>
    </p:spTree>
    <p:extLst>
      <p:ext uri="{BB962C8B-B14F-4D97-AF65-F5344CB8AC3E}">
        <p14:creationId xmlns:p14="http://schemas.microsoft.com/office/powerpoint/2010/main" val="460157732"/>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842B1818-A20A-DB15-179F-13514AE7414A}"/>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ALGORITMO DO BOLO</a:t>
            </a:r>
          </a:p>
        </p:txBody>
      </p:sp>
      <p:sp>
        <p:nvSpPr>
          <p:cNvPr id="9" name="Google Shape;523;p14">
            <a:extLst>
              <a:ext uri="{FF2B5EF4-FFF2-40B4-BE49-F238E27FC236}">
                <a16:creationId xmlns:a16="http://schemas.microsoft.com/office/drawing/2014/main" id="{D141230B-DD71-433D-71CC-889F0DA6B10C}"/>
              </a:ext>
            </a:extLst>
          </p:cNvPr>
          <p:cNvSpPr txBox="1">
            <a:spLocks noGrp="1"/>
          </p:cNvSpPr>
          <p:nvPr/>
        </p:nvSpPr>
        <p:spPr>
          <a:xfrm>
            <a:off x="1032640" y="1365336"/>
            <a:ext cx="7078721" cy="439538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1"/>
              </a:buClr>
              <a:buSzPts val="20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55600" algn="l" rtl="0">
              <a:lnSpc>
                <a:spcPct val="115000"/>
              </a:lnSpc>
              <a:spcBef>
                <a:spcPts val="0"/>
              </a:spcBef>
              <a:spcAft>
                <a:spcPts val="0"/>
              </a:spcAft>
              <a:buClr>
                <a:schemeClr val="accent1"/>
              </a:buClr>
              <a:buSzPts val="20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lvl="0" indent="0">
              <a:buNone/>
            </a:pPr>
            <a:r>
              <a:rPr lang="en-US" sz="2400" b="1" dirty="0">
                <a:latin typeface="+mj-lt"/>
                <a:cs typeface="Miriam Libre" panose="00000500000000000000" pitchFamily="2" charset="-79"/>
              </a:rPr>
              <a:t>1. Misture os ingredientes</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2. Bata os ingredientes em uma vasilha</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3. Despeje a mistura na forma</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4. Se houver coco ralado ou granulado</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	Então sobre a mistura adicione esse ingrediente</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5. Leve a forma ao forno</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6. Enquanto não dourar</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	Deixe a forma no forno</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7. Retire do forno</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8. Deixe esfriar</a:t>
            </a:r>
            <a:endParaRPr lang="pt-BR" sz="2400" b="1" dirty="0">
              <a:latin typeface="+mj-lt"/>
              <a:cs typeface="Miriam Libre" panose="00000500000000000000" pitchFamily="2" charset="-79"/>
            </a:endParaRPr>
          </a:p>
        </p:txBody>
      </p:sp>
      <p:sp>
        <p:nvSpPr>
          <p:cNvPr id="16" name="Retângulo 15">
            <a:extLst>
              <a:ext uri="{FF2B5EF4-FFF2-40B4-BE49-F238E27FC236}">
                <a16:creationId xmlns:a16="http://schemas.microsoft.com/office/drawing/2014/main" id="{2218829E-439C-C686-EAD4-20E078BCA223}"/>
              </a:ext>
            </a:extLst>
          </p:cNvPr>
          <p:cNvSpPr/>
          <p:nvPr/>
        </p:nvSpPr>
        <p:spPr>
          <a:xfrm>
            <a:off x="5908197" y="5090965"/>
            <a:ext cx="5585632" cy="830997"/>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indent="0">
              <a:buFont typeface="Raleway Light"/>
              <a:buNone/>
            </a:pPr>
            <a:r>
              <a:rPr lang="pt-BR" sz="2400" b="1" dirty="0">
                <a:solidFill>
                  <a:srgbClr val="005CAA"/>
                </a:solidFill>
                <a:latin typeface="+mn-lt"/>
                <a:cs typeface="Miriam Libre" panose="00000500000000000000" pitchFamily="2" charset="-79"/>
              </a:rPr>
              <a:t>Existe uma lógica no preparo do bolo?</a:t>
            </a:r>
          </a:p>
          <a:p>
            <a:pPr marL="114300" indent="0">
              <a:buFont typeface="Raleway Light"/>
              <a:buNone/>
            </a:pPr>
            <a:r>
              <a:rPr lang="pt-BR" sz="2400" b="1" dirty="0">
                <a:solidFill>
                  <a:srgbClr val="005CAA"/>
                </a:solidFill>
                <a:latin typeface="+mn-lt"/>
                <a:cs typeface="Miriam Libre" panose="00000500000000000000" pitchFamily="2" charset="-79"/>
              </a:rPr>
              <a:t>Quais elementos de lógica identificamos?</a:t>
            </a:r>
          </a:p>
        </p:txBody>
      </p:sp>
      <p:pic>
        <p:nvPicPr>
          <p:cNvPr id="19" name="Imagem 18">
            <a:extLst>
              <a:ext uri="{FF2B5EF4-FFF2-40B4-BE49-F238E27FC236}">
                <a16:creationId xmlns:a16="http://schemas.microsoft.com/office/drawing/2014/main" id="{A4847368-4BF8-9679-4609-009452E3A255}"/>
              </a:ext>
            </a:extLst>
          </p:cNvPr>
          <p:cNvPicPr>
            <a:picLocks noChangeAspect="1"/>
          </p:cNvPicPr>
          <p:nvPr/>
        </p:nvPicPr>
        <p:blipFill>
          <a:blip r:embed="rId4"/>
          <a:stretch>
            <a:fillRect/>
          </a:stretch>
        </p:blipFill>
        <p:spPr>
          <a:xfrm>
            <a:off x="10701297" y="514782"/>
            <a:ext cx="792532" cy="796565"/>
          </a:xfrm>
          <a:prstGeom prst="rect">
            <a:avLst/>
          </a:prstGeom>
        </p:spPr>
      </p:pic>
    </p:spTree>
    <p:extLst>
      <p:ext uri="{BB962C8B-B14F-4D97-AF65-F5344CB8AC3E}">
        <p14:creationId xmlns:p14="http://schemas.microsoft.com/office/powerpoint/2010/main" val="1241453651"/>
      </p:ext>
    </p:extLst>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842B1818-A20A-DB15-179F-13514AE7414A}"/>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ALGORITMO DO BOLO</a:t>
            </a:r>
          </a:p>
        </p:txBody>
      </p:sp>
      <p:sp>
        <p:nvSpPr>
          <p:cNvPr id="9" name="Google Shape;523;p14">
            <a:extLst>
              <a:ext uri="{FF2B5EF4-FFF2-40B4-BE49-F238E27FC236}">
                <a16:creationId xmlns:a16="http://schemas.microsoft.com/office/drawing/2014/main" id="{D141230B-DD71-433D-71CC-889F0DA6B10C}"/>
              </a:ext>
            </a:extLst>
          </p:cNvPr>
          <p:cNvSpPr txBox="1">
            <a:spLocks noGrp="1"/>
          </p:cNvSpPr>
          <p:nvPr/>
        </p:nvSpPr>
        <p:spPr>
          <a:xfrm>
            <a:off x="1032640" y="1365336"/>
            <a:ext cx="7078721" cy="433442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1"/>
              </a:buClr>
              <a:buSzPts val="20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55600" algn="l" rtl="0">
              <a:lnSpc>
                <a:spcPct val="115000"/>
              </a:lnSpc>
              <a:spcBef>
                <a:spcPts val="0"/>
              </a:spcBef>
              <a:spcAft>
                <a:spcPts val="0"/>
              </a:spcAft>
              <a:buClr>
                <a:schemeClr val="accent1"/>
              </a:buClr>
              <a:buSzPts val="20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lvl="0" indent="0">
              <a:buNone/>
            </a:pPr>
            <a:r>
              <a:rPr lang="en-US" sz="2400" b="1" dirty="0">
                <a:latin typeface="+mj-lt"/>
                <a:cs typeface="Miriam Libre" panose="00000500000000000000" pitchFamily="2" charset="-79"/>
              </a:rPr>
              <a:t>1. Misture os ingredientes</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2. Bata os ingredientes em uma vasilha</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3. Despeje a mistura na forma</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4. </a:t>
            </a:r>
            <a:r>
              <a:rPr lang="en-US" sz="2400" b="1" dirty="0">
                <a:solidFill>
                  <a:srgbClr val="005CAA"/>
                </a:solidFill>
                <a:latin typeface="+mn-lt"/>
                <a:cs typeface="Miriam Libre" panose="00000500000000000000" pitchFamily="2" charset="-79"/>
              </a:rPr>
              <a:t>Se</a:t>
            </a:r>
            <a:r>
              <a:rPr lang="en-US" sz="2400" b="1" dirty="0">
                <a:latin typeface="+mj-lt"/>
                <a:cs typeface="Miriam Libre" panose="00000500000000000000" pitchFamily="2" charset="-79"/>
              </a:rPr>
              <a:t> houver coco ralado </a:t>
            </a:r>
            <a:r>
              <a:rPr lang="en-US" sz="2400" b="1" dirty="0">
                <a:solidFill>
                  <a:srgbClr val="005CAA"/>
                </a:solidFill>
                <a:latin typeface="+mn-lt"/>
                <a:cs typeface="Miriam Libre" panose="00000500000000000000" pitchFamily="2" charset="-79"/>
              </a:rPr>
              <a:t>ou</a:t>
            </a:r>
            <a:r>
              <a:rPr lang="en-US" sz="2400" b="1" dirty="0">
                <a:latin typeface="+mj-lt"/>
                <a:cs typeface="Miriam Libre" panose="00000500000000000000" pitchFamily="2" charset="-79"/>
              </a:rPr>
              <a:t> granulado</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	Então sobre a mistura </a:t>
            </a:r>
            <a:r>
              <a:rPr lang="en-US" sz="2400" b="1" dirty="0">
                <a:solidFill>
                  <a:srgbClr val="005CAA"/>
                </a:solidFill>
                <a:latin typeface="+mn-lt"/>
                <a:cs typeface="Miriam Libre" panose="00000500000000000000" pitchFamily="2" charset="-79"/>
              </a:rPr>
              <a:t>adicione</a:t>
            </a:r>
            <a:r>
              <a:rPr lang="en-US" sz="2400" b="1" dirty="0">
                <a:latin typeface="+mj-lt"/>
                <a:cs typeface="Miriam Libre" panose="00000500000000000000" pitchFamily="2" charset="-79"/>
              </a:rPr>
              <a:t> esse ingrediente</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5. Leve a forma ao forno</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6. </a:t>
            </a:r>
            <a:r>
              <a:rPr lang="en-US" sz="2400" b="1" dirty="0">
                <a:solidFill>
                  <a:srgbClr val="005CAA"/>
                </a:solidFill>
                <a:latin typeface="+mn-lt"/>
                <a:cs typeface="Miriam Libre" panose="00000500000000000000" pitchFamily="2" charset="-79"/>
              </a:rPr>
              <a:t>Enquanto</a:t>
            </a:r>
            <a:r>
              <a:rPr lang="en-US" sz="2400" b="1" dirty="0">
                <a:latin typeface="+mj-lt"/>
                <a:cs typeface="Miriam Libre" panose="00000500000000000000" pitchFamily="2" charset="-79"/>
              </a:rPr>
              <a:t> não dourar</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	Deixe a forma no forno</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7. Retire do forno</a:t>
            </a:r>
            <a:br>
              <a:rPr lang="en-US" sz="2400" b="1" dirty="0">
                <a:latin typeface="+mj-lt"/>
                <a:cs typeface="Miriam Libre" panose="00000500000000000000" pitchFamily="2" charset="-79"/>
              </a:rPr>
            </a:br>
            <a:r>
              <a:rPr lang="en-US" sz="2400" b="1" dirty="0">
                <a:latin typeface="+mj-lt"/>
                <a:cs typeface="Miriam Libre" panose="00000500000000000000" pitchFamily="2" charset="-79"/>
              </a:rPr>
              <a:t>8. Deixe esfriar</a:t>
            </a:r>
            <a:endParaRPr lang="pt-BR" sz="2400" b="1" dirty="0">
              <a:latin typeface="+mj-lt"/>
              <a:cs typeface="Miriam Libre" panose="00000500000000000000" pitchFamily="2" charset="-79"/>
            </a:endParaRPr>
          </a:p>
        </p:txBody>
      </p:sp>
      <p:pic>
        <p:nvPicPr>
          <p:cNvPr id="19" name="Imagem 18">
            <a:extLst>
              <a:ext uri="{FF2B5EF4-FFF2-40B4-BE49-F238E27FC236}">
                <a16:creationId xmlns:a16="http://schemas.microsoft.com/office/drawing/2014/main" id="{A4847368-4BF8-9679-4609-009452E3A255}"/>
              </a:ext>
            </a:extLst>
          </p:cNvPr>
          <p:cNvPicPr>
            <a:picLocks noChangeAspect="1"/>
          </p:cNvPicPr>
          <p:nvPr/>
        </p:nvPicPr>
        <p:blipFill>
          <a:blip r:embed="rId4"/>
          <a:stretch>
            <a:fillRect/>
          </a:stretch>
        </p:blipFill>
        <p:spPr>
          <a:xfrm>
            <a:off x="10701297" y="514782"/>
            <a:ext cx="792532" cy="796565"/>
          </a:xfrm>
          <a:prstGeom prst="rect">
            <a:avLst/>
          </a:prstGeom>
        </p:spPr>
      </p:pic>
    </p:spTree>
    <p:extLst>
      <p:ext uri="{BB962C8B-B14F-4D97-AF65-F5344CB8AC3E}">
        <p14:creationId xmlns:p14="http://schemas.microsoft.com/office/powerpoint/2010/main" val="4094358024"/>
      </p:ext>
    </p:extLst>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9A821F10-AA3A-D015-F95E-AD8946FBF846}"/>
              </a:ext>
            </a:extLst>
          </p:cNvPr>
          <p:cNvSpPr/>
          <p:nvPr/>
        </p:nvSpPr>
        <p:spPr>
          <a:xfrm>
            <a:off x="11643808" y="-1"/>
            <a:ext cx="548192" cy="6858001"/>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80359B"/>
                </a:solidFill>
              </a:ln>
              <a:solidFill>
                <a:srgbClr val="80359B"/>
              </a:solidFill>
            </a:endParaRPr>
          </a:p>
        </p:txBody>
      </p:sp>
      <p:sp>
        <p:nvSpPr>
          <p:cNvPr id="5" name="Retângulo 4">
            <a:extLst>
              <a:ext uri="{FF2B5EF4-FFF2-40B4-BE49-F238E27FC236}">
                <a16:creationId xmlns:a16="http://schemas.microsoft.com/office/drawing/2014/main" id="{CEA3496E-2094-C7B9-A995-12849DCB6E8C}"/>
              </a:ext>
            </a:extLst>
          </p:cNvPr>
          <p:cNvSpPr/>
          <p:nvPr/>
        </p:nvSpPr>
        <p:spPr>
          <a:xfrm>
            <a:off x="0" y="-1"/>
            <a:ext cx="2936086" cy="6857999"/>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80359B"/>
                </a:solidFill>
              </a:ln>
              <a:solidFill>
                <a:srgbClr val="80359B"/>
              </a:solidFill>
            </a:endParaRPr>
          </a:p>
        </p:txBody>
      </p:sp>
      <p:sp>
        <p:nvSpPr>
          <p:cNvPr id="7" name="Google Shape;3851;p15">
            <a:extLst>
              <a:ext uri="{FF2B5EF4-FFF2-40B4-BE49-F238E27FC236}">
                <a16:creationId xmlns:a16="http://schemas.microsoft.com/office/drawing/2014/main" id="{B9F88704-769A-F702-FDCD-FD8E8F1E3979}"/>
              </a:ext>
            </a:extLst>
          </p:cNvPr>
          <p:cNvSpPr txBox="1">
            <a:spLocks/>
          </p:cNvSpPr>
          <p:nvPr/>
        </p:nvSpPr>
        <p:spPr>
          <a:xfrm>
            <a:off x="3552211" y="3428999"/>
            <a:ext cx="7220564" cy="980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Font typeface="Barlow Light"/>
              <a:buNone/>
            </a:pPr>
            <a:r>
              <a:rPr lang="en-US" sz="4800" b="1" dirty="0">
                <a:latin typeface="+mn-lt"/>
                <a:ea typeface="Titillium Web"/>
                <a:cs typeface="Miriam Libre" panose="00000500000000000000" pitchFamily="2" charset="-79"/>
                <a:sym typeface="Titillium Web"/>
              </a:rPr>
              <a:t>Abstração Lógica</a:t>
            </a:r>
          </a:p>
        </p:txBody>
      </p:sp>
      <p:pic>
        <p:nvPicPr>
          <p:cNvPr id="10" name="Imagem 9">
            <a:extLst>
              <a:ext uri="{FF2B5EF4-FFF2-40B4-BE49-F238E27FC236}">
                <a16:creationId xmlns:a16="http://schemas.microsoft.com/office/drawing/2014/main" id="{F8228E05-624D-74A1-47C4-0586D708F6BF}"/>
              </a:ext>
            </a:extLst>
          </p:cNvPr>
          <p:cNvPicPr>
            <a:picLocks noChangeAspect="1"/>
          </p:cNvPicPr>
          <p:nvPr/>
        </p:nvPicPr>
        <p:blipFill>
          <a:blip r:embed="rId2"/>
          <a:stretch>
            <a:fillRect/>
          </a:stretch>
        </p:blipFill>
        <p:spPr>
          <a:xfrm>
            <a:off x="9217248" y="349211"/>
            <a:ext cx="1991043" cy="2199361"/>
          </a:xfrm>
          <a:prstGeom prst="rect">
            <a:avLst/>
          </a:prstGeom>
        </p:spPr>
      </p:pic>
      <p:sp>
        <p:nvSpPr>
          <p:cNvPr id="2" name="CaixaDeTexto 1">
            <a:extLst>
              <a:ext uri="{FF2B5EF4-FFF2-40B4-BE49-F238E27FC236}">
                <a16:creationId xmlns:a16="http://schemas.microsoft.com/office/drawing/2014/main" id="{D5C0D3EC-DD2B-2E82-D402-E3F847260966}"/>
              </a:ext>
            </a:extLst>
          </p:cNvPr>
          <p:cNvSpPr txBox="1"/>
          <p:nvPr/>
        </p:nvSpPr>
        <p:spPr>
          <a:xfrm>
            <a:off x="3519758" y="4409441"/>
            <a:ext cx="7688533"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Entender e separar o problema em partes</a:t>
            </a:r>
          </a:p>
        </p:txBody>
      </p:sp>
    </p:spTree>
    <p:extLst>
      <p:ext uri="{BB962C8B-B14F-4D97-AF65-F5344CB8AC3E}">
        <p14:creationId xmlns:p14="http://schemas.microsoft.com/office/powerpoint/2010/main" val="2438872564"/>
      </p:ext>
    </p:extLst>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842B1818-A20A-DB15-179F-13514AE7414A}"/>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CONCEITO DE ABSTRAÇÃO LÓGICA</a:t>
            </a:r>
          </a:p>
        </p:txBody>
      </p:sp>
      <p:pic>
        <p:nvPicPr>
          <p:cNvPr id="19" name="Imagem 18">
            <a:extLst>
              <a:ext uri="{FF2B5EF4-FFF2-40B4-BE49-F238E27FC236}">
                <a16:creationId xmlns:a16="http://schemas.microsoft.com/office/drawing/2014/main" id="{A4847368-4BF8-9679-4609-009452E3A255}"/>
              </a:ext>
            </a:extLst>
          </p:cNvPr>
          <p:cNvPicPr>
            <a:picLocks noChangeAspect="1"/>
          </p:cNvPicPr>
          <p:nvPr/>
        </p:nvPicPr>
        <p:blipFill>
          <a:blip r:embed="rId4"/>
          <a:stretch>
            <a:fillRect/>
          </a:stretch>
        </p:blipFill>
        <p:spPr>
          <a:xfrm>
            <a:off x="10701297" y="514782"/>
            <a:ext cx="792532" cy="796565"/>
          </a:xfrm>
          <a:prstGeom prst="rect">
            <a:avLst/>
          </a:prstGeom>
        </p:spPr>
      </p:pic>
      <p:sp>
        <p:nvSpPr>
          <p:cNvPr id="3" name="Google Shape;558;p19">
            <a:extLst>
              <a:ext uri="{FF2B5EF4-FFF2-40B4-BE49-F238E27FC236}">
                <a16:creationId xmlns:a16="http://schemas.microsoft.com/office/drawing/2014/main" id="{BC6090D1-EC9B-C425-0095-B0B4ED255DF2}"/>
              </a:ext>
            </a:extLst>
          </p:cNvPr>
          <p:cNvSpPr txBox="1">
            <a:spLocks noGrp="1"/>
          </p:cNvSpPr>
          <p:nvPr/>
        </p:nvSpPr>
        <p:spPr>
          <a:xfrm>
            <a:off x="1058042" y="1768314"/>
            <a:ext cx="10075915" cy="381968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76200" indent="0" algn="just">
              <a:buNone/>
            </a:pPr>
            <a:r>
              <a:rPr lang="pt-BR" sz="3200" b="1" i="0" u="none" strike="noStrike" baseline="0" dirty="0">
                <a:solidFill>
                  <a:srgbClr val="005CAA"/>
                </a:solidFill>
                <a:latin typeface="+mn-lt"/>
                <a:cs typeface="Miriam Libre" panose="00000500000000000000" pitchFamily="2" charset="-79"/>
              </a:rPr>
              <a:t>Abstrair: </a:t>
            </a:r>
            <a:r>
              <a:rPr lang="pt-BR" sz="3200" i="0" u="none" strike="noStrike" baseline="0" dirty="0">
                <a:latin typeface="+mn-lt"/>
                <a:cs typeface="Miriam Libre" panose="00000500000000000000" pitchFamily="2" charset="-79"/>
              </a:rPr>
              <a:t>“Analisar de modo observativo um ou muitos aspectos que estão contidos num todo; estudar separadamente suas particularidades ou características.”</a:t>
            </a:r>
          </a:p>
          <a:p>
            <a:pPr marL="76200" indent="0" algn="just">
              <a:buNone/>
            </a:pPr>
            <a:br>
              <a:rPr lang="pt-BR" sz="3200" b="0" i="0" u="none" strike="noStrike" baseline="0" dirty="0">
                <a:latin typeface="+mn-lt"/>
                <a:cs typeface="Miriam Libre" panose="00000500000000000000" pitchFamily="2" charset="-79"/>
              </a:rPr>
            </a:br>
            <a:r>
              <a:rPr lang="pt-BR" sz="3200" b="1" i="0" u="none" strike="noStrike" baseline="0" dirty="0">
                <a:solidFill>
                  <a:srgbClr val="005CAA"/>
                </a:solidFill>
                <a:latin typeface="+mn-lt"/>
                <a:cs typeface="Miriam Libre" panose="00000500000000000000" pitchFamily="2" charset="-79"/>
              </a:rPr>
              <a:t>Lógica: </a:t>
            </a:r>
            <a:r>
              <a:rPr lang="pt-BR" sz="3200" i="0" u="none" strike="noStrike" baseline="0" dirty="0">
                <a:latin typeface="+mn-lt"/>
                <a:cs typeface="Miriam Libre" panose="00000500000000000000" pitchFamily="2" charset="-79"/>
              </a:rPr>
              <a:t>“Modo de raciocinar coerente que expressa uma relação de causa e consequência; raciocínio, método.”</a:t>
            </a:r>
            <a:endParaRPr sz="3200" dirty="0">
              <a:latin typeface="+mn-lt"/>
              <a:cs typeface="Miriam Libre" panose="00000500000000000000" pitchFamily="2" charset="-79"/>
            </a:endParaRPr>
          </a:p>
        </p:txBody>
      </p:sp>
    </p:spTree>
    <p:extLst>
      <p:ext uri="{BB962C8B-B14F-4D97-AF65-F5344CB8AC3E}">
        <p14:creationId xmlns:p14="http://schemas.microsoft.com/office/powerpoint/2010/main" val="1865567435"/>
      </p:ext>
    </p:extLst>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842B1818-A20A-DB15-179F-13514AE7414A}"/>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CONCEITO DE ABSTRAÇÃO LÓGICA</a:t>
            </a:r>
          </a:p>
        </p:txBody>
      </p:sp>
      <p:pic>
        <p:nvPicPr>
          <p:cNvPr id="19" name="Imagem 18">
            <a:extLst>
              <a:ext uri="{FF2B5EF4-FFF2-40B4-BE49-F238E27FC236}">
                <a16:creationId xmlns:a16="http://schemas.microsoft.com/office/drawing/2014/main" id="{A4847368-4BF8-9679-4609-009452E3A255}"/>
              </a:ext>
            </a:extLst>
          </p:cNvPr>
          <p:cNvPicPr>
            <a:picLocks noChangeAspect="1"/>
          </p:cNvPicPr>
          <p:nvPr/>
        </p:nvPicPr>
        <p:blipFill>
          <a:blip r:embed="rId4"/>
          <a:stretch>
            <a:fillRect/>
          </a:stretch>
        </p:blipFill>
        <p:spPr>
          <a:xfrm>
            <a:off x="10701297" y="514782"/>
            <a:ext cx="792532" cy="796565"/>
          </a:xfrm>
          <a:prstGeom prst="rect">
            <a:avLst/>
          </a:prstGeom>
        </p:spPr>
      </p:pic>
      <p:sp>
        <p:nvSpPr>
          <p:cNvPr id="3" name="Google Shape;558;p19">
            <a:extLst>
              <a:ext uri="{FF2B5EF4-FFF2-40B4-BE49-F238E27FC236}">
                <a16:creationId xmlns:a16="http://schemas.microsoft.com/office/drawing/2014/main" id="{BC6090D1-EC9B-C425-0095-B0B4ED255DF2}"/>
              </a:ext>
            </a:extLst>
          </p:cNvPr>
          <p:cNvSpPr txBox="1">
            <a:spLocks noGrp="1"/>
          </p:cNvSpPr>
          <p:nvPr/>
        </p:nvSpPr>
        <p:spPr>
          <a:xfrm>
            <a:off x="1058042" y="1768314"/>
            <a:ext cx="10075915" cy="381968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76200" indent="0" algn="just">
              <a:buNone/>
            </a:pPr>
            <a:r>
              <a:rPr lang="pt-BR" sz="3200" b="1" i="0" u="none" strike="noStrike" baseline="0" dirty="0">
                <a:solidFill>
                  <a:srgbClr val="005CAA"/>
                </a:solidFill>
                <a:latin typeface="+mn-lt"/>
                <a:cs typeface="Miriam Libre" panose="00000500000000000000" pitchFamily="2" charset="-79"/>
              </a:rPr>
              <a:t>Abstração Lógica </a:t>
            </a:r>
            <a:r>
              <a:rPr lang="pt-BR" sz="3200" i="0" u="none" strike="noStrike" baseline="0" dirty="0">
                <a:solidFill>
                  <a:schemeClr val="tx1">
                    <a:lumMod val="85000"/>
                    <a:lumOff val="15000"/>
                  </a:schemeClr>
                </a:solidFill>
                <a:latin typeface="+mn-lt"/>
                <a:cs typeface="Miriam Libre" panose="00000500000000000000" pitchFamily="2" charset="-79"/>
              </a:rPr>
              <a:t>é a análise a partir de observação, considerando uma linha de raciocínio sobre determinados aspectos de um todo.</a:t>
            </a:r>
          </a:p>
          <a:p>
            <a:pPr marL="76200" indent="0" algn="just">
              <a:buNone/>
            </a:pPr>
            <a:endParaRPr lang="pt-BR" sz="800" i="0" u="none" strike="noStrike" baseline="0" dirty="0">
              <a:solidFill>
                <a:schemeClr val="tx1">
                  <a:lumMod val="85000"/>
                  <a:lumOff val="15000"/>
                </a:schemeClr>
              </a:solidFill>
              <a:latin typeface="+mn-lt"/>
              <a:cs typeface="Miriam Libre" panose="00000500000000000000" pitchFamily="2" charset="-79"/>
            </a:endParaRPr>
          </a:p>
          <a:p>
            <a:pPr marL="76200" indent="0" algn="just">
              <a:buNone/>
            </a:pPr>
            <a:r>
              <a:rPr lang="pt-BR" sz="3200" i="0" u="none" strike="noStrike" baseline="0" dirty="0">
                <a:solidFill>
                  <a:schemeClr val="tx1">
                    <a:lumMod val="85000"/>
                    <a:lumOff val="15000"/>
                  </a:schemeClr>
                </a:solidFill>
                <a:latin typeface="+mn-lt"/>
                <a:cs typeface="Miriam Libre" panose="00000500000000000000" pitchFamily="2" charset="-79"/>
              </a:rPr>
              <a:t>Capacidade de olhar para um problema e extrair os aspectos compondo uma sequência de raciocínios que construa uma solução adequada.</a:t>
            </a:r>
            <a:endParaRPr lang="pt-BR" sz="3200" dirty="0">
              <a:solidFill>
                <a:schemeClr val="tx1">
                  <a:lumMod val="85000"/>
                  <a:lumOff val="15000"/>
                </a:schemeClr>
              </a:solidFill>
              <a:latin typeface="+mn-lt"/>
              <a:cs typeface="Miriam Libre" panose="00000500000000000000" pitchFamily="2" charset="-79"/>
            </a:endParaRPr>
          </a:p>
        </p:txBody>
      </p:sp>
    </p:spTree>
    <p:extLst>
      <p:ext uri="{BB962C8B-B14F-4D97-AF65-F5344CB8AC3E}">
        <p14:creationId xmlns:p14="http://schemas.microsoft.com/office/powerpoint/2010/main" val="3516872139"/>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Google Shape;3850;p15">
            <a:extLst>
              <a:ext uri="{FF2B5EF4-FFF2-40B4-BE49-F238E27FC236}">
                <a16:creationId xmlns:a16="http://schemas.microsoft.com/office/drawing/2014/main" id="{79709482-9887-13E6-E758-48B1703EDC11}"/>
              </a:ext>
            </a:extLst>
          </p:cNvPr>
          <p:cNvSpPr txBox="1">
            <a:spLocks/>
          </p:cNvSpPr>
          <p:nvPr/>
        </p:nvSpPr>
        <p:spPr>
          <a:xfrm>
            <a:off x="4117190" y="457200"/>
            <a:ext cx="3897256" cy="15008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pt-BR" sz="8000" b="1" dirty="0">
                <a:solidFill>
                  <a:srgbClr val="005CAA"/>
                </a:solidFill>
                <a:latin typeface="+mj-lt"/>
              </a:rPr>
              <a:t>OLÁ!</a:t>
            </a:r>
          </a:p>
        </p:txBody>
      </p:sp>
      <p:sp>
        <p:nvSpPr>
          <p:cNvPr id="5" name="Google Shape;3851;p15">
            <a:extLst>
              <a:ext uri="{FF2B5EF4-FFF2-40B4-BE49-F238E27FC236}">
                <a16:creationId xmlns:a16="http://schemas.microsoft.com/office/drawing/2014/main" id="{E7F5D569-3E7B-183D-DDF1-0A04C73553B0}"/>
              </a:ext>
            </a:extLst>
          </p:cNvPr>
          <p:cNvSpPr txBox="1">
            <a:spLocks/>
          </p:cNvSpPr>
          <p:nvPr/>
        </p:nvSpPr>
        <p:spPr>
          <a:xfrm>
            <a:off x="4117189" y="1909319"/>
            <a:ext cx="7680363" cy="3066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pt-BR" sz="3600" b="1" dirty="0">
                <a:latin typeface="+mj-lt"/>
                <a:ea typeface="Titillium Web"/>
                <a:cs typeface="Titillium Web"/>
                <a:sym typeface="Titillium Web"/>
              </a:rPr>
              <a:t>Eu me chamo Lucas Naspolini</a:t>
            </a:r>
          </a:p>
          <a:p>
            <a:pPr marL="0" indent="0">
              <a:buFont typeface="Barlow Light"/>
              <a:buNone/>
            </a:pPr>
            <a:endParaRPr lang="pt-BR" sz="800" b="1" dirty="0">
              <a:latin typeface="+mj-lt"/>
              <a:ea typeface="Titillium Web"/>
              <a:cs typeface="Titillium Web"/>
              <a:sym typeface="Titillium Web"/>
            </a:endParaRPr>
          </a:p>
          <a:p>
            <a:pPr marL="285750" indent="-285750">
              <a:buClr>
                <a:schemeClr val="dk1"/>
              </a:buClr>
              <a:buSzPts val="1100"/>
              <a:buFont typeface="Wingdings" panose="05000000000000000000" pitchFamily="2" charset="2"/>
              <a:buChar char="§"/>
            </a:pPr>
            <a:r>
              <a:rPr lang="pt-BR" b="1" dirty="0">
                <a:latin typeface="+mj-lt"/>
                <a:cs typeface="Miriam Libre" panose="00000500000000000000" pitchFamily="2" charset="-79"/>
              </a:rPr>
              <a:t>Ciência da Computação (UNISUL)</a:t>
            </a:r>
          </a:p>
          <a:p>
            <a:pPr marL="285750" indent="-285750">
              <a:buClr>
                <a:schemeClr val="dk1"/>
              </a:buClr>
              <a:buSzPts val="1100"/>
              <a:buFont typeface="Wingdings" panose="05000000000000000000" pitchFamily="2" charset="2"/>
              <a:buChar char="§"/>
            </a:pPr>
            <a:r>
              <a:rPr lang="pt-BR" b="1" dirty="0">
                <a:latin typeface="+mj-lt"/>
                <a:cs typeface="Miriam Libre" panose="00000500000000000000" pitchFamily="2" charset="-79"/>
              </a:rPr>
              <a:t>Design de Jogos (UNIVALI)</a:t>
            </a:r>
          </a:p>
          <a:p>
            <a:pPr marL="285750" indent="-285750">
              <a:buClr>
                <a:schemeClr val="dk1"/>
              </a:buClr>
              <a:buSzPts val="1100"/>
              <a:buFont typeface="Wingdings" panose="05000000000000000000" pitchFamily="2" charset="2"/>
              <a:buChar char="§"/>
            </a:pPr>
            <a:r>
              <a:rPr lang="pt-BR" b="1" dirty="0">
                <a:latin typeface="+mj-lt"/>
                <a:cs typeface="Miriam Libre" panose="00000500000000000000" pitchFamily="2" charset="-79"/>
              </a:rPr>
              <a:t>Mestrado Design / Interações Cognitivas (UDESC)</a:t>
            </a:r>
          </a:p>
          <a:p>
            <a:pPr marL="0" indent="0">
              <a:buClr>
                <a:schemeClr val="dk1"/>
              </a:buClr>
              <a:buSzPts val="1100"/>
              <a:buFont typeface="Barlow Light"/>
              <a:buNone/>
            </a:pPr>
            <a:endParaRPr lang="pt-BR" sz="2000" dirty="0">
              <a:latin typeface="+mj-lt"/>
            </a:endParaRPr>
          </a:p>
          <a:p>
            <a:pPr marL="0" indent="0">
              <a:buClr>
                <a:schemeClr val="dk1"/>
              </a:buClr>
              <a:buSzPts val="1100"/>
              <a:buFont typeface="Barlow Light"/>
              <a:buNone/>
            </a:pPr>
            <a:r>
              <a:rPr lang="pt-BR" sz="2000" b="1" dirty="0">
                <a:solidFill>
                  <a:srgbClr val="005CAA"/>
                </a:solidFill>
              </a:rPr>
              <a:t>     </a:t>
            </a:r>
            <a:r>
              <a:rPr lang="pt-BR" sz="2000" b="1" dirty="0">
                <a:solidFill>
                  <a:srgbClr val="005CAA"/>
                </a:solidFill>
                <a:latin typeface="+mj-lt"/>
              </a:rPr>
              <a:t>* Atuação como docente a 6 anos, no SENAI a 4 anos.</a:t>
            </a:r>
          </a:p>
        </p:txBody>
      </p:sp>
      <p:sp>
        <p:nvSpPr>
          <p:cNvPr id="6" name="Google Shape;3851;p15">
            <a:extLst>
              <a:ext uri="{FF2B5EF4-FFF2-40B4-BE49-F238E27FC236}">
                <a16:creationId xmlns:a16="http://schemas.microsoft.com/office/drawing/2014/main" id="{143F4E38-E5FE-6C52-011D-71269710FBAB}"/>
              </a:ext>
            </a:extLst>
          </p:cNvPr>
          <p:cNvSpPr txBox="1">
            <a:spLocks/>
          </p:cNvSpPr>
          <p:nvPr/>
        </p:nvSpPr>
        <p:spPr>
          <a:xfrm>
            <a:off x="4280463" y="5307733"/>
            <a:ext cx="6344327" cy="5243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buNone/>
            </a:pPr>
            <a:r>
              <a:rPr lang="pt-BR" sz="2000" b="1" dirty="0">
                <a:latin typeface="Miriam Libre" panose="00000500000000000000" pitchFamily="2" charset="-79"/>
                <a:cs typeface="Miriam Libre" panose="00000500000000000000" pitchFamily="2" charset="-79"/>
              </a:rPr>
              <a:t>Contato: </a:t>
            </a:r>
            <a:r>
              <a:rPr lang="pt-BR" sz="2000" b="1" dirty="0">
                <a:solidFill>
                  <a:srgbClr val="005CAA"/>
                </a:solidFill>
                <a:latin typeface="Miriam Libre" panose="00000500000000000000" pitchFamily="2" charset="-79"/>
                <a:cs typeface="Miriam Libre" panose="00000500000000000000" pitchFamily="2" charset="-79"/>
              </a:rPr>
              <a:t>lucas.naspolini@edu.sc.senai.br</a:t>
            </a:r>
          </a:p>
          <a:p>
            <a:pPr marL="0" indent="0">
              <a:buClr>
                <a:schemeClr val="dk1"/>
              </a:buClr>
              <a:buSzPts val="1100"/>
              <a:buFont typeface="Titillium Web Light"/>
              <a:buNone/>
            </a:pPr>
            <a:endParaRPr lang="pt-BR" sz="2000" dirty="0"/>
          </a:p>
        </p:txBody>
      </p:sp>
      <p:pic>
        <p:nvPicPr>
          <p:cNvPr id="7" name="Imagem 6">
            <a:extLst>
              <a:ext uri="{FF2B5EF4-FFF2-40B4-BE49-F238E27FC236}">
                <a16:creationId xmlns:a16="http://schemas.microsoft.com/office/drawing/2014/main" id="{F8ED0F17-B0FB-7726-2CEF-06FC6FE3F10B}"/>
              </a:ext>
            </a:extLst>
          </p:cNvPr>
          <p:cNvPicPr>
            <a:picLocks noChangeAspect="1"/>
          </p:cNvPicPr>
          <p:nvPr/>
        </p:nvPicPr>
        <p:blipFill>
          <a:blip r:embed="rId4"/>
          <a:stretch>
            <a:fillRect/>
          </a:stretch>
        </p:blipFill>
        <p:spPr>
          <a:xfrm>
            <a:off x="641233" y="590060"/>
            <a:ext cx="2872932" cy="5109987"/>
          </a:xfrm>
          <a:prstGeom prst="rect">
            <a:avLst/>
          </a:prstGeom>
        </p:spPr>
      </p:pic>
    </p:spTree>
    <p:extLst>
      <p:ext uri="{BB962C8B-B14F-4D97-AF65-F5344CB8AC3E}">
        <p14:creationId xmlns:p14="http://schemas.microsoft.com/office/powerpoint/2010/main" val="2200319725"/>
      </p:ext>
    </p:extLst>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842B1818-A20A-DB15-179F-13514AE7414A}"/>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ABSTRAÇÃO LÓGICA</a:t>
            </a:r>
          </a:p>
        </p:txBody>
      </p:sp>
      <p:sp>
        <p:nvSpPr>
          <p:cNvPr id="3" name="Google Shape;558;p19">
            <a:extLst>
              <a:ext uri="{FF2B5EF4-FFF2-40B4-BE49-F238E27FC236}">
                <a16:creationId xmlns:a16="http://schemas.microsoft.com/office/drawing/2014/main" id="{BC6090D1-EC9B-C425-0095-B0B4ED255DF2}"/>
              </a:ext>
            </a:extLst>
          </p:cNvPr>
          <p:cNvSpPr txBox="1">
            <a:spLocks noGrp="1"/>
          </p:cNvSpPr>
          <p:nvPr/>
        </p:nvSpPr>
        <p:spPr>
          <a:xfrm>
            <a:off x="1058042" y="1768314"/>
            <a:ext cx="10075915" cy="381968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76200" indent="0" algn="just">
              <a:buNone/>
            </a:pPr>
            <a:r>
              <a:rPr lang="pt-BR" sz="3000" i="0" u="none" strike="noStrike" baseline="0" dirty="0">
                <a:solidFill>
                  <a:schemeClr val="tx1">
                    <a:lumMod val="85000"/>
                    <a:lumOff val="15000"/>
                  </a:schemeClr>
                </a:solidFill>
                <a:latin typeface="+mn-lt"/>
                <a:cs typeface="Miriam Libre" panose="00000500000000000000" pitchFamily="2" charset="-79"/>
              </a:rPr>
              <a:t>Caso o indivíduo queira falar que </a:t>
            </a:r>
            <a:r>
              <a:rPr lang="pt-BR" sz="3000" b="1" i="0" u="none" strike="noStrike" baseline="0" dirty="0">
                <a:solidFill>
                  <a:srgbClr val="005CAA"/>
                </a:solidFill>
                <a:latin typeface="+mn-lt"/>
                <a:cs typeface="Miriam Libre" panose="00000500000000000000" pitchFamily="2" charset="-79"/>
              </a:rPr>
              <a:t>“Um carro vermelho está vindo em sua direção”</a:t>
            </a:r>
            <a:r>
              <a:rPr lang="pt-BR" sz="3000" i="0" u="none" strike="noStrike" baseline="0" dirty="0">
                <a:solidFill>
                  <a:schemeClr val="tx1">
                    <a:lumMod val="85000"/>
                    <a:lumOff val="15000"/>
                  </a:schemeClr>
                </a:solidFill>
                <a:latin typeface="+mn-lt"/>
                <a:cs typeface="Miriam Libre" panose="00000500000000000000" pitchFamily="2" charset="-79"/>
              </a:rPr>
              <a:t>, ele teve que organizar diversos aspectos relevantes para que essa mensagem pudesse ser compreendida (e imaginada) pelo interlocutor. Caso ele não conseguisse organizar logicamente essa frase, poderia sair algo como: </a:t>
            </a:r>
            <a:r>
              <a:rPr lang="pt-BR" sz="3000" b="1" i="0" u="none" strike="noStrike" baseline="0" dirty="0">
                <a:solidFill>
                  <a:srgbClr val="005CAA"/>
                </a:solidFill>
                <a:latin typeface="+mn-lt"/>
                <a:cs typeface="Miriam Libre" panose="00000500000000000000" pitchFamily="2" charset="-79"/>
              </a:rPr>
              <a:t>“Sua direção vermelha um carro vindo está”</a:t>
            </a:r>
            <a:r>
              <a:rPr lang="pt-BR" sz="3000" i="0" u="none" strike="noStrike" baseline="0" dirty="0">
                <a:solidFill>
                  <a:schemeClr val="tx1">
                    <a:lumMod val="85000"/>
                    <a:lumOff val="15000"/>
                  </a:schemeClr>
                </a:solidFill>
                <a:latin typeface="+mn-lt"/>
                <a:cs typeface="Miriam Libre" panose="00000500000000000000" pitchFamily="2" charset="-79"/>
              </a:rPr>
              <a:t>, o que poderia criar uma grande confusão.</a:t>
            </a:r>
          </a:p>
        </p:txBody>
      </p:sp>
      <p:grpSp>
        <p:nvGrpSpPr>
          <p:cNvPr id="16" name="Google Shape;451;p38">
            <a:extLst>
              <a:ext uri="{FF2B5EF4-FFF2-40B4-BE49-F238E27FC236}">
                <a16:creationId xmlns:a16="http://schemas.microsoft.com/office/drawing/2014/main" id="{A9560698-846C-6814-4728-CAA0AF79DEA3}"/>
              </a:ext>
            </a:extLst>
          </p:cNvPr>
          <p:cNvGrpSpPr/>
          <p:nvPr/>
        </p:nvGrpSpPr>
        <p:grpSpPr>
          <a:xfrm>
            <a:off x="10624790" y="556836"/>
            <a:ext cx="919380" cy="764847"/>
            <a:chOff x="1926350" y="995225"/>
            <a:chExt cx="428650" cy="356600"/>
          </a:xfrm>
          <a:solidFill>
            <a:srgbClr val="005CAA"/>
          </a:solidFill>
        </p:grpSpPr>
        <p:sp>
          <p:nvSpPr>
            <p:cNvPr id="17" name="Google Shape;452;p38">
              <a:extLst>
                <a:ext uri="{FF2B5EF4-FFF2-40B4-BE49-F238E27FC236}">
                  <a16:creationId xmlns:a16="http://schemas.microsoft.com/office/drawing/2014/main" id="{3BA9BB62-76C0-1D29-F84B-80F320EB97FC}"/>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3;p38">
              <a:extLst>
                <a:ext uri="{FF2B5EF4-FFF2-40B4-BE49-F238E27FC236}">
                  <a16:creationId xmlns:a16="http://schemas.microsoft.com/office/drawing/2014/main" id="{CA6A3F31-2CF7-D62D-5D51-7842A28D35AC}"/>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4;p38">
              <a:extLst>
                <a:ext uri="{FF2B5EF4-FFF2-40B4-BE49-F238E27FC236}">
                  <a16:creationId xmlns:a16="http://schemas.microsoft.com/office/drawing/2014/main" id="{A8523103-C185-D432-63A0-9C0BE489DF10}"/>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5;p38">
              <a:extLst>
                <a:ext uri="{FF2B5EF4-FFF2-40B4-BE49-F238E27FC236}">
                  <a16:creationId xmlns:a16="http://schemas.microsoft.com/office/drawing/2014/main" id="{637319D3-4A9E-B1B5-71A3-BEF2D57B41B9}"/>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9921737"/>
      </p:ext>
    </p:extLst>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842B1818-A20A-DB15-179F-13514AE7414A}"/>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ABSTRAÇÃO LÓGICA</a:t>
            </a:r>
          </a:p>
        </p:txBody>
      </p:sp>
      <p:grpSp>
        <p:nvGrpSpPr>
          <p:cNvPr id="5" name="Google Shape;394;p38">
            <a:extLst>
              <a:ext uri="{FF2B5EF4-FFF2-40B4-BE49-F238E27FC236}">
                <a16:creationId xmlns:a16="http://schemas.microsoft.com/office/drawing/2014/main" id="{4EB449E1-198D-E281-192C-CB055EBAADCA}"/>
              </a:ext>
            </a:extLst>
          </p:cNvPr>
          <p:cNvGrpSpPr/>
          <p:nvPr/>
        </p:nvGrpSpPr>
        <p:grpSpPr>
          <a:xfrm>
            <a:off x="10804435" y="543991"/>
            <a:ext cx="583656" cy="738145"/>
            <a:chOff x="584925" y="238125"/>
            <a:chExt cx="415200" cy="525100"/>
          </a:xfrm>
          <a:solidFill>
            <a:srgbClr val="005CAA"/>
          </a:solidFill>
        </p:grpSpPr>
        <p:sp>
          <p:nvSpPr>
            <p:cNvPr id="6" name="Google Shape;395;p38">
              <a:extLst>
                <a:ext uri="{FF2B5EF4-FFF2-40B4-BE49-F238E27FC236}">
                  <a16:creationId xmlns:a16="http://schemas.microsoft.com/office/drawing/2014/main" id="{D986FD90-B6A8-9FAF-2235-10277C4E5E53}"/>
                </a:ext>
              </a:extLst>
            </p:cNvPr>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6;p38">
              <a:extLst>
                <a:ext uri="{FF2B5EF4-FFF2-40B4-BE49-F238E27FC236}">
                  <a16:creationId xmlns:a16="http://schemas.microsoft.com/office/drawing/2014/main" id="{A52DDA24-2F7E-6A87-9DB1-EF16F06C212E}"/>
                </a:ext>
              </a:extLst>
            </p:cNvPr>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7;p38">
              <a:extLst>
                <a:ext uri="{FF2B5EF4-FFF2-40B4-BE49-F238E27FC236}">
                  <a16:creationId xmlns:a16="http://schemas.microsoft.com/office/drawing/2014/main" id="{CBE22835-A774-B645-0290-153475843CB6}"/>
                </a:ext>
              </a:extLst>
            </p:cNvPr>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8;p38">
              <a:extLst>
                <a:ext uri="{FF2B5EF4-FFF2-40B4-BE49-F238E27FC236}">
                  <a16:creationId xmlns:a16="http://schemas.microsoft.com/office/drawing/2014/main" id="{93E71322-6C76-6738-C64F-0BBBD36E7BB9}"/>
                </a:ext>
              </a:extLst>
            </p:cNvPr>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9;p38">
              <a:extLst>
                <a:ext uri="{FF2B5EF4-FFF2-40B4-BE49-F238E27FC236}">
                  <a16:creationId xmlns:a16="http://schemas.microsoft.com/office/drawing/2014/main" id="{0034D2FF-69EE-5928-3378-82591D73D4B3}"/>
                </a:ext>
              </a:extLst>
            </p:cNvPr>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0;p38">
              <a:extLst>
                <a:ext uri="{FF2B5EF4-FFF2-40B4-BE49-F238E27FC236}">
                  <a16:creationId xmlns:a16="http://schemas.microsoft.com/office/drawing/2014/main" id="{3164D8D3-D2AB-5AF0-8CE5-2B78CC8D2742}"/>
                </a:ext>
              </a:extLst>
            </p:cNvPr>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558;p19">
            <a:extLst>
              <a:ext uri="{FF2B5EF4-FFF2-40B4-BE49-F238E27FC236}">
                <a16:creationId xmlns:a16="http://schemas.microsoft.com/office/drawing/2014/main" id="{7419E8E9-913C-4698-B259-0F0238F06044}"/>
              </a:ext>
            </a:extLst>
          </p:cNvPr>
          <p:cNvSpPr txBox="1">
            <a:spLocks noGrp="1"/>
          </p:cNvSpPr>
          <p:nvPr/>
        </p:nvSpPr>
        <p:spPr>
          <a:xfrm>
            <a:off x="1058042" y="1768314"/>
            <a:ext cx="10075915" cy="381968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76200" indent="0" algn="just">
              <a:buNone/>
            </a:pPr>
            <a:r>
              <a:rPr lang="pt-BR" sz="3000" b="1" i="0" u="none" strike="noStrike" baseline="0" dirty="0">
                <a:solidFill>
                  <a:srgbClr val="005CAA"/>
                </a:solidFill>
                <a:latin typeface="+mn-lt"/>
                <a:cs typeface="Miriam Libre" panose="00000500000000000000" pitchFamily="2" charset="-79"/>
              </a:rPr>
              <a:t>a) </a:t>
            </a:r>
            <a:r>
              <a:rPr lang="pt-BR" sz="3000" i="0" u="none" strike="noStrike" baseline="0" dirty="0">
                <a:solidFill>
                  <a:schemeClr val="tx1">
                    <a:lumMod val="85000"/>
                    <a:lumOff val="15000"/>
                  </a:schemeClr>
                </a:solidFill>
                <a:latin typeface="+mn-lt"/>
                <a:cs typeface="Miriam Libre" panose="00000500000000000000" pitchFamily="2" charset="-79"/>
              </a:rPr>
              <a:t>Uma empresa que quer criar uma plataforma para oferecer seus produtos pelo mundo, em múltiplos idiomas, 24 horas por dia e 7 dias da semana.</a:t>
            </a:r>
          </a:p>
          <a:p>
            <a:pPr marL="76200" indent="0" algn="just">
              <a:buNone/>
            </a:pPr>
            <a:endParaRPr lang="pt-BR" sz="800" i="0" u="none" strike="noStrike" baseline="0" dirty="0">
              <a:solidFill>
                <a:schemeClr val="tx1">
                  <a:lumMod val="85000"/>
                  <a:lumOff val="15000"/>
                </a:schemeClr>
              </a:solidFill>
              <a:latin typeface="+mn-lt"/>
              <a:cs typeface="Miriam Libre" panose="00000500000000000000" pitchFamily="2" charset="-79"/>
            </a:endParaRPr>
          </a:p>
          <a:p>
            <a:pPr marL="76200" indent="0" algn="just">
              <a:buNone/>
            </a:pPr>
            <a:r>
              <a:rPr lang="pt-BR" sz="3000" b="1" i="0" u="none" strike="noStrike" baseline="0" dirty="0">
                <a:solidFill>
                  <a:srgbClr val="005CAA"/>
                </a:solidFill>
                <a:latin typeface="+mn-lt"/>
                <a:cs typeface="Miriam Libre" panose="00000500000000000000" pitchFamily="2" charset="-79"/>
              </a:rPr>
              <a:t>b) </a:t>
            </a:r>
            <a:r>
              <a:rPr lang="pt-BR" sz="3000" i="0" u="none" strike="noStrike" baseline="0" dirty="0">
                <a:solidFill>
                  <a:schemeClr val="tx1">
                    <a:lumMod val="85000"/>
                    <a:lumOff val="15000"/>
                  </a:schemeClr>
                </a:solidFill>
                <a:latin typeface="+mn-lt"/>
                <a:cs typeface="Miriam Libre" panose="00000500000000000000" pitchFamily="2" charset="-79"/>
              </a:rPr>
              <a:t>Um governo municipal que quer simplificar o controle dos estacionamentos da cidade, oferecendo com maior dinamismo um sistema de pagamento e monitoramento dessas vagas.</a:t>
            </a:r>
          </a:p>
        </p:txBody>
      </p:sp>
    </p:spTree>
    <p:extLst>
      <p:ext uri="{BB962C8B-B14F-4D97-AF65-F5344CB8AC3E}">
        <p14:creationId xmlns:p14="http://schemas.microsoft.com/office/powerpoint/2010/main" val="1792393678"/>
      </p:ext>
    </p:extLst>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842B1818-A20A-DB15-179F-13514AE7414A}"/>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ABSTRAÇÃO LÓGICA</a:t>
            </a:r>
          </a:p>
        </p:txBody>
      </p:sp>
      <p:grpSp>
        <p:nvGrpSpPr>
          <p:cNvPr id="5" name="Google Shape;394;p38">
            <a:extLst>
              <a:ext uri="{FF2B5EF4-FFF2-40B4-BE49-F238E27FC236}">
                <a16:creationId xmlns:a16="http://schemas.microsoft.com/office/drawing/2014/main" id="{4EB449E1-198D-E281-192C-CB055EBAADCA}"/>
              </a:ext>
            </a:extLst>
          </p:cNvPr>
          <p:cNvGrpSpPr/>
          <p:nvPr/>
        </p:nvGrpSpPr>
        <p:grpSpPr>
          <a:xfrm>
            <a:off x="10804435" y="543991"/>
            <a:ext cx="583656" cy="738145"/>
            <a:chOff x="584925" y="238125"/>
            <a:chExt cx="415200" cy="525100"/>
          </a:xfrm>
          <a:solidFill>
            <a:srgbClr val="005CAA"/>
          </a:solidFill>
        </p:grpSpPr>
        <p:sp>
          <p:nvSpPr>
            <p:cNvPr id="6" name="Google Shape;395;p38">
              <a:extLst>
                <a:ext uri="{FF2B5EF4-FFF2-40B4-BE49-F238E27FC236}">
                  <a16:creationId xmlns:a16="http://schemas.microsoft.com/office/drawing/2014/main" id="{D986FD90-B6A8-9FAF-2235-10277C4E5E53}"/>
                </a:ext>
              </a:extLst>
            </p:cNvPr>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6;p38">
              <a:extLst>
                <a:ext uri="{FF2B5EF4-FFF2-40B4-BE49-F238E27FC236}">
                  <a16:creationId xmlns:a16="http://schemas.microsoft.com/office/drawing/2014/main" id="{A52DDA24-2F7E-6A87-9DB1-EF16F06C212E}"/>
                </a:ext>
              </a:extLst>
            </p:cNvPr>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7;p38">
              <a:extLst>
                <a:ext uri="{FF2B5EF4-FFF2-40B4-BE49-F238E27FC236}">
                  <a16:creationId xmlns:a16="http://schemas.microsoft.com/office/drawing/2014/main" id="{CBE22835-A774-B645-0290-153475843CB6}"/>
                </a:ext>
              </a:extLst>
            </p:cNvPr>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8;p38">
              <a:extLst>
                <a:ext uri="{FF2B5EF4-FFF2-40B4-BE49-F238E27FC236}">
                  <a16:creationId xmlns:a16="http://schemas.microsoft.com/office/drawing/2014/main" id="{93E71322-6C76-6738-C64F-0BBBD36E7BB9}"/>
                </a:ext>
              </a:extLst>
            </p:cNvPr>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9;p38">
              <a:extLst>
                <a:ext uri="{FF2B5EF4-FFF2-40B4-BE49-F238E27FC236}">
                  <a16:creationId xmlns:a16="http://schemas.microsoft.com/office/drawing/2014/main" id="{0034D2FF-69EE-5928-3378-82591D73D4B3}"/>
                </a:ext>
              </a:extLst>
            </p:cNvPr>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0;p38">
              <a:extLst>
                <a:ext uri="{FF2B5EF4-FFF2-40B4-BE49-F238E27FC236}">
                  <a16:creationId xmlns:a16="http://schemas.microsoft.com/office/drawing/2014/main" id="{3164D8D3-D2AB-5AF0-8CE5-2B78CC8D2742}"/>
                </a:ext>
              </a:extLst>
            </p:cNvPr>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558;p19">
            <a:extLst>
              <a:ext uri="{FF2B5EF4-FFF2-40B4-BE49-F238E27FC236}">
                <a16:creationId xmlns:a16="http://schemas.microsoft.com/office/drawing/2014/main" id="{7419E8E9-913C-4698-B259-0F0238F06044}"/>
              </a:ext>
            </a:extLst>
          </p:cNvPr>
          <p:cNvSpPr txBox="1">
            <a:spLocks noGrp="1"/>
          </p:cNvSpPr>
          <p:nvPr/>
        </p:nvSpPr>
        <p:spPr>
          <a:xfrm>
            <a:off x="1058042" y="1768314"/>
            <a:ext cx="10075915" cy="381968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76200" indent="0" algn="just">
              <a:buNone/>
            </a:pPr>
            <a:r>
              <a:rPr lang="pt-BR" sz="3000" b="1" i="0" u="none" strike="noStrike" baseline="0" dirty="0">
                <a:solidFill>
                  <a:srgbClr val="005CAA"/>
                </a:solidFill>
                <a:latin typeface="+mn-lt"/>
                <a:cs typeface="Miriam Libre" panose="00000500000000000000" pitchFamily="2" charset="-79"/>
              </a:rPr>
              <a:t>c) </a:t>
            </a:r>
            <a:r>
              <a:rPr lang="pt-BR" sz="3000" i="0" u="none" strike="noStrike" baseline="0" dirty="0">
                <a:solidFill>
                  <a:schemeClr val="tx1">
                    <a:lumMod val="85000"/>
                    <a:lumOff val="15000"/>
                  </a:schemeClr>
                </a:solidFill>
                <a:latin typeface="+mn-lt"/>
                <a:cs typeface="Miriam Libre" panose="00000500000000000000" pitchFamily="2" charset="-79"/>
              </a:rPr>
              <a:t>Um hospital regional que quer, a partir de um sistema, verificar quais as tendências ao longo dos anos de determinadas demandas de atendimento, para definir seu quadro de profissionais de saúde bem como suas escalas de trabalho.</a:t>
            </a:r>
          </a:p>
          <a:p>
            <a:pPr marL="76200" indent="0" algn="just">
              <a:buNone/>
            </a:pPr>
            <a:endParaRPr lang="pt-BR" sz="800" i="0" u="none" strike="noStrike" baseline="0" dirty="0">
              <a:solidFill>
                <a:schemeClr val="tx1">
                  <a:lumMod val="85000"/>
                  <a:lumOff val="15000"/>
                </a:schemeClr>
              </a:solidFill>
              <a:latin typeface="+mn-lt"/>
              <a:cs typeface="Miriam Libre" panose="00000500000000000000" pitchFamily="2" charset="-79"/>
            </a:endParaRPr>
          </a:p>
          <a:p>
            <a:pPr marL="76200" indent="0" algn="just">
              <a:buNone/>
            </a:pPr>
            <a:r>
              <a:rPr lang="pt-BR" sz="3000" b="1" i="0" u="none" strike="noStrike" baseline="0" dirty="0">
                <a:solidFill>
                  <a:srgbClr val="005CAA"/>
                </a:solidFill>
                <a:latin typeface="+mn-lt"/>
                <a:cs typeface="Miriam Libre" panose="00000500000000000000" pitchFamily="2" charset="-79"/>
              </a:rPr>
              <a:t>d) </a:t>
            </a:r>
            <a:r>
              <a:rPr lang="pt-BR" sz="3000" i="0" u="none" strike="noStrike" baseline="0" dirty="0">
                <a:solidFill>
                  <a:schemeClr val="tx1">
                    <a:lumMod val="85000"/>
                    <a:lumOff val="15000"/>
                  </a:schemeClr>
                </a:solidFill>
                <a:latin typeface="+mn-lt"/>
                <a:cs typeface="Miriam Libre" panose="00000500000000000000" pitchFamily="2" charset="-79"/>
              </a:rPr>
              <a:t>Uma rede escolar que deseja criar jogos educacionais para aumentar o interesse de alunos de uma determinada faixa etária e relativo a alguns temas formativos.</a:t>
            </a:r>
          </a:p>
          <a:p>
            <a:pPr marL="76200" indent="0" algn="just">
              <a:buNone/>
            </a:pPr>
            <a:endParaRPr lang="pt-BR" sz="3000" i="0" u="none" strike="noStrike" baseline="0" dirty="0">
              <a:solidFill>
                <a:schemeClr val="tx1">
                  <a:lumMod val="85000"/>
                  <a:lumOff val="15000"/>
                </a:schemeClr>
              </a:solidFill>
              <a:latin typeface="+mn-lt"/>
              <a:cs typeface="Miriam Libre" panose="00000500000000000000" pitchFamily="2" charset="-79"/>
            </a:endParaRPr>
          </a:p>
          <a:p>
            <a:pPr marL="76200" indent="0" algn="just">
              <a:buNone/>
            </a:pPr>
            <a:endParaRPr lang="pt-BR" sz="3000" b="1" i="0" u="none" strike="noStrike" baseline="0" dirty="0">
              <a:solidFill>
                <a:srgbClr val="005CAA"/>
              </a:solidFill>
              <a:latin typeface="+mn-lt"/>
              <a:cs typeface="Miriam Libre" panose="00000500000000000000" pitchFamily="2" charset="-79"/>
            </a:endParaRPr>
          </a:p>
        </p:txBody>
      </p:sp>
    </p:spTree>
    <p:extLst>
      <p:ext uri="{BB962C8B-B14F-4D97-AF65-F5344CB8AC3E}">
        <p14:creationId xmlns:p14="http://schemas.microsoft.com/office/powerpoint/2010/main" val="4122748955"/>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9A821F10-AA3A-D015-F95E-AD8946FBF846}"/>
              </a:ext>
            </a:extLst>
          </p:cNvPr>
          <p:cNvSpPr/>
          <p:nvPr/>
        </p:nvSpPr>
        <p:spPr>
          <a:xfrm>
            <a:off x="11643808" y="-1"/>
            <a:ext cx="548192" cy="6858001"/>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80359B"/>
                </a:solidFill>
              </a:ln>
              <a:solidFill>
                <a:srgbClr val="80359B"/>
              </a:solidFill>
            </a:endParaRPr>
          </a:p>
        </p:txBody>
      </p:sp>
      <p:sp>
        <p:nvSpPr>
          <p:cNvPr id="5" name="Retângulo 4">
            <a:extLst>
              <a:ext uri="{FF2B5EF4-FFF2-40B4-BE49-F238E27FC236}">
                <a16:creationId xmlns:a16="http://schemas.microsoft.com/office/drawing/2014/main" id="{CEA3496E-2094-C7B9-A995-12849DCB6E8C}"/>
              </a:ext>
            </a:extLst>
          </p:cNvPr>
          <p:cNvSpPr/>
          <p:nvPr/>
        </p:nvSpPr>
        <p:spPr>
          <a:xfrm>
            <a:off x="0" y="-1"/>
            <a:ext cx="2936086" cy="6857999"/>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80359B"/>
                </a:solidFill>
              </a:ln>
              <a:solidFill>
                <a:srgbClr val="80359B"/>
              </a:solidFill>
            </a:endParaRPr>
          </a:p>
        </p:txBody>
      </p:sp>
      <p:sp>
        <p:nvSpPr>
          <p:cNvPr id="7" name="Google Shape;3851;p15">
            <a:extLst>
              <a:ext uri="{FF2B5EF4-FFF2-40B4-BE49-F238E27FC236}">
                <a16:creationId xmlns:a16="http://schemas.microsoft.com/office/drawing/2014/main" id="{B9F88704-769A-F702-FDCD-FD8E8F1E3979}"/>
              </a:ext>
            </a:extLst>
          </p:cNvPr>
          <p:cNvSpPr txBox="1">
            <a:spLocks/>
          </p:cNvSpPr>
          <p:nvPr/>
        </p:nvSpPr>
        <p:spPr>
          <a:xfrm>
            <a:off x="3101146" y="3428999"/>
            <a:ext cx="8377602" cy="980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Font typeface="Barlow Light"/>
              <a:buNone/>
            </a:pPr>
            <a:r>
              <a:rPr lang="en-US" sz="4800" b="1" dirty="0">
                <a:latin typeface="+mn-lt"/>
                <a:ea typeface="Titillium Web"/>
                <a:cs typeface="Miriam Libre" panose="00000500000000000000" pitchFamily="2" charset="-79"/>
                <a:sym typeface="Titillium Web"/>
              </a:rPr>
              <a:t>Representação de um Algoritmo</a:t>
            </a:r>
          </a:p>
        </p:txBody>
      </p:sp>
      <p:pic>
        <p:nvPicPr>
          <p:cNvPr id="10" name="Imagem 9">
            <a:extLst>
              <a:ext uri="{FF2B5EF4-FFF2-40B4-BE49-F238E27FC236}">
                <a16:creationId xmlns:a16="http://schemas.microsoft.com/office/drawing/2014/main" id="{F8228E05-624D-74A1-47C4-0586D708F6BF}"/>
              </a:ext>
            </a:extLst>
          </p:cNvPr>
          <p:cNvPicPr>
            <a:picLocks noChangeAspect="1"/>
          </p:cNvPicPr>
          <p:nvPr/>
        </p:nvPicPr>
        <p:blipFill>
          <a:blip r:embed="rId2"/>
          <a:stretch>
            <a:fillRect/>
          </a:stretch>
        </p:blipFill>
        <p:spPr>
          <a:xfrm>
            <a:off x="9217248" y="349211"/>
            <a:ext cx="1991043" cy="2199361"/>
          </a:xfrm>
          <a:prstGeom prst="rect">
            <a:avLst/>
          </a:prstGeom>
        </p:spPr>
      </p:pic>
      <p:sp>
        <p:nvSpPr>
          <p:cNvPr id="2" name="CaixaDeTexto 1">
            <a:extLst>
              <a:ext uri="{FF2B5EF4-FFF2-40B4-BE49-F238E27FC236}">
                <a16:creationId xmlns:a16="http://schemas.microsoft.com/office/drawing/2014/main" id="{D5C0D3EC-DD2B-2E82-D402-E3F847260966}"/>
              </a:ext>
            </a:extLst>
          </p:cNvPr>
          <p:cNvSpPr txBox="1"/>
          <p:nvPr/>
        </p:nvSpPr>
        <p:spPr>
          <a:xfrm>
            <a:off x="4030104" y="4409441"/>
            <a:ext cx="651968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O que é considerado programação?</a:t>
            </a:r>
          </a:p>
        </p:txBody>
      </p:sp>
    </p:spTree>
    <p:extLst>
      <p:ext uri="{BB962C8B-B14F-4D97-AF65-F5344CB8AC3E}">
        <p14:creationId xmlns:p14="http://schemas.microsoft.com/office/powerpoint/2010/main" val="208771890"/>
      </p:ext>
    </p:extLst>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A1B281A4-715F-A4C3-83B7-253811EB9F40}"/>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REPRESENTAÇÃO DE UM ALGORITMO</a:t>
            </a:r>
          </a:p>
        </p:txBody>
      </p:sp>
      <p:grpSp>
        <p:nvGrpSpPr>
          <p:cNvPr id="8" name="Google Shape;451;p38">
            <a:extLst>
              <a:ext uri="{FF2B5EF4-FFF2-40B4-BE49-F238E27FC236}">
                <a16:creationId xmlns:a16="http://schemas.microsoft.com/office/drawing/2014/main" id="{908CBCBE-E989-D33C-9051-F6DD416BD089}"/>
              </a:ext>
            </a:extLst>
          </p:cNvPr>
          <p:cNvGrpSpPr/>
          <p:nvPr/>
        </p:nvGrpSpPr>
        <p:grpSpPr>
          <a:xfrm>
            <a:off x="10624790" y="556836"/>
            <a:ext cx="919380" cy="764847"/>
            <a:chOff x="1926350" y="995225"/>
            <a:chExt cx="428650" cy="356600"/>
          </a:xfrm>
          <a:solidFill>
            <a:srgbClr val="005CAA"/>
          </a:solidFill>
        </p:grpSpPr>
        <p:sp>
          <p:nvSpPr>
            <p:cNvPr id="9" name="Google Shape;452;p38">
              <a:extLst>
                <a:ext uri="{FF2B5EF4-FFF2-40B4-BE49-F238E27FC236}">
                  <a16:creationId xmlns:a16="http://schemas.microsoft.com/office/drawing/2014/main" id="{3298C904-F9C7-EBF1-0746-ACC7BB9F5A11}"/>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3;p38">
              <a:extLst>
                <a:ext uri="{FF2B5EF4-FFF2-40B4-BE49-F238E27FC236}">
                  <a16:creationId xmlns:a16="http://schemas.microsoft.com/office/drawing/2014/main" id="{3623F5E6-5639-6A70-85FD-D2EB26F1B78C}"/>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4;p38">
              <a:extLst>
                <a:ext uri="{FF2B5EF4-FFF2-40B4-BE49-F238E27FC236}">
                  <a16:creationId xmlns:a16="http://schemas.microsoft.com/office/drawing/2014/main" id="{7133893E-3FE3-FDFE-C8EB-8AA5303ADE74}"/>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p38">
              <a:extLst>
                <a:ext uri="{FF2B5EF4-FFF2-40B4-BE49-F238E27FC236}">
                  <a16:creationId xmlns:a16="http://schemas.microsoft.com/office/drawing/2014/main" id="{388A3AEA-7F33-8E4C-5C61-26CE7CCEF1B9}"/>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851;p15">
            <a:extLst>
              <a:ext uri="{FF2B5EF4-FFF2-40B4-BE49-F238E27FC236}">
                <a16:creationId xmlns:a16="http://schemas.microsoft.com/office/drawing/2014/main" id="{B8166DA1-AD65-6739-60C1-976CF6B03D6E}"/>
              </a:ext>
            </a:extLst>
          </p:cNvPr>
          <p:cNvSpPr txBox="1">
            <a:spLocks/>
          </p:cNvSpPr>
          <p:nvPr/>
        </p:nvSpPr>
        <p:spPr>
          <a:xfrm>
            <a:off x="1347710" y="1370922"/>
            <a:ext cx="9043595" cy="835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2800" b="1" dirty="0">
                <a:latin typeface="+mn-lt"/>
                <a:ea typeface="Titillium Web"/>
                <a:cs typeface="Miriam Libre" panose="00000500000000000000" pitchFamily="2" charset="-79"/>
                <a:sym typeface="Titillium Web"/>
              </a:rPr>
              <a:t>As principais formas de representar um algoritmo são:</a:t>
            </a:r>
            <a:endParaRPr lang="en-US" sz="2800" b="1" dirty="0">
              <a:latin typeface="Titillium Web"/>
              <a:ea typeface="Titillium Web"/>
              <a:cs typeface="Titillium Web"/>
              <a:sym typeface="Titillium Web"/>
            </a:endParaRPr>
          </a:p>
        </p:txBody>
      </p:sp>
      <p:sp>
        <p:nvSpPr>
          <p:cNvPr id="4" name="Google Shape;3851;p15">
            <a:extLst>
              <a:ext uri="{FF2B5EF4-FFF2-40B4-BE49-F238E27FC236}">
                <a16:creationId xmlns:a16="http://schemas.microsoft.com/office/drawing/2014/main" id="{A6BEA1EB-9D33-1A68-E0A3-03655A7182B0}"/>
              </a:ext>
            </a:extLst>
          </p:cNvPr>
          <p:cNvSpPr txBox="1">
            <a:spLocks/>
          </p:cNvSpPr>
          <p:nvPr/>
        </p:nvSpPr>
        <p:spPr>
          <a:xfrm>
            <a:off x="1479845" y="2128770"/>
            <a:ext cx="5703275" cy="36319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285750" indent="-285750">
              <a:lnSpc>
                <a:spcPct val="150000"/>
              </a:lnSpc>
              <a:buClr>
                <a:schemeClr val="dk1"/>
              </a:buClr>
              <a:buSzPts val="1100"/>
              <a:buFont typeface="Wingdings" panose="05000000000000000000" pitchFamily="2" charset="2"/>
              <a:buChar char="§"/>
            </a:pPr>
            <a:r>
              <a:rPr lang="pt-BR" sz="3200" b="1" dirty="0">
                <a:latin typeface="+mj-lt"/>
                <a:cs typeface="Miriam Libre" panose="00000500000000000000" pitchFamily="2" charset="-79"/>
              </a:rPr>
              <a:t>Descritiva (Descrição Narrativa)</a:t>
            </a:r>
          </a:p>
          <a:p>
            <a:pPr marL="285750" indent="-285750">
              <a:lnSpc>
                <a:spcPct val="150000"/>
              </a:lnSpc>
              <a:buClr>
                <a:schemeClr val="dk1"/>
              </a:buClr>
              <a:buSzPts val="1100"/>
              <a:buFont typeface="Wingdings" panose="05000000000000000000" pitchFamily="2" charset="2"/>
              <a:buChar char="§"/>
            </a:pPr>
            <a:r>
              <a:rPr lang="pt-BR" sz="3200" b="1" dirty="0">
                <a:latin typeface="+mj-lt"/>
                <a:cs typeface="Miriam Libre" panose="00000500000000000000" pitchFamily="2" charset="-79"/>
              </a:rPr>
              <a:t>Fluxograma</a:t>
            </a:r>
          </a:p>
          <a:p>
            <a:pPr marL="285750" indent="-285750">
              <a:lnSpc>
                <a:spcPct val="150000"/>
              </a:lnSpc>
              <a:buClr>
                <a:schemeClr val="dk1"/>
              </a:buClr>
              <a:buSzPts val="1100"/>
              <a:buFont typeface="Wingdings" panose="05000000000000000000" pitchFamily="2" charset="2"/>
              <a:buChar char="§"/>
            </a:pPr>
            <a:r>
              <a:rPr lang="pt-BR" sz="3200" b="1" dirty="0">
                <a:latin typeface="+mj-lt"/>
                <a:cs typeface="Miriam Libre" panose="00000500000000000000" pitchFamily="2" charset="-79"/>
              </a:rPr>
              <a:t>Pseudocódigo</a:t>
            </a:r>
          </a:p>
          <a:p>
            <a:pPr marL="285750" indent="-285750">
              <a:lnSpc>
                <a:spcPct val="150000"/>
              </a:lnSpc>
              <a:buClr>
                <a:schemeClr val="dk1"/>
              </a:buClr>
              <a:buSzPts val="1100"/>
              <a:buFont typeface="Wingdings" panose="05000000000000000000" pitchFamily="2" charset="2"/>
              <a:buChar char="§"/>
            </a:pPr>
            <a:r>
              <a:rPr lang="pt-BR" sz="3200" b="1" dirty="0">
                <a:latin typeface="+mj-lt"/>
                <a:cs typeface="Miriam Libre" panose="00000500000000000000" pitchFamily="2" charset="-79"/>
              </a:rPr>
              <a:t>Linguagem de Programação</a:t>
            </a:r>
          </a:p>
          <a:p>
            <a:pPr marL="0" indent="0">
              <a:buClr>
                <a:schemeClr val="dk1"/>
              </a:buClr>
              <a:buSzPts val="1100"/>
              <a:buNone/>
            </a:pPr>
            <a:endParaRPr lang="pt-BR" sz="3200" b="1" dirty="0">
              <a:latin typeface="+mj-lt"/>
              <a:cs typeface="Miriam Libre" panose="00000500000000000000" pitchFamily="2" charset="-79"/>
            </a:endParaRPr>
          </a:p>
          <a:p>
            <a:pPr marL="285750" indent="-285750">
              <a:buClr>
                <a:schemeClr val="dk1"/>
              </a:buClr>
              <a:buSzPts val="1100"/>
              <a:buFont typeface="Wingdings" panose="05000000000000000000" pitchFamily="2" charset="2"/>
              <a:buChar char="§"/>
            </a:pPr>
            <a:endParaRPr lang="pt-BR" sz="1500" dirty="0"/>
          </a:p>
        </p:txBody>
      </p:sp>
      <p:sp>
        <p:nvSpPr>
          <p:cNvPr id="6" name="Retângulo 5">
            <a:extLst>
              <a:ext uri="{FF2B5EF4-FFF2-40B4-BE49-F238E27FC236}">
                <a16:creationId xmlns:a16="http://schemas.microsoft.com/office/drawing/2014/main" id="{0077585D-6E56-80B0-6AFF-B6BD0EDBBE0D}"/>
              </a:ext>
            </a:extLst>
          </p:cNvPr>
          <p:cNvSpPr/>
          <p:nvPr/>
        </p:nvSpPr>
        <p:spPr>
          <a:xfrm>
            <a:off x="1538790" y="2712559"/>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7" name="Retângulo 6">
            <a:extLst>
              <a:ext uri="{FF2B5EF4-FFF2-40B4-BE49-F238E27FC236}">
                <a16:creationId xmlns:a16="http://schemas.microsoft.com/office/drawing/2014/main" id="{7BFCDB89-7143-B789-5AEC-E5472CD8A394}"/>
              </a:ext>
            </a:extLst>
          </p:cNvPr>
          <p:cNvSpPr/>
          <p:nvPr/>
        </p:nvSpPr>
        <p:spPr>
          <a:xfrm>
            <a:off x="1538790" y="3519166"/>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17" name="Retângulo 16">
            <a:extLst>
              <a:ext uri="{FF2B5EF4-FFF2-40B4-BE49-F238E27FC236}">
                <a16:creationId xmlns:a16="http://schemas.microsoft.com/office/drawing/2014/main" id="{00B379C1-1F94-12CD-1CFF-EB304CE31BF7}"/>
              </a:ext>
            </a:extLst>
          </p:cNvPr>
          <p:cNvSpPr/>
          <p:nvPr/>
        </p:nvSpPr>
        <p:spPr>
          <a:xfrm>
            <a:off x="1538789" y="4331869"/>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18" name="Retângulo 17">
            <a:extLst>
              <a:ext uri="{FF2B5EF4-FFF2-40B4-BE49-F238E27FC236}">
                <a16:creationId xmlns:a16="http://schemas.microsoft.com/office/drawing/2014/main" id="{E7530ADA-7A4B-47A4-8EFA-FE8DD8F47B64}"/>
              </a:ext>
            </a:extLst>
          </p:cNvPr>
          <p:cNvSpPr/>
          <p:nvPr/>
        </p:nvSpPr>
        <p:spPr>
          <a:xfrm>
            <a:off x="1538788" y="5132580"/>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20" name="Retângulo 19">
            <a:extLst>
              <a:ext uri="{FF2B5EF4-FFF2-40B4-BE49-F238E27FC236}">
                <a16:creationId xmlns:a16="http://schemas.microsoft.com/office/drawing/2014/main" id="{13126924-4EFC-A165-A1E2-205E4A90A32A}"/>
              </a:ext>
            </a:extLst>
          </p:cNvPr>
          <p:cNvSpPr/>
          <p:nvPr/>
        </p:nvSpPr>
        <p:spPr>
          <a:xfrm>
            <a:off x="1770641" y="2385496"/>
            <a:ext cx="5331199" cy="6726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52617080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842B1818-A20A-DB15-179F-13514AE7414A}"/>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DESCRIÇÃO NARRATIVA</a:t>
            </a:r>
          </a:p>
        </p:txBody>
      </p:sp>
      <p:sp>
        <p:nvSpPr>
          <p:cNvPr id="3" name="Google Shape;558;p19">
            <a:extLst>
              <a:ext uri="{FF2B5EF4-FFF2-40B4-BE49-F238E27FC236}">
                <a16:creationId xmlns:a16="http://schemas.microsoft.com/office/drawing/2014/main" id="{BC6090D1-EC9B-C425-0095-B0B4ED255DF2}"/>
              </a:ext>
            </a:extLst>
          </p:cNvPr>
          <p:cNvSpPr txBox="1">
            <a:spLocks noGrp="1"/>
          </p:cNvSpPr>
          <p:nvPr/>
        </p:nvSpPr>
        <p:spPr>
          <a:xfrm>
            <a:off x="1058042" y="1768314"/>
            <a:ext cx="10075915" cy="381968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76200" indent="0" algn="just">
              <a:buNone/>
            </a:pPr>
            <a:r>
              <a:rPr lang="pt-BR" sz="3000" i="0" u="none" strike="noStrike" baseline="0" dirty="0">
                <a:solidFill>
                  <a:schemeClr val="tx1">
                    <a:lumMod val="85000"/>
                    <a:lumOff val="15000"/>
                  </a:schemeClr>
                </a:solidFill>
                <a:latin typeface="+mn-lt"/>
                <a:cs typeface="Miriam Libre" panose="00000500000000000000" pitchFamily="2" charset="-79"/>
              </a:rPr>
              <a:t>É uma forma de programar que corresponde a um texto explicando os passos a seguir para chegar a solução de um determinado problema ou completar determinada tarefa.</a:t>
            </a:r>
          </a:p>
          <a:p>
            <a:pPr marL="76200" indent="0" algn="just">
              <a:buNone/>
            </a:pPr>
            <a:endParaRPr lang="pt-BR" sz="3000" i="0" u="none" strike="noStrike" baseline="0" dirty="0">
              <a:solidFill>
                <a:schemeClr val="tx1">
                  <a:lumMod val="85000"/>
                  <a:lumOff val="15000"/>
                </a:schemeClr>
              </a:solidFill>
              <a:latin typeface="+mn-lt"/>
              <a:cs typeface="Miriam Libre" panose="00000500000000000000" pitchFamily="2" charset="-79"/>
            </a:endParaRPr>
          </a:p>
          <a:p>
            <a:pPr marL="76200" indent="0" algn="just">
              <a:buNone/>
            </a:pPr>
            <a:r>
              <a:rPr lang="pt-BR" sz="3000" b="1" i="0" u="none" strike="noStrike" baseline="0" dirty="0">
                <a:solidFill>
                  <a:srgbClr val="005CAA"/>
                </a:solidFill>
                <a:latin typeface="+mn-lt"/>
                <a:cs typeface="Miriam Libre" panose="00000500000000000000" pitchFamily="2" charset="-79"/>
              </a:rPr>
              <a:t>Exemplos: </a:t>
            </a:r>
          </a:p>
          <a:p>
            <a:pPr marL="76200" indent="0" algn="just">
              <a:buNone/>
            </a:pPr>
            <a:r>
              <a:rPr lang="pt-BR" sz="3000" i="0" u="none" strike="noStrike" baseline="0" dirty="0">
                <a:solidFill>
                  <a:schemeClr val="tx1">
                    <a:lumMod val="85000"/>
                    <a:lumOff val="15000"/>
                  </a:schemeClr>
                </a:solidFill>
                <a:latin typeface="+mn-lt"/>
                <a:cs typeface="Miriam Libre" panose="00000500000000000000" pitchFamily="2" charset="-79"/>
              </a:rPr>
              <a:t>Fazer café, enviar um e-mail, escovar os dentes. </a:t>
            </a:r>
          </a:p>
        </p:txBody>
      </p:sp>
      <p:grpSp>
        <p:nvGrpSpPr>
          <p:cNvPr id="16" name="Google Shape;451;p38">
            <a:extLst>
              <a:ext uri="{FF2B5EF4-FFF2-40B4-BE49-F238E27FC236}">
                <a16:creationId xmlns:a16="http://schemas.microsoft.com/office/drawing/2014/main" id="{A9560698-846C-6814-4728-CAA0AF79DEA3}"/>
              </a:ext>
            </a:extLst>
          </p:cNvPr>
          <p:cNvGrpSpPr/>
          <p:nvPr/>
        </p:nvGrpSpPr>
        <p:grpSpPr>
          <a:xfrm>
            <a:off x="10624790" y="556836"/>
            <a:ext cx="919380" cy="764847"/>
            <a:chOff x="1926350" y="995225"/>
            <a:chExt cx="428650" cy="356600"/>
          </a:xfrm>
          <a:solidFill>
            <a:srgbClr val="005CAA"/>
          </a:solidFill>
        </p:grpSpPr>
        <p:sp>
          <p:nvSpPr>
            <p:cNvPr id="17" name="Google Shape;452;p38">
              <a:extLst>
                <a:ext uri="{FF2B5EF4-FFF2-40B4-BE49-F238E27FC236}">
                  <a16:creationId xmlns:a16="http://schemas.microsoft.com/office/drawing/2014/main" id="{3BA9BB62-76C0-1D29-F84B-80F320EB97FC}"/>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3;p38">
              <a:extLst>
                <a:ext uri="{FF2B5EF4-FFF2-40B4-BE49-F238E27FC236}">
                  <a16:creationId xmlns:a16="http://schemas.microsoft.com/office/drawing/2014/main" id="{CA6A3F31-2CF7-D62D-5D51-7842A28D35AC}"/>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4;p38">
              <a:extLst>
                <a:ext uri="{FF2B5EF4-FFF2-40B4-BE49-F238E27FC236}">
                  <a16:creationId xmlns:a16="http://schemas.microsoft.com/office/drawing/2014/main" id="{A8523103-C185-D432-63A0-9C0BE489DF10}"/>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5;p38">
              <a:extLst>
                <a:ext uri="{FF2B5EF4-FFF2-40B4-BE49-F238E27FC236}">
                  <a16:creationId xmlns:a16="http://schemas.microsoft.com/office/drawing/2014/main" id="{637319D3-4A9E-B1B5-71A3-BEF2D57B41B9}"/>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1766304"/>
      </p:ext>
    </p:extLst>
  </p:cSld>
  <p:clrMapOvr>
    <a:masterClrMapping/>
  </p:clrMapOvr>
  <p:transition>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9A821F10-AA3A-D015-F95E-AD8946FBF846}"/>
              </a:ext>
            </a:extLst>
          </p:cNvPr>
          <p:cNvSpPr/>
          <p:nvPr/>
        </p:nvSpPr>
        <p:spPr>
          <a:xfrm>
            <a:off x="11643808" y="-1"/>
            <a:ext cx="548192" cy="6858001"/>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80359B"/>
                </a:solidFill>
              </a:ln>
              <a:solidFill>
                <a:srgbClr val="80359B"/>
              </a:solidFill>
            </a:endParaRPr>
          </a:p>
        </p:txBody>
      </p:sp>
      <p:sp>
        <p:nvSpPr>
          <p:cNvPr id="5" name="Retângulo 4">
            <a:extLst>
              <a:ext uri="{FF2B5EF4-FFF2-40B4-BE49-F238E27FC236}">
                <a16:creationId xmlns:a16="http://schemas.microsoft.com/office/drawing/2014/main" id="{CEA3496E-2094-C7B9-A995-12849DCB6E8C}"/>
              </a:ext>
            </a:extLst>
          </p:cNvPr>
          <p:cNvSpPr/>
          <p:nvPr/>
        </p:nvSpPr>
        <p:spPr>
          <a:xfrm>
            <a:off x="0" y="-1"/>
            <a:ext cx="2936086" cy="6857999"/>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80359B"/>
                </a:solidFill>
              </a:ln>
              <a:solidFill>
                <a:srgbClr val="80359B"/>
              </a:solidFill>
            </a:endParaRPr>
          </a:p>
        </p:txBody>
      </p:sp>
      <p:sp>
        <p:nvSpPr>
          <p:cNvPr id="4" name="Google Shape;3836;p13">
            <a:extLst>
              <a:ext uri="{FF2B5EF4-FFF2-40B4-BE49-F238E27FC236}">
                <a16:creationId xmlns:a16="http://schemas.microsoft.com/office/drawing/2014/main" id="{CB74AFE3-B3E9-A8B0-49EF-6F18EF89EA60}"/>
              </a:ext>
            </a:extLst>
          </p:cNvPr>
          <p:cNvSpPr txBox="1">
            <a:spLocks/>
          </p:cNvSpPr>
          <p:nvPr/>
        </p:nvSpPr>
        <p:spPr>
          <a:xfrm>
            <a:off x="4565264" y="2439450"/>
            <a:ext cx="6610736" cy="30672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r>
              <a:rPr lang="pt-BR" sz="4800" b="1" dirty="0">
                <a:solidFill>
                  <a:schemeClr val="tx1">
                    <a:lumMod val="85000"/>
                    <a:lumOff val="15000"/>
                  </a:schemeClr>
                </a:solidFill>
                <a:latin typeface="+mn-lt"/>
                <a:cs typeface="Miriam Libre" panose="00000500000000000000" pitchFamily="2" charset="-79"/>
              </a:rPr>
              <a:t>DÚVIDAS? </a:t>
            </a:r>
          </a:p>
          <a:p>
            <a:endParaRPr lang="pt-BR" sz="4800" b="1" dirty="0">
              <a:solidFill>
                <a:schemeClr val="tx1">
                  <a:lumMod val="85000"/>
                  <a:lumOff val="15000"/>
                </a:schemeClr>
              </a:solidFill>
              <a:latin typeface="+mn-lt"/>
              <a:cs typeface="Miriam Libre" panose="00000500000000000000" pitchFamily="2" charset="-79"/>
            </a:endParaRPr>
          </a:p>
          <a:p>
            <a:r>
              <a:rPr lang="pt-BR" sz="4800" b="1" dirty="0">
                <a:solidFill>
                  <a:schemeClr val="tx1">
                    <a:lumMod val="85000"/>
                    <a:lumOff val="15000"/>
                  </a:schemeClr>
                </a:solidFill>
                <a:latin typeface="+mn-lt"/>
                <a:cs typeface="Miriam Libre" panose="00000500000000000000" pitchFamily="2" charset="-79"/>
              </a:rPr>
              <a:t>	       PERGUNTAS?</a:t>
            </a:r>
          </a:p>
          <a:p>
            <a:pPr algn="r"/>
            <a:endParaRPr lang="pt-BR" sz="2400" dirty="0">
              <a:solidFill>
                <a:schemeClr val="accent2">
                  <a:lumMod val="40000"/>
                  <a:lumOff val="60000"/>
                </a:schemeClr>
              </a:solidFill>
            </a:endParaRPr>
          </a:p>
        </p:txBody>
      </p:sp>
    </p:spTree>
    <p:extLst>
      <p:ext uri="{BB962C8B-B14F-4D97-AF65-F5344CB8AC3E}">
        <p14:creationId xmlns:p14="http://schemas.microsoft.com/office/powerpoint/2010/main" val="1285212285"/>
      </p:ext>
    </p:extLst>
  </p:cSld>
  <p:clrMapOvr>
    <a:masterClrMapping/>
  </p:clrMapOvr>
  <p:transition>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382D8E7B-C24C-59B4-E12C-BCC87B839210}"/>
              </a:ext>
            </a:extLst>
          </p:cNvPr>
          <p:cNvSpPr/>
          <p:nvPr/>
        </p:nvSpPr>
        <p:spPr>
          <a:xfrm>
            <a:off x="0" y="0"/>
            <a:ext cx="12192000" cy="613185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descr="Uma imagem contendo objeto, placar, desenho&#10;&#10;Descrição gerada automaticamente">
            <a:extLst>
              <a:ext uri="{FF2B5EF4-FFF2-40B4-BE49-F238E27FC236}">
                <a16:creationId xmlns:a16="http://schemas.microsoft.com/office/drawing/2014/main" id="{8EA50C09-A4E5-23FA-C0D2-16FD16CDA429}"/>
              </a:ext>
            </a:extLst>
          </p:cNvPr>
          <p:cNvPicPr>
            <a:picLocks noChangeAspect="1"/>
          </p:cNvPicPr>
          <p:nvPr/>
        </p:nvPicPr>
        <p:blipFill>
          <a:blip r:embed="rId2"/>
          <a:stretch>
            <a:fillRect/>
          </a:stretch>
        </p:blipFill>
        <p:spPr>
          <a:xfrm rot="1421661">
            <a:off x="10265645" y="199257"/>
            <a:ext cx="1607399" cy="1542711"/>
          </a:xfrm>
          <a:prstGeom prst="rect">
            <a:avLst/>
          </a:prstGeom>
        </p:spPr>
      </p:pic>
      <p:sp>
        <p:nvSpPr>
          <p:cNvPr id="8" name="Google Shape;280;p19">
            <a:extLst>
              <a:ext uri="{FF2B5EF4-FFF2-40B4-BE49-F238E27FC236}">
                <a16:creationId xmlns:a16="http://schemas.microsoft.com/office/drawing/2014/main" id="{B302B965-B85A-664F-E500-C80653991518}"/>
              </a:ext>
            </a:extLst>
          </p:cNvPr>
          <p:cNvSpPr txBox="1">
            <a:spLocks/>
          </p:cNvSpPr>
          <p:nvPr/>
        </p:nvSpPr>
        <p:spPr>
          <a:xfrm>
            <a:off x="1496301" y="970611"/>
            <a:ext cx="6672339" cy="89582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defTabSz="1219170">
              <a:buClr>
                <a:srgbClr val="A5B0FE"/>
              </a:buClr>
              <a:defRPr/>
            </a:pPr>
            <a:r>
              <a:rPr lang="pt-BR" sz="3733" b="1" kern="0" dirty="0">
                <a:solidFill>
                  <a:schemeClr val="bg1"/>
                </a:solidFill>
                <a:latin typeface="+mn-lt"/>
              </a:rPr>
              <a:t>Atividades </a:t>
            </a:r>
            <a:r>
              <a:rPr lang="pt-BR" sz="2667" kern="0" dirty="0">
                <a:solidFill>
                  <a:schemeClr val="bg1"/>
                </a:solidFill>
                <a:latin typeface="+mn-lt"/>
              </a:rPr>
              <a:t>(Algoritmo Descritivo)</a:t>
            </a:r>
          </a:p>
        </p:txBody>
      </p:sp>
      <p:sp>
        <p:nvSpPr>
          <p:cNvPr id="9" name="CaixaDeTexto 8">
            <a:extLst>
              <a:ext uri="{FF2B5EF4-FFF2-40B4-BE49-F238E27FC236}">
                <a16:creationId xmlns:a16="http://schemas.microsoft.com/office/drawing/2014/main" id="{2CEF1C05-DD73-C5DC-0487-32D07776DD20}"/>
              </a:ext>
            </a:extLst>
          </p:cNvPr>
          <p:cNvSpPr txBox="1"/>
          <p:nvPr/>
        </p:nvSpPr>
        <p:spPr>
          <a:xfrm>
            <a:off x="1666238" y="2373117"/>
            <a:ext cx="9961052" cy="2616101"/>
          </a:xfrm>
          <a:prstGeom prst="rect">
            <a:avLst/>
          </a:prstGeom>
          <a:noFill/>
        </p:spPr>
        <p:txBody>
          <a:bodyPr wrap="square">
            <a:spAutoFit/>
          </a:bodyPr>
          <a:lstStyle/>
          <a:p>
            <a:pPr marL="101597" algn="just"/>
            <a:r>
              <a:rPr lang="pt-BR" sz="2800" dirty="0">
                <a:solidFill>
                  <a:schemeClr val="bg1"/>
                </a:solidFill>
                <a:cs typeface="Miriam Libre" panose="00000500000000000000" pitchFamily="2" charset="-79"/>
              </a:rPr>
              <a:t>Crie uma sequência lógica para trocar uma lâmpada.</a:t>
            </a:r>
          </a:p>
          <a:p>
            <a:pPr marL="101597" algn="just"/>
            <a:br>
              <a:rPr lang="pt-BR" sz="2800" dirty="0">
                <a:solidFill>
                  <a:schemeClr val="bg1"/>
                </a:solidFill>
                <a:cs typeface="Miriam Libre" panose="00000500000000000000" pitchFamily="2" charset="-79"/>
              </a:rPr>
            </a:br>
            <a:r>
              <a:rPr lang="pt-BR" sz="2800" dirty="0">
                <a:solidFill>
                  <a:schemeClr val="bg1"/>
                </a:solidFill>
                <a:cs typeface="Miriam Libre" panose="00000500000000000000" pitchFamily="2" charset="-79"/>
              </a:rPr>
              <a:t>Descreva a sequência lógica para trocar um pneu de um carro.</a:t>
            </a:r>
          </a:p>
          <a:p>
            <a:pPr marL="101597" algn="just"/>
            <a:endParaRPr lang="pt-BR" sz="2800" b="1" dirty="0">
              <a:solidFill>
                <a:schemeClr val="bg1"/>
              </a:solidFill>
              <a:cs typeface="Miriam Libre" panose="00000500000000000000" pitchFamily="2" charset="-79"/>
            </a:endParaRPr>
          </a:p>
          <a:p>
            <a:pPr marL="101597" algn="just"/>
            <a:r>
              <a:rPr lang="pt-BR" sz="2800" dirty="0">
                <a:solidFill>
                  <a:schemeClr val="bg1"/>
                </a:solidFill>
                <a:cs typeface="Miriam Libre" panose="00000500000000000000" pitchFamily="2" charset="-79"/>
              </a:rPr>
              <a:t>Elabore com detalhes, uma sequência lógica para tomar banho.</a:t>
            </a:r>
          </a:p>
          <a:p>
            <a:pPr marL="101597" algn="just"/>
            <a:endParaRPr lang="pt-BR" sz="2400" dirty="0">
              <a:solidFill>
                <a:schemeClr val="bg1"/>
              </a:solidFill>
              <a:latin typeface="Miriam Libre" panose="00000500000000000000" pitchFamily="2" charset="-79"/>
              <a:cs typeface="Miriam Libre" panose="00000500000000000000" pitchFamily="2" charset="-79"/>
            </a:endParaRPr>
          </a:p>
        </p:txBody>
      </p:sp>
      <p:sp>
        <p:nvSpPr>
          <p:cNvPr id="11" name="Retângulo 10">
            <a:extLst>
              <a:ext uri="{FF2B5EF4-FFF2-40B4-BE49-F238E27FC236}">
                <a16:creationId xmlns:a16="http://schemas.microsoft.com/office/drawing/2014/main" id="{1018292E-BC3E-2337-0448-83F595B567CD}"/>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1C58C13-7AD8-CE32-FEB8-16F6445B4F6D}"/>
              </a:ext>
            </a:extLst>
          </p:cNvPr>
          <p:cNvPicPr>
            <a:picLocks noChangeAspect="1"/>
          </p:cNvPicPr>
          <p:nvPr/>
        </p:nvPicPr>
        <p:blipFill>
          <a:blip r:embed="rId3"/>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52C86CB2-FB8A-134A-B930-D88A9878D0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33BC6E64-B4C4-05B6-C281-0C65DF4D267E}"/>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0C88E28F-E041-71CD-C994-DAFE5037945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1FF03B16-4BA7-DB8B-D0EC-AFB09CD99893}"/>
              </a:ext>
            </a:extLst>
          </p:cNvPr>
          <p:cNvSpPr/>
          <p:nvPr/>
        </p:nvSpPr>
        <p:spPr>
          <a:xfrm>
            <a:off x="1538790" y="2613944"/>
            <a:ext cx="127449" cy="12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3" name="Retângulo 2">
            <a:extLst>
              <a:ext uri="{FF2B5EF4-FFF2-40B4-BE49-F238E27FC236}">
                <a16:creationId xmlns:a16="http://schemas.microsoft.com/office/drawing/2014/main" id="{8DA0C3ED-0AEF-2C0F-0A33-FFF5F442A02C}"/>
              </a:ext>
            </a:extLst>
          </p:cNvPr>
          <p:cNvSpPr/>
          <p:nvPr/>
        </p:nvSpPr>
        <p:spPr>
          <a:xfrm>
            <a:off x="1538790" y="3456411"/>
            <a:ext cx="127449" cy="12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5" name="Retângulo 4">
            <a:extLst>
              <a:ext uri="{FF2B5EF4-FFF2-40B4-BE49-F238E27FC236}">
                <a16:creationId xmlns:a16="http://schemas.microsoft.com/office/drawing/2014/main" id="{9E993CC3-91D1-BB45-CAA6-635E1A116EE4}"/>
              </a:ext>
            </a:extLst>
          </p:cNvPr>
          <p:cNvSpPr/>
          <p:nvPr/>
        </p:nvSpPr>
        <p:spPr>
          <a:xfrm>
            <a:off x="1538789" y="4331869"/>
            <a:ext cx="127449" cy="12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Tree>
    <p:extLst>
      <p:ext uri="{BB962C8B-B14F-4D97-AF65-F5344CB8AC3E}">
        <p14:creationId xmlns:p14="http://schemas.microsoft.com/office/powerpoint/2010/main" val="348175909"/>
      </p:ext>
    </p:extLst>
  </p:cSld>
  <p:clrMapOvr>
    <a:masterClrMapping/>
  </p:clrMapOvr>
  <p:transition>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9A821F10-AA3A-D015-F95E-AD8946FBF846}"/>
              </a:ext>
            </a:extLst>
          </p:cNvPr>
          <p:cNvSpPr/>
          <p:nvPr/>
        </p:nvSpPr>
        <p:spPr>
          <a:xfrm>
            <a:off x="11643808" y="-1"/>
            <a:ext cx="548192" cy="6858001"/>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80359B"/>
                </a:solidFill>
              </a:ln>
              <a:solidFill>
                <a:srgbClr val="80359B"/>
              </a:solidFill>
            </a:endParaRPr>
          </a:p>
        </p:txBody>
      </p:sp>
      <p:sp>
        <p:nvSpPr>
          <p:cNvPr id="5" name="Retângulo 4">
            <a:extLst>
              <a:ext uri="{FF2B5EF4-FFF2-40B4-BE49-F238E27FC236}">
                <a16:creationId xmlns:a16="http://schemas.microsoft.com/office/drawing/2014/main" id="{CEA3496E-2094-C7B9-A995-12849DCB6E8C}"/>
              </a:ext>
            </a:extLst>
          </p:cNvPr>
          <p:cNvSpPr/>
          <p:nvPr/>
        </p:nvSpPr>
        <p:spPr>
          <a:xfrm>
            <a:off x="0" y="-1"/>
            <a:ext cx="2936086" cy="6857999"/>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80359B"/>
                </a:solidFill>
              </a:ln>
              <a:solidFill>
                <a:srgbClr val="80359B"/>
              </a:solidFill>
            </a:endParaRPr>
          </a:p>
        </p:txBody>
      </p:sp>
      <p:sp>
        <p:nvSpPr>
          <p:cNvPr id="7" name="Google Shape;3851;p15">
            <a:extLst>
              <a:ext uri="{FF2B5EF4-FFF2-40B4-BE49-F238E27FC236}">
                <a16:creationId xmlns:a16="http://schemas.microsoft.com/office/drawing/2014/main" id="{B9F88704-769A-F702-FDCD-FD8E8F1E3979}"/>
              </a:ext>
            </a:extLst>
          </p:cNvPr>
          <p:cNvSpPr txBox="1">
            <a:spLocks/>
          </p:cNvSpPr>
          <p:nvPr/>
        </p:nvSpPr>
        <p:spPr>
          <a:xfrm>
            <a:off x="3101146" y="3428999"/>
            <a:ext cx="8377602" cy="980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Font typeface="Barlow Light"/>
              <a:buNone/>
            </a:pPr>
            <a:r>
              <a:rPr lang="en-US" sz="4800" b="1" dirty="0">
                <a:latin typeface="+mn-lt"/>
                <a:ea typeface="Titillium Web"/>
                <a:cs typeface="Miriam Libre" panose="00000500000000000000" pitchFamily="2" charset="-79"/>
                <a:sym typeface="Titillium Web"/>
              </a:rPr>
              <a:t>Dica de Conteúdo EXTRA</a:t>
            </a:r>
          </a:p>
        </p:txBody>
      </p:sp>
      <p:pic>
        <p:nvPicPr>
          <p:cNvPr id="10" name="Imagem 9">
            <a:extLst>
              <a:ext uri="{FF2B5EF4-FFF2-40B4-BE49-F238E27FC236}">
                <a16:creationId xmlns:a16="http://schemas.microsoft.com/office/drawing/2014/main" id="{F8228E05-624D-74A1-47C4-0586D708F6BF}"/>
              </a:ext>
            </a:extLst>
          </p:cNvPr>
          <p:cNvPicPr>
            <a:picLocks noChangeAspect="1"/>
          </p:cNvPicPr>
          <p:nvPr/>
        </p:nvPicPr>
        <p:blipFill>
          <a:blip r:embed="rId2"/>
          <a:stretch>
            <a:fillRect/>
          </a:stretch>
        </p:blipFill>
        <p:spPr>
          <a:xfrm>
            <a:off x="9217248" y="349211"/>
            <a:ext cx="1991043" cy="2199361"/>
          </a:xfrm>
          <a:prstGeom prst="rect">
            <a:avLst/>
          </a:prstGeom>
        </p:spPr>
      </p:pic>
      <p:sp>
        <p:nvSpPr>
          <p:cNvPr id="2" name="CaixaDeTexto 1">
            <a:extLst>
              <a:ext uri="{FF2B5EF4-FFF2-40B4-BE49-F238E27FC236}">
                <a16:creationId xmlns:a16="http://schemas.microsoft.com/office/drawing/2014/main" id="{D5C0D3EC-DD2B-2E82-D402-E3F847260966}"/>
              </a:ext>
            </a:extLst>
          </p:cNvPr>
          <p:cNvSpPr txBox="1"/>
          <p:nvPr/>
        </p:nvSpPr>
        <p:spPr>
          <a:xfrm>
            <a:off x="4376234" y="4409441"/>
            <a:ext cx="582742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Quer uns livros da hora pra ler?</a:t>
            </a:r>
          </a:p>
        </p:txBody>
      </p:sp>
    </p:spTree>
    <p:extLst>
      <p:ext uri="{BB962C8B-B14F-4D97-AF65-F5344CB8AC3E}">
        <p14:creationId xmlns:p14="http://schemas.microsoft.com/office/powerpoint/2010/main" val="2295615758"/>
      </p:ext>
    </p:extLst>
  </p:cSld>
  <p:clrMapOvr>
    <a:masterClrMapping/>
  </p:clrMapOvr>
  <p:transition>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842B1818-A20A-DB15-179F-13514AE7414A}"/>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DICAS DE LIVROS</a:t>
            </a:r>
          </a:p>
        </p:txBody>
      </p:sp>
      <p:grpSp>
        <p:nvGrpSpPr>
          <p:cNvPr id="16" name="Google Shape;451;p38">
            <a:extLst>
              <a:ext uri="{FF2B5EF4-FFF2-40B4-BE49-F238E27FC236}">
                <a16:creationId xmlns:a16="http://schemas.microsoft.com/office/drawing/2014/main" id="{A9560698-846C-6814-4728-CAA0AF79DEA3}"/>
              </a:ext>
            </a:extLst>
          </p:cNvPr>
          <p:cNvGrpSpPr/>
          <p:nvPr/>
        </p:nvGrpSpPr>
        <p:grpSpPr>
          <a:xfrm>
            <a:off x="10624790" y="556836"/>
            <a:ext cx="919380" cy="764847"/>
            <a:chOff x="1926350" y="995225"/>
            <a:chExt cx="428650" cy="356600"/>
          </a:xfrm>
          <a:solidFill>
            <a:srgbClr val="005CAA"/>
          </a:solidFill>
        </p:grpSpPr>
        <p:sp>
          <p:nvSpPr>
            <p:cNvPr id="17" name="Google Shape;452;p38">
              <a:extLst>
                <a:ext uri="{FF2B5EF4-FFF2-40B4-BE49-F238E27FC236}">
                  <a16:creationId xmlns:a16="http://schemas.microsoft.com/office/drawing/2014/main" id="{3BA9BB62-76C0-1D29-F84B-80F320EB97FC}"/>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3;p38">
              <a:extLst>
                <a:ext uri="{FF2B5EF4-FFF2-40B4-BE49-F238E27FC236}">
                  <a16:creationId xmlns:a16="http://schemas.microsoft.com/office/drawing/2014/main" id="{CA6A3F31-2CF7-D62D-5D51-7842A28D35AC}"/>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4;p38">
              <a:extLst>
                <a:ext uri="{FF2B5EF4-FFF2-40B4-BE49-F238E27FC236}">
                  <a16:creationId xmlns:a16="http://schemas.microsoft.com/office/drawing/2014/main" id="{A8523103-C185-D432-63A0-9C0BE489DF10}"/>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5;p38">
              <a:extLst>
                <a:ext uri="{FF2B5EF4-FFF2-40B4-BE49-F238E27FC236}">
                  <a16:creationId xmlns:a16="http://schemas.microsoft.com/office/drawing/2014/main" id="{637319D3-4A9E-B1B5-71A3-BEF2D57B41B9}"/>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Imagem 5" descr="Tela de celular com publicação numa rede social&#10;&#10;Descrição gerada automaticamente">
            <a:extLst>
              <a:ext uri="{FF2B5EF4-FFF2-40B4-BE49-F238E27FC236}">
                <a16:creationId xmlns:a16="http://schemas.microsoft.com/office/drawing/2014/main" id="{1423720E-7CC0-45B2-B366-5744A9FAA236}"/>
              </a:ext>
            </a:extLst>
          </p:cNvPr>
          <p:cNvPicPr>
            <a:picLocks noChangeAspect="1"/>
          </p:cNvPicPr>
          <p:nvPr/>
        </p:nvPicPr>
        <p:blipFill>
          <a:blip r:embed="rId4"/>
          <a:stretch>
            <a:fillRect/>
          </a:stretch>
        </p:blipFill>
        <p:spPr>
          <a:xfrm>
            <a:off x="4715847" y="1942591"/>
            <a:ext cx="2529348" cy="3659123"/>
          </a:xfrm>
          <a:prstGeom prst="rect">
            <a:avLst/>
          </a:prstGeom>
          <a:ln w="3175">
            <a:solidFill>
              <a:schemeClr val="tx1"/>
            </a:solidFill>
          </a:ln>
        </p:spPr>
      </p:pic>
      <p:pic>
        <p:nvPicPr>
          <p:cNvPr id="7" name="Imagem 6">
            <a:extLst>
              <a:ext uri="{FF2B5EF4-FFF2-40B4-BE49-F238E27FC236}">
                <a16:creationId xmlns:a16="http://schemas.microsoft.com/office/drawing/2014/main" id="{657F037F-672F-4E0B-5E13-FDBEBC2CAB46}"/>
              </a:ext>
            </a:extLst>
          </p:cNvPr>
          <p:cNvPicPr>
            <a:picLocks noChangeAspect="1"/>
          </p:cNvPicPr>
          <p:nvPr/>
        </p:nvPicPr>
        <p:blipFill>
          <a:blip r:embed="rId5"/>
          <a:stretch>
            <a:fillRect/>
          </a:stretch>
        </p:blipFill>
        <p:spPr>
          <a:xfrm>
            <a:off x="7751820" y="1942591"/>
            <a:ext cx="2529348" cy="3659123"/>
          </a:xfrm>
          <a:prstGeom prst="rect">
            <a:avLst/>
          </a:prstGeom>
        </p:spPr>
      </p:pic>
      <p:pic>
        <p:nvPicPr>
          <p:cNvPr id="8" name="Imagem 7" descr="Diagrama&#10;&#10;Descrição gerada automaticamente">
            <a:extLst>
              <a:ext uri="{FF2B5EF4-FFF2-40B4-BE49-F238E27FC236}">
                <a16:creationId xmlns:a16="http://schemas.microsoft.com/office/drawing/2014/main" id="{CC452C70-6F72-BA41-F735-EC64D2299ACB}"/>
              </a:ext>
            </a:extLst>
          </p:cNvPr>
          <p:cNvPicPr>
            <a:picLocks noChangeAspect="1"/>
          </p:cNvPicPr>
          <p:nvPr/>
        </p:nvPicPr>
        <p:blipFill>
          <a:blip r:embed="rId6"/>
          <a:stretch>
            <a:fillRect/>
          </a:stretch>
        </p:blipFill>
        <p:spPr>
          <a:xfrm>
            <a:off x="1690668" y="1942591"/>
            <a:ext cx="2518554" cy="3634906"/>
          </a:xfrm>
          <a:prstGeom prst="rect">
            <a:avLst/>
          </a:prstGeom>
          <a:ln w="3175">
            <a:solidFill>
              <a:schemeClr val="tx1"/>
            </a:solidFill>
          </a:ln>
        </p:spPr>
      </p:pic>
    </p:spTree>
    <p:extLst>
      <p:ext uri="{BB962C8B-B14F-4D97-AF65-F5344CB8AC3E}">
        <p14:creationId xmlns:p14="http://schemas.microsoft.com/office/powerpoint/2010/main" val="3017063539"/>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A1B281A4-715F-A4C3-83B7-253811EB9F40}"/>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VISÃO GERAL DO TREINAMENTO (REACT)</a:t>
            </a:r>
          </a:p>
        </p:txBody>
      </p:sp>
      <p:grpSp>
        <p:nvGrpSpPr>
          <p:cNvPr id="8" name="Google Shape;451;p38">
            <a:extLst>
              <a:ext uri="{FF2B5EF4-FFF2-40B4-BE49-F238E27FC236}">
                <a16:creationId xmlns:a16="http://schemas.microsoft.com/office/drawing/2014/main" id="{908CBCBE-E989-D33C-9051-F6DD416BD089}"/>
              </a:ext>
            </a:extLst>
          </p:cNvPr>
          <p:cNvGrpSpPr/>
          <p:nvPr/>
        </p:nvGrpSpPr>
        <p:grpSpPr>
          <a:xfrm>
            <a:off x="10624790" y="556836"/>
            <a:ext cx="919380" cy="764847"/>
            <a:chOff x="1926350" y="995225"/>
            <a:chExt cx="428650" cy="356600"/>
          </a:xfrm>
          <a:solidFill>
            <a:srgbClr val="005CAA"/>
          </a:solidFill>
        </p:grpSpPr>
        <p:sp>
          <p:nvSpPr>
            <p:cNvPr id="9" name="Google Shape;452;p38">
              <a:extLst>
                <a:ext uri="{FF2B5EF4-FFF2-40B4-BE49-F238E27FC236}">
                  <a16:creationId xmlns:a16="http://schemas.microsoft.com/office/drawing/2014/main" id="{3298C904-F9C7-EBF1-0746-ACC7BB9F5A11}"/>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3;p38">
              <a:extLst>
                <a:ext uri="{FF2B5EF4-FFF2-40B4-BE49-F238E27FC236}">
                  <a16:creationId xmlns:a16="http://schemas.microsoft.com/office/drawing/2014/main" id="{3623F5E6-5639-6A70-85FD-D2EB26F1B78C}"/>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4;p38">
              <a:extLst>
                <a:ext uri="{FF2B5EF4-FFF2-40B4-BE49-F238E27FC236}">
                  <a16:creationId xmlns:a16="http://schemas.microsoft.com/office/drawing/2014/main" id="{7133893E-3FE3-FDFE-C8EB-8AA5303ADE74}"/>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p38">
              <a:extLst>
                <a:ext uri="{FF2B5EF4-FFF2-40B4-BE49-F238E27FC236}">
                  <a16:creationId xmlns:a16="http://schemas.microsoft.com/office/drawing/2014/main" id="{388A3AEA-7F33-8E4C-5C61-26CE7CCEF1B9}"/>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851;p15">
            <a:extLst>
              <a:ext uri="{FF2B5EF4-FFF2-40B4-BE49-F238E27FC236}">
                <a16:creationId xmlns:a16="http://schemas.microsoft.com/office/drawing/2014/main" id="{B8166DA1-AD65-6739-60C1-976CF6B03D6E}"/>
              </a:ext>
            </a:extLst>
          </p:cNvPr>
          <p:cNvSpPr txBox="1">
            <a:spLocks/>
          </p:cNvSpPr>
          <p:nvPr/>
        </p:nvSpPr>
        <p:spPr>
          <a:xfrm>
            <a:off x="1021976" y="1370922"/>
            <a:ext cx="9762565" cy="835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b="1" dirty="0">
                <a:latin typeface="+mn-lt"/>
                <a:ea typeface="Titillium Web"/>
                <a:cs typeface="Miriam Libre" panose="00000500000000000000" pitchFamily="2" charset="-79"/>
                <a:sym typeface="Titillium Web"/>
              </a:rPr>
              <a:t>Duração de aproximadamente 5 meses, com a seguinte estrutura (REACT):</a:t>
            </a:r>
          </a:p>
          <a:p>
            <a:pPr marL="0" indent="0">
              <a:buFont typeface="Barlow Light"/>
              <a:buNone/>
            </a:pPr>
            <a:endParaRPr lang="en-US" sz="1800" b="1" dirty="0">
              <a:latin typeface="Titillium Web"/>
              <a:ea typeface="Titillium Web"/>
              <a:cs typeface="Titillium Web"/>
              <a:sym typeface="Titillium Web"/>
            </a:endParaRPr>
          </a:p>
        </p:txBody>
      </p:sp>
      <p:pic>
        <p:nvPicPr>
          <p:cNvPr id="6" name="Imagem 5">
            <a:extLst>
              <a:ext uri="{FF2B5EF4-FFF2-40B4-BE49-F238E27FC236}">
                <a16:creationId xmlns:a16="http://schemas.microsoft.com/office/drawing/2014/main" id="{4BFF2101-E1E1-21E3-92D6-5CA00E9BA98E}"/>
              </a:ext>
            </a:extLst>
          </p:cNvPr>
          <p:cNvPicPr>
            <a:picLocks noChangeAspect="1"/>
          </p:cNvPicPr>
          <p:nvPr/>
        </p:nvPicPr>
        <p:blipFill>
          <a:blip r:embed="rId4"/>
          <a:stretch>
            <a:fillRect/>
          </a:stretch>
        </p:blipFill>
        <p:spPr>
          <a:xfrm>
            <a:off x="2113335" y="2111986"/>
            <a:ext cx="7761849" cy="3848162"/>
          </a:xfrm>
          <a:prstGeom prst="rect">
            <a:avLst/>
          </a:prstGeom>
        </p:spPr>
      </p:pic>
    </p:spTree>
    <p:extLst>
      <p:ext uri="{BB962C8B-B14F-4D97-AF65-F5344CB8AC3E}">
        <p14:creationId xmlns:p14="http://schemas.microsoft.com/office/powerpoint/2010/main" val="3864014713"/>
      </p:ext>
    </p:extLst>
  </p:cSld>
  <p:clrMapOvr>
    <a:masterClrMapping/>
  </p:clrMapOvr>
  <p:transition>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1CF4423-78F4-95FB-23D1-CB8E4F8D0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627" y="1076446"/>
            <a:ext cx="5197181" cy="1332285"/>
          </a:xfrm>
          <a:prstGeom prst="rect">
            <a:avLst/>
          </a:prstGeom>
          <a:solidFill>
            <a:srgbClr val="005CAA"/>
          </a:solidFill>
          <a:ln>
            <a:solidFill>
              <a:srgbClr val="005CAA"/>
            </a:solidFill>
          </a:ln>
        </p:spPr>
      </p:pic>
      <p:pic>
        <p:nvPicPr>
          <p:cNvPr id="7" name="Imagem 6">
            <a:extLst>
              <a:ext uri="{FF2B5EF4-FFF2-40B4-BE49-F238E27FC236}">
                <a16:creationId xmlns:a16="http://schemas.microsoft.com/office/drawing/2014/main" id="{673A68D0-A835-907F-DE6D-36FB7448F15E}"/>
              </a:ext>
            </a:extLst>
          </p:cNvPr>
          <p:cNvPicPr>
            <a:picLocks noChangeAspect="1"/>
          </p:cNvPicPr>
          <p:nvPr/>
        </p:nvPicPr>
        <p:blipFill>
          <a:blip r:embed="rId3"/>
          <a:stretch>
            <a:fillRect/>
          </a:stretch>
        </p:blipFill>
        <p:spPr>
          <a:xfrm>
            <a:off x="3729628" y="1076446"/>
            <a:ext cx="1412383" cy="1332286"/>
          </a:xfrm>
          <a:prstGeom prst="rect">
            <a:avLst/>
          </a:prstGeom>
        </p:spPr>
      </p:pic>
      <p:sp>
        <p:nvSpPr>
          <p:cNvPr id="8" name="CaixaDeTexto 7">
            <a:extLst>
              <a:ext uri="{FF2B5EF4-FFF2-40B4-BE49-F238E27FC236}">
                <a16:creationId xmlns:a16="http://schemas.microsoft.com/office/drawing/2014/main" id="{7E7E1A37-AB73-5664-9F77-D85219382673}"/>
              </a:ext>
            </a:extLst>
          </p:cNvPr>
          <p:cNvSpPr txBox="1"/>
          <p:nvPr/>
        </p:nvSpPr>
        <p:spPr>
          <a:xfrm>
            <a:off x="3393441" y="2507721"/>
            <a:ext cx="7437120" cy="1015663"/>
          </a:xfrm>
          <a:prstGeom prst="rect">
            <a:avLst/>
          </a:prstGeom>
          <a:noFill/>
        </p:spPr>
        <p:txBody>
          <a:bodyPr wrap="square" rtlCol="0">
            <a:spAutoFit/>
          </a:bodyPr>
          <a:lstStyle/>
          <a:p>
            <a:pPr algn="ctr"/>
            <a:r>
              <a:rPr lang="pt-BR" sz="3000" i="1" dirty="0">
                <a:solidFill>
                  <a:srgbClr val="005CAA"/>
                </a:solidFill>
                <a:latin typeface="Arial" panose="020B0604020202020204" pitchFamily="34" charset="0"/>
                <a:cs typeface="Arial" panose="020B0604020202020204" pitchFamily="34" charset="0"/>
              </a:rPr>
              <a:t>Iniciativa da FIESC – Federação das Indústrias do Estado de Santa Catarina</a:t>
            </a:r>
          </a:p>
        </p:txBody>
      </p:sp>
      <p:sp>
        <p:nvSpPr>
          <p:cNvPr id="9" name="CaixaDeTexto 8">
            <a:extLst>
              <a:ext uri="{FF2B5EF4-FFF2-40B4-BE49-F238E27FC236}">
                <a16:creationId xmlns:a16="http://schemas.microsoft.com/office/drawing/2014/main" id="{552E5144-4F06-498D-769D-394252E22832}"/>
              </a:ext>
            </a:extLst>
          </p:cNvPr>
          <p:cNvSpPr txBox="1"/>
          <p:nvPr/>
        </p:nvSpPr>
        <p:spPr>
          <a:xfrm>
            <a:off x="3706478" y="4009748"/>
            <a:ext cx="6981842" cy="1661993"/>
          </a:xfrm>
          <a:prstGeom prst="rect">
            <a:avLst/>
          </a:prstGeom>
          <a:noFill/>
        </p:spPr>
        <p:txBody>
          <a:bodyPr wrap="square" rtlCol="0">
            <a:spAutoFit/>
          </a:bodyPr>
          <a:lstStyle/>
          <a:p>
            <a:pPr algn="ctr"/>
            <a:r>
              <a:rPr lang="pt-BR" sz="3400" b="1" dirty="0">
                <a:solidFill>
                  <a:srgbClr val="005CAA"/>
                </a:solidFill>
                <a:latin typeface="Arial" panose="020B0604020202020204" pitchFamily="34" charset="0"/>
                <a:cs typeface="Arial" panose="020B0604020202020204" pitchFamily="34" charset="0"/>
              </a:rPr>
              <a:t>Serviço Nacional de Aprendizagem Industrial de Santa Catarina</a:t>
            </a:r>
          </a:p>
        </p:txBody>
      </p:sp>
      <p:sp>
        <p:nvSpPr>
          <p:cNvPr id="16" name="Triângulo isósceles 15">
            <a:extLst>
              <a:ext uri="{FF2B5EF4-FFF2-40B4-BE49-F238E27FC236}">
                <a16:creationId xmlns:a16="http://schemas.microsoft.com/office/drawing/2014/main" id="{317EE0BA-06C9-B555-CCCD-83B86274AB0B}"/>
              </a:ext>
            </a:extLst>
          </p:cNvPr>
          <p:cNvSpPr/>
          <p:nvPr/>
        </p:nvSpPr>
        <p:spPr>
          <a:xfrm>
            <a:off x="0" y="4226560"/>
            <a:ext cx="4294208" cy="2631440"/>
          </a:xfrm>
          <a:prstGeom prst="triangle">
            <a:avLst>
              <a:gd name="adj" fmla="val 0"/>
            </a:avLst>
          </a:prstGeom>
          <a:solidFill>
            <a:srgbClr val="005C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Triângulo isósceles 16">
            <a:extLst>
              <a:ext uri="{FF2B5EF4-FFF2-40B4-BE49-F238E27FC236}">
                <a16:creationId xmlns:a16="http://schemas.microsoft.com/office/drawing/2014/main" id="{D74185A5-7DE1-FD7E-BA67-087E9CF0F8C1}"/>
              </a:ext>
            </a:extLst>
          </p:cNvPr>
          <p:cNvSpPr/>
          <p:nvPr/>
        </p:nvSpPr>
        <p:spPr>
          <a:xfrm flipH="1">
            <a:off x="6421120" y="5842339"/>
            <a:ext cx="5770880" cy="1015662"/>
          </a:xfrm>
          <a:prstGeom prst="triangle">
            <a:avLst>
              <a:gd name="adj" fmla="val 0"/>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86455041"/>
      </p:ext>
    </p:extLst>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A1B281A4-715F-A4C3-83B7-253811EB9F40}"/>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CALENDÁRIO TREINAMENTO (REACT)</a:t>
            </a:r>
          </a:p>
        </p:txBody>
      </p:sp>
      <p:grpSp>
        <p:nvGrpSpPr>
          <p:cNvPr id="8" name="Google Shape;451;p38">
            <a:extLst>
              <a:ext uri="{FF2B5EF4-FFF2-40B4-BE49-F238E27FC236}">
                <a16:creationId xmlns:a16="http://schemas.microsoft.com/office/drawing/2014/main" id="{908CBCBE-E989-D33C-9051-F6DD416BD089}"/>
              </a:ext>
            </a:extLst>
          </p:cNvPr>
          <p:cNvGrpSpPr/>
          <p:nvPr/>
        </p:nvGrpSpPr>
        <p:grpSpPr>
          <a:xfrm>
            <a:off x="10624790" y="556836"/>
            <a:ext cx="919380" cy="764847"/>
            <a:chOff x="1926350" y="995225"/>
            <a:chExt cx="428650" cy="356600"/>
          </a:xfrm>
          <a:solidFill>
            <a:srgbClr val="005CAA"/>
          </a:solidFill>
        </p:grpSpPr>
        <p:sp>
          <p:nvSpPr>
            <p:cNvPr id="9" name="Google Shape;452;p38">
              <a:extLst>
                <a:ext uri="{FF2B5EF4-FFF2-40B4-BE49-F238E27FC236}">
                  <a16:creationId xmlns:a16="http://schemas.microsoft.com/office/drawing/2014/main" id="{3298C904-F9C7-EBF1-0746-ACC7BB9F5A11}"/>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3;p38">
              <a:extLst>
                <a:ext uri="{FF2B5EF4-FFF2-40B4-BE49-F238E27FC236}">
                  <a16:creationId xmlns:a16="http://schemas.microsoft.com/office/drawing/2014/main" id="{3623F5E6-5639-6A70-85FD-D2EB26F1B78C}"/>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4;p38">
              <a:extLst>
                <a:ext uri="{FF2B5EF4-FFF2-40B4-BE49-F238E27FC236}">
                  <a16:creationId xmlns:a16="http://schemas.microsoft.com/office/drawing/2014/main" id="{7133893E-3FE3-FDFE-C8EB-8AA5303ADE74}"/>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p38">
              <a:extLst>
                <a:ext uri="{FF2B5EF4-FFF2-40B4-BE49-F238E27FC236}">
                  <a16:creationId xmlns:a16="http://schemas.microsoft.com/office/drawing/2014/main" id="{388A3AEA-7F33-8E4C-5C61-26CE7CCEF1B9}"/>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851;p15">
            <a:extLst>
              <a:ext uri="{FF2B5EF4-FFF2-40B4-BE49-F238E27FC236}">
                <a16:creationId xmlns:a16="http://schemas.microsoft.com/office/drawing/2014/main" id="{B8166DA1-AD65-6739-60C1-976CF6B03D6E}"/>
              </a:ext>
            </a:extLst>
          </p:cNvPr>
          <p:cNvSpPr txBox="1">
            <a:spLocks/>
          </p:cNvSpPr>
          <p:nvPr/>
        </p:nvSpPr>
        <p:spPr>
          <a:xfrm>
            <a:off x="1021976" y="1370922"/>
            <a:ext cx="9762565" cy="835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b="1" dirty="0">
                <a:latin typeface="+mn-lt"/>
                <a:ea typeface="Titillium Web"/>
                <a:cs typeface="Miriam Libre" panose="00000500000000000000" pitchFamily="2" charset="-79"/>
                <a:sym typeface="Titillium Web"/>
              </a:rPr>
              <a:t>Calendário Agosto / Setembro</a:t>
            </a:r>
          </a:p>
          <a:p>
            <a:pPr marL="0" indent="0">
              <a:buFont typeface="Barlow Light"/>
              <a:buNone/>
            </a:pPr>
            <a:endParaRPr lang="en-US" sz="1800" b="1" dirty="0">
              <a:latin typeface="Titillium Web"/>
              <a:ea typeface="Titillium Web"/>
              <a:cs typeface="Titillium Web"/>
              <a:sym typeface="Titillium Web"/>
            </a:endParaRPr>
          </a:p>
        </p:txBody>
      </p:sp>
      <p:pic>
        <p:nvPicPr>
          <p:cNvPr id="7" name="Imagem 6">
            <a:extLst>
              <a:ext uri="{FF2B5EF4-FFF2-40B4-BE49-F238E27FC236}">
                <a16:creationId xmlns:a16="http://schemas.microsoft.com/office/drawing/2014/main" id="{56870CC6-5BB9-04A7-E820-99583FDBC7FE}"/>
              </a:ext>
            </a:extLst>
          </p:cNvPr>
          <p:cNvPicPr>
            <a:picLocks noChangeAspect="1"/>
          </p:cNvPicPr>
          <p:nvPr/>
        </p:nvPicPr>
        <p:blipFill>
          <a:blip r:embed="rId4"/>
          <a:stretch>
            <a:fillRect/>
          </a:stretch>
        </p:blipFill>
        <p:spPr>
          <a:xfrm>
            <a:off x="1120715" y="3446930"/>
            <a:ext cx="4949924" cy="2128533"/>
          </a:xfrm>
          <a:prstGeom prst="rect">
            <a:avLst/>
          </a:prstGeom>
        </p:spPr>
      </p:pic>
      <p:pic>
        <p:nvPicPr>
          <p:cNvPr id="18" name="Imagem 17">
            <a:extLst>
              <a:ext uri="{FF2B5EF4-FFF2-40B4-BE49-F238E27FC236}">
                <a16:creationId xmlns:a16="http://schemas.microsoft.com/office/drawing/2014/main" id="{A03F3368-556B-7336-853D-56BE7B423E4A}"/>
              </a:ext>
            </a:extLst>
          </p:cNvPr>
          <p:cNvPicPr>
            <a:picLocks noChangeAspect="1"/>
          </p:cNvPicPr>
          <p:nvPr/>
        </p:nvPicPr>
        <p:blipFill>
          <a:blip r:embed="rId5"/>
          <a:stretch>
            <a:fillRect/>
          </a:stretch>
        </p:blipFill>
        <p:spPr>
          <a:xfrm>
            <a:off x="6147640" y="3429000"/>
            <a:ext cx="5018122" cy="2128533"/>
          </a:xfrm>
          <a:prstGeom prst="rect">
            <a:avLst/>
          </a:prstGeom>
        </p:spPr>
      </p:pic>
      <p:pic>
        <p:nvPicPr>
          <p:cNvPr id="22" name="Imagem 21">
            <a:extLst>
              <a:ext uri="{FF2B5EF4-FFF2-40B4-BE49-F238E27FC236}">
                <a16:creationId xmlns:a16="http://schemas.microsoft.com/office/drawing/2014/main" id="{6342EBB4-D875-2FE9-7AE6-FCF777E467AC}"/>
              </a:ext>
            </a:extLst>
          </p:cNvPr>
          <p:cNvPicPr>
            <a:picLocks noChangeAspect="1"/>
          </p:cNvPicPr>
          <p:nvPr/>
        </p:nvPicPr>
        <p:blipFill>
          <a:blip r:embed="rId6"/>
          <a:stretch>
            <a:fillRect/>
          </a:stretch>
        </p:blipFill>
        <p:spPr>
          <a:xfrm>
            <a:off x="1615550" y="2342536"/>
            <a:ext cx="9064179" cy="835997"/>
          </a:xfrm>
          <a:prstGeom prst="rect">
            <a:avLst/>
          </a:prstGeom>
        </p:spPr>
      </p:pic>
    </p:spTree>
    <p:extLst>
      <p:ext uri="{BB962C8B-B14F-4D97-AF65-F5344CB8AC3E}">
        <p14:creationId xmlns:p14="http://schemas.microsoft.com/office/powerpoint/2010/main" val="93754475"/>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A9FC2ED-F768-7955-1526-9F5BC2122DF5}"/>
              </a:ext>
            </a:extLst>
          </p:cNvPr>
          <p:cNvSpPr/>
          <p:nvPr/>
        </p:nvSpPr>
        <p:spPr>
          <a:xfrm>
            <a:off x="0" y="0"/>
            <a:ext cx="12192000" cy="5283200"/>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C1CF4423-78F4-95FB-23D1-CB8E4F8D0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033" y="5647631"/>
            <a:ext cx="3306940" cy="847726"/>
          </a:xfrm>
          <a:prstGeom prst="rect">
            <a:avLst/>
          </a:prstGeom>
        </p:spPr>
      </p:pic>
      <p:pic>
        <p:nvPicPr>
          <p:cNvPr id="7" name="Imagem 6">
            <a:extLst>
              <a:ext uri="{FF2B5EF4-FFF2-40B4-BE49-F238E27FC236}">
                <a16:creationId xmlns:a16="http://schemas.microsoft.com/office/drawing/2014/main" id="{673A68D0-A835-907F-DE6D-36FB7448F15E}"/>
              </a:ext>
            </a:extLst>
          </p:cNvPr>
          <p:cNvPicPr>
            <a:picLocks noChangeAspect="1"/>
          </p:cNvPicPr>
          <p:nvPr/>
        </p:nvPicPr>
        <p:blipFill>
          <a:blip r:embed="rId3"/>
          <a:stretch>
            <a:fillRect/>
          </a:stretch>
        </p:blipFill>
        <p:spPr>
          <a:xfrm>
            <a:off x="6569335" y="5649207"/>
            <a:ext cx="898693" cy="847727"/>
          </a:xfrm>
          <a:prstGeom prst="rect">
            <a:avLst/>
          </a:prstGeom>
        </p:spPr>
      </p:pic>
      <p:sp>
        <p:nvSpPr>
          <p:cNvPr id="9" name="CaixaDeTexto 8">
            <a:extLst>
              <a:ext uri="{FF2B5EF4-FFF2-40B4-BE49-F238E27FC236}">
                <a16:creationId xmlns:a16="http://schemas.microsoft.com/office/drawing/2014/main" id="{552E5144-4F06-498D-769D-394252E22832}"/>
              </a:ext>
            </a:extLst>
          </p:cNvPr>
          <p:cNvSpPr txBox="1"/>
          <p:nvPr/>
        </p:nvSpPr>
        <p:spPr>
          <a:xfrm>
            <a:off x="2343657" y="1751186"/>
            <a:ext cx="7504686" cy="1015663"/>
          </a:xfrm>
          <a:prstGeom prst="rect">
            <a:avLst/>
          </a:prstGeom>
          <a:noFill/>
        </p:spPr>
        <p:txBody>
          <a:bodyPr wrap="square" rtlCol="0">
            <a:spAutoFit/>
          </a:bodyPr>
          <a:lstStyle/>
          <a:p>
            <a:pPr algn="ctr"/>
            <a:r>
              <a:rPr lang="pt-BR" sz="6000" b="1" dirty="0">
                <a:solidFill>
                  <a:schemeClr val="bg1"/>
                </a:solidFill>
                <a:latin typeface="+mj-lt"/>
                <a:cs typeface="Arial" panose="020B0604020202020204" pitchFamily="34" charset="0"/>
              </a:rPr>
              <a:t>React - Módulo 01</a:t>
            </a:r>
          </a:p>
        </p:txBody>
      </p:sp>
      <p:sp>
        <p:nvSpPr>
          <p:cNvPr id="4" name="CaixaDeTexto 3">
            <a:extLst>
              <a:ext uri="{FF2B5EF4-FFF2-40B4-BE49-F238E27FC236}">
                <a16:creationId xmlns:a16="http://schemas.microsoft.com/office/drawing/2014/main" id="{9BCF32A9-4D24-53CE-4881-C4A76ED84A4C}"/>
              </a:ext>
            </a:extLst>
          </p:cNvPr>
          <p:cNvSpPr txBox="1"/>
          <p:nvPr/>
        </p:nvSpPr>
        <p:spPr>
          <a:xfrm>
            <a:off x="1063829" y="5647631"/>
            <a:ext cx="3717951" cy="830997"/>
          </a:xfrm>
          <a:prstGeom prst="rect">
            <a:avLst/>
          </a:prstGeom>
          <a:noFill/>
        </p:spPr>
        <p:txBody>
          <a:bodyPr wrap="square" rtlCol="0">
            <a:spAutoFit/>
          </a:bodyPr>
          <a:lstStyle/>
          <a:p>
            <a:pPr algn="ctr"/>
            <a:r>
              <a:rPr lang="pt-BR" sz="2800" b="1" dirty="0">
                <a:solidFill>
                  <a:srgbClr val="005CAA"/>
                </a:solidFill>
                <a:latin typeface="+mj-lt"/>
                <a:cs typeface="Arial" panose="020B0604020202020204" pitchFamily="34" charset="0"/>
              </a:rPr>
              <a:t>Lucas Naspolini</a:t>
            </a:r>
          </a:p>
          <a:p>
            <a:pPr algn="ctr"/>
            <a:r>
              <a:rPr lang="pt-BR" sz="2000" b="1" dirty="0">
                <a:solidFill>
                  <a:srgbClr val="005CAA"/>
                </a:solidFill>
                <a:latin typeface="+mj-lt"/>
                <a:cs typeface="Arial" panose="020B0604020202020204" pitchFamily="34" charset="0"/>
              </a:rPr>
              <a:t>lucas.naspolini@edu.sc.senai.br</a:t>
            </a:r>
          </a:p>
        </p:txBody>
      </p:sp>
      <p:sp>
        <p:nvSpPr>
          <p:cNvPr id="3" name="CaixaDeTexto 2">
            <a:extLst>
              <a:ext uri="{FF2B5EF4-FFF2-40B4-BE49-F238E27FC236}">
                <a16:creationId xmlns:a16="http://schemas.microsoft.com/office/drawing/2014/main" id="{502A807D-A372-BEE0-EFC0-A5520F949E30}"/>
              </a:ext>
            </a:extLst>
          </p:cNvPr>
          <p:cNvSpPr txBox="1"/>
          <p:nvPr/>
        </p:nvSpPr>
        <p:spPr>
          <a:xfrm>
            <a:off x="1537446" y="3068527"/>
            <a:ext cx="8991600" cy="584775"/>
          </a:xfrm>
          <a:prstGeom prst="rect">
            <a:avLst/>
          </a:prstGeom>
          <a:noFill/>
        </p:spPr>
        <p:txBody>
          <a:bodyPr wrap="square" rtlCol="0">
            <a:spAutoFit/>
          </a:bodyPr>
          <a:lstStyle/>
          <a:p>
            <a:pPr algn="ctr"/>
            <a:r>
              <a:rPr lang="pt-BR" sz="3200" b="1" i="1" dirty="0">
                <a:solidFill>
                  <a:schemeClr val="bg1"/>
                </a:solidFill>
                <a:latin typeface="+mj-lt"/>
                <a:cs typeface="Arial" panose="020B0604020202020204" pitchFamily="34" charset="0"/>
              </a:rPr>
              <a:t>Lógica de Programação com JavaScript</a:t>
            </a:r>
          </a:p>
        </p:txBody>
      </p:sp>
    </p:spTree>
    <p:extLst>
      <p:ext uri="{BB962C8B-B14F-4D97-AF65-F5344CB8AC3E}">
        <p14:creationId xmlns:p14="http://schemas.microsoft.com/office/powerpoint/2010/main" val="145973621"/>
      </p:ext>
    </p:extLst>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A1B281A4-715F-A4C3-83B7-253811EB9F40}"/>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PLANO DE AULAS</a:t>
            </a:r>
          </a:p>
        </p:txBody>
      </p:sp>
      <p:grpSp>
        <p:nvGrpSpPr>
          <p:cNvPr id="8" name="Google Shape;451;p38">
            <a:extLst>
              <a:ext uri="{FF2B5EF4-FFF2-40B4-BE49-F238E27FC236}">
                <a16:creationId xmlns:a16="http://schemas.microsoft.com/office/drawing/2014/main" id="{908CBCBE-E989-D33C-9051-F6DD416BD089}"/>
              </a:ext>
            </a:extLst>
          </p:cNvPr>
          <p:cNvGrpSpPr/>
          <p:nvPr/>
        </p:nvGrpSpPr>
        <p:grpSpPr>
          <a:xfrm>
            <a:off x="10624790" y="556836"/>
            <a:ext cx="919380" cy="764847"/>
            <a:chOff x="1926350" y="995225"/>
            <a:chExt cx="428650" cy="356600"/>
          </a:xfrm>
          <a:solidFill>
            <a:srgbClr val="005CAA"/>
          </a:solidFill>
        </p:grpSpPr>
        <p:sp>
          <p:nvSpPr>
            <p:cNvPr id="9" name="Google Shape;452;p38">
              <a:extLst>
                <a:ext uri="{FF2B5EF4-FFF2-40B4-BE49-F238E27FC236}">
                  <a16:creationId xmlns:a16="http://schemas.microsoft.com/office/drawing/2014/main" id="{3298C904-F9C7-EBF1-0746-ACC7BB9F5A11}"/>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3;p38">
              <a:extLst>
                <a:ext uri="{FF2B5EF4-FFF2-40B4-BE49-F238E27FC236}">
                  <a16:creationId xmlns:a16="http://schemas.microsoft.com/office/drawing/2014/main" id="{3623F5E6-5639-6A70-85FD-D2EB26F1B78C}"/>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4;p38">
              <a:extLst>
                <a:ext uri="{FF2B5EF4-FFF2-40B4-BE49-F238E27FC236}">
                  <a16:creationId xmlns:a16="http://schemas.microsoft.com/office/drawing/2014/main" id="{7133893E-3FE3-FDFE-C8EB-8AA5303ADE74}"/>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p38">
              <a:extLst>
                <a:ext uri="{FF2B5EF4-FFF2-40B4-BE49-F238E27FC236}">
                  <a16:creationId xmlns:a16="http://schemas.microsoft.com/office/drawing/2014/main" id="{388A3AEA-7F33-8E4C-5C61-26CE7CCEF1B9}"/>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3851;p15">
            <a:extLst>
              <a:ext uri="{FF2B5EF4-FFF2-40B4-BE49-F238E27FC236}">
                <a16:creationId xmlns:a16="http://schemas.microsoft.com/office/drawing/2014/main" id="{46AAE101-04FB-B23E-5FDC-D1FACD3EB5CA}"/>
              </a:ext>
            </a:extLst>
          </p:cNvPr>
          <p:cNvSpPr txBox="1">
            <a:spLocks/>
          </p:cNvSpPr>
          <p:nvPr/>
        </p:nvSpPr>
        <p:spPr>
          <a:xfrm>
            <a:off x="1443736" y="2126285"/>
            <a:ext cx="5324615" cy="3692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Algoritmos</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Descrição Narrativa, Fluxograma</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Pseudocódigo</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Abstração Lógica</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Ambiente de Desenvolvimento (IDE)</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Variáveis e Constantes</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Operadores e Expressões Lógicas</a:t>
            </a:r>
          </a:p>
          <a:p>
            <a:pPr marL="285750" indent="-285750">
              <a:buClr>
                <a:schemeClr val="dk1"/>
              </a:buClr>
              <a:buSzPts val="1100"/>
              <a:buFont typeface="Wingdings" panose="05000000000000000000" pitchFamily="2" charset="2"/>
              <a:buChar char="§"/>
            </a:pPr>
            <a:endParaRPr lang="pt-BR" sz="1500" dirty="0"/>
          </a:p>
        </p:txBody>
      </p:sp>
      <p:sp>
        <p:nvSpPr>
          <p:cNvPr id="19" name="Google Shape;3851;p15">
            <a:extLst>
              <a:ext uri="{FF2B5EF4-FFF2-40B4-BE49-F238E27FC236}">
                <a16:creationId xmlns:a16="http://schemas.microsoft.com/office/drawing/2014/main" id="{7D82F742-5C67-603A-235B-FD2E6DFD909A}"/>
              </a:ext>
            </a:extLst>
          </p:cNvPr>
          <p:cNvSpPr txBox="1">
            <a:spLocks/>
          </p:cNvSpPr>
          <p:nvPr/>
        </p:nvSpPr>
        <p:spPr>
          <a:xfrm>
            <a:off x="6418727" y="2121135"/>
            <a:ext cx="5455429" cy="37352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Tipos de Dados</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Estruturas de Seleção (Condicionais)</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Estruturas de Repetição</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Vetores e Matrizes</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Funções</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Complexidade de Tempo e Espaço</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Utilização do ChatGPT na Programação</a:t>
            </a:r>
          </a:p>
        </p:txBody>
      </p:sp>
      <p:sp>
        <p:nvSpPr>
          <p:cNvPr id="20" name="Google Shape;3851;p15">
            <a:extLst>
              <a:ext uri="{FF2B5EF4-FFF2-40B4-BE49-F238E27FC236}">
                <a16:creationId xmlns:a16="http://schemas.microsoft.com/office/drawing/2014/main" id="{ECCA6965-E453-7C99-ED2A-CDA97111E68F}"/>
              </a:ext>
            </a:extLst>
          </p:cNvPr>
          <p:cNvSpPr txBox="1">
            <a:spLocks/>
          </p:cNvSpPr>
          <p:nvPr/>
        </p:nvSpPr>
        <p:spPr>
          <a:xfrm>
            <a:off x="4079018" y="5549216"/>
            <a:ext cx="4679419" cy="5097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None/>
            </a:pPr>
            <a:r>
              <a:rPr lang="en-US" sz="1800" b="1" dirty="0">
                <a:latin typeface="Titillium Web"/>
                <a:ea typeface="Titillium Web"/>
                <a:cs typeface="Titillium Web"/>
                <a:sym typeface="Titillium Web"/>
              </a:rPr>
              <a:t>Acessar no Classroom </a:t>
            </a:r>
            <a:r>
              <a:rPr lang="en-US" sz="1800" b="1" dirty="0">
                <a:solidFill>
                  <a:srgbClr val="005CAA"/>
                </a:solidFill>
                <a:latin typeface="Titillium Web" panose="00000500000000000000" pitchFamily="2" charset="0"/>
                <a:ea typeface="Titillium Web"/>
                <a:cs typeface="Titillium Web"/>
                <a:sym typeface="Titillium Web"/>
              </a:rPr>
              <a:t>“</a:t>
            </a:r>
            <a:r>
              <a:rPr lang="pt-BR" sz="1800" b="1" dirty="0">
                <a:solidFill>
                  <a:srgbClr val="005CAA"/>
                </a:solidFill>
                <a:latin typeface="Titillium Web" panose="00000500000000000000" pitchFamily="2" charset="0"/>
              </a:rPr>
              <a:t>Plano de Aulas.pdf</a:t>
            </a:r>
            <a:r>
              <a:rPr lang="pt-BR" sz="1800" b="1" dirty="0">
                <a:solidFill>
                  <a:srgbClr val="005CAA"/>
                </a:solidFill>
                <a:latin typeface="Titillium Web" panose="00000500000000000000" pitchFamily="2" charset="0"/>
                <a:ea typeface="Titillium Web"/>
                <a:cs typeface="Titillium Web"/>
                <a:sym typeface="Titillium Web"/>
              </a:rPr>
              <a:t>”</a:t>
            </a:r>
            <a:endParaRPr lang="en-US" sz="1800" b="1" dirty="0">
              <a:solidFill>
                <a:srgbClr val="005CAA"/>
              </a:solidFill>
              <a:latin typeface="Titillium Web" panose="00000500000000000000" pitchFamily="2" charset="0"/>
              <a:ea typeface="Titillium Web"/>
              <a:cs typeface="Titillium Web"/>
              <a:sym typeface="Titillium Web"/>
            </a:endParaRPr>
          </a:p>
        </p:txBody>
      </p:sp>
      <p:sp>
        <p:nvSpPr>
          <p:cNvPr id="23" name="Retângulo 22">
            <a:extLst>
              <a:ext uri="{FF2B5EF4-FFF2-40B4-BE49-F238E27FC236}">
                <a16:creationId xmlns:a16="http://schemas.microsoft.com/office/drawing/2014/main" id="{1240FC50-DA0B-B7A6-8779-32ECAC3035C3}"/>
              </a:ext>
            </a:extLst>
          </p:cNvPr>
          <p:cNvSpPr/>
          <p:nvPr/>
        </p:nvSpPr>
        <p:spPr>
          <a:xfrm>
            <a:off x="1538790" y="2413855"/>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25" name="Retângulo 24">
            <a:extLst>
              <a:ext uri="{FF2B5EF4-FFF2-40B4-BE49-F238E27FC236}">
                <a16:creationId xmlns:a16="http://schemas.microsoft.com/office/drawing/2014/main" id="{E8648C48-0BC6-8945-544B-3DCF5828F577}"/>
              </a:ext>
            </a:extLst>
          </p:cNvPr>
          <p:cNvSpPr/>
          <p:nvPr/>
        </p:nvSpPr>
        <p:spPr>
          <a:xfrm>
            <a:off x="1538790" y="2824222"/>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26" name="Retângulo 25">
            <a:extLst>
              <a:ext uri="{FF2B5EF4-FFF2-40B4-BE49-F238E27FC236}">
                <a16:creationId xmlns:a16="http://schemas.microsoft.com/office/drawing/2014/main" id="{6FABCC64-20DC-EFEF-A1E3-70E691D9919B}"/>
              </a:ext>
            </a:extLst>
          </p:cNvPr>
          <p:cNvSpPr/>
          <p:nvPr/>
        </p:nvSpPr>
        <p:spPr>
          <a:xfrm>
            <a:off x="1538789" y="3234589"/>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27" name="Retângulo 26">
            <a:extLst>
              <a:ext uri="{FF2B5EF4-FFF2-40B4-BE49-F238E27FC236}">
                <a16:creationId xmlns:a16="http://schemas.microsoft.com/office/drawing/2014/main" id="{2B43B1CE-CE53-BD4D-D4F2-9CB132023013}"/>
              </a:ext>
            </a:extLst>
          </p:cNvPr>
          <p:cNvSpPr/>
          <p:nvPr/>
        </p:nvSpPr>
        <p:spPr>
          <a:xfrm>
            <a:off x="1538788" y="3645156"/>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28" name="Retângulo 27">
            <a:extLst>
              <a:ext uri="{FF2B5EF4-FFF2-40B4-BE49-F238E27FC236}">
                <a16:creationId xmlns:a16="http://schemas.microsoft.com/office/drawing/2014/main" id="{E2A8E2F8-680D-EED4-C9AF-F63A29C335E2}"/>
              </a:ext>
            </a:extLst>
          </p:cNvPr>
          <p:cNvSpPr/>
          <p:nvPr/>
        </p:nvSpPr>
        <p:spPr>
          <a:xfrm>
            <a:off x="1538788" y="4065481"/>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29" name="Retângulo 28">
            <a:extLst>
              <a:ext uri="{FF2B5EF4-FFF2-40B4-BE49-F238E27FC236}">
                <a16:creationId xmlns:a16="http://schemas.microsoft.com/office/drawing/2014/main" id="{E67562AC-5410-E2A4-D4D0-E60B9F1EDACC}"/>
              </a:ext>
            </a:extLst>
          </p:cNvPr>
          <p:cNvSpPr/>
          <p:nvPr/>
        </p:nvSpPr>
        <p:spPr>
          <a:xfrm>
            <a:off x="1538788" y="4475848"/>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30" name="Retângulo 29">
            <a:extLst>
              <a:ext uri="{FF2B5EF4-FFF2-40B4-BE49-F238E27FC236}">
                <a16:creationId xmlns:a16="http://schemas.microsoft.com/office/drawing/2014/main" id="{A6313311-46E4-8871-3FD9-75E53C619D6E}"/>
              </a:ext>
            </a:extLst>
          </p:cNvPr>
          <p:cNvSpPr/>
          <p:nvPr/>
        </p:nvSpPr>
        <p:spPr>
          <a:xfrm>
            <a:off x="1538787" y="4881335"/>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31" name="Retângulo 30">
            <a:extLst>
              <a:ext uri="{FF2B5EF4-FFF2-40B4-BE49-F238E27FC236}">
                <a16:creationId xmlns:a16="http://schemas.microsoft.com/office/drawing/2014/main" id="{307CE07F-13D9-2E14-858A-A48E336E007B}"/>
              </a:ext>
            </a:extLst>
          </p:cNvPr>
          <p:cNvSpPr/>
          <p:nvPr/>
        </p:nvSpPr>
        <p:spPr>
          <a:xfrm>
            <a:off x="6513778" y="2413855"/>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32" name="Retângulo 31">
            <a:extLst>
              <a:ext uri="{FF2B5EF4-FFF2-40B4-BE49-F238E27FC236}">
                <a16:creationId xmlns:a16="http://schemas.microsoft.com/office/drawing/2014/main" id="{8CF8E618-4A1B-5B61-738C-6FF1B583D941}"/>
              </a:ext>
            </a:extLst>
          </p:cNvPr>
          <p:cNvSpPr/>
          <p:nvPr/>
        </p:nvSpPr>
        <p:spPr>
          <a:xfrm>
            <a:off x="6513778" y="2824222"/>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33" name="Retângulo 32">
            <a:extLst>
              <a:ext uri="{FF2B5EF4-FFF2-40B4-BE49-F238E27FC236}">
                <a16:creationId xmlns:a16="http://schemas.microsoft.com/office/drawing/2014/main" id="{B4EA59B8-60A7-B814-735B-BD4753379A73}"/>
              </a:ext>
            </a:extLst>
          </p:cNvPr>
          <p:cNvSpPr/>
          <p:nvPr/>
        </p:nvSpPr>
        <p:spPr>
          <a:xfrm>
            <a:off x="6513777" y="3234589"/>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34" name="Retângulo 33">
            <a:extLst>
              <a:ext uri="{FF2B5EF4-FFF2-40B4-BE49-F238E27FC236}">
                <a16:creationId xmlns:a16="http://schemas.microsoft.com/office/drawing/2014/main" id="{B6E3F7C3-2059-0D47-E51F-679FC95966BA}"/>
              </a:ext>
            </a:extLst>
          </p:cNvPr>
          <p:cNvSpPr/>
          <p:nvPr/>
        </p:nvSpPr>
        <p:spPr>
          <a:xfrm>
            <a:off x="6513776" y="3645156"/>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35" name="Retângulo 34">
            <a:extLst>
              <a:ext uri="{FF2B5EF4-FFF2-40B4-BE49-F238E27FC236}">
                <a16:creationId xmlns:a16="http://schemas.microsoft.com/office/drawing/2014/main" id="{63AB89D4-16A3-6056-D5CC-B710E0F90721}"/>
              </a:ext>
            </a:extLst>
          </p:cNvPr>
          <p:cNvSpPr/>
          <p:nvPr/>
        </p:nvSpPr>
        <p:spPr>
          <a:xfrm>
            <a:off x="6513776" y="4065481"/>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36" name="Retângulo 35">
            <a:extLst>
              <a:ext uri="{FF2B5EF4-FFF2-40B4-BE49-F238E27FC236}">
                <a16:creationId xmlns:a16="http://schemas.microsoft.com/office/drawing/2014/main" id="{4AB3F8E7-ED74-92A8-E1FB-FECE50F16F42}"/>
              </a:ext>
            </a:extLst>
          </p:cNvPr>
          <p:cNvSpPr/>
          <p:nvPr/>
        </p:nvSpPr>
        <p:spPr>
          <a:xfrm>
            <a:off x="6513776" y="4475848"/>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37" name="Retângulo 36">
            <a:extLst>
              <a:ext uri="{FF2B5EF4-FFF2-40B4-BE49-F238E27FC236}">
                <a16:creationId xmlns:a16="http://schemas.microsoft.com/office/drawing/2014/main" id="{35ECFD20-1A2C-03C2-413D-57FB843420CC}"/>
              </a:ext>
            </a:extLst>
          </p:cNvPr>
          <p:cNvSpPr/>
          <p:nvPr/>
        </p:nvSpPr>
        <p:spPr>
          <a:xfrm>
            <a:off x="6513775" y="4881335"/>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4" name="Google Shape;3851;p15">
            <a:extLst>
              <a:ext uri="{FF2B5EF4-FFF2-40B4-BE49-F238E27FC236}">
                <a16:creationId xmlns:a16="http://schemas.microsoft.com/office/drawing/2014/main" id="{9F720F56-090D-913D-3D5E-8560A6F4B432}"/>
              </a:ext>
            </a:extLst>
          </p:cNvPr>
          <p:cNvSpPr txBox="1">
            <a:spLocks/>
          </p:cNvSpPr>
          <p:nvPr/>
        </p:nvSpPr>
        <p:spPr>
          <a:xfrm>
            <a:off x="1347711" y="1370922"/>
            <a:ext cx="8773442" cy="835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buNone/>
            </a:pPr>
            <a:r>
              <a:rPr lang="en-US" b="1" dirty="0">
                <a:latin typeface="+mn-lt"/>
                <a:ea typeface="Titillium Web"/>
                <a:cs typeface="Miriam Libre" panose="00000500000000000000" pitchFamily="2" charset="-79"/>
                <a:sym typeface="Titillium Web"/>
              </a:rPr>
              <a:t>As aulas incluirão assuntos relativos à Lógica de Programação:</a:t>
            </a:r>
          </a:p>
          <a:p>
            <a:pPr marL="0" indent="0">
              <a:buFont typeface="Barlow Light"/>
              <a:buNone/>
            </a:pPr>
            <a:endParaRPr lang="en-US" b="1" dirty="0">
              <a:latin typeface="+mn-lt"/>
              <a:ea typeface="Titillium Web"/>
              <a:cs typeface="Miriam Libre" panose="00000500000000000000" pitchFamily="2" charset="-79"/>
              <a:sym typeface="Titillium Web"/>
            </a:endParaRPr>
          </a:p>
          <a:p>
            <a:pPr marL="0" indent="0">
              <a:buFont typeface="Barlow Light"/>
              <a:buNone/>
            </a:pPr>
            <a:endParaRPr lang="en-US" sz="1800" b="1" dirty="0">
              <a:latin typeface="Titillium Web"/>
              <a:ea typeface="Titillium Web"/>
              <a:cs typeface="Titillium Web"/>
              <a:sym typeface="Titillium Web"/>
            </a:endParaRPr>
          </a:p>
        </p:txBody>
      </p:sp>
    </p:spTree>
    <p:extLst>
      <p:ext uri="{BB962C8B-B14F-4D97-AF65-F5344CB8AC3E}">
        <p14:creationId xmlns:p14="http://schemas.microsoft.com/office/powerpoint/2010/main" val="1243355454"/>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A1B281A4-715F-A4C3-83B7-253811EB9F40}"/>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PLANO DE AULAS</a:t>
            </a:r>
          </a:p>
        </p:txBody>
      </p:sp>
      <p:grpSp>
        <p:nvGrpSpPr>
          <p:cNvPr id="8" name="Google Shape;451;p38">
            <a:extLst>
              <a:ext uri="{FF2B5EF4-FFF2-40B4-BE49-F238E27FC236}">
                <a16:creationId xmlns:a16="http://schemas.microsoft.com/office/drawing/2014/main" id="{908CBCBE-E989-D33C-9051-F6DD416BD089}"/>
              </a:ext>
            </a:extLst>
          </p:cNvPr>
          <p:cNvGrpSpPr/>
          <p:nvPr/>
        </p:nvGrpSpPr>
        <p:grpSpPr>
          <a:xfrm>
            <a:off x="10624790" y="556836"/>
            <a:ext cx="919380" cy="764847"/>
            <a:chOff x="1926350" y="995225"/>
            <a:chExt cx="428650" cy="356600"/>
          </a:xfrm>
          <a:solidFill>
            <a:srgbClr val="005CAA"/>
          </a:solidFill>
        </p:grpSpPr>
        <p:sp>
          <p:nvSpPr>
            <p:cNvPr id="9" name="Google Shape;452;p38">
              <a:extLst>
                <a:ext uri="{FF2B5EF4-FFF2-40B4-BE49-F238E27FC236}">
                  <a16:creationId xmlns:a16="http://schemas.microsoft.com/office/drawing/2014/main" id="{3298C904-F9C7-EBF1-0746-ACC7BB9F5A11}"/>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3;p38">
              <a:extLst>
                <a:ext uri="{FF2B5EF4-FFF2-40B4-BE49-F238E27FC236}">
                  <a16:creationId xmlns:a16="http://schemas.microsoft.com/office/drawing/2014/main" id="{3623F5E6-5639-6A70-85FD-D2EB26F1B78C}"/>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4;p38">
              <a:extLst>
                <a:ext uri="{FF2B5EF4-FFF2-40B4-BE49-F238E27FC236}">
                  <a16:creationId xmlns:a16="http://schemas.microsoft.com/office/drawing/2014/main" id="{7133893E-3FE3-FDFE-C8EB-8AA5303ADE74}"/>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p38">
              <a:extLst>
                <a:ext uri="{FF2B5EF4-FFF2-40B4-BE49-F238E27FC236}">
                  <a16:creationId xmlns:a16="http://schemas.microsoft.com/office/drawing/2014/main" id="{388A3AEA-7F33-8E4C-5C61-26CE7CCEF1B9}"/>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3851;p15">
            <a:extLst>
              <a:ext uri="{FF2B5EF4-FFF2-40B4-BE49-F238E27FC236}">
                <a16:creationId xmlns:a16="http://schemas.microsoft.com/office/drawing/2014/main" id="{ECCA6965-E453-7C99-ED2A-CDA97111E68F}"/>
              </a:ext>
            </a:extLst>
          </p:cNvPr>
          <p:cNvSpPr txBox="1">
            <a:spLocks/>
          </p:cNvSpPr>
          <p:nvPr/>
        </p:nvSpPr>
        <p:spPr>
          <a:xfrm>
            <a:off x="4079018" y="5549216"/>
            <a:ext cx="4679419" cy="5097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None/>
            </a:pPr>
            <a:r>
              <a:rPr lang="en-US" sz="1800" b="1" dirty="0">
                <a:latin typeface="Titillium Web"/>
                <a:ea typeface="Titillium Web"/>
                <a:cs typeface="Titillium Web"/>
                <a:sym typeface="Titillium Web"/>
              </a:rPr>
              <a:t>Acessar no Classroom </a:t>
            </a:r>
            <a:r>
              <a:rPr lang="en-US" sz="1800" b="1" dirty="0">
                <a:solidFill>
                  <a:srgbClr val="005CAA"/>
                </a:solidFill>
                <a:latin typeface="Titillium Web" panose="00000500000000000000" pitchFamily="2" charset="0"/>
                <a:ea typeface="Titillium Web"/>
                <a:cs typeface="Titillium Web"/>
                <a:sym typeface="Titillium Web"/>
              </a:rPr>
              <a:t>“</a:t>
            </a:r>
            <a:r>
              <a:rPr lang="pt-BR" sz="1800" b="1" dirty="0">
                <a:solidFill>
                  <a:srgbClr val="005CAA"/>
                </a:solidFill>
                <a:latin typeface="Titillium Web" panose="00000500000000000000" pitchFamily="2" charset="0"/>
              </a:rPr>
              <a:t>Plano de Aulas.pdf</a:t>
            </a:r>
            <a:r>
              <a:rPr lang="pt-BR" sz="1800" b="1" dirty="0">
                <a:solidFill>
                  <a:srgbClr val="005CAA"/>
                </a:solidFill>
                <a:latin typeface="Titillium Web" panose="00000500000000000000" pitchFamily="2" charset="0"/>
                <a:ea typeface="Titillium Web"/>
                <a:cs typeface="Titillium Web"/>
                <a:sym typeface="Titillium Web"/>
              </a:rPr>
              <a:t>”</a:t>
            </a:r>
            <a:endParaRPr lang="en-US" sz="1800" b="1" dirty="0">
              <a:solidFill>
                <a:srgbClr val="005CAA"/>
              </a:solidFill>
              <a:latin typeface="Titillium Web" panose="00000500000000000000" pitchFamily="2" charset="0"/>
              <a:ea typeface="Titillium Web"/>
              <a:cs typeface="Titillium Web"/>
              <a:sym typeface="Titillium Web"/>
            </a:endParaRPr>
          </a:p>
        </p:txBody>
      </p:sp>
      <p:sp>
        <p:nvSpPr>
          <p:cNvPr id="5" name="Google Shape;3851;p15">
            <a:extLst>
              <a:ext uri="{FF2B5EF4-FFF2-40B4-BE49-F238E27FC236}">
                <a16:creationId xmlns:a16="http://schemas.microsoft.com/office/drawing/2014/main" id="{B8166DA1-AD65-6739-60C1-976CF6B03D6E}"/>
              </a:ext>
            </a:extLst>
          </p:cNvPr>
          <p:cNvSpPr txBox="1">
            <a:spLocks/>
          </p:cNvSpPr>
          <p:nvPr/>
        </p:nvSpPr>
        <p:spPr>
          <a:xfrm>
            <a:off x="1347711" y="1370922"/>
            <a:ext cx="4533136" cy="835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b="1" dirty="0">
                <a:latin typeface="+mn-lt"/>
                <a:ea typeface="Titillium Web"/>
                <a:cs typeface="Miriam Libre" panose="00000500000000000000" pitchFamily="2" charset="-79"/>
                <a:sym typeface="Titillium Web"/>
              </a:rPr>
              <a:t>60h -&gt; Presencial (15 aulas)</a:t>
            </a:r>
          </a:p>
          <a:p>
            <a:pPr marL="0" indent="0">
              <a:buFont typeface="Barlow Light"/>
              <a:buNone/>
            </a:pPr>
            <a:endParaRPr lang="en-US" sz="1800" b="1" dirty="0">
              <a:latin typeface="Titillium Web"/>
              <a:ea typeface="Titillium Web"/>
              <a:cs typeface="Titillium Web"/>
              <a:sym typeface="Titillium Web"/>
            </a:endParaRPr>
          </a:p>
        </p:txBody>
      </p:sp>
      <p:sp>
        <p:nvSpPr>
          <p:cNvPr id="38" name="Google Shape;3851;p15">
            <a:extLst>
              <a:ext uri="{FF2B5EF4-FFF2-40B4-BE49-F238E27FC236}">
                <a16:creationId xmlns:a16="http://schemas.microsoft.com/office/drawing/2014/main" id="{52C902C2-A4FB-EA12-74FB-AA296890E856}"/>
              </a:ext>
            </a:extLst>
          </p:cNvPr>
          <p:cNvSpPr txBox="1">
            <a:spLocks/>
          </p:cNvSpPr>
          <p:nvPr/>
        </p:nvSpPr>
        <p:spPr>
          <a:xfrm>
            <a:off x="1479845" y="2128771"/>
            <a:ext cx="5324615" cy="23101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Laboratório de Informática</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Sala de Aula</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Exercícios Práticos e Avaliativos</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Trabalhos em Equipe</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Ambiente Virtual (Classroom)</a:t>
            </a:r>
          </a:p>
          <a:p>
            <a:pPr marL="0" indent="0">
              <a:buClr>
                <a:schemeClr val="dk1"/>
              </a:buClr>
              <a:buSzPts val="1100"/>
              <a:buNone/>
            </a:pPr>
            <a:endParaRPr lang="pt-BR" sz="2200" b="1" dirty="0">
              <a:latin typeface="+mj-lt"/>
              <a:cs typeface="Miriam Libre" panose="00000500000000000000" pitchFamily="2" charset="-79"/>
            </a:endParaRPr>
          </a:p>
          <a:p>
            <a:pPr marL="285750" indent="-285750">
              <a:buClr>
                <a:schemeClr val="dk1"/>
              </a:buClr>
              <a:buSzPts val="1100"/>
              <a:buFont typeface="Wingdings" panose="05000000000000000000" pitchFamily="2" charset="2"/>
              <a:buChar char="§"/>
            </a:pPr>
            <a:endParaRPr lang="pt-BR" sz="1500" dirty="0"/>
          </a:p>
        </p:txBody>
      </p:sp>
      <p:sp>
        <p:nvSpPr>
          <p:cNvPr id="23" name="Retângulo 22">
            <a:extLst>
              <a:ext uri="{FF2B5EF4-FFF2-40B4-BE49-F238E27FC236}">
                <a16:creationId xmlns:a16="http://schemas.microsoft.com/office/drawing/2014/main" id="{1240FC50-DA0B-B7A6-8779-32ECAC3035C3}"/>
              </a:ext>
            </a:extLst>
          </p:cNvPr>
          <p:cNvSpPr/>
          <p:nvPr/>
        </p:nvSpPr>
        <p:spPr>
          <a:xfrm>
            <a:off x="1538790" y="2413855"/>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25" name="Retângulo 24">
            <a:extLst>
              <a:ext uri="{FF2B5EF4-FFF2-40B4-BE49-F238E27FC236}">
                <a16:creationId xmlns:a16="http://schemas.microsoft.com/office/drawing/2014/main" id="{E8648C48-0BC6-8945-544B-3DCF5828F577}"/>
              </a:ext>
            </a:extLst>
          </p:cNvPr>
          <p:cNvSpPr/>
          <p:nvPr/>
        </p:nvSpPr>
        <p:spPr>
          <a:xfrm>
            <a:off x="1538790" y="2824222"/>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26" name="Retângulo 25">
            <a:extLst>
              <a:ext uri="{FF2B5EF4-FFF2-40B4-BE49-F238E27FC236}">
                <a16:creationId xmlns:a16="http://schemas.microsoft.com/office/drawing/2014/main" id="{6FABCC64-20DC-EFEF-A1E3-70E691D9919B}"/>
              </a:ext>
            </a:extLst>
          </p:cNvPr>
          <p:cNvSpPr/>
          <p:nvPr/>
        </p:nvSpPr>
        <p:spPr>
          <a:xfrm>
            <a:off x="1538789" y="3234589"/>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27" name="Retângulo 26">
            <a:extLst>
              <a:ext uri="{FF2B5EF4-FFF2-40B4-BE49-F238E27FC236}">
                <a16:creationId xmlns:a16="http://schemas.microsoft.com/office/drawing/2014/main" id="{2B43B1CE-CE53-BD4D-D4F2-9CB132023013}"/>
              </a:ext>
            </a:extLst>
          </p:cNvPr>
          <p:cNvSpPr/>
          <p:nvPr/>
        </p:nvSpPr>
        <p:spPr>
          <a:xfrm>
            <a:off x="1538788" y="3645156"/>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28" name="Retângulo 27">
            <a:extLst>
              <a:ext uri="{FF2B5EF4-FFF2-40B4-BE49-F238E27FC236}">
                <a16:creationId xmlns:a16="http://schemas.microsoft.com/office/drawing/2014/main" id="{E2A8E2F8-680D-EED4-C9AF-F63A29C335E2}"/>
              </a:ext>
            </a:extLst>
          </p:cNvPr>
          <p:cNvSpPr/>
          <p:nvPr/>
        </p:nvSpPr>
        <p:spPr>
          <a:xfrm>
            <a:off x="1538788" y="4065481"/>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Tree>
    <p:extLst>
      <p:ext uri="{BB962C8B-B14F-4D97-AF65-F5344CB8AC3E}">
        <p14:creationId xmlns:p14="http://schemas.microsoft.com/office/powerpoint/2010/main" val="3540352943"/>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A1B281A4-715F-A4C3-83B7-253811EB9F40}"/>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ESTRUTURA DAS AULAS</a:t>
            </a:r>
          </a:p>
        </p:txBody>
      </p:sp>
      <p:grpSp>
        <p:nvGrpSpPr>
          <p:cNvPr id="8" name="Google Shape;451;p38">
            <a:extLst>
              <a:ext uri="{FF2B5EF4-FFF2-40B4-BE49-F238E27FC236}">
                <a16:creationId xmlns:a16="http://schemas.microsoft.com/office/drawing/2014/main" id="{908CBCBE-E989-D33C-9051-F6DD416BD089}"/>
              </a:ext>
            </a:extLst>
          </p:cNvPr>
          <p:cNvGrpSpPr/>
          <p:nvPr/>
        </p:nvGrpSpPr>
        <p:grpSpPr>
          <a:xfrm>
            <a:off x="10624790" y="556836"/>
            <a:ext cx="919380" cy="764847"/>
            <a:chOff x="1926350" y="995225"/>
            <a:chExt cx="428650" cy="356600"/>
          </a:xfrm>
          <a:solidFill>
            <a:srgbClr val="005CAA"/>
          </a:solidFill>
        </p:grpSpPr>
        <p:sp>
          <p:nvSpPr>
            <p:cNvPr id="9" name="Google Shape;452;p38">
              <a:extLst>
                <a:ext uri="{FF2B5EF4-FFF2-40B4-BE49-F238E27FC236}">
                  <a16:creationId xmlns:a16="http://schemas.microsoft.com/office/drawing/2014/main" id="{3298C904-F9C7-EBF1-0746-ACC7BB9F5A11}"/>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3;p38">
              <a:extLst>
                <a:ext uri="{FF2B5EF4-FFF2-40B4-BE49-F238E27FC236}">
                  <a16:creationId xmlns:a16="http://schemas.microsoft.com/office/drawing/2014/main" id="{3623F5E6-5639-6A70-85FD-D2EB26F1B78C}"/>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4;p38">
              <a:extLst>
                <a:ext uri="{FF2B5EF4-FFF2-40B4-BE49-F238E27FC236}">
                  <a16:creationId xmlns:a16="http://schemas.microsoft.com/office/drawing/2014/main" id="{7133893E-3FE3-FDFE-C8EB-8AA5303ADE74}"/>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p38">
              <a:extLst>
                <a:ext uri="{FF2B5EF4-FFF2-40B4-BE49-F238E27FC236}">
                  <a16:creationId xmlns:a16="http://schemas.microsoft.com/office/drawing/2014/main" id="{388A3AEA-7F33-8E4C-5C61-26CE7CCEF1B9}"/>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3851;p15">
            <a:extLst>
              <a:ext uri="{FF2B5EF4-FFF2-40B4-BE49-F238E27FC236}">
                <a16:creationId xmlns:a16="http://schemas.microsoft.com/office/drawing/2014/main" id="{ECCA6965-E453-7C99-ED2A-CDA97111E68F}"/>
              </a:ext>
            </a:extLst>
          </p:cNvPr>
          <p:cNvSpPr txBox="1">
            <a:spLocks/>
          </p:cNvSpPr>
          <p:nvPr/>
        </p:nvSpPr>
        <p:spPr>
          <a:xfrm>
            <a:off x="4079018" y="5549216"/>
            <a:ext cx="4679419" cy="5097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None/>
            </a:pPr>
            <a:r>
              <a:rPr lang="en-US" sz="1800" b="1" dirty="0">
                <a:latin typeface="Titillium Web"/>
                <a:ea typeface="Titillium Web"/>
                <a:cs typeface="Titillium Web"/>
                <a:sym typeface="Titillium Web"/>
              </a:rPr>
              <a:t>Acessar no Classroom </a:t>
            </a:r>
            <a:r>
              <a:rPr lang="en-US" sz="1800" b="1" dirty="0">
                <a:solidFill>
                  <a:srgbClr val="005CAA"/>
                </a:solidFill>
                <a:latin typeface="Titillium Web" panose="00000500000000000000" pitchFamily="2" charset="0"/>
                <a:ea typeface="Titillium Web"/>
                <a:cs typeface="Titillium Web"/>
                <a:sym typeface="Titillium Web"/>
              </a:rPr>
              <a:t>“</a:t>
            </a:r>
            <a:r>
              <a:rPr lang="pt-BR" sz="1800" b="1" dirty="0">
                <a:solidFill>
                  <a:srgbClr val="005CAA"/>
                </a:solidFill>
                <a:latin typeface="Titillium Web" panose="00000500000000000000" pitchFamily="2" charset="0"/>
              </a:rPr>
              <a:t>Plano de Aulas.pdf</a:t>
            </a:r>
            <a:r>
              <a:rPr lang="pt-BR" sz="1800" b="1" dirty="0">
                <a:solidFill>
                  <a:srgbClr val="005CAA"/>
                </a:solidFill>
                <a:latin typeface="Titillium Web" panose="00000500000000000000" pitchFamily="2" charset="0"/>
                <a:ea typeface="Titillium Web"/>
                <a:cs typeface="Titillium Web"/>
                <a:sym typeface="Titillium Web"/>
              </a:rPr>
              <a:t>”</a:t>
            </a:r>
            <a:endParaRPr lang="en-US" sz="1800" b="1" dirty="0">
              <a:solidFill>
                <a:srgbClr val="005CAA"/>
              </a:solidFill>
              <a:latin typeface="Titillium Web" panose="00000500000000000000" pitchFamily="2" charset="0"/>
              <a:ea typeface="Titillium Web"/>
              <a:cs typeface="Titillium Web"/>
              <a:sym typeface="Titillium Web"/>
            </a:endParaRPr>
          </a:p>
        </p:txBody>
      </p:sp>
      <p:sp>
        <p:nvSpPr>
          <p:cNvPr id="5" name="Google Shape;3851;p15">
            <a:extLst>
              <a:ext uri="{FF2B5EF4-FFF2-40B4-BE49-F238E27FC236}">
                <a16:creationId xmlns:a16="http://schemas.microsoft.com/office/drawing/2014/main" id="{B8166DA1-AD65-6739-60C1-976CF6B03D6E}"/>
              </a:ext>
            </a:extLst>
          </p:cNvPr>
          <p:cNvSpPr txBox="1">
            <a:spLocks/>
          </p:cNvSpPr>
          <p:nvPr/>
        </p:nvSpPr>
        <p:spPr>
          <a:xfrm>
            <a:off x="1347711" y="1370922"/>
            <a:ext cx="8773442" cy="835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b="1" dirty="0">
                <a:latin typeface="+mn-lt"/>
                <a:ea typeface="Titillium Web"/>
                <a:cs typeface="Miriam Libre" panose="00000500000000000000" pitchFamily="2" charset="-79"/>
                <a:sym typeface="Titillium Web"/>
              </a:rPr>
              <a:t>As aulas acontecem de segunda à sexta-feira no SENAI, presencial.</a:t>
            </a:r>
          </a:p>
          <a:p>
            <a:pPr marL="0" indent="0">
              <a:buFont typeface="Barlow Light"/>
              <a:buNone/>
            </a:pPr>
            <a:endParaRPr lang="en-US" sz="1800" b="1" dirty="0">
              <a:latin typeface="Titillium Web"/>
              <a:ea typeface="Titillium Web"/>
              <a:cs typeface="Titillium Web"/>
              <a:sym typeface="Titillium Web"/>
            </a:endParaRPr>
          </a:p>
        </p:txBody>
      </p:sp>
      <p:sp>
        <p:nvSpPr>
          <p:cNvPr id="38" name="Google Shape;3851;p15">
            <a:extLst>
              <a:ext uri="{FF2B5EF4-FFF2-40B4-BE49-F238E27FC236}">
                <a16:creationId xmlns:a16="http://schemas.microsoft.com/office/drawing/2014/main" id="{52C902C2-A4FB-EA12-74FB-AA296890E856}"/>
              </a:ext>
            </a:extLst>
          </p:cNvPr>
          <p:cNvSpPr txBox="1">
            <a:spLocks/>
          </p:cNvSpPr>
          <p:nvPr/>
        </p:nvSpPr>
        <p:spPr>
          <a:xfrm>
            <a:off x="1479845" y="2128770"/>
            <a:ext cx="4365143" cy="28788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Primeira Chamada (18:30h) </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Contexto da Aula </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Correção de Atividades (se houver)</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Apresentação de Conteúdo</a:t>
            </a:r>
          </a:p>
          <a:p>
            <a:pPr marL="285750" indent="-285750">
              <a:buClr>
                <a:schemeClr val="dk1"/>
              </a:buClr>
              <a:buSzPts val="1100"/>
              <a:buFont typeface="Wingdings" panose="05000000000000000000" pitchFamily="2" charset="2"/>
              <a:buChar char="§"/>
            </a:pPr>
            <a:endParaRPr lang="pt-BR" sz="2200" b="1" dirty="0">
              <a:latin typeface="+mj-lt"/>
              <a:cs typeface="Miriam Libre" panose="00000500000000000000" pitchFamily="2" charset="-79"/>
            </a:endParaRPr>
          </a:p>
          <a:p>
            <a:pPr marL="0" indent="0">
              <a:buClr>
                <a:schemeClr val="dk1"/>
              </a:buClr>
              <a:buSzPts val="1100"/>
              <a:buNone/>
            </a:pPr>
            <a:endParaRPr lang="pt-BR" sz="2200" b="1" dirty="0">
              <a:latin typeface="+mj-lt"/>
              <a:cs typeface="Miriam Libre" panose="00000500000000000000" pitchFamily="2" charset="-79"/>
            </a:endParaRPr>
          </a:p>
          <a:p>
            <a:pPr marL="285750" indent="-285750">
              <a:buClr>
                <a:schemeClr val="dk1"/>
              </a:buClr>
              <a:buSzPts val="1100"/>
              <a:buFont typeface="Wingdings" panose="05000000000000000000" pitchFamily="2" charset="2"/>
              <a:buChar char="§"/>
            </a:pPr>
            <a:endParaRPr lang="pt-BR" sz="1500" dirty="0"/>
          </a:p>
        </p:txBody>
      </p:sp>
      <p:sp>
        <p:nvSpPr>
          <p:cNvPr id="23" name="Retângulo 22">
            <a:extLst>
              <a:ext uri="{FF2B5EF4-FFF2-40B4-BE49-F238E27FC236}">
                <a16:creationId xmlns:a16="http://schemas.microsoft.com/office/drawing/2014/main" id="{1240FC50-DA0B-B7A6-8779-32ECAC3035C3}"/>
              </a:ext>
            </a:extLst>
          </p:cNvPr>
          <p:cNvSpPr/>
          <p:nvPr/>
        </p:nvSpPr>
        <p:spPr>
          <a:xfrm>
            <a:off x="1538790" y="2413855"/>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25" name="Retângulo 24">
            <a:extLst>
              <a:ext uri="{FF2B5EF4-FFF2-40B4-BE49-F238E27FC236}">
                <a16:creationId xmlns:a16="http://schemas.microsoft.com/office/drawing/2014/main" id="{E8648C48-0BC6-8945-544B-3DCF5828F577}"/>
              </a:ext>
            </a:extLst>
          </p:cNvPr>
          <p:cNvSpPr/>
          <p:nvPr/>
        </p:nvSpPr>
        <p:spPr>
          <a:xfrm>
            <a:off x="1538790" y="2824222"/>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26" name="Retângulo 25">
            <a:extLst>
              <a:ext uri="{FF2B5EF4-FFF2-40B4-BE49-F238E27FC236}">
                <a16:creationId xmlns:a16="http://schemas.microsoft.com/office/drawing/2014/main" id="{6FABCC64-20DC-EFEF-A1E3-70E691D9919B}"/>
              </a:ext>
            </a:extLst>
          </p:cNvPr>
          <p:cNvSpPr/>
          <p:nvPr/>
        </p:nvSpPr>
        <p:spPr>
          <a:xfrm>
            <a:off x="1538789" y="3234589"/>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27" name="Retângulo 26">
            <a:extLst>
              <a:ext uri="{FF2B5EF4-FFF2-40B4-BE49-F238E27FC236}">
                <a16:creationId xmlns:a16="http://schemas.microsoft.com/office/drawing/2014/main" id="{2B43B1CE-CE53-BD4D-D4F2-9CB132023013}"/>
              </a:ext>
            </a:extLst>
          </p:cNvPr>
          <p:cNvSpPr/>
          <p:nvPr/>
        </p:nvSpPr>
        <p:spPr>
          <a:xfrm>
            <a:off x="1538788" y="3645156"/>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24" name="Google Shape;3851;p15">
            <a:extLst>
              <a:ext uri="{FF2B5EF4-FFF2-40B4-BE49-F238E27FC236}">
                <a16:creationId xmlns:a16="http://schemas.microsoft.com/office/drawing/2014/main" id="{2A9B86DE-9B64-C19F-3966-4F79200CCA94}"/>
              </a:ext>
            </a:extLst>
          </p:cNvPr>
          <p:cNvSpPr txBox="1">
            <a:spLocks/>
          </p:cNvSpPr>
          <p:nvPr/>
        </p:nvSpPr>
        <p:spPr>
          <a:xfrm>
            <a:off x="6219555" y="2128770"/>
            <a:ext cx="5324615" cy="28788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Intervalo (20:10h)</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Segunda Chamada (20:30h)</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Aplicação de Atividades</a:t>
            </a:r>
          </a:p>
          <a:p>
            <a:pPr marL="285750" indent="-285750">
              <a:buClr>
                <a:schemeClr val="dk1"/>
              </a:buClr>
              <a:buSzPts val="1100"/>
              <a:buFont typeface="Wingdings" panose="05000000000000000000" pitchFamily="2" charset="2"/>
              <a:buChar char="§"/>
            </a:pPr>
            <a:r>
              <a:rPr lang="pt-BR" sz="2200" b="1" dirty="0">
                <a:latin typeface="+mj-lt"/>
                <a:cs typeface="Miriam Libre" panose="00000500000000000000" pitchFamily="2" charset="-79"/>
              </a:rPr>
              <a:t>Avaliação Diária da Aula</a:t>
            </a:r>
          </a:p>
          <a:p>
            <a:pPr marL="0" indent="0">
              <a:buClr>
                <a:schemeClr val="dk1"/>
              </a:buClr>
              <a:buSzPts val="1100"/>
              <a:buNone/>
            </a:pPr>
            <a:endParaRPr lang="pt-BR" sz="2200" b="1" dirty="0">
              <a:latin typeface="+mj-lt"/>
              <a:cs typeface="Miriam Libre" panose="00000500000000000000" pitchFamily="2" charset="-79"/>
            </a:endParaRPr>
          </a:p>
          <a:p>
            <a:pPr marL="285750" indent="-285750">
              <a:buClr>
                <a:schemeClr val="dk1"/>
              </a:buClr>
              <a:buSzPts val="1100"/>
              <a:buFont typeface="Wingdings" panose="05000000000000000000" pitchFamily="2" charset="2"/>
              <a:buChar char="§"/>
            </a:pPr>
            <a:endParaRPr lang="pt-BR" sz="1500" dirty="0"/>
          </a:p>
        </p:txBody>
      </p:sp>
      <p:sp>
        <p:nvSpPr>
          <p:cNvPr id="29" name="Retângulo 28">
            <a:extLst>
              <a:ext uri="{FF2B5EF4-FFF2-40B4-BE49-F238E27FC236}">
                <a16:creationId xmlns:a16="http://schemas.microsoft.com/office/drawing/2014/main" id="{0D1D848C-9BD7-EA58-78BD-420BFFD52739}"/>
              </a:ext>
            </a:extLst>
          </p:cNvPr>
          <p:cNvSpPr/>
          <p:nvPr/>
        </p:nvSpPr>
        <p:spPr>
          <a:xfrm>
            <a:off x="6286050" y="2421475"/>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30" name="Retângulo 29">
            <a:extLst>
              <a:ext uri="{FF2B5EF4-FFF2-40B4-BE49-F238E27FC236}">
                <a16:creationId xmlns:a16="http://schemas.microsoft.com/office/drawing/2014/main" id="{72466BEE-0875-312F-347E-8013E5504F27}"/>
              </a:ext>
            </a:extLst>
          </p:cNvPr>
          <p:cNvSpPr/>
          <p:nvPr/>
        </p:nvSpPr>
        <p:spPr>
          <a:xfrm>
            <a:off x="6286050" y="2831842"/>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31" name="Retângulo 30">
            <a:extLst>
              <a:ext uri="{FF2B5EF4-FFF2-40B4-BE49-F238E27FC236}">
                <a16:creationId xmlns:a16="http://schemas.microsoft.com/office/drawing/2014/main" id="{A4233A23-E33A-FFEF-3EFD-725D29BFFDF9}"/>
              </a:ext>
            </a:extLst>
          </p:cNvPr>
          <p:cNvSpPr/>
          <p:nvPr/>
        </p:nvSpPr>
        <p:spPr>
          <a:xfrm>
            <a:off x="6286049" y="3242209"/>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
        <p:nvSpPr>
          <p:cNvPr id="32" name="Retângulo 31">
            <a:extLst>
              <a:ext uri="{FF2B5EF4-FFF2-40B4-BE49-F238E27FC236}">
                <a16:creationId xmlns:a16="http://schemas.microsoft.com/office/drawing/2014/main" id="{65D187C8-3187-6A55-7F6B-6896923F5231}"/>
              </a:ext>
            </a:extLst>
          </p:cNvPr>
          <p:cNvSpPr/>
          <p:nvPr/>
        </p:nvSpPr>
        <p:spPr>
          <a:xfrm>
            <a:off x="6286048" y="3652776"/>
            <a:ext cx="127449" cy="122795"/>
          </a:xfrm>
          <a:prstGeom prst="rect">
            <a:avLst/>
          </a:prstGeom>
          <a:solidFill>
            <a:srgbClr val="005CAA"/>
          </a:solidFill>
          <a:ln>
            <a:solidFill>
              <a:srgbClr val="005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92D050"/>
                </a:solidFill>
              </a:ln>
              <a:solidFill>
                <a:srgbClr val="005CAA"/>
              </a:solidFill>
            </a:endParaRPr>
          </a:p>
        </p:txBody>
      </p:sp>
    </p:spTree>
    <p:extLst>
      <p:ext uri="{BB962C8B-B14F-4D97-AF65-F5344CB8AC3E}">
        <p14:creationId xmlns:p14="http://schemas.microsoft.com/office/powerpoint/2010/main" val="243207720"/>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6AB3A18-EFA7-BEA6-568C-AE00352B9E22}"/>
              </a:ext>
            </a:extLst>
          </p:cNvPr>
          <p:cNvSpPr/>
          <p:nvPr/>
        </p:nvSpPr>
        <p:spPr>
          <a:xfrm>
            <a:off x="0" y="6297271"/>
            <a:ext cx="1219200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BFE0971A-6002-8216-FFF4-907C46CF971F}"/>
              </a:ext>
            </a:extLst>
          </p:cNvPr>
          <p:cNvPicPr>
            <a:picLocks noChangeAspect="1"/>
          </p:cNvPicPr>
          <p:nvPr/>
        </p:nvPicPr>
        <p:blipFill>
          <a:blip r:embed="rId2"/>
          <a:stretch>
            <a:fillRect/>
          </a:stretch>
        </p:blipFill>
        <p:spPr>
          <a:xfrm>
            <a:off x="4620226" y="6377650"/>
            <a:ext cx="1450412" cy="420521"/>
          </a:xfrm>
          <a:prstGeom prst="rect">
            <a:avLst/>
          </a:prstGeom>
        </p:spPr>
      </p:pic>
      <p:pic>
        <p:nvPicPr>
          <p:cNvPr id="13" name="Imagem 12">
            <a:extLst>
              <a:ext uri="{FF2B5EF4-FFF2-40B4-BE49-F238E27FC236}">
                <a16:creationId xmlns:a16="http://schemas.microsoft.com/office/drawing/2014/main" id="{A03B82F9-C66F-9F42-6D34-9FF7FD086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60" y="6377650"/>
            <a:ext cx="1650880" cy="423200"/>
          </a:xfrm>
          <a:prstGeom prst="rect">
            <a:avLst/>
          </a:prstGeom>
          <a:solidFill>
            <a:srgbClr val="005CAA"/>
          </a:solidFill>
          <a:ln>
            <a:solidFill>
              <a:srgbClr val="005CAA"/>
            </a:solidFill>
          </a:ln>
        </p:spPr>
      </p:pic>
      <p:sp>
        <p:nvSpPr>
          <p:cNvPr id="14" name="Retângulo 13">
            <a:extLst>
              <a:ext uri="{FF2B5EF4-FFF2-40B4-BE49-F238E27FC236}">
                <a16:creationId xmlns:a16="http://schemas.microsoft.com/office/drawing/2014/main" id="{224E65C2-EB75-3696-DF97-63FC3D2D6071}"/>
              </a:ext>
            </a:extLst>
          </p:cNvPr>
          <p:cNvSpPr/>
          <p:nvPr/>
        </p:nvSpPr>
        <p:spPr>
          <a:xfrm>
            <a:off x="4513546" y="6297270"/>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210398B-B6F3-9F18-AE72-E84E66B3F7FF}"/>
              </a:ext>
            </a:extLst>
          </p:cNvPr>
          <p:cNvSpPr/>
          <p:nvPr/>
        </p:nvSpPr>
        <p:spPr>
          <a:xfrm>
            <a:off x="7538460" y="6297269"/>
            <a:ext cx="213360" cy="560729"/>
          </a:xfrm>
          <a:prstGeom prst="rect">
            <a:avLst/>
          </a:prstGeom>
          <a:solidFill>
            <a:srgbClr val="005CAA"/>
          </a:solidFill>
          <a:ln>
            <a:solidFill>
              <a:srgbClr val="005C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A1B281A4-715F-A4C3-83B7-253811EB9F40}"/>
              </a:ext>
            </a:extLst>
          </p:cNvPr>
          <p:cNvSpPr txBox="1"/>
          <p:nvPr/>
        </p:nvSpPr>
        <p:spPr>
          <a:xfrm>
            <a:off x="853439" y="631484"/>
            <a:ext cx="9043595" cy="615553"/>
          </a:xfrm>
          <a:prstGeom prst="rect">
            <a:avLst/>
          </a:prstGeom>
          <a:noFill/>
        </p:spPr>
        <p:txBody>
          <a:bodyPr wrap="square" rtlCol="0">
            <a:spAutoFit/>
          </a:bodyPr>
          <a:lstStyle/>
          <a:p>
            <a:r>
              <a:rPr lang="pt-BR" sz="3400" b="1" dirty="0">
                <a:solidFill>
                  <a:srgbClr val="005CAA"/>
                </a:solidFill>
                <a:cs typeface="Arial" panose="020B0604020202020204" pitchFamily="34" charset="0"/>
              </a:rPr>
              <a:t>AVALIAÇÕES</a:t>
            </a:r>
          </a:p>
        </p:txBody>
      </p:sp>
      <p:grpSp>
        <p:nvGrpSpPr>
          <p:cNvPr id="8" name="Google Shape;451;p38">
            <a:extLst>
              <a:ext uri="{FF2B5EF4-FFF2-40B4-BE49-F238E27FC236}">
                <a16:creationId xmlns:a16="http://schemas.microsoft.com/office/drawing/2014/main" id="{908CBCBE-E989-D33C-9051-F6DD416BD089}"/>
              </a:ext>
            </a:extLst>
          </p:cNvPr>
          <p:cNvGrpSpPr/>
          <p:nvPr/>
        </p:nvGrpSpPr>
        <p:grpSpPr>
          <a:xfrm>
            <a:off x="10624790" y="556836"/>
            <a:ext cx="919380" cy="764847"/>
            <a:chOff x="1926350" y="995225"/>
            <a:chExt cx="428650" cy="356600"/>
          </a:xfrm>
          <a:solidFill>
            <a:srgbClr val="005CAA"/>
          </a:solidFill>
        </p:grpSpPr>
        <p:sp>
          <p:nvSpPr>
            <p:cNvPr id="9" name="Google Shape;452;p38">
              <a:extLst>
                <a:ext uri="{FF2B5EF4-FFF2-40B4-BE49-F238E27FC236}">
                  <a16:creationId xmlns:a16="http://schemas.microsoft.com/office/drawing/2014/main" id="{3298C904-F9C7-EBF1-0746-ACC7BB9F5A11}"/>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3;p38">
              <a:extLst>
                <a:ext uri="{FF2B5EF4-FFF2-40B4-BE49-F238E27FC236}">
                  <a16:creationId xmlns:a16="http://schemas.microsoft.com/office/drawing/2014/main" id="{3623F5E6-5639-6A70-85FD-D2EB26F1B78C}"/>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4;p38">
              <a:extLst>
                <a:ext uri="{FF2B5EF4-FFF2-40B4-BE49-F238E27FC236}">
                  <a16:creationId xmlns:a16="http://schemas.microsoft.com/office/drawing/2014/main" id="{7133893E-3FE3-FDFE-C8EB-8AA5303ADE74}"/>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p38">
              <a:extLst>
                <a:ext uri="{FF2B5EF4-FFF2-40B4-BE49-F238E27FC236}">
                  <a16:creationId xmlns:a16="http://schemas.microsoft.com/office/drawing/2014/main" id="{388A3AEA-7F33-8E4C-5C61-26CE7CCEF1B9}"/>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851;p15">
            <a:extLst>
              <a:ext uri="{FF2B5EF4-FFF2-40B4-BE49-F238E27FC236}">
                <a16:creationId xmlns:a16="http://schemas.microsoft.com/office/drawing/2014/main" id="{B8166DA1-AD65-6739-60C1-976CF6B03D6E}"/>
              </a:ext>
            </a:extLst>
          </p:cNvPr>
          <p:cNvSpPr txBox="1">
            <a:spLocks/>
          </p:cNvSpPr>
          <p:nvPr/>
        </p:nvSpPr>
        <p:spPr>
          <a:xfrm>
            <a:off x="1347710" y="1370922"/>
            <a:ext cx="9043595" cy="835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b="1" dirty="0">
                <a:latin typeface="+mn-lt"/>
                <a:ea typeface="Titillium Web"/>
                <a:cs typeface="Miriam Libre" panose="00000500000000000000" pitchFamily="2" charset="-79"/>
                <a:sym typeface="Titillium Web"/>
              </a:rPr>
              <a:t>As avaliações incluem duas (02) provas objetivas e uma (01) prática.</a:t>
            </a:r>
          </a:p>
          <a:p>
            <a:pPr marL="0" indent="0">
              <a:buFont typeface="Barlow Light"/>
              <a:buNone/>
            </a:pPr>
            <a:endParaRPr lang="en-US" sz="1800" b="1" dirty="0">
              <a:latin typeface="Titillium Web"/>
              <a:ea typeface="Titillium Web"/>
              <a:cs typeface="Titillium Web"/>
              <a:sym typeface="Titillium Web"/>
            </a:endParaRPr>
          </a:p>
        </p:txBody>
      </p:sp>
      <p:pic>
        <p:nvPicPr>
          <p:cNvPr id="21" name="Imagem 20">
            <a:extLst>
              <a:ext uri="{FF2B5EF4-FFF2-40B4-BE49-F238E27FC236}">
                <a16:creationId xmlns:a16="http://schemas.microsoft.com/office/drawing/2014/main" id="{38E0A02E-E9EF-FB81-AC4D-E57E9EDE3D39}"/>
              </a:ext>
            </a:extLst>
          </p:cNvPr>
          <p:cNvPicPr>
            <a:picLocks noChangeAspect="1"/>
          </p:cNvPicPr>
          <p:nvPr/>
        </p:nvPicPr>
        <p:blipFill>
          <a:blip r:embed="rId4"/>
          <a:stretch>
            <a:fillRect/>
          </a:stretch>
        </p:blipFill>
        <p:spPr>
          <a:xfrm>
            <a:off x="2005705" y="2466345"/>
            <a:ext cx="7311016" cy="2686260"/>
          </a:xfrm>
          <a:prstGeom prst="rect">
            <a:avLst/>
          </a:prstGeom>
        </p:spPr>
      </p:pic>
    </p:spTree>
    <p:extLst>
      <p:ext uri="{BB962C8B-B14F-4D97-AF65-F5344CB8AC3E}">
        <p14:creationId xmlns:p14="http://schemas.microsoft.com/office/powerpoint/2010/main" val="473667630"/>
      </p:ext>
    </p:extLst>
  </p:cSld>
  <p:clrMapOvr>
    <a:masterClrMapping/>
  </p:clrMapOvr>
  <p:transition>
    <p:push dir="u"/>
  </p:transition>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1028</Words>
  <Application>Microsoft Office PowerPoint</Application>
  <PresentationFormat>Widescreen</PresentationFormat>
  <Paragraphs>125</Paragraphs>
  <Slides>30</Slides>
  <Notes>0</Notes>
  <HiddenSlides>0</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30</vt:i4>
      </vt:variant>
    </vt:vector>
  </HeadingPairs>
  <TitlesOfParts>
    <vt:vector size="41" baseType="lpstr">
      <vt:lpstr>Arial</vt:lpstr>
      <vt:lpstr>Barlow Light</vt:lpstr>
      <vt:lpstr>Calibri</vt:lpstr>
      <vt:lpstr>Calibri Light</vt:lpstr>
      <vt:lpstr>Dosis ExtraLight</vt:lpstr>
      <vt:lpstr>Miriam Libre</vt:lpstr>
      <vt:lpstr>Raleway Light</vt:lpstr>
      <vt:lpstr>Titillium Web</vt:lpstr>
      <vt:lpstr>Titillium Web Light</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Pixelikas</dc:creator>
  <cp:lastModifiedBy>Pixelikas</cp:lastModifiedBy>
  <cp:revision>18</cp:revision>
  <dcterms:created xsi:type="dcterms:W3CDTF">2023-08-01T00:54:19Z</dcterms:created>
  <dcterms:modified xsi:type="dcterms:W3CDTF">2023-08-14T14:12:24Z</dcterms:modified>
</cp:coreProperties>
</file>