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80" r:id="rId5"/>
    <p:sldId id="331" r:id="rId6"/>
    <p:sldId id="350" r:id="rId7"/>
    <p:sldId id="332" r:id="rId8"/>
    <p:sldId id="351" r:id="rId9"/>
    <p:sldId id="333" r:id="rId10"/>
    <p:sldId id="352" r:id="rId11"/>
    <p:sldId id="354" r:id="rId12"/>
    <p:sldId id="353" r:id="rId13"/>
    <p:sldId id="335" r:id="rId14"/>
    <p:sldId id="336" r:id="rId15"/>
    <p:sldId id="357" r:id="rId16"/>
    <p:sldId id="358" r:id="rId17"/>
    <p:sldId id="356" r:id="rId18"/>
    <p:sldId id="355" r:id="rId19"/>
    <p:sldId id="359" r:id="rId20"/>
    <p:sldId id="360" r:id="rId21"/>
    <p:sldId id="337" r:id="rId22"/>
    <p:sldId id="361" r:id="rId23"/>
    <p:sldId id="362" r:id="rId24"/>
    <p:sldId id="363" r:id="rId25"/>
    <p:sldId id="364" r:id="rId26"/>
    <p:sldId id="342" r:id="rId27"/>
    <p:sldId id="343" r:id="rId28"/>
    <p:sldId id="365" r:id="rId29"/>
    <p:sldId id="344" r:id="rId30"/>
    <p:sldId id="366" r:id="rId31"/>
    <p:sldId id="346" r:id="rId32"/>
    <p:sldId id="367" r:id="rId33"/>
    <p:sldId id="368" r:id="rId34"/>
    <p:sldId id="370" r:id="rId35"/>
    <p:sldId id="369" r:id="rId36"/>
    <p:sldId id="348" r:id="rId37"/>
    <p:sldId id="349" r:id="rId38"/>
    <p:sldId id="278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>
        <p:scale>
          <a:sx n="75" d="100"/>
          <a:sy n="75" d="100"/>
        </p:scale>
        <p:origin x="3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8471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CB74AFE3-B3E9-A8B0-49EF-6F18EF89EA60}"/>
              </a:ext>
            </a:extLst>
          </p:cNvPr>
          <p:cNvSpPr txBox="1">
            <a:spLocks/>
          </p:cNvSpPr>
          <p:nvPr/>
        </p:nvSpPr>
        <p:spPr>
          <a:xfrm>
            <a:off x="4565264" y="2439450"/>
            <a:ext cx="6610736" cy="30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DÚVIDAS? </a:t>
            </a:r>
          </a:p>
          <a:p>
            <a:endParaRPr lang="pt-BR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	       PERGUNTAS?</a:t>
            </a:r>
          </a:p>
          <a:p>
            <a:pPr algn="r"/>
            <a:endParaRPr lang="pt-BR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2988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ATIVIDADE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E669B1A-65B9-402C-0DC7-42F19431D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19" y="2116528"/>
            <a:ext cx="5205281" cy="136617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DB1953-FB41-554E-B008-0318613DB35D}"/>
              </a:ext>
            </a:extLst>
          </p:cNvPr>
          <p:cNvSpPr txBox="1"/>
          <p:nvPr/>
        </p:nvSpPr>
        <p:spPr>
          <a:xfrm>
            <a:off x="2489059" y="4061608"/>
            <a:ext cx="701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draw.io </a:t>
            </a:r>
            <a:r>
              <a:rPr lang="pt-BR" sz="3600" dirty="0">
                <a:solidFill>
                  <a:srgbClr val="005CAA"/>
                </a:solidFill>
              </a:rPr>
              <a:t>ou</a:t>
            </a:r>
            <a:r>
              <a:rPr lang="pt-BR" sz="3600" dirty="0"/>
              <a:t> https://app.diagrams.net</a:t>
            </a:r>
          </a:p>
        </p:txBody>
      </p:sp>
    </p:spTree>
    <p:extLst>
      <p:ext uri="{BB962C8B-B14F-4D97-AF65-F5344CB8AC3E}">
        <p14:creationId xmlns:p14="http://schemas.microsoft.com/office/powerpoint/2010/main" val="207691175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10265645" y="19925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1496301" y="970611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</a:t>
            </a:r>
            <a:r>
              <a:rPr lang="pt-BR" sz="2667" kern="0" dirty="0">
                <a:solidFill>
                  <a:schemeClr val="bg1"/>
                </a:solidFill>
                <a:latin typeface="+mn-lt"/>
              </a:rPr>
              <a:t>(Fluxogramas)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F1C05-DD73-C5DC-0487-32D07776DD20}"/>
              </a:ext>
            </a:extLst>
          </p:cNvPr>
          <p:cNvSpPr txBox="1"/>
          <p:nvPr/>
        </p:nvSpPr>
        <p:spPr>
          <a:xfrm>
            <a:off x="1666238" y="2165328"/>
            <a:ext cx="94320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  <a:t>Desenvolver um fluxograma que recebe três números e mostra a soma dos dois primeiros multiplicada pelo terceiro.</a:t>
            </a:r>
          </a:p>
          <a:p>
            <a:pPr marL="101597" algn="just"/>
            <a:b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</a:br>
            <a: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  <a:t>Elaborar um fluxograma do processo de envio de um e-mail.</a:t>
            </a:r>
          </a:p>
          <a:p>
            <a:pPr marL="101597" algn="just"/>
            <a:endParaRPr lang="pt-BR" sz="2400" b="1" dirty="0">
              <a:solidFill>
                <a:schemeClr val="bg1"/>
              </a:solidFill>
              <a:cs typeface="Miriam Libre" panose="00000500000000000000" pitchFamily="2" charset="-79"/>
            </a:endParaRPr>
          </a:p>
          <a:p>
            <a:pPr marL="101597" algn="just"/>
            <a: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  <a:t>Criar um fluxograma que mostre o processo de cálculo do IMC (índice de massa corporal). Devem ser informados peso e altura, realizado o cálculo (peso / altura x altura) e caso o IMC esteja entre 18 e 25, mostrar mensagem de “peso dentro do esperado”, senão “peso fora do esperado”.</a:t>
            </a:r>
          </a:p>
          <a:p>
            <a:pPr marL="101597" algn="just"/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F03B16-4BA7-DB8B-D0EC-AFB09CD99893}"/>
              </a:ext>
            </a:extLst>
          </p:cNvPr>
          <p:cNvSpPr/>
          <p:nvPr/>
        </p:nvSpPr>
        <p:spPr>
          <a:xfrm>
            <a:off x="1538790" y="2362933"/>
            <a:ext cx="127449" cy="12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DA0C3ED-0AEF-2C0F-0A33-FFF5F442A02C}"/>
              </a:ext>
            </a:extLst>
          </p:cNvPr>
          <p:cNvSpPr/>
          <p:nvPr/>
        </p:nvSpPr>
        <p:spPr>
          <a:xfrm>
            <a:off x="1538790" y="3438481"/>
            <a:ext cx="127449" cy="12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993CC3-91D1-BB45-CAA6-635E1A116EE4}"/>
              </a:ext>
            </a:extLst>
          </p:cNvPr>
          <p:cNvSpPr/>
          <p:nvPr/>
        </p:nvSpPr>
        <p:spPr>
          <a:xfrm>
            <a:off x="1538789" y="4179468"/>
            <a:ext cx="127449" cy="12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2486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552211" y="3428999"/>
            <a:ext cx="7220564" cy="9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Álgebra Booleana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7256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O QUE É ÁLGEBRA BOOLEANA?</a:t>
            </a: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1058042" y="1768314"/>
            <a:ext cx="10075915" cy="150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buNone/>
            </a:pPr>
            <a:r>
              <a:rPr lang="pt-BR" sz="2600" b="1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Álgebra </a:t>
            </a:r>
            <a:r>
              <a:rPr lang="pt-BR" sz="26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-</a:t>
            </a:r>
            <a:r>
              <a:rPr lang="pt-BR" sz="2600" b="1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 </a:t>
            </a:r>
            <a:r>
              <a:rPr lang="pt-BR" sz="26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Parte da matemática que generaliza a aritmética, introduzindo variáveis que representam os números e simplificando e resolvendo, por meio de fórmulas, onde as grandezas são representadas por símbolos.</a:t>
            </a:r>
            <a:endParaRPr lang="pt-BR" sz="2600" b="1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pPr marL="76200" indent="0" algn="just">
              <a:buNone/>
            </a:pPr>
            <a:endParaRPr sz="3200" dirty="0">
              <a:latin typeface="+mn-lt"/>
              <a:cs typeface="Miriam Libre" panose="00000500000000000000" pitchFamily="2" charset="-79"/>
            </a:endParaRPr>
          </a:p>
        </p:txBody>
      </p:sp>
      <p:grpSp>
        <p:nvGrpSpPr>
          <p:cNvPr id="10" name="Google Shape;451;p38">
            <a:extLst>
              <a:ext uri="{FF2B5EF4-FFF2-40B4-BE49-F238E27FC236}">
                <a16:creationId xmlns:a16="http://schemas.microsoft.com/office/drawing/2014/main" id="{07EA8D2E-8565-8C62-F9EC-D98361C34C84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11" name="Google Shape;452;p38">
              <a:extLst>
                <a:ext uri="{FF2B5EF4-FFF2-40B4-BE49-F238E27FC236}">
                  <a16:creationId xmlns:a16="http://schemas.microsoft.com/office/drawing/2014/main" id="{6FD439AB-B448-9CC1-3765-D7A61CC6F0F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3;p38">
              <a:extLst>
                <a:ext uri="{FF2B5EF4-FFF2-40B4-BE49-F238E27FC236}">
                  <a16:creationId xmlns:a16="http://schemas.microsoft.com/office/drawing/2014/main" id="{110D66ED-29A5-A535-3B7F-F20601E2EC3F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;p38">
              <a:extLst>
                <a:ext uri="{FF2B5EF4-FFF2-40B4-BE49-F238E27FC236}">
                  <a16:creationId xmlns:a16="http://schemas.microsoft.com/office/drawing/2014/main" id="{57A24E46-782B-2BA2-97CE-CAB9976C822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5;p38">
              <a:extLst>
                <a:ext uri="{FF2B5EF4-FFF2-40B4-BE49-F238E27FC236}">
                  <a16:creationId xmlns:a16="http://schemas.microsoft.com/office/drawing/2014/main" id="{A5B12D60-C2DC-FDA8-8844-5501F64B007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558;p19">
            <a:extLst>
              <a:ext uri="{FF2B5EF4-FFF2-40B4-BE49-F238E27FC236}">
                <a16:creationId xmlns:a16="http://schemas.microsoft.com/office/drawing/2014/main" id="{8931AF4E-2D03-C79E-0BF0-CF0414C4E9DC}"/>
              </a:ext>
            </a:extLst>
          </p:cNvPr>
          <p:cNvSpPr txBox="1">
            <a:spLocks noGrp="1"/>
          </p:cNvSpPr>
          <p:nvPr/>
        </p:nvSpPr>
        <p:spPr>
          <a:xfrm>
            <a:off x="1058042" y="3482790"/>
            <a:ext cx="1007591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buNone/>
            </a:pPr>
            <a:r>
              <a:rPr lang="pt-BR" sz="2600" b="1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Booleana </a:t>
            </a:r>
            <a:r>
              <a:rPr lang="pt-BR" sz="26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- Trata-se de um neologismo derivado de um tipo de dado primitivo, dado esse que representa basicamente dois possíveis tipos de valores: Verdadeiro ou Falso. Em computação, esse tipo de dado é chamado de booleano, do inglês boolean.</a:t>
            </a:r>
            <a:endParaRPr sz="3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556743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O QUE É RACIOCÍNIO LÓGICO?</a:t>
            </a: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1058042" y="1768313"/>
            <a:ext cx="10075915" cy="16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buNone/>
            </a:pPr>
            <a:r>
              <a:rPr lang="pt-BR" sz="28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É a forma como estruturamos ou organizamos os nossos raciocínios (pensamentos) para chegar em um resultado ou conclusão, através de regras.</a:t>
            </a:r>
          </a:p>
          <a:p>
            <a:pPr marL="76200" indent="0" algn="just">
              <a:buNone/>
            </a:pPr>
            <a:endParaRPr sz="3200" dirty="0">
              <a:latin typeface="+mn-lt"/>
              <a:cs typeface="Miriam Libre" panose="00000500000000000000" pitchFamily="2" charset="-79"/>
            </a:endParaRPr>
          </a:p>
        </p:txBody>
      </p:sp>
      <p:grpSp>
        <p:nvGrpSpPr>
          <p:cNvPr id="10" name="Google Shape;451;p38">
            <a:extLst>
              <a:ext uri="{FF2B5EF4-FFF2-40B4-BE49-F238E27FC236}">
                <a16:creationId xmlns:a16="http://schemas.microsoft.com/office/drawing/2014/main" id="{07EA8D2E-8565-8C62-F9EC-D98361C34C84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11" name="Google Shape;452;p38">
              <a:extLst>
                <a:ext uri="{FF2B5EF4-FFF2-40B4-BE49-F238E27FC236}">
                  <a16:creationId xmlns:a16="http://schemas.microsoft.com/office/drawing/2014/main" id="{6FD439AB-B448-9CC1-3765-D7A61CC6F0F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3;p38">
              <a:extLst>
                <a:ext uri="{FF2B5EF4-FFF2-40B4-BE49-F238E27FC236}">
                  <a16:creationId xmlns:a16="http://schemas.microsoft.com/office/drawing/2014/main" id="{110D66ED-29A5-A535-3B7F-F20601E2EC3F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;p38">
              <a:extLst>
                <a:ext uri="{FF2B5EF4-FFF2-40B4-BE49-F238E27FC236}">
                  <a16:creationId xmlns:a16="http://schemas.microsoft.com/office/drawing/2014/main" id="{57A24E46-782B-2BA2-97CE-CAB9976C822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5;p38">
              <a:extLst>
                <a:ext uri="{FF2B5EF4-FFF2-40B4-BE49-F238E27FC236}">
                  <a16:creationId xmlns:a16="http://schemas.microsoft.com/office/drawing/2014/main" id="{A5B12D60-C2DC-FDA8-8844-5501F64B007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53DB892F-01DE-27EB-F3E1-DACFDA4C849C}"/>
              </a:ext>
            </a:extLst>
          </p:cNvPr>
          <p:cNvSpPr/>
          <p:nvPr/>
        </p:nvSpPr>
        <p:spPr>
          <a:xfrm>
            <a:off x="2940217" y="4336894"/>
            <a:ext cx="8193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Font typeface="Raleway Light"/>
              <a:buNone/>
            </a:pPr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  <a:sym typeface="Wingdings" panose="05000000000000000000" pitchFamily="2" charset="2"/>
              </a:rPr>
              <a:t>Pode-se diferenciar em: dedução, indução e abdução.</a:t>
            </a:r>
          </a:p>
        </p:txBody>
      </p:sp>
    </p:spTree>
    <p:extLst>
      <p:ext uri="{BB962C8B-B14F-4D97-AF65-F5344CB8AC3E}">
        <p14:creationId xmlns:p14="http://schemas.microsoft.com/office/powerpoint/2010/main" val="348442217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O QUE É ÁLGEBRA BOOLEANA?</a:t>
            </a:r>
          </a:p>
        </p:txBody>
      </p:sp>
      <p:grpSp>
        <p:nvGrpSpPr>
          <p:cNvPr id="10" name="Google Shape;451;p38">
            <a:extLst>
              <a:ext uri="{FF2B5EF4-FFF2-40B4-BE49-F238E27FC236}">
                <a16:creationId xmlns:a16="http://schemas.microsoft.com/office/drawing/2014/main" id="{07EA8D2E-8565-8C62-F9EC-D98361C34C84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11" name="Google Shape;452;p38">
              <a:extLst>
                <a:ext uri="{FF2B5EF4-FFF2-40B4-BE49-F238E27FC236}">
                  <a16:creationId xmlns:a16="http://schemas.microsoft.com/office/drawing/2014/main" id="{6FD439AB-B448-9CC1-3765-D7A61CC6F0F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3;p38">
              <a:extLst>
                <a:ext uri="{FF2B5EF4-FFF2-40B4-BE49-F238E27FC236}">
                  <a16:creationId xmlns:a16="http://schemas.microsoft.com/office/drawing/2014/main" id="{110D66ED-29A5-A535-3B7F-F20601E2EC3F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;p38">
              <a:extLst>
                <a:ext uri="{FF2B5EF4-FFF2-40B4-BE49-F238E27FC236}">
                  <a16:creationId xmlns:a16="http://schemas.microsoft.com/office/drawing/2014/main" id="{57A24E46-782B-2BA2-97CE-CAB9976C822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5;p38">
              <a:extLst>
                <a:ext uri="{FF2B5EF4-FFF2-40B4-BE49-F238E27FC236}">
                  <a16:creationId xmlns:a16="http://schemas.microsoft.com/office/drawing/2014/main" id="{A5B12D60-C2DC-FDA8-8844-5501F64B007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523;p14">
            <a:extLst>
              <a:ext uri="{FF2B5EF4-FFF2-40B4-BE49-F238E27FC236}">
                <a16:creationId xmlns:a16="http://schemas.microsoft.com/office/drawing/2014/main" id="{7551A514-798B-9E92-265C-3817E10B707D}"/>
              </a:ext>
            </a:extLst>
          </p:cNvPr>
          <p:cNvSpPr txBox="1">
            <a:spLocks/>
          </p:cNvSpPr>
          <p:nvPr/>
        </p:nvSpPr>
        <p:spPr>
          <a:xfrm>
            <a:off x="997921" y="1765635"/>
            <a:ext cx="9992677" cy="8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algn="just"/>
            <a:r>
              <a:rPr lang="pt-BR" sz="2600" b="1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  <a:sym typeface="Wingdings" panose="05000000000000000000" pitchFamily="2" charset="2"/>
              </a:rPr>
              <a:t>Dedução</a:t>
            </a:r>
            <a:r>
              <a:rPr lang="pt-BR" sz="26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Miriam Libre" panose="00000500000000000000" pitchFamily="2" charset="-79"/>
                <a:sym typeface="Wingdings" panose="05000000000000000000" pitchFamily="2" charset="2"/>
              </a:rPr>
              <a:t> </a:t>
            </a:r>
            <a:r>
              <a:rPr lang="pt-BR" sz="2600" dirty="0">
                <a:latin typeface="+mn-lt"/>
                <a:cs typeface="Miriam Libre" panose="00000500000000000000" pitchFamily="2" charset="-79"/>
              </a:rPr>
              <a:t>– “Quando chove, a grama fica molhada. Choveu hoje. Portanto, a grama está molhada.”</a:t>
            </a:r>
          </a:p>
          <a:p>
            <a:pPr marL="114300" algn="just"/>
            <a:endParaRPr lang="pt-BR" sz="2400" dirty="0"/>
          </a:p>
          <a:p>
            <a:pPr marL="114300" algn="just"/>
            <a:endParaRPr lang="pt-BR" sz="2400" dirty="0"/>
          </a:p>
        </p:txBody>
      </p:sp>
      <p:sp>
        <p:nvSpPr>
          <p:cNvPr id="8" name="Google Shape;523;p14">
            <a:extLst>
              <a:ext uri="{FF2B5EF4-FFF2-40B4-BE49-F238E27FC236}">
                <a16:creationId xmlns:a16="http://schemas.microsoft.com/office/drawing/2014/main" id="{92273862-38A9-7313-79E6-E28F8C916B98}"/>
              </a:ext>
            </a:extLst>
          </p:cNvPr>
          <p:cNvSpPr txBox="1">
            <a:spLocks/>
          </p:cNvSpPr>
          <p:nvPr/>
        </p:nvSpPr>
        <p:spPr>
          <a:xfrm>
            <a:off x="997920" y="3053875"/>
            <a:ext cx="9992677" cy="12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algn="just"/>
            <a:r>
              <a:rPr lang="pt-BR" sz="2600" b="1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  <a:sym typeface="Wingdings" panose="05000000000000000000" pitchFamily="2" charset="2"/>
              </a:rPr>
              <a:t>Indução</a:t>
            </a:r>
            <a:r>
              <a:rPr lang="pt-BR" sz="26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Miriam Libre" panose="00000500000000000000" pitchFamily="2" charset="-79"/>
                <a:sym typeface="Wingdings" panose="05000000000000000000" pitchFamily="2" charset="2"/>
              </a:rPr>
              <a:t> </a:t>
            </a:r>
            <a:r>
              <a:rPr lang="pt-BR" sz="2600" dirty="0">
                <a:latin typeface="+mn-lt"/>
                <a:cs typeface="Miriam Libre" panose="00000500000000000000" pitchFamily="2" charset="-79"/>
              </a:rPr>
              <a:t>– “A grama ficou molhada todas as vezes em que choveu. Então, se chover amanhã, a grama ficará molhada.”</a:t>
            </a:r>
          </a:p>
          <a:p>
            <a:pPr marL="114300" algn="just"/>
            <a:endParaRPr lang="pt-BR" sz="2400" dirty="0"/>
          </a:p>
          <a:p>
            <a:pPr marL="114300" algn="just"/>
            <a:endParaRPr lang="pt-BR" sz="2400" dirty="0"/>
          </a:p>
        </p:txBody>
      </p:sp>
      <p:sp>
        <p:nvSpPr>
          <p:cNvPr id="9" name="Google Shape;523;p14">
            <a:extLst>
              <a:ext uri="{FF2B5EF4-FFF2-40B4-BE49-F238E27FC236}">
                <a16:creationId xmlns:a16="http://schemas.microsoft.com/office/drawing/2014/main" id="{4AE0A6B1-5E1E-F578-F17B-803D022C76E1}"/>
              </a:ext>
            </a:extLst>
          </p:cNvPr>
          <p:cNvSpPr txBox="1">
            <a:spLocks/>
          </p:cNvSpPr>
          <p:nvPr/>
        </p:nvSpPr>
        <p:spPr>
          <a:xfrm>
            <a:off x="997919" y="4298623"/>
            <a:ext cx="9992677" cy="12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algn="just"/>
            <a:r>
              <a:rPr lang="pt-BR" sz="2600" b="1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  <a:sym typeface="Wingdings" panose="05000000000000000000" pitchFamily="2" charset="2"/>
              </a:rPr>
              <a:t>Abdução</a:t>
            </a:r>
            <a:r>
              <a:rPr lang="pt-BR" sz="26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Miriam Libre" panose="00000500000000000000" pitchFamily="2" charset="-79"/>
                <a:sym typeface="Wingdings" panose="05000000000000000000" pitchFamily="2" charset="2"/>
              </a:rPr>
              <a:t> </a:t>
            </a:r>
            <a:r>
              <a:rPr lang="pt-BR" sz="2600" dirty="0">
                <a:latin typeface="+mn-lt"/>
                <a:cs typeface="Miriam Libre" panose="00000500000000000000" pitchFamily="2" charset="-79"/>
              </a:rPr>
              <a:t>– “Quando chove, a grama fica molhada. A grama está molhada, então pode ter chovido”.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528879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552211" y="3428998"/>
            <a:ext cx="7220564" cy="219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Proposições e tipos </a:t>
            </a:r>
          </a:p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de frases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8798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O QUE É UMA PROPOSIÇÃO?</a:t>
            </a: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1058042" y="1768314"/>
            <a:ext cx="10075915" cy="129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buNone/>
            </a:pPr>
            <a:r>
              <a:rPr lang="pt-BR" sz="32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É uma frase que possui um valor de verdade, ou seja, pode ser classificada em </a:t>
            </a:r>
            <a:r>
              <a:rPr lang="pt-BR" sz="3200" b="1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VERDADEIRA</a:t>
            </a:r>
            <a:r>
              <a:rPr lang="pt-BR" sz="32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 </a:t>
            </a:r>
            <a:r>
              <a:rPr lang="pt-BR" sz="32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ou </a:t>
            </a:r>
            <a:r>
              <a:rPr lang="pt-BR" sz="3200" b="1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FALSA</a:t>
            </a:r>
            <a:r>
              <a:rPr lang="pt-BR" sz="32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.</a:t>
            </a:r>
          </a:p>
          <a:p>
            <a:pPr marL="76200" indent="0" algn="just">
              <a:buNone/>
            </a:pPr>
            <a:endParaRPr sz="3200" dirty="0">
              <a:latin typeface="+mn-lt"/>
              <a:cs typeface="Miriam Libre" panose="00000500000000000000" pitchFamily="2" charset="-79"/>
            </a:endParaRPr>
          </a:p>
        </p:txBody>
      </p:sp>
      <p:grpSp>
        <p:nvGrpSpPr>
          <p:cNvPr id="10" name="Google Shape;451;p38">
            <a:extLst>
              <a:ext uri="{FF2B5EF4-FFF2-40B4-BE49-F238E27FC236}">
                <a16:creationId xmlns:a16="http://schemas.microsoft.com/office/drawing/2014/main" id="{07EA8D2E-8565-8C62-F9EC-D98361C34C84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11" name="Google Shape;452;p38">
              <a:extLst>
                <a:ext uri="{FF2B5EF4-FFF2-40B4-BE49-F238E27FC236}">
                  <a16:creationId xmlns:a16="http://schemas.microsoft.com/office/drawing/2014/main" id="{6FD439AB-B448-9CC1-3765-D7A61CC6F0F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3;p38">
              <a:extLst>
                <a:ext uri="{FF2B5EF4-FFF2-40B4-BE49-F238E27FC236}">
                  <a16:creationId xmlns:a16="http://schemas.microsoft.com/office/drawing/2014/main" id="{110D66ED-29A5-A535-3B7F-F20601E2EC3F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;p38">
              <a:extLst>
                <a:ext uri="{FF2B5EF4-FFF2-40B4-BE49-F238E27FC236}">
                  <a16:creationId xmlns:a16="http://schemas.microsoft.com/office/drawing/2014/main" id="{57A24E46-782B-2BA2-97CE-CAB9976C822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5;p38">
              <a:extLst>
                <a:ext uri="{FF2B5EF4-FFF2-40B4-BE49-F238E27FC236}">
                  <a16:creationId xmlns:a16="http://schemas.microsoft.com/office/drawing/2014/main" id="{A5B12D60-C2DC-FDA8-8844-5501F64B007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1A744F8F-9A97-DDEB-2B87-EC0B0FEAE968}"/>
              </a:ext>
            </a:extLst>
          </p:cNvPr>
          <p:cNvSpPr/>
          <p:nvPr/>
        </p:nvSpPr>
        <p:spPr>
          <a:xfrm>
            <a:off x="2079813" y="4935493"/>
            <a:ext cx="980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Font typeface="Raleway Light"/>
              <a:buNone/>
            </a:pPr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  <a:sym typeface="Wingdings" panose="05000000000000000000" pitchFamily="2" charset="2"/>
              </a:rPr>
              <a:t>Somente frases declarativas podem representar proposições</a:t>
            </a:r>
            <a:r>
              <a:rPr lang="pt-BR" sz="2800" b="1" dirty="0">
                <a:solidFill>
                  <a:srgbClr val="005CAA"/>
                </a:solidFill>
                <a:sym typeface="Wingdings" panose="05000000000000000000" pitchFamily="2" charset="2"/>
              </a:rPr>
              <a:t>.</a:t>
            </a:r>
            <a:endParaRPr lang="pt-BR" sz="2800" dirty="0">
              <a:solidFill>
                <a:srgbClr val="005CAA"/>
              </a:solidFill>
            </a:endParaRPr>
          </a:p>
        </p:txBody>
      </p:sp>
      <p:sp>
        <p:nvSpPr>
          <p:cNvPr id="23" name="Google Shape;558;p19">
            <a:extLst>
              <a:ext uri="{FF2B5EF4-FFF2-40B4-BE49-F238E27FC236}">
                <a16:creationId xmlns:a16="http://schemas.microsoft.com/office/drawing/2014/main" id="{D50EF512-1CBA-E894-4562-6F24658F1A10}"/>
              </a:ext>
            </a:extLst>
          </p:cNvPr>
          <p:cNvSpPr txBox="1">
            <a:spLocks noGrp="1"/>
          </p:cNvSpPr>
          <p:nvPr/>
        </p:nvSpPr>
        <p:spPr>
          <a:xfrm>
            <a:off x="1058042" y="3257284"/>
            <a:ext cx="10075915" cy="129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buNone/>
            </a:pPr>
            <a:r>
              <a:rPr lang="pt-BR" sz="3200" b="0" i="0" u="none" strike="noStrike" baseline="0" dirty="0">
                <a:latin typeface="+mn-lt"/>
                <a:cs typeface="Miriam Libre" panose="00000500000000000000" pitchFamily="2" charset="-79"/>
              </a:rPr>
              <a:t>Portanto, uma proposição jamais pode ser verdadeira e falsa ao mesmo tempo, apenas um dos valores</a:t>
            </a:r>
            <a:r>
              <a:rPr lang="pt-BR" sz="32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.</a:t>
            </a:r>
          </a:p>
          <a:p>
            <a:pPr marL="76200" indent="0" algn="just">
              <a:buNone/>
            </a:pPr>
            <a:endParaRPr sz="3200" dirty="0">
              <a:latin typeface="+mn-lt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807088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TIPOS DE FRASES</a:t>
            </a: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1058042" y="1440457"/>
            <a:ext cx="10075915" cy="479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buNone/>
            </a:pPr>
            <a:r>
              <a:rPr lang="pt-BR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Declarativas</a:t>
            </a:r>
            <a:r>
              <a:rPr lang="pt-BR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 - Indicam uma declaração (afirmativa ou negativa).</a:t>
            </a:r>
          </a:p>
          <a:p>
            <a:pPr marL="76200" indent="0" algn="just">
              <a:buNone/>
            </a:pPr>
            <a:r>
              <a:rPr lang="pt-BR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Pedro tem 18 anos de idade.                        João não gosta de alface.</a:t>
            </a:r>
          </a:p>
          <a:p>
            <a:pPr marL="76200" indent="0" algn="just">
              <a:buNone/>
            </a:pPr>
            <a:endParaRPr lang="pt-BR" sz="60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pPr marL="76200" indent="0" algn="just">
              <a:buNone/>
            </a:pPr>
            <a:r>
              <a:rPr lang="pt-BR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Interrogativas</a:t>
            </a:r>
            <a:r>
              <a:rPr lang="pt-BR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 - Indicam uma pergunta.</a:t>
            </a:r>
          </a:p>
          <a:p>
            <a:pPr marL="76200" indent="0" algn="just">
              <a:buNone/>
            </a:pPr>
            <a:r>
              <a:rPr lang="pt-BR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Que dia da semana é hoje?                            Não tem banheiro aqui?</a:t>
            </a:r>
          </a:p>
          <a:p>
            <a:pPr marL="76200" indent="0" algn="just">
              <a:buNone/>
            </a:pPr>
            <a:endParaRPr lang="pt-BR" sz="60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pPr marL="76200" indent="0" algn="just">
              <a:buNone/>
            </a:pPr>
            <a:r>
              <a:rPr lang="pt-BR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Imperativas</a:t>
            </a:r>
            <a:r>
              <a:rPr lang="pt-BR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 - Indicam algum tipo de incentivo ou ordem.</a:t>
            </a:r>
          </a:p>
          <a:p>
            <a:pPr marL="76200" indent="0" algn="just">
              <a:buNone/>
            </a:pPr>
            <a:r>
              <a:rPr lang="pt-BR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Pratique esportes, faz bem.                         Não me incomode.</a:t>
            </a:r>
          </a:p>
          <a:p>
            <a:pPr marL="76200" indent="0" algn="just">
              <a:buNone/>
            </a:pPr>
            <a:endParaRPr lang="pt-BR" sz="60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pPr marL="76200" indent="0" algn="just">
              <a:buNone/>
            </a:pPr>
            <a:r>
              <a:rPr lang="pt-BR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Exclamativas</a:t>
            </a:r>
            <a:r>
              <a:rPr lang="pt-BR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 - Indicam sentimentos ou admiração.</a:t>
            </a:r>
          </a:p>
          <a:p>
            <a:pPr marL="76200" indent="0" algn="just">
              <a:buNone/>
            </a:pPr>
            <a:r>
              <a:rPr lang="pt-BR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Que a força esteja com você!                       Como isso é complicado pra mim!</a:t>
            </a:r>
          </a:p>
          <a:p>
            <a:pPr marL="76200" indent="0" algn="just">
              <a:buNone/>
            </a:pPr>
            <a:endParaRPr sz="3200" dirty="0">
              <a:latin typeface="+mn-lt"/>
              <a:cs typeface="Miriam Libre" panose="00000500000000000000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529F8C-4512-18AC-1B63-BBF0123187FB}"/>
              </a:ext>
            </a:extLst>
          </p:cNvPr>
          <p:cNvSpPr/>
          <p:nvPr/>
        </p:nvSpPr>
        <p:spPr>
          <a:xfrm>
            <a:off x="986118" y="1380625"/>
            <a:ext cx="8659906" cy="1201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grpSp>
        <p:nvGrpSpPr>
          <p:cNvPr id="6" name="Google Shape;394;p38">
            <a:extLst>
              <a:ext uri="{FF2B5EF4-FFF2-40B4-BE49-F238E27FC236}">
                <a16:creationId xmlns:a16="http://schemas.microsoft.com/office/drawing/2014/main" id="{6E25EE00-0230-64F1-D8C9-1FF5BC46989B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7" name="Google Shape;395;p38">
              <a:extLst>
                <a:ext uri="{FF2B5EF4-FFF2-40B4-BE49-F238E27FC236}">
                  <a16:creationId xmlns:a16="http://schemas.microsoft.com/office/drawing/2014/main" id="{E5F898C9-5170-4FE2-9C9E-D269FC532FCE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6;p38">
              <a:extLst>
                <a:ext uri="{FF2B5EF4-FFF2-40B4-BE49-F238E27FC236}">
                  <a16:creationId xmlns:a16="http://schemas.microsoft.com/office/drawing/2014/main" id="{9DD4440C-99E8-6A11-9EF3-22224DA8167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7;p38">
              <a:extLst>
                <a:ext uri="{FF2B5EF4-FFF2-40B4-BE49-F238E27FC236}">
                  <a16:creationId xmlns:a16="http://schemas.microsoft.com/office/drawing/2014/main" id="{793EA9FD-2794-B137-E8A2-14B15462B5F6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8;p38">
              <a:extLst>
                <a:ext uri="{FF2B5EF4-FFF2-40B4-BE49-F238E27FC236}">
                  <a16:creationId xmlns:a16="http://schemas.microsoft.com/office/drawing/2014/main" id="{B5CF2B51-E6C9-E9B8-1D7D-00A5393F40FC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;p38">
              <a:extLst>
                <a:ext uri="{FF2B5EF4-FFF2-40B4-BE49-F238E27FC236}">
                  <a16:creationId xmlns:a16="http://schemas.microsoft.com/office/drawing/2014/main" id="{8D309ADE-E2E9-7774-AE4C-18165C6B85A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0;p38">
              <a:extLst>
                <a:ext uri="{FF2B5EF4-FFF2-40B4-BE49-F238E27FC236}">
                  <a16:creationId xmlns:a16="http://schemas.microsoft.com/office/drawing/2014/main" id="{E7D33531-E7F9-379A-A604-D9943C22B70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32610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9FC2ED-F768-7955-1526-9F5BC2122DF5}"/>
              </a:ext>
            </a:extLst>
          </p:cNvPr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3" y="5647631"/>
            <a:ext cx="3306940" cy="847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35" y="5649207"/>
            <a:ext cx="898693" cy="8477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React - Módulo 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F32A9-4D24-53CE-4881-C4A76ED84A4C}"/>
              </a:ext>
            </a:extLst>
          </p:cNvPr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 Naspolini</a:t>
            </a:r>
          </a:p>
          <a:p>
            <a:pPr algn="ctr"/>
            <a:r>
              <a:rPr lang="pt-BR" sz="20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lucas.naspolini@edu.sc.senai.br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2A807D-A372-BEE0-EFC0-A5520F949E30}"/>
              </a:ext>
            </a:extLst>
          </p:cNvPr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Lógica de Programação com JavaScript</a:t>
            </a:r>
          </a:p>
        </p:txBody>
      </p:sp>
    </p:spTree>
    <p:extLst>
      <p:ext uri="{BB962C8B-B14F-4D97-AF65-F5344CB8AC3E}">
        <p14:creationId xmlns:p14="http://schemas.microsoft.com/office/powerpoint/2010/main" val="145973621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552211" y="3428998"/>
            <a:ext cx="7220564" cy="200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Conectivos Lógicos e </a:t>
            </a:r>
          </a:p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Tabela Verdade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460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CONECTIVOS LÓGICOS E / OU</a:t>
            </a: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1058042" y="1768314"/>
            <a:ext cx="10075915" cy="381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buNone/>
            </a:pPr>
            <a:r>
              <a:rPr lang="pt-BR" sz="32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Os conectivos lógicos </a:t>
            </a:r>
            <a:r>
              <a:rPr lang="pt-BR" sz="3200" b="1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E (AND) </a:t>
            </a:r>
            <a:r>
              <a:rPr lang="pt-BR" sz="32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e </a:t>
            </a:r>
            <a:r>
              <a:rPr lang="pt-BR" sz="3200" b="1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OU (OR) </a:t>
            </a:r>
            <a:r>
              <a:rPr lang="pt-BR" sz="32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são utilizados na composição de uma ou mais proposições ou condições. </a:t>
            </a:r>
          </a:p>
          <a:p>
            <a:pPr marL="76200" indent="0" algn="just">
              <a:buNone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Normalmente representados por  </a:t>
            </a:r>
            <a:r>
              <a:rPr lang="en-US" sz="3200" b="1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E = &amp;&amp;   OU = ||</a:t>
            </a:r>
          </a:p>
          <a:p>
            <a:pPr marL="76200" indent="0" algn="just">
              <a:buNone/>
            </a:pPr>
            <a:endParaRPr lang="pt-BR" sz="80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pPr marL="76200" indent="0" algn="just">
              <a:buNone/>
            </a:pPr>
            <a:endParaRPr lang="pt-BR" sz="80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pPr marL="0" indent="0" algn="just">
              <a:buNone/>
            </a:pPr>
            <a:r>
              <a:rPr lang="en-US" sz="3200" dirty="0">
                <a:latin typeface="+mn-lt"/>
                <a:cs typeface="Miriam Libre" panose="00000500000000000000" pitchFamily="2" charset="-79"/>
              </a:rPr>
              <a:t>- Se encontrar pó de café </a:t>
            </a:r>
            <a:r>
              <a:rPr lang="en-US" sz="3200" b="1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E</a:t>
            </a:r>
            <a:r>
              <a:rPr lang="en-US" sz="3200" dirty="0">
                <a:latin typeface="+mn-lt"/>
                <a:cs typeface="Miriam Libre" panose="00000500000000000000" pitchFamily="2" charset="-79"/>
              </a:rPr>
              <a:t> filtro, comprar.</a:t>
            </a:r>
          </a:p>
          <a:p>
            <a:pPr marL="0" indent="0" algn="just">
              <a:buNone/>
            </a:pPr>
            <a:r>
              <a:rPr lang="en-US" sz="3200" dirty="0">
                <a:latin typeface="+mn-lt"/>
                <a:cs typeface="Miriam Libre" panose="00000500000000000000" pitchFamily="2" charset="-79"/>
              </a:rPr>
              <a:t>- Se encontrar pó de café </a:t>
            </a:r>
            <a:r>
              <a:rPr lang="en-US" sz="3200" b="1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OU</a:t>
            </a:r>
            <a:r>
              <a:rPr lang="en-US" sz="320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 </a:t>
            </a:r>
            <a:r>
              <a:rPr lang="en-US" sz="3200" dirty="0">
                <a:latin typeface="+mn-lt"/>
                <a:cs typeface="Miriam Libre" panose="00000500000000000000" pitchFamily="2" charset="-79"/>
              </a:rPr>
              <a:t>filtro, comprar</a:t>
            </a:r>
            <a:r>
              <a:rPr lang="pt-BR" sz="32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.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4E4802B5-19C0-18E6-2CEA-C5A9BCAC4F0E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6" name="Google Shape;452;p38">
              <a:extLst>
                <a:ext uri="{FF2B5EF4-FFF2-40B4-BE49-F238E27FC236}">
                  <a16:creationId xmlns:a16="http://schemas.microsoft.com/office/drawing/2014/main" id="{46B9CAEA-E4C0-E230-D955-872CF392BF5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3;p38">
              <a:extLst>
                <a:ext uri="{FF2B5EF4-FFF2-40B4-BE49-F238E27FC236}">
                  <a16:creationId xmlns:a16="http://schemas.microsoft.com/office/drawing/2014/main" id="{8929CCED-8290-3CFB-6153-7A248CBFD5DF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4;p38">
              <a:extLst>
                <a:ext uri="{FF2B5EF4-FFF2-40B4-BE49-F238E27FC236}">
                  <a16:creationId xmlns:a16="http://schemas.microsoft.com/office/drawing/2014/main" id="{F665F271-BD2C-4E24-BF0B-FCB585154E6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5;p38">
              <a:extLst>
                <a:ext uri="{FF2B5EF4-FFF2-40B4-BE49-F238E27FC236}">
                  <a16:creationId xmlns:a16="http://schemas.microsoft.com/office/drawing/2014/main" id="{A804D730-2AD9-DF17-B021-5431E6FF840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687213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NEGATIVA ou NEGAÇÃO (NÃO / NOT)</a:t>
            </a: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1058042" y="1768314"/>
            <a:ext cx="10075915" cy="381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buNone/>
            </a:pPr>
            <a:r>
              <a:rPr lang="pt-BR" sz="32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A proposição </a:t>
            </a:r>
            <a:r>
              <a:rPr lang="pt-BR" sz="3200" b="1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NÃO (NOT) </a:t>
            </a:r>
            <a:r>
              <a:rPr lang="pt-BR" sz="32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é utilizada para negar ou inverter uma afirmação ou condição.</a:t>
            </a:r>
          </a:p>
          <a:p>
            <a:pPr marL="76200" indent="0" algn="just">
              <a:buNone/>
            </a:pPr>
            <a:endParaRPr lang="pt-BR" sz="80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pPr marL="76200" indent="0" algn="just">
              <a:buNone/>
            </a:pPr>
            <a:r>
              <a:rPr lang="pt-BR" sz="32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Nas linguagens de programação ela quase sempre é indicada pelo sinal de exclamação </a:t>
            </a:r>
            <a:r>
              <a:rPr lang="pt-BR" sz="3200" b="1" i="0" u="none" strike="noStrike" baseline="0" dirty="0">
                <a:solidFill>
                  <a:srgbClr val="005CAA"/>
                </a:solidFill>
                <a:latin typeface="+mn-lt"/>
                <a:cs typeface="Miriam Libre" panose="00000500000000000000" pitchFamily="2" charset="-79"/>
              </a:rPr>
              <a:t>!</a:t>
            </a:r>
            <a:r>
              <a:rPr lang="pt-BR" sz="32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 e aparece antes da proposição ou condição.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26831BBD-63AD-843D-61BC-2208AC9DB526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6" name="Google Shape;452;p38">
              <a:extLst>
                <a:ext uri="{FF2B5EF4-FFF2-40B4-BE49-F238E27FC236}">
                  <a16:creationId xmlns:a16="http://schemas.microsoft.com/office/drawing/2014/main" id="{56C19F60-0C40-E3C3-9053-88FA83B7457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3;p38">
              <a:extLst>
                <a:ext uri="{FF2B5EF4-FFF2-40B4-BE49-F238E27FC236}">
                  <a16:creationId xmlns:a16="http://schemas.microsoft.com/office/drawing/2014/main" id="{5B1A5139-61F3-0B69-77FF-B08040385FF8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4;p38">
              <a:extLst>
                <a:ext uri="{FF2B5EF4-FFF2-40B4-BE49-F238E27FC236}">
                  <a16:creationId xmlns:a16="http://schemas.microsoft.com/office/drawing/2014/main" id="{BD692AC0-90D6-5C0A-E51D-F0E032FDBDF5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5;p38">
              <a:extLst>
                <a:ext uri="{FF2B5EF4-FFF2-40B4-BE49-F238E27FC236}">
                  <a16:creationId xmlns:a16="http://schemas.microsoft.com/office/drawing/2014/main" id="{8831E383-60C3-41FB-23FC-1EB08711A69D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1740750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TABELAS VERDADE</a:t>
            </a: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3044975" y="1656199"/>
            <a:ext cx="5898570" cy="6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3200" b="1" dirty="0">
                <a:latin typeface="+mn-lt"/>
              </a:rPr>
              <a:t>Tabela Verdade “E” (Conjunção)  </a:t>
            </a:r>
            <a:r>
              <a:rPr lang="en-US" sz="3200" b="1" dirty="0">
                <a:solidFill>
                  <a:srgbClr val="005CAA"/>
                </a:solidFill>
                <a:latin typeface="+mn-lt"/>
              </a:rPr>
              <a:t>^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C7C0262-BA7B-12D6-A547-9E5752C50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graphicFrame>
        <p:nvGraphicFramePr>
          <p:cNvPr id="11" name="Tabela 6">
            <a:extLst>
              <a:ext uri="{FF2B5EF4-FFF2-40B4-BE49-F238E27FC236}">
                <a16:creationId xmlns:a16="http://schemas.microsoft.com/office/drawing/2014/main" id="{14DC39F8-30B8-F460-02DC-FBF0877CD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77849"/>
              </p:ext>
            </p:extLst>
          </p:nvPr>
        </p:nvGraphicFramePr>
        <p:xfrm>
          <a:off x="2164582" y="2590012"/>
          <a:ext cx="7659356" cy="3133830"/>
        </p:xfrm>
        <a:graphic>
          <a:graphicData uri="http://schemas.openxmlformats.org/drawingml/2006/table">
            <a:tbl>
              <a:tblPr firstRow="1" bandRow="1"/>
              <a:tblGrid>
                <a:gridCol w="2783793">
                  <a:extLst>
                    <a:ext uri="{9D8B030D-6E8A-4147-A177-3AD203B41FA5}">
                      <a16:colId xmlns:a16="http://schemas.microsoft.com/office/drawing/2014/main" val="334754190"/>
                    </a:ext>
                  </a:extLst>
                </a:gridCol>
                <a:gridCol w="2736609">
                  <a:extLst>
                    <a:ext uri="{9D8B030D-6E8A-4147-A177-3AD203B41FA5}">
                      <a16:colId xmlns:a16="http://schemas.microsoft.com/office/drawing/2014/main" val="1768699428"/>
                    </a:ext>
                  </a:extLst>
                </a:gridCol>
                <a:gridCol w="2138954">
                  <a:extLst>
                    <a:ext uri="{9D8B030D-6E8A-4147-A177-3AD203B41FA5}">
                      <a16:colId xmlns:a16="http://schemas.microsoft.com/office/drawing/2014/main" val="1856649914"/>
                    </a:ext>
                  </a:extLst>
                </a:gridCol>
              </a:tblGrid>
              <a:tr h="625894">
                <a:tc>
                  <a:txBody>
                    <a:bodyPr/>
                    <a:lstStyle/>
                    <a:p>
                      <a:r>
                        <a:rPr lang="en-US" sz="2900" dirty="0"/>
                        <a:t>Proposição 1</a:t>
                      </a:r>
                      <a:endParaRPr lang="pt-BR" sz="2900" dirty="0"/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900" dirty="0"/>
                        <a:t>Proposição 2</a:t>
                      </a:r>
                      <a:endParaRPr lang="pt-BR" sz="2900" dirty="0"/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Resultado</a:t>
                      </a:r>
                      <a:endParaRPr lang="pt-BR" sz="2900" dirty="0"/>
                    </a:p>
                  </a:txBody>
                  <a:tcPr marL="184805" marR="184805" marT="92403" marB="92403"/>
                </a:tc>
                <a:extLst>
                  <a:ext uri="{0D108BD9-81ED-4DB2-BD59-A6C34878D82A}">
                    <a16:rowId xmlns:a16="http://schemas.microsoft.com/office/drawing/2014/main" val="3013741378"/>
                  </a:ext>
                </a:extLst>
              </a:tr>
              <a:tr h="62589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extLst>
                  <a:ext uri="{0D108BD9-81ED-4DB2-BD59-A6C34878D82A}">
                    <a16:rowId xmlns:a16="http://schemas.microsoft.com/office/drawing/2014/main" val="930798658"/>
                  </a:ext>
                </a:extLst>
              </a:tr>
              <a:tr h="62589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extLst>
                  <a:ext uri="{0D108BD9-81ED-4DB2-BD59-A6C34878D82A}">
                    <a16:rowId xmlns:a16="http://schemas.microsoft.com/office/drawing/2014/main" val="3581951257"/>
                  </a:ext>
                </a:extLst>
              </a:tr>
              <a:tr h="62589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extLst>
                  <a:ext uri="{0D108BD9-81ED-4DB2-BD59-A6C34878D82A}">
                    <a16:rowId xmlns:a16="http://schemas.microsoft.com/office/drawing/2014/main" val="709072723"/>
                  </a:ext>
                </a:extLst>
              </a:tr>
              <a:tr h="62589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extLst>
                  <a:ext uri="{0D108BD9-81ED-4DB2-BD59-A6C34878D82A}">
                    <a16:rowId xmlns:a16="http://schemas.microsoft.com/office/drawing/2014/main" val="205336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07318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TABELAS VERDADE</a:t>
            </a: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2967159" y="1656199"/>
            <a:ext cx="6054201" cy="6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3200" b="1" dirty="0">
                <a:latin typeface="+mn-lt"/>
              </a:rPr>
              <a:t>Tabela Verdade “OU” (Disjunção)  </a:t>
            </a:r>
            <a:r>
              <a:rPr lang="en-US" sz="3200" b="1" dirty="0">
                <a:solidFill>
                  <a:srgbClr val="005CAA"/>
                </a:solidFill>
                <a:latin typeface="+mn-lt"/>
              </a:rPr>
              <a:t>v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C7C0262-BA7B-12D6-A547-9E5752C50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CF1BAC9E-40A8-D05D-CD6F-9FF3BB87A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92880"/>
              </p:ext>
            </p:extLst>
          </p:nvPr>
        </p:nvGraphicFramePr>
        <p:xfrm>
          <a:off x="2164582" y="2591732"/>
          <a:ext cx="7659356" cy="3133830"/>
        </p:xfrm>
        <a:graphic>
          <a:graphicData uri="http://schemas.openxmlformats.org/drawingml/2006/table">
            <a:tbl>
              <a:tblPr firstRow="1" bandRow="1"/>
              <a:tblGrid>
                <a:gridCol w="2783793">
                  <a:extLst>
                    <a:ext uri="{9D8B030D-6E8A-4147-A177-3AD203B41FA5}">
                      <a16:colId xmlns:a16="http://schemas.microsoft.com/office/drawing/2014/main" val="334754190"/>
                    </a:ext>
                  </a:extLst>
                </a:gridCol>
                <a:gridCol w="2736609">
                  <a:extLst>
                    <a:ext uri="{9D8B030D-6E8A-4147-A177-3AD203B41FA5}">
                      <a16:colId xmlns:a16="http://schemas.microsoft.com/office/drawing/2014/main" val="1768699428"/>
                    </a:ext>
                  </a:extLst>
                </a:gridCol>
                <a:gridCol w="2138954">
                  <a:extLst>
                    <a:ext uri="{9D8B030D-6E8A-4147-A177-3AD203B41FA5}">
                      <a16:colId xmlns:a16="http://schemas.microsoft.com/office/drawing/2014/main" val="1856649914"/>
                    </a:ext>
                  </a:extLst>
                </a:gridCol>
              </a:tblGrid>
              <a:tr h="625894">
                <a:tc>
                  <a:txBody>
                    <a:bodyPr/>
                    <a:lstStyle/>
                    <a:p>
                      <a:r>
                        <a:rPr lang="en-US" sz="2900" dirty="0"/>
                        <a:t>Proposição 1</a:t>
                      </a:r>
                      <a:endParaRPr lang="pt-BR" sz="2900" dirty="0"/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900" dirty="0"/>
                        <a:t>Proposição 2</a:t>
                      </a:r>
                      <a:endParaRPr lang="pt-BR" sz="2900" dirty="0"/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Resultado</a:t>
                      </a:r>
                      <a:endParaRPr lang="pt-BR" sz="2900" dirty="0"/>
                    </a:p>
                  </a:txBody>
                  <a:tcPr marL="184805" marR="184805" marT="92403" marB="92403"/>
                </a:tc>
                <a:extLst>
                  <a:ext uri="{0D108BD9-81ED-4DB2-BD59-A6C34878D82A}">
                    <a16:rowId xmlns:a16="http://schemas.microsoft.com/office/drawing/2014/main" val="3013741378"/>
                  </a:ext>
                </a:extLst>
              </a:tr>
              <a:tr h="62589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extLst>
                  <a:ext uri="{0D108BD9-81ED-4DB2-BD59-A6C34878D82A}">
                    <a16:rowId xmlns:a16="http://schemas.microsoft.com/office/drawing/2014/main" val="930798658"/>
                  </a:ext>
                </a:extLst>
              </a:tr>
              <a:tr h="62589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extLst>
                  <a:ext uri="{0D108BD9-81ED-4DB2-BD59-A6C34878D82A}">
                    <a16:rowId xmlns:a16="http://schemas.microsoft.com/office/drawing/2014/main" val="3581951257"/>
                  </a:ext>
                </a:extLst>
              </a:tr>
              <a:tr h="62589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V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extLst>
                  <a:ext uri="{0D108BD9-81ED-4DB2-BD59-A6C34878D82A}">
                    <a16:rowId xmlns:a16="http://schemas.microsoft.com/office/drawing/2014/main" val="709072723"/>
                  </a:ext>
                </a:extLst>
              </a:tr>
              <a:tr h="625894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solidFill>
                            <a:srgbClr val="005CAA"/>
                          </a:solidFill>
                        </a:rPr>
                        <a:t>F</a:t>
                      </a:r>
                      <a:endParaRPr lang="pt-BR" sz="2900" b="1" dirty="0">
                        <a:solidFill>
                          <a:srgbClr val="005CAA"/>
                        </a:solidFill>
                      </a:endParaRPr>
                    </a:p>
                  </a:txBody>
                  <a:tcPr marL="184805" marR="184805" marT="92403" marB="92403"/>
                </a:tc>
                <a:extLst>
                  <a:ext uri="{0D108BD9-81ED-4DB2-BD59-A6C34878D82A}">
                    <a16:rowId xmlns:a16="http://schemas.microsoft.com/office/drawing/2014/main" val="205336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03535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CB74AFE3-B3E9-A8B0-49EF-6F18EF89EA60}"/>
              </a:ext>
            </a:extLst>
          </p:cNvPr>
          <p:cNvSpPr txBox="1">
            <a:spLocks/>
          </p:cNvSpPr>
          <p:nvPr/>
        </p:nvSpPr>
        <p:spPr>
          <a:xfrm>
            <a:off x="4565264" y="2439450"/>
            <a:ext cx="6610736" cy="30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DÚVIDAS? </a:t>
            </a:r>
          </a:p>
          <a:p>
            <a:endParaRPr lang="pt-BR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	       PERGUNTAS?</a:t>
            </a:r>
          </a:p>
          <a:p>
            <a:pPr algn="r"/>
            <a:endParaRPr lang="pt-BR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4367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101146" y="3428999"/>
            <a:ext cx="8377602" cy="207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E aí, bora resolver uns </a:t>
            </a:r>
          </a:p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desafios lógicos?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1890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DESAFIOS LÓGICOS</a:t>
            </a:r>
          </a:p>
        </p:txBody>
      </p: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B8166DA1-AD65-6739-60C1-976CF6B03D6E}"/>
              </a:ext>
            </a:extLst>
          </p:cNvPr>
          <p:cNvSpPr txBox="1">
            <a:spLocks/>
          </p:cNvSpPr>
          <p:nvPr/>
        </p:nvSpPr>
        <p:spPr>
          <a:xfrm>
            <a:off x="1164830" y="1672891"/>
            <a:ext cx="10509010" cy="372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pt-BR" sz="28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Todos os moradores do município de Cidadópolis gostam de comer batata. Qual das alternativas abaixo é a correta?</a:t>
            </a:r>
          </a:p>
          <a:p>
            <a:pPr marL="0" indent="0">
              <a:buFont typeface="Barlow Light"/>
              <a:buNone/>
            </a:pPr>
            <a:endParaRPr lang="pt-BR" sz="2800" dirty="0">
              <a:latin typeface="+mn-lt"/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Font typeface="Barlow Light"/>
              <a:buNone/>
            </a:pPr>
            <a:r>
              <a:rPr lang="pt-BR" sz="2800" b="1" dirty="0">
                <a:solidFill>
                  <a:srgbClr val="005CAA"/>
                </a:solidFill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A) </a:t>
            </a:r>
            <a:r>
              <a:rPr lang="pt-BR" sz="28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Existem moradores de Cidadópolis que não gostam de batata.</a:t>
            </a:r>
          </a:p>
          <a:p>
            <a:pPr marL="0" indent="0">
              <a:buFont typeface="Barlow Light"/>
              <a:buNone/>
            </a:pPr>
            <a:r>
              <a:rPr lang="pt-BR" sz="2800" b="1" dirty="0">
                <a:solidFill>
                  <a:srgbClr val="005CAA"/>
                </a:solidFill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B) </a:t>
            </a:r>
            <a:r>
              <a:rPr lang="pt-BR" sz="28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Se alguém não gosta de batata, não mora em Cidadópolis.</a:t>
            </a:r>
          </a:p>
          <a:p>
            <a:pPr marL="0" indent="0">
              <a:buFont typeface="Barlow Light"/>
              <a:buNone/>
            </a:pPr>
            <a:r>
              <a:rPr lang="pt-BR" sz="2800" b="1" dirty="0">
                <a:solidFill>
                  <a:srgbClr val="005CAA"/>
                </a:solidFill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C) </a:t>
            </a:r>
            <a:r>
              <a:rPr lang="pt-BR" sz="28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Todas as pessoas que gostam de batata moram em Cidadópolis.</a:t>
            </a:r>
          </a:p>
          <a:p>
            <a:pPr marL="0" indent="0">
              <a:buFont typeface="Barlow Light"/>
              <a:buNone/>
            </a:pPr>
            <a:r>
              <a:rPr lang="pt-BR" sz="2800" b="1" dirty="0">
                <a:solidFill>
                  <a:srgbClr val="005CAA"/>
                </a:solidFill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D) </a:t>
            </a:r>
            <a:r>
              <a:rPr lang="pt-BR" sz="28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Se alguém não mora em Cidadópolis, não gosta de batata.</a:t>
            </a:r>
          </a:p>
        </p:txBody>
      </p:sp>
      <p:grpSp>
        <p:nvGrpSpPr>
          <p:cNvPr id="19" name="Google Shape;440;p38">
            <a:extLst>
              <a:ext uri="{FF2B5EF4-FFF2-40B4-BE49-F238E27FC236}">
                <a16:creationId xmlns:a16="http://schemas.microsoft.com/office/drawing/2014/main" id="{A952D3E3-05C4-106C-5D4D-AA87192DB87B}"/>
              </a:ext>
            </a:extLst>
          </p:cNvPr>
          <p:cNvGrpSpPr/>
          <p:nvPr/>
        </p:nvGrpSpPr>
        <p:grpSpPr>
          <a:xfrm>
            <a:off x="10730205" y="553824"/>
            <a:ext cx="714635" cy="713555"/>
            <a:chOff x="6660750" y="298550"/>
            <a:chExt cx="396900" cy="396300"/>
          </a:xfrm>
          <a:solidFill>
            <a:srgbClr val="005CAA"/>
          </a:solidFill>
        </p:grpSpPr>
        <p:sp>
          <p:nvSpPr>
            <p:cNvPr id="21" name="Google Shape;441;p38">
              <a:extLst>
                <a:ext uri="{FF2B5EF4-FFF2-40B4-BE49-F238E27FC236}">
                  <a16:creationId xmlns:a16="http://schemas.microsoft.com/office/drawing/2014/main" id="{4D0505D1-6D88-95A1-6490-F4CB944108B4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2;p38">
              <a:extLst>
                <a:ext uri="{FF2B5EF4-FFF2-40B4-BE49-F238E27FC236}">
                  <a16:creationId xmlns:a16="http://schemas.microsoft.com/office/drawing/2014/main" id="{E845CB56-3FF1-DF28-1433-32904106FACF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617080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DESAFIOS LÓGICOS</a:t>
            </a:r>
          </a:p>
        </p:txBody>
      </p: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B8166DA1-AD65-6739-60C1-976CF6B03D6E}"/>
              </a:ext>
            </a:extLst>
          </p:cNvPr>
          <p:cNvSpPr txBox="1">
            <a:spLocks/>
          </p:cNvSpPr>
          <p:nvPr/>
        </p:nvSpPr>
        <p:spPr>
          <a:xfrm>
            <a:off x="1164830" y="1672891"/>
            <a:ext cx="11027170" cy="4423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pt-BR" sz="26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Severino, Antônio e Júlio são engenheiros de uma empresa. </a:t>
            </a:r>
          </a:p>
          <a:p>
            <a:pPr marL="0" indent="0">
              <a:buFont typeface="Barlow Light"/>
              <a:buNone/>
            </a:pPr>
            <a:endParaRPr lang="pt-BR" sz="800" dirty="0">
              <a:latin typeface="+mn-lt"/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Font typeface="Barlow Light"/>
              <a:buNone/>
            </a:pPr>
            <a:r>
              <a:rPr lang="pt-BR" sz="26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• Severino não é o que trabalha há mais tempo na empresa.</a:t>
            </a:r>
          </a:p>
          <a:p>
            <a:pPr marL="0" indent="0">
              <a:buFont typeface="Barlow Light"/>
              <a:buNone/>
            </a:pPr>
            <a:r>
              <a:rPr lang="pt-BR" sz="26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• Severino trabalha nessa empresa há mais tempo do que Júlio.</a:t>
            </a:r>
          </a:p>
          <a:p>
            <a:pPr marL="0" indent="0">
              <a:buFont typeface="Barlow Light"/>
              <a:buNone/>
            </a:pPr>
            <a:endParaRPr lang="pt-BR" sz="800" dirty="0">
              <a:latin typeface="+mn-lt"/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Font typeface="Barlow Light"/>
              <a:buNone/>
            </a:pPr>
            <a:r>
              <a:rPr lang="pt-BR" sz="26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Se as afirmações são verdadeiras, quem está há menos tempo na empresa?</a:t>
            </a:r>
          </a:p>
          <a:p>
            <a:pPr marL="0" indent="0">
              <a:buFont typeface="Barlow Light"/>
              <a:buNone/>
            </a:pPr>
            <a:endParaRPr lang="pt-BR" sz="800" dirty="0">
              <a:latin typeface="+mn-lt"/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2600" b="1" dirty="0">
                <a:solidFill>
                  <a:srgbClr val="005CAA"/>
                </a:solidFill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A) </a:t>
            </a:r>
            <a:r>
              <a:rPr lang="pt-BR" sz="26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Severino.                      </a:t>
            </a:r>
            <a:r>
              <a:rPr lang="pt-BR" sz="2600" b="1" dirty="0">
                <a:solidFill>
                  <a:srgbClr val="005CAA"/>
                </a:solidFill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C) </a:t>
            </a:r>
            <a:r>
              <a:rPr lang="pt-BR" sz="26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Antônio.</a:t>
            </a:r>
          </a:p>
          <a:p>
            <a:pPr marL="0" indent="0">
              <a:buNone/>
            </a:pPr>
            <a:r>
              <a:rPr lang="pt-BR" sz="2600" b="1" dirty="0">
                <a:solidFill>
                  <a:srgbClr val="005CAA"/>
                </a:solidFill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B) </a:t>
            </a:r>
            <a:r>
              <a:rPr lang="pt-BR" sz="26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Júlio.                              </a:t>
            </a:r>
            <a:r>
              <a:rPr lang="pt-BR" sz="2600" b="1" dirty="0">
                <a:solidFill>
                  <a:srgbClr val="005CAA"/>
                </a:solidFill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D) </a:t>
            </a:r>
            <a:r>
              <a:rPr lang="pt-BR" sz="26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Severino e Júlio.</a:t>
            </a:r>
          </a:p>
          <a:p>
            <a:pPr marL="0" indent="0">
              <a:buFont typeface="Barlow Light"/>
              <a:buNone/>
            </a:pPr>
            <a:r>
              <a:rPr lang="pt-BR" sz="2600" b="1" dirty="0">
                <a:solidFill>
                  <a:srgbClr val="005CAA"/>
                </a:solidFill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E) </a:t>
            </a:r>
            <a:r>
              <a:rPr lang="pt-BR" sz="2600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Não é possível determinar quem trabalha há menos tempo na empresa.</a:t>
            </a:r>
          </a:p>
        </p:txBody>
      </p:sp>
      <p:grpSp>
        <p:nvGrpSpPr>
          <p:cNvPr id="19" name="Google Shape;440;p38">
            <a:extLst>
              <a:ext uri="{FF2B5EF4-FFF2-40B4-BE49-F238E27FC236}">
                <a16:creationId xmlns:a16="http://schemas.microsoft.com/office/drawing/2014/main" id="{A952D3E3-05C4-106C-5D4D-AA87192DB87B}"/>
              </a:ext>
            </a:extLst>
          </p:cNvPr>
          <p:cNvGrpSpPr/>
          <p:nvPr/>
        </p:nvGrpSpPr>
        <p:grpSpPr>
          <a:xfrm>
            <a:off x="10730205" y="553824"/>
            <a:ext cx="714635" cy="713555"/>
            <a:chOff x="6660750" y="298550"/>
            <a:chExt cx="396900" cy="396300"/>
          </a:xfrm>
          <a:solidFill>
            <a:srgbClr val="005CAA"/>
          </a:solidFill>
        </p:grpSpPr>
        <p:sp>
          <p:nvSpPr>
            <p:cNvPr id="21" name="Google Shape;441;p38">
              <a:extLst>
                <a:ext uri="{FF2B5EF4-FFF2-40B4-BE49-F238E27FC236}">
                  <a16:creationId xmlns:a16="http://schemas.microsoft.com/office/drawing/2014/main" id="{4D0505D1-6D88-95A1-6490-F4CB944108B4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2;p38">
              <a:extLst>
                <a:ext uri="{FF2B5EF4-FFF2-40B4-BE49-F238E27FC236}">
                  <a16:creationId xmlns:a16="http://schemas.microsoft.com/office/drawing/2014/main" id="{E845CB56-3FF1-DF28-1433-32904106FACF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9211500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956302" y="1388968"/>
            <a:ext cx="10075915" cy="6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buNone/>
            </a:pPr>
            <a:r>
              <a:rPr lang="pt-BR" sz="28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Usando a lógica, qual o resultado da última linha?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DB3D4E-20AD-2EA1-07C1-FACEBE19A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837" y="2183567"/>
            <a:ext cx="5406325" cy="3739713"/>
          </a:xfrm>
          <a:prstGeom prst="rect">
            <a:avLst/>
          </a:prstGeom>
        </p:spPr>
      </p:pic>
      <p:grpSp>
        <p:nvGrpSpPr>
          <p:cNvPr id="6" name="Google Shape;440;p38">
            <a:extLst>
              <a:ext uri="{FF2B5EF4-FFF2-40B4-BE49-F238E27FC236}">
                <a16:creationId xmlns:a16="http://schemas.microsoft.com/office/drawing/2014/main" id="{3C7026DB-A8E8-33CC-9157-735DF803C6AB}"/>
              </a:ext>
            </a:extLst>
          </p:cNvPr>
          <p:cNvGrpSpPr/>
          <p:nvPr/>
        </p:nvGrpSpPr>
        <p:grpSpPr>
          <a:xfrm>
            <a:off x="10730205" y="553824"/>
            <a:ext cx="714635" cy="713555"/>
            <a:chOff x="6660750" y="298550"/>
            <a:chExt cx="396900" cy="396300"/>
          </a:xfrm>
          <a:solidFill>
            <a:srgbClr val="005CAA"/>
          </a:solidFill>
        </p:grpSpPr>
        <p:sp>
          <p:nvSpPr>
            <p:cNvPr id="7" name="Google Shape;441;p38">
              <a:extLst>
                <a:ext uri="{FF2B5EF4-FFF2-40B4-BE49-F238E27FC236}">
                  <a16:creationId xmlns:a16="http://schemas.microsoft.com/office/drawing/2014/main" id="{5A904634-7DF3-8516-280D-EFEE55DA779F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2;p38">
              <a:extLst>
                <a:ext uri="{FF2B5EF4-FFF2-40B4-BE49-F238E27FC236}">
                  <a16:creationId xmlns:a16="http://schemas.microsoft.com/office/drawing/2014/main" id="{B064BB29-273E-8A62-D691-3129378A48C0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CB5159-93A3-EDAC-E79C-83FE23564062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DESAFIOS LÓGICOS</a:t>
            </a:r>
          </a:p>
        </p:txBody>
      </p:sp>
    </p:spTree>
    <p:extLst>
      <p:ext uri="{BB962C8B-B14F-4D97-AF65-F5344CB8AC3E}">
        <p14:creationId xmlns:p14="http://schemas.microsoft.com/office/powerpoint/2010/main" val="212176630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Fluxogramas, Álgebra Booleana e Pseudocódigo</a:t>
            </a: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956302" y="1388968"/>
            <a:ext cx="10075915" cy="6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buNone/>
            </a:pPr>
            <a:r>
              <a:rPr lang="pt-BR" sz="28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Usando a lógica, qual seria o código para o cadeado?</a:t>
            </a:r>
          </a:p>
        </p:txBody>
      </p:sp>
      <p:grpSp>
        <p:nvGrpSpPr>
          <p:cNvPr id="6" name="Google Shape;440;p38">
            <a:extLst>
              <a:ext uri="{FF2B5EF4-FFF2-40B4-BE49-F238E27FC236}">
                <a16:creationId xmlns:a16="http://schemas.microsoft.com/office/drawing/2014/main" id="{3C7026DB-A8E8-33CC-9157-735DF803C6AB}"/>
              </a:ext>
            </a:extLst>
          </p:cNvPr>
          <p:cNvGrpSpPr/>
          <p:nvPr/>
        </p:nvGrpSpPr>
        <p:grpSpPr>
          <a:xfrm>
            <a:off x="10730205" y="553824"/>
            <a:ext cx="714635" cy="713555"/>
            <a:chOff x="6660750" y="298550"/>
            <a:chExt cx="396900" cy="396300"/>
          </a:xfrm>
          <a:solidFill>
            <a:srgbClr val="005CAA"/>
          </a:solidFill>
        </p:grpSpPr>
        <p:sp>
          <p:nvSpPr>
            <p:cNvPr id="7" name="Google Shape;441;p38">
              <a:extLst>
                <a:ext uri="{FF2B5EF4-FFF2-40B4-BE49-F238E27FC236}">
                  <a16:creationId xmlns:a16="http://schemas.microsoft.com/office/drawing/2014/main" id="{5A904634-7DF3-8516-280D-EFEE55DA779F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2;p38">
              <a:extLst>
                <a:ext uri="{FF2B5EF4-FFF2-40B4-BE49-F238E27FC236}">
                  <a16:creationId xmlns:a16="http://schemas.microsoft.com/office/drawing/2014/main" id="{B064BB29-273E-8A62-D691-3129378A48C0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CB5159-93A3-EDAC-E79C-83FE23564062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DESAFIOS LÓGICOS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7007B4-50C2-460D-F141-4DD6602BA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985" y="2146453"/>
            <a:ext cx="6758550" cy="37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10306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-1016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10265645" y="19925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1496301" y="745317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Mais Desafios :D</a:t>
            </a:r>
            <a:endParaRPr lang="pt-BR" sz="2667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F1C05-DD73-C5DC-0487-32D07776DD20}"/>
              </a:ext>
            </a:extLst>
          </p:cNvPr>
          <p:cNvSpPr txBox="1"/>
          <p:nvPr/>
        </p:nvSpPr>
        <p:spPr>
          <a:xfrm>
            <a:off x="1768054" y="2080297"/>
            <a:ext cx="99610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800" b="1" dirty="0">
                <a:solidFill>
                  <a:schemeClr val="bg1"/>
                </a:solidFill>
                <a:cs typeface="Miriam Libre" panose="00000500000000000000" pitchFamily="2" charset="-79"/>
              </a:rPr>
              <a:t>Torre de Hanói</a:t>
            </a:r>
          </a:p>
          <a:p>
            <a:pPr marL="101597" algn="just"/>
            <a:r>
              <a:rPr lang="pt-BR" sz="2600" dirty="0">
                <a:solidFill>
                  <a:schemeClr val="bg1"/>
                </a:solidFill>
                <a:cs typeface="Miriam Libre" panose="00000500000000000000" pitchFamily="2" charset="-79"/>
              </a:rPr>
              <a:t>https://www.somatematica.com.br/jogos/hanoi/</a:t>
            </a:r>
          </a:p>
          <a:p>
            <a:pPr marL="101597" algn="just"/>
            <a:br>
              <a:rPr lang="pt-BR" sz="2800" dirty="0">
                <a:solidFill>
                  <a:schemeClr val="bg1"/>
                </a:solidFill>
                <a:cs typeface="Miriam Libre" panose="00000500000000000000" pitchFamily="2" charset="-79"/>
              </a:rPr>
            </a:br>
            <a:r>
              <a:rPr lang="pt-BR" sz="2800" b="1" dirty="0">
                <a:solidFill>
                  <a:schemeClr val="bg1"/>
                </a:solidFill>
                <a:cs typeface="Miriam Libre" panose="00000500000000000000" pitchFamily="2" charset="-79"/>
              </a:rPr>
              <a:t>Missionários e Canibais</a:t>
            </a:r>
          </a:p>
          <a:p>
            <a:pPr marL="101597" algn="just"/>
            <a:r>
              <a:rPr lang="pt-BR" sz="2600" dirty="0">
                <a:solidFill>
                  <a:schemeClr val="bg1"/>
                </a:solidFill>
                <a:cs typeface="Miriam Libre" panose="00000500000000000000" pitchFamily="2" charset="-79"/>
              </a:rPr>
              <a:t>https://rachacuca.com.br/jogos/missionarios-e-canibais/</a:t>
            </a:r>
          </a:p>
          <a:p>
            <a:pPr marL="101597" algn="just"/>
            <a:endParaRPr lang="pt-BR" sz="2600" b="1" dirty="0">
              <a:solidFill>
                <a:schemeClr val="bg1"/>
              </a:solidFill>
              <a:cs typeface="Miriam Libre" panose="00000500000000000000" pitchFamily="2" charset="-79"/>
            </a:endParaRPr>
          </a:p>
          <a:p>
            <a:pPr marL="101597" algn="just"/>
            <a:r>
              <a:rPr lang="pt-BR" sz="2800" b="1" dirty="0">
                <a:solidFill>
                  <a:schemeClr val="bg1"/>
                </a:solidFill>
                <a:cs typeface="Miriam Libre" panose="00000500000000000000" pitchFamily="2" charset="-79"/>
              </a:rPr>
              <a:t>Teste de Einstein</a:t>
            </a:r>
          </a:p>
          <a:p>
            <a:pPr marL="101597" algn="just"/>
            <a:r>
              <a:rPr lang="pt-BR" sz="2600" dirty="0">
                <a:solidFill>
                  <a:schemeClr val="bg1"/>
                </a:solidFill>
                <a:cs typeface="Miriam Libre" panose="00000500000000000000" pitchFamily="2" charset="-79"/>
              </a:rPr>
              <a:t>https://rachacuca.com.br/logica/problemas/teste-de-einstein/</a:t>
            </a:r>
            <a:endParaRPr lang="pt-BR" sz="26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F03B16-4BA7-DB8B-D0EC-AFB09CD99893}"/>
              </a:ext>
            </a:extLst>
          </p:cNvPr>
          <p:cNvSpPr/>
          <p:nvPr/>
        </p:nvSpPr>
        <p:spPr>
          <a:xfrm>
            <a:off x="1538790" y="2319304"/>
            <a:ext cx="127449" cy="12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DA0C3ED-0AEF-2C0F-0A33-FFF5F442A02C}"/>
              </a:ext>
            </a:extLst>
          </p:cNvPr>
          <p:cNvSpPr/>
          <p:nvPr/>
        </p:nvSpPr>
        <p:spPr>
          <a:xfrm>
            <a:off x="1538790" y="3568171"/>
            <a:ext cx="127449" cy="12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993CC3-91D1-BB45-CAA6-635E1A116EE4}"/>
              </a:ext>
            </a:extLst>
          </p:cNvPr>
          <p:cNvSpPr/>
          <p:nvPr/>
        </p:nvSpPr>
        <p:spPr>
          <a:xfrm>
            <a:off x="1538789" y="4789069"/>
            <a:ext cx="127449" cy="12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590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101146" y="3428999"/>
            <a:ext cx="8377602" cy="9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Pseudocódigo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5C0D3EC-DD2B-2E82-D402-E3F847260966}"/>
              </a:ext>
            </a:extLst>
          </p:cNvPr>
          <p:cNvSpPr txBox="1"/>
          <p:nvPr/>
        </p:nvSpPr>
        <p:spPr>
          <a:xfrm>
            <a:off x="3888633" y="4409441"/>
            <a:ext cx="68229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Quase na linguagem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116921682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PSEUDOCÓDIGO</a:t>
            </a: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1058042" y="1768313"/>
            <a:ext cx="10075915" cy="16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buNone/>
            </a:pPr>
            <a:r>
              <a:rPr lang="pt-BR" sz="28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É uma forma de representar um algoritmo utilizando uma linguagem simples e natural, sem instruções complexas ou necessidade de entender uma sintaxe (comandos em linguagem de programação).</a:t>
            </a:r>
          </a:p>
          <a:p>
            <a:pPr marL="76200" indent="0" algn="just">
              <a:buNone/>
            </a:pPr>
            <a:endParaRPr sz="3200" dirty="0">
              <a:latin typeface="+mn-lt"/>
              <a:cs typeface="Miriam Libre" panose="00000500000000000000" pitchFamily="2" charset="-79"/>
            </a:endParaRPr>
          </a:p>
        </p:txBody>
      </p:sp>
      <p:grpSp>
        <p:nvGrpSpPr>
          <p:cNvPr id="10" name="Google Shape;451;p38">
            <a:extLst>
              <a:ext uri="{FF2B5EF4-FFF2-40B4-BE49-F238E27FC236}">
                <a16:creationId xmlns:a16="http://schemas.microsoft.com/office/drawing/2014/main" id="{07EA8D2E-8565-8C62-F9EC-D98361C34C84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11" name="Google Shape;452;p38">
              <a:extLst>
                <a:ext uri="{FF2B5EF4-FFF2-40B4-BE49-F238E27FC236}">
                  <a16:creationId xmlns:a16="http://schemas.microsoft.com/office/drawing/2014/main" id="{6FD439AB-B448-9CC1-3765-D7A61CC6F0F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3;p38">
              <a:extLst>
                <a:ext uri="{FF2B5EF4-FFF2-40B4-BE49-F238E27FC236}">
                  <a16:creationId xmlns:a16="http://schemas.microsoft.com/office/drawing/2014/main" id="{110D66ED-29A5-A535-3B7F-F20601E2EC3F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;p38">
              <a:extLst>
                <a:ext uri="{FF2B5EF4-FFF2-40B4-BE49-F238E27FC236}">
                  <a16:creationId xmlns:a16="http://schemas.microsoft.com/office/drawing/2014/main" id="{57A24E46-782B-2BA2-97CE-CAB9976C822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5;p38">
              <a:extLst>
                <a:ext uri="{FF2B5EF4-FFF2-40B4-BE49-F238E27FC236}">
                  <a16:creationId xmlns:a16="http://schemas.microsoft.com/office/drawing/2014/main" id="{A5B12D60-C2DC-FDA8-8844-5501F64B007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53DB892F-01DE-27EB-F3E1-DACFDA4C849C}"/>
              </a:ext>
            </a:extLst>
          </p:cNvPr>
          <p:cNvSpPr/>
          <p:nvPr/>
        </p:nvSpPr>
        <p:spPr>
          <a:xfrm>
            <a:off x="3127126" y="4336894"/>
            <a:ext cx="8193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Font typeface="Raleway Light"/>
              <a:buNone/>
            </a:pPr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  <a:sym typeface="Wingdings" panose="05000000000000000000" pitchFamily="2" charset="2"/>
              </a:rPr>
              <a:t>Costumamos chamar o pseudocódigo de PORTUGOL.</a:t>
            </a:r>
          </a:p>
        </p:txBody>
      </p:sp>
    </p:spTree>
    <p:extLst>
      <p:ext uri="{BB962C8B-B14F-4D97-AF65-F5344CB8AC3E}">
        <p14:creationId xmlns:p14="http://schemas.microsoft.com/office/powerpoint/2010/main" val="4270691796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PSEUDOCÓDIGO</a:t>
            </a: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BC6090D1-EC9B-C425-0095-B0B4ED255DF2}"/>
              </a:ext>
            </a:extLst>
          </p:cNvPr>
          <p:cNvSpPr txBox="1">
            <a:spLocks noGrp="1"/>
          </p:cNvSpPr>
          <p:nvPr/>
        </p:nvSpPr>
        <p:spPr>
          <a:xfrm>
            <a:off x="1058042" y="2390675"/>
            <a:ext cx="10075915" cy="329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lnSpc>
                <a:spcPct val="100000"/>
              </a:lnSpc>
              <a:buNone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i</a:t>
            </a:r>
            <a:r>
              <a:rPr lang="pt-BR" sz="28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nteiro X, Y</a:t>
            </a:r>
          </a:p>
          <a:p>
            <a:pPr marL="76200" indent="0" algn="just">
              <a:lnSpc>
                <a:spcPct val="100000"/>
              </a:lnSpc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pPr marL="76200" indent="0" algn="just">
              <a:lnSpc>
                <a:spcPts val="2800"/>
              </a:lnSpc>
              <a:buNone/>
            </a:pPr>
            <a:r>
              <a:rPr lang="pt-BR" sz="28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Escreva (“Digite o primeiro número: ”)</a:t>
            </a:r>
          </a:p>
          <a:p>
            <a:pPr marL="76200" indent="0" algn="just">
              <a:lnSpc>
                <a:spcPts val="2800"/>
              </a:lnSpc>
              <a:buNone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Leia (X)</a:t>
            </a:r>
            <a:endParaRPr lang="pt-BR" sz="280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pPr marL="76200" indent="0" algn="just">
              <a:lnSpc>
                <a:spcPts val="2800"/>
              </a:lnSpc>
              <a:buNone/>
            </a:pPr>
            <a:r>
              <a:rPr lang="pt-BR" sz="280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Escreva (“Digite o segundo número: ”)</a:t>
            </a:r>
          </a:p>
          <a:p>
            <a:pPr marL="76200" indent="0" algn="just">
              <a:lnSpc>
                <a:spcPts val="2800"/>
              </a:lnSpc>
              <a:buNone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Leia (Y)</a:t>
            </a:r>
            <a:endParaRPr lang="pt-BR" sz="280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pPr marL="76200" indent="0" algn="just">
              <a:lnSpc>
                <a:spcPts val="2800"/>
              </a:lnSpc>
              <a:buNone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Escreva (“A subtração dos números é ” , X - Y)</a:t>
            </a:r>
            <a:endParaRPr lang="pt-BR" sz="2800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pPr marL="76200" indent="0" algn="just">
              <a:buNone/>
            </a:pPr>
            <a:endParaRPr sz="3200" dirty="0">
              <a:latin typeface="+mn-lt"/>
              <a:cs typeface="Miriam Libre" panose="00000500000000000000" pitchFamily="2" charset="-79"/>
            </a:endParaRPr>
          </a:p>
        </p:txBody>
      </p:sp>
      <p:grpSp>
        <p:nvGrpSpPr>
          <p:cNvPr id="10" name="Google Shape;451;p38">
            <a:extLst>
              <a:ext uri="{FF2B5EF4-FFF2-40B4-BE49-F238E27FC236}">
                <a16:creationId xmlns:a16="http://schemas.microsoft.com/office/drawing/2014/main" id="{07EA8D2E-8565-8C62-F9EC-D98361C34C84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11" name="Google Shape;452;p38">
              <a:extLst>
                <a:ext uri="{FF2B5EF4-FFF2-40B4-BE49-F238E27FC236}">
                  <a16:creationId xmlns:a16="http://schemas.microsoft.com/office/drawing/2014/main" id="{6FD439AB-B448-9CC1-3765-D7A61CC6F0F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3;p38">
              <a:extLst>
                <a:ext uri="{FF2B5EF4-FFF2-40B4-BE49-F238E27FC236}">
                  <a16:creationId xmlns:a16="http://schemas.microsoft.com/office/drawing/2014/main" id="{110D66ED-29A5-A535-3B7F-F20601E2EC3F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;p38">
              <a:extLst>
                <a:ext uri="{FF2B5EF4-FFF2-40B4-BE49-F238E27FC236}">
                  <a16:creationId xmlns:a16="http://schemas.microsoft.com/office/drawing/2014/main" id="{57A24E46-782B-2BA2-97CE-CAB9976C822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5;p38">
              <a:extLst>
                <a:ext uri="{FF2B5EF4-FFF2-40B4-BE49-F238E27FC236}">
                  <a16:creationId xmlns:a16="http://schemas.microsoft.com/office/drawing/2014/main" id="{A5B12D60-C2DC-FDA8-8844-5501F64B007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53DB892F-01DE-27EB-F3E1-DACFDA4C849C}"/>
              </a:ext>
            </a:extLst>
          </p:cNvPr>
          <p:cNvSpPr/>
          <p:nvPr/>
        </p:nvSpPr>
        <p:spPr>
          <a:xfrm>
            <a:off x="932566" y="1618945"/>
            <a:ext cx="1729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Font typeface="Raleway Light"/>
              <a:buNone/>
            </a:pPr>
            <a:r>
              <a:rPr lang="pt-BR" sz="2800" b="1" dirty="0">
                <a:solidFill>
                  <a:srgbClr val="005CAA"/>
                </a:solidFill>
                <a:cs typeface="Miriam Libre" panose="00000500000000000000" pitchFamily="2" charset="-79"/>
                <a:sym typeface="Wingdings" panose="05000000000000000000" pitchFamily="2" charset="2"/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800644065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ETAPAS DE UM ALGORITMO</a:t>
            </a:r>
          </a:p>
        </p:txBody>
      </p:sp>
      <p:grpSp>
        <p:nvGrpSpPr>
          <p:cNvPr id="10" name="Google Shape;451;p38">
            <a:extLst>
              <a:ext uri="{FF2B5EF4-FFF2-40B4-BE49-F238E27FC236}">
                <a16:creationId xmlns:a16="http://schemas.microsoft.com/office/drawing/2014/main" id="{07EA8D2E-8565-8C62-F9EC-D98361C34C84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11" name="Google Shape;452;p38">
              <a:extLst>
                <a:ext uri="{FF2B5EF4-FFF2-40B4-BE49-F238E27FC236}">
                  <a16:creationId xmlns:a16="http://schemas.microsoft.com/office/drawing/2014/main" id="{6FD439AB-B448-9CC1-3765-D7A61CC6F0F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3;p38">
              <a:extLst>
                <a:ext uri="{FF2B5EF4-FFF2-40B4-BE49-F238E27FC236}">
                  <a16:creationId xmlns:a16="http://schemas.microsoft.com/office/drawing/2014/main" id="{110D66ED-29A5-A535-3B7F-F20601E2EC3F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;p38">
              <a:extLst>
                <a:ext uri="{FF2B5EF4-FFF2-40B4-BE49-F238E27FC236}">
                  <a16:creationId xmlns:a16="http://schemas.microsoft.com/office/drawing/2014/main" id="{57A24E46-782B-2BA2-97CE-CAB9976C822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5;p38">
              <a:extLst>
                <a:ext uri="{FF2B5EF4-FFF2-40B4-BE49-F238E27FC236}">
                  <a16:creationId xmlns:a16="http://schemas.microsoft.com/office/drawing/2014/main" id="{A5B12D60-C2DC-FDA8-8844-5501F64B007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41939CF4-6E42-DEDD-3B78-1E4DD21B435B}"/>
              </a:ext>
            </a:extLst>
          </p:cNvPr>
          <p:cNvSpPr/>
          <p:nvPr/>
        </p:nvSpPr>
        <p:spPr>
          <a:xfrm>
            <a:off x="1016000" y="4474515"/>
            <a:ext cx="2600960" cy="92456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8E6524B-8772-56A1-C450-FBB1E1177A11}"/>
              </a:ext>
            </a:extLst>
          </p:cNvPr>
          <p:cNvSpPr/>
          <p:nvPr/>
        </p:nvSpPr>
        <p:spPr>
          <a:xfrm>
            <a:off x="4513546" y="4473550"/>
            <a:ext cx="3238274" cy="92456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707994D-C667-B05B-3196-008EF16DCB47}"/>
              </a:ext>
            </a:extLst>
          </p:cNvPr>
          <p:cNvSpPr/>
          <p:nvPr/>
        </p:nvSpPr>
        <p:spPr>
          <a:xfrm>
            <a:off x="8648406" y="4473550"/>
            <a:ext cx="2600960" cy="92456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54E2D1-91B8-4372-DAB5-E87DC9397ADE}"/>
              </a:ext>
            </a:extLst>
          </p:cNvPr>
          <p:cNvSpPr txBox="1"/>
          <p:nvPr/>
        </p:nvSpPr>
        <p:spPr>
          <a:xfrm>
            <a:off x="1529210" y="4674220"/>
            <a:ext cx="159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ENTRADA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CE0423-4313-39BE-8C88-947F05E468FA}"/>
              </a:ext>
            </a:extLst>
          </p:cNvPr>
          <p:cNvSpPr txBox="1"/>
          <p:nvPr/>
        </p:nvSpPr>
        <p:spPr>
          <a:xfrm>
            <a:off x="4723907" y="4674220"/>
            <a:ext cx="2814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PROCESSAMENTO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47668A6-6B86-AA1B-EBE0-1DCAA749D617}"/>
              </a:ext>
            </a:extLst>
          </p:cNvPr>
          <p:cNvSpPr txBox="1"/>
          <p:nvPr/>
        </p:nvSpPr>
        <p:spPr>
          <a:xfrm>
            <a:off x="9414060" y="4674220"/>
            <a:ext cx="106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SAÍDA</a:t>
            </a:r>
          </a:p>
        </p:txBody>
      </p:sp>
      <p:sp>
        <p:nvSpPr>
          <p:cNvPr id="21" name="Google Shape;3851;p15">
            <a:extLst>
              <a:ext uri="{FF2B5EF4-FFF2-40B4-BE49-F238E27FC236}">
                <a16:creationId xmlns:a16="http://schemas.microsoft.com/office/drawing/2014/main" id="{20ABB4B8-D917-1DF4-AA0A-2991CFE9CF5E}"/>
              </a:ext>
            </a:extLst>
          </p:cNvPr>
          <p:cNvSpPr txBox="1">
            <a:spLocks/>
          </p:cNvSpPr>
          <p:nvPr/>
        </p:nvSpPr>
        <p:spPr>
          <a:xfrm>
            <a:off x="1182254" y="1742562"/>
            <a:ext cx="10067111" cy="231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800" b="1" dirty="0">
                <a:latin typeface="+mj-lt"/>
                <a:cs typeface="Miriam Libre" panose="00000500000000000000" pitchFamily="2" charset="-79"/>
              </a:rPr>
              <a:t>Entrada – É onde os dados são digitados pelo usuário (recebidos).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1200" b="1" dirty="0">
              <a:latin typeface="+mj-lt"/>
              <a:cs typeface="Miriam Libre" panose="00000500000000000000" pitchFamily="2" charset="-79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800" b="1" dirty="0">
                <a:latin typeface="+mj-lt"/>
                <a:cs typeface="Miriam Libre" panose="00000500000000000000" pitchFamily="2" charset="-79"/>
              </a:rPr>
              <a:t>Processamento – Realiza processos lógicos e cálculos com os dados.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1200" b="1" dirty="0">
              <a:latin typeface="+mj-lt"/>
              <a:cs typeface="Miriam Libre" panose="00000500000000000000" pitchFamily="2" charset="-79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800" b="1" dirty="0">
                <a:latin typeface="+mj-lt"/>
                <a:cs typeface="Miriam Libre" panose="00000500000000000000" pitchFamily="2" charset="-79"/>
              </a:rPr>
              <a:t>Saída – É onde os dados são mostrados ao usuário (resultado)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200" b="1" dirty="0">
              <a:latin typeface="+mj-lt"/>
              <a:cs typeface="Miriam Libre" panose="00000500000000000000" pitchFamily="2" charset="-79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15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9547175-D6D4-38C7-F72A-B72252C546A7}"/>
              </a:ext>
            </a:extLst>
          </p:cNvPr>
          <p:cNvSpPr/>
          <p:nvPr/>
        </p:nvSpPr>
        <p:spPr>
          <a:xfrm>
            <a:off x="1182256" y="1999653"/>
            <a:ext cx="254959" cy="24564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930FA36-388F-3276-F17C-673B340C3E11}"/>
              </a:ext>
            </a:extLst>
          </p:cNvPr>
          <p:cNvSpPr/>
          <p:nvPr/>
        </p:nvSpPr>
        <p:spPr>
          <a:xfrm>
            <a:off x="1182256" y="2771275"/>
            <a:ext cx="254959" cy="24564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E661478-C09E-4077-16D6-02BD5C9194B9}"/>
              </a:ext>
            </a:extLst>
          </p:cNvPr>
          <p:cNvSpPr/>
          <p:nvPr/>
        </p:nvSpPr>
        <p:spPr>
          <a:xfrm>
            <a:off x="1182255" y="3520598"/>
            <a:ext cx="254959" cy="24564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926CE6B5-EDEE-3A79-7DF9-3145C5BDFE1F}"/>
              </a:ext>
            </a:extLst>
          </p:cNvPr>
          <p:cNvSpPr/>
          <p:nvPr/>
        </p:nvSpPr>
        <p:spPr>
          <a:xfrm>
            <a:off x="3842856" y="4758340"/>
            <a:ext cx="457330" cy="439100"/>
          </a:xfrm>
          <a:prstGeom prst="rightArrow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FFB50676-B119-C6BE-B342-F46313399A2C}"/>
              </a:ext>
            </a:extLst>
          </p:cNvPr>
          <p:cNvSpPr/>
          <p:nvPr/>
        </p:nvSpPr>
        <p:spPr>
          <a:xfrm>
            <a:off x="7977716" y="4758340"/>
            <a:ext cx="457330" cy="439100"/>
          </a:xfrm>
          <a:prstGeom prst="rightArrow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44307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101146" y="3428999"/>
            <a:ext cx="8377602" cy="9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Dica de Conteúdo EXTRA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5C0D3EC-DD2B-2E82-D402-E3F847260966}"/>
              </a:ext>
            </a:extLst>
          </p:cNvPr>
          <p:cNvSpPr txBox="1"/>
          <p:nvPr/>
        </p:nvSpPr>
        <p:spPr>
          <a:xfrm>
            <a:off x="4385344" y="4409441"/>
            <a:ext cx="58274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Que tal uns canais para seguir?</a:t>
            </a:r>
          </a:p>
        </p:txBody>
      </p:sp>
    </p:spTree>
    <p:extLst>
      <p:ext uri="{BB962C8B-B14F-4D97-AF65-F5344CB8AC3E}">
        <p14:creationId xmlns:p14="http://schemas.microsoft.com/office/powerpoint/2010/main" val="2295615758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DICAS DE CANAIS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4050F33-3FAD-F546-78FA-BAC49A7AA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222" y="1551533"/>
            <a:ext cx="2828255" cy="257561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231FCBF-5D0A-48F0-A48D-458CC66F2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22" y="1552890"/>
            <a:ext cx="2587942" cy="257561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A2A91D5-EE27-44D7-8CDC-754524206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820" y="1551533"/>
            <a:ext cx="2587942" cy="2587942"/>
          </a:xfrm>
          <a:prstGeom prst="rect">
            <a:avLst/>
          </a:prstGeom>
        </p:spPr>
      </p:pic>
      <p:pic>
        <p:nvPicPr>
          <p:cNvPr id="5" name="Imagem 4" descr="Uma imagem contendo camisa&#10;&#10;Descrição gerada automaticamente">
            <a:extLst>
              <a:ext uri="{FF2B5EF4-FFF2-40B4-BE49-F238E27FC236}">
                <a16:creationId xmlns:a16="http://schemas.microsoft.com/office/drawing/2014/main" id="{104E14AD-E1B5-4BB7-BB41-E2243F1E22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5132" y="3639576"/>
            <a:ext cx="3143125" cy="23611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06459E4-AA1A-DE52-659F-6A81D5339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4260" y="3541100"/>
            <a:ext cx="3010679" cy="2459652"/>
          </a:xfrm>
          <a:prstGeom prst="rect">
            <a:avLst/>
          </a:prstGeom>
        </p:spPr>
      </p:pic>
      <p:grpSp>
        <p:nvGrpSpPr>
          <p:cNvPr id="24" name="Google Shape;394;p38">
            <a:extLst>
              <a:ext uri="{FF2B5EF4-FFF2-40B4-BE49-F238E27FC236}">
                <a16:creationId xmlns:a16="http://schemas.microsoft.com/office/drawing/2014/main" id="{CC22EE70-42E6-7F59-5DFC-30A5C992E750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25" name="Google Shape;395;p38">
              <a:extLst>
                <a:ext uri="{FF2B5EF4-FFF2-40B4-BE49-F238E27FC236}">
                  <a16:creationId xmlns:a16="http://schemas.microsoft.com/office/drawing/2014/main" id="{72815393-8C84-3E7F-CD76-53FF48905D2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6;p38">
              <a:extLst>
                <a:ext uri="{FF2B5EF4-FFF2-40B4-BE49-F238E27FC236}">
                  <a16:creationId xmlns:a16="http://schemas.microsoft.com/office/drawing/2014/main" id="{995768D2-9635-035C-1603-0F9AFE7D2FCE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7;p38">
              <a:extLst>
                <a:ext uri="{FF2B5EF4-FFF2-40B4-BE49-F238E27FC236}">
                  <a16:creationId xmlns:a16="http://schemas.microsoft.com/office/drawing/2014/main" id="{8BE931A8-4E96-037B-C862-F7DF854CD7E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8;p38">
              <a:extLst>
                <a:ext uri="{FF2B5EF4-FFF2-40B4-BE49-F238E27FC236}">
                  <a16:creationId xmlns:a16="http://schemas.microsoft.com/office/drawing/2014/main" id="{0C6017F2-62D2-93FB-5C2A-9DE6A98D190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9;p38">
              <a:extLst>
                <a:ext uri="{FF2B5EF4-FFF2-40B4-BE49-F238E27FC236}">
                  <a16:creationId xmlns:a16="http://schemas.microsoft.com/office/drawing/2014/main" id="{7E8BD179-C2E8-6172-61BE-77AF4C55E91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0;p38">
              <a:extLst>
                <a:ext uri="{FF2B5EF4-FFF2-40B4-BE49-F238E27FC236}">
                  <a16:creationId xmlns:a16="http://schemas.microsoft.com/office/drawing/2014/main" id="{0AAA1251-F444-E968-1C74-2D410EAD955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7063539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5504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552211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Representações Gráficas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E340030-44E0-72A8-CD8B-BF0C3183DEC6}"/>
              </a:ext>
            </a:extLst>
          </p:cNvPr>
          <p:cNvSpPr txBox="1"/>
          <p:nvPr/>
        </p:nvSpPr>
        <p:spPr>
          <a:xfrm>
            <a:off x="4422089" y="4409441"/>
            <a:ext cx="54808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Fluxogramas e Organogramas</a:t>
            </a:r>
          </a:p>
        </p:txBody>
      </p:sp>
    </p:spTree>
    <p:extLst>
      <p:ext uri="{BB962C8B-B14F-4D97-AF65-F5344CB8AC3E}">
        <p14:creationId xmlns:p14="http://schemas.microsoft.com/office/powerpoint/2010/main" val="87144851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CONCEITO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896599"/>
            <a:ext cx="106907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latin typeface="+mj-lt"/>
                <a:cs typeface="Miriam Libre" panose="00000500000000000000" pitchFamily="2" charset="-79"/>
              </a:rPr>
              <a:t>Fluxogramas e organogramas são representações gráficas (recursos visuais que usam de alguma simbologia padronizada) para definir determinados esquemas de um negócio.</a:t>
            </a:r>
            <a:endParaRPr lang="pt-BR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15773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REPRESENTÇÕES GRÁFICAS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D30B42-D1C7-E0F3-D215-AEC443963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523" y="1321683"/>
            <a:ext cx="7138696" cy="44895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983F62-199F-0D9F-5937-7906C00CF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8354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424CE5-F3AA-0AA2-FA43-8F843FF32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964" y="859273"/>
            <a:ext cx="7122377" cy="50395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FLUXOGRAMA</a:t>
            </a:r>
          </a:p>
        </p:txBody>
      </p:sp>
    </p:spTree>
    <p:extLst>
      <p:ext uri="{BB962C8B-B14F-4D97-AF65-F5344CB8AC3E}">
        <p14:creationId xmlns:p14="http://schemas.microsoft.com/office/powerpoint/2010/main" val="124145365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FLUXOGRAMA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22940E-B2EC-69CC-3149-1A48BEE39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230" y="1426438"/>
            <a:ext cx="7036060" cy="4675056"/>
          </a:xfrm>
          <a:prstGeom prst="rect">
            <a:avLst/>
          </a:prstGeom>
        </p:spPr>
      </p:pic>
      <p:grpSp>
        <p:nvGrpSpPr>
          <p:cNvPr id="6" name="Google Shape;451;p38">
            <a:extLst>
              <a:ext uri="{FF2B5EF4-FFF2-40B4-BE49-F238E27FC236}">
                <a16:creationId xmlns:a16="http://schemas.microsoft.com/office/drawing/2014/main" id="{E579FD69-3D49-03A3-6AA7-D0D4EBBA0A8C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F786B517-20ED-7C70-FB2C-D22121019168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3;p38">
              <a:extLst>
                <a:ext uri="{FF2B5EF4-FFF2-40B4-BE49-F238E27FC236}">
                  <a16:creationId xmlns:a16="http://schemas.microsoft.com/office/drawing/2014/main" id="{FDC8224C-C09E-EDD1-12C1-DE2E06B28008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;p38">
              <a:extLst>
                <a:ext uri="{FF2B5EF4-FFF2-40B4-BE49-F238E27FC236}">
                  <a16:creationId xmlns:a16="http://schemas.microsoft.com/office/drawing/2014/main" id="{E067D71A-3D28-D0B0-C187-92E9B71C2BD2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5;p38">
              <a:extLst>
                <a:ext uri="{FF2B5EF4-FFF2-40B4-BE49-F238E27FC236}">
                  <a16:creationId xmlns:a16="http://schemas.microsoft.com/office/drawing/2014/main" id="{4058A252-F9E9-52E1-BD0F-E2641B25BEBE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939266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ORGANOGRAMA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0C93DA5-0899-5842-FE53-A1E2DADC9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852" y="1408099"/>
            <a:ext cx="8050295" cy="41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5802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1129</Words>
  <Application>Microsoft Office PowerPoint</Application>
  <PresentationFormat>Widescreen</PresentationFormat>
  <Paragraphs>165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8" baseType="lpstr">
      <vt:lpstr>Arial</vt:lpstr>
      <vt:lpstr>Barlow Light</vt:lpstr>
      <vt:lpstr>Calibri</vt:lpstr>
      <vt:lpstr>Calibri Light</vt:lpstr>
      <vt:lpstr>Dosis ExtraLight</vt:lpstr>
      <vt:lpstr>Miriam Libre</vt:lpstr>
      <vt:lpstr>Raleway Light</vt:lpstr>
      <vt:lpstr>Titillium Web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Pixelikas</cp:lastModifiedBy>
  <cp:revision>22</cp:revision>
  <dcterms:created xsi:type="dcterms:W3CDTF">2023-08-01T00:54:19Z</dcterms:created>
  <dcterms:modified xsi:type="dcterms:W3CDTF">2023-08-15T20:14:54Z</dcterms:modified>
</cp:coreProperties>
</file>