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80" r:id="rId5"/>
    <p:sldId id="331" r:id="rId6"/>
    <p:sldId id="371" r:id="rId7"/>
    <p:sldId id="372" r:id="rId8"/>
    <p:sldId id="373" r:id="rId9"/>
    <p:sldId id="374" r:id="rId10"/>
    <p:sldId id="352" r:id="rId11"/>
    <p:sldId id="353" r:id="rId12"/>
    <p:sldId id="349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CB74AFE3-B3E9-A8B0-49EF-6F18EF89EA60}"/>
              </a:ext>
            </a:extLst>
          </p:cNvPr>
          <p:cNvSpPr txBox="1">
            <a:spLocks/>
          </p:cNvSpPr>
          <p:nvPr/>
        </p:nvSpPr>
        <p:spPr>
          <a:xfrm>
            <a:off x="4565264" y="2439450"/>
            <a:ext cx="6610736" cy="30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DÚVIDAS? </a:t>
            </a:r>
          </a:p>
          <a:p>
            <a:endParaRPr lang="pt-BR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2988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10265645" y="19925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1496301" y="970611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</a:t>
            </a:r>
            <a:r>
              <a:rPr lang="pt-BR" sz="2667" kern="0" dirty="0">
                <a:solidFill>
                  <a:schemeClr val="bg1"/>
                </a:solidFill>
                <a:latin typeface="+mn-lt"/>
              </a:rPr>
              <a:t>(Estruturas Condicionais)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1739153" y="2165328"/>
            <a:ext cx="87866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Realizar as atividades e enviar os arquivos JS no Classroom.</a:t>
            </a:r>
          </a:p>
          <a:p>
            <a:pPr marL="101597" algn="just"/>
            <a:endParaRPr lang="pt-BR" sz="2400" dirty="0">
              <a:solidFill>
                <a:schemeClr val="bg1"/>
              </a:solidFill>
              <a:cs typeface="Miriam Libre" panose="00000500000000000000" pitchFamily="2" charset="-79"/>
            </a:endParaRPr>
          </a:p>
          <a:p>
            <a:pPr marL="101597" algn="just"/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   - Lista de Atividades IF/ELSE</a:t>
            </a:r>
          </a:p>
          <a:p>
            <a:pPr marL="101597" algn="just"/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   - Lista de Atividades SWITCH / CASE</a:t>
            </a:r>
          </a:p>
          <a:p>
            <a:pPr marL="101597" algn="just"/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   - Lista de Atividades EXTRAS</a:t>
            </a:r>
          </a:p>
          <a:p>
            <a:pPr marL="101597" algn="just"/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F03B16-4BA7-DB8B-D0EC-AFB09CD99893}"/>
              </a:ext>
            </a:extLst>
          </p:cNvPr>
          <p:cNvSpPr/>
          <p:nvPr/>
        </p:nvSpPr>
        <p:spPr>
          <a:xfrm>
            <a:off x="1538790" y="2309144"/>
            <a:ext cx="200363" cy="19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7D4CDB-6AB9-B3C0-CCE5-1518C6670576}"/>
              </a:ext>
            </a:extLst>
          </p:cNvPr>
          <p:cNvSpPr txBox="1"/>
          <p:nvPr/>
        </p:nvSpPr>
        <p:spPr>
          <a:xfrm>
            <a:off x="2282735" y="4933494"/>
            <a:ext cx="8786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400" b="1" dirty="0">
                <a:solidFill>
                  <a:schemeClr val="bg1"/>
                </a:solidFill>
                <a:cs typeface="Miriam Libre" panose="00000500000000000000" pitchFamily="2" charset="-79"/>
              </a:rPr>
              <a:t>As listas serão postadas como tarefa AGORINHA no Classroom! :D</a:t>
            </a:r>
          </a:p>
          <a:p>
            <a:pPr marL="101597" algn="just"/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302486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DICAS DE APPS</a:t>
            </a:r>
          </a:p>
        </p:txBody>
      </p:sp>
      <p:grpSp>
        <p:nvGrpSpPr>
          <p:cNvPr id="24" name="Google Shape;394;p38">
            <a:extLst>
              <a:ext uri="{FF2B5EF4-FFF2-40B4-BE49-F238E27FC236}">
                <a16:creationId xmlns:a16="http://schemas.microsoft.com/office/drawing/2014/main" id="{CC22EE70-42E6-7F59-5DFC-30A5C992E750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25" name="Google Shape;395;p38">
              <a:extLst>
                <a:ext uri="{FF2B5EF4-FFF2-40B4-BE49-F238E27FC236}">
                  <a16:creationId xmlns:a16="http://schemas.microsoft.com/office/drawing/2014/main" id="{72815393-8C84-3E7F-CD76-53FF48905D2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6;p38">
              <a:extLst>
                <a:ext uri="{FF2B5EF4-FFF2-40B4-BE49-F238E27FC236}">
                  <a16:creationId xmlns:a16="http://schemas.microsoft.com/office/drawing/2014/main" id="{995768D2-9635-035C-1603-0F9AFE7D2FCE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7;p38">
              <a:extLst>
                <a:ext uri="{FF2B5EF4-FFF2-40B4-BE49-F238E27FC236}">
                  <a16:creationId xmlns:a16="http://schemas.microsoft.com/office/drawing/2014/main" id="{8BE931A8-4E96-037B-C862-F7DF854CD7E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8;p38">
              <a:extLst>
                <a:ext uri="{FF2B5EF4-FFF2-40B4-BE49-F238E27FC236}">
                  <a16:creationId xmlns:a16="http://schemas.microsoft.com/office/drawing/2014/main" id="{0C6017F2-62D2-93FB-5C2A-9DE6A98D190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9;p38">
              <a:extLst>
                <a:ext uri="{FF2B5EF4-FFF2-40B4-BE49-F238E27FC236}">
                  <a16:creationId xmlns:a16="http://schemas.microsoft.com/office/drawing/2014/main" id="{7E8BD179-C2E8-6172-61BE-77AF4C55E91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0;p38">
              <a:extLst>
                <a:ext uri="{FF2B5EF4-FFF2-40B4-BE49-F238E27FC236}">
                  <a16:creationId xmlns:a16="http://schemas.microsoft.com/office/drawing/2014/main" id="{0AAA1251-F444-E968-1C74-2D410EAD955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D392446F-3487-4CB8-A642-D8F6EC087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00" y="1887000"/>
            <a:ext cx="4418620" cy="1089282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92E3E2B-FF99-43F8-B4B4-106AFFB3A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00" y="3418462"/>
            <a:ext cx="4377156" cy="2298007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07E807B-D6B8-4867-877C-BEDD84EA0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2625" y="1887000"/>
            <a:ext cx="2577013" cy="22386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8C864F-4009-FB2E-FA75-3C5A6F90A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6776" y="1887001"/>
            <a:ext cx="2275208" cy="222629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C779514-EFAD-FAC2-131F-0DED61116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1155" y="4310518"/>
            <a:ext cx="4385368" cy="140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6353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Lógica de Programação com JavaScript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06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Estruturas de Seleção (Condicionais)</a:t>
            </a: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552211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Estruturas de Seleção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E340030-44E0-72A8-CD8B-BF0C3183DEC6}"/>
              </a:ext>
            </a:extLst>
          </p:cNvPr>
          <p:cNvSpPr txBox="1"/>
          <p:nvPr/>
        </p:nvSpPr>
        <p:spPr>
          <a:xfrm>
            <a:off x="4281894" y="4409441"/>
            <a:ext cx="58687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IF, ELSE, ELSE IF, SWITCH / CASE</a:t>
            </a:r>
          </a:p>
        </p:txBody>
      </p:sp>
    </p:spTree>
    <p:extLst>
      <p:ext uri="{BB962C8B-B14F-4D97-AF65-F5344CB8AC3E}">
        <p14:creationId xmlns:p14="http://schemas.microsoft.com/office/powerpoint/2010/main" val="87144851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CONCEITO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896599"/>
            <a:ext cx="10690731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Estruturas de seleção ou </a:t>
            </a:r>
            <a:r>
              <a:rPr lang="pt-BR" sz="3200" b="1" dirty="0">
                <a:solidFill>
                  <a:srgbClr val="005CAA"/>
                </a:solidFill>
                <a:cs typeface="Miriam Libre" panose="00000500000000000000" pitchFamily="2" charset="-79"/>
              </a:rPr>
              <a:t>estruturas condicionais </a:t>
            </a:r>
            <a:r>
              <a:rPr lang="pt-BR" sz="3200" b="1" dirty="0">
                <a:latin typeface="+mj-lt"/>
                <a:cs typeface="Miriam Libre" panose="00000500000000000000" pitchFamily="2" charset="-79"/>
              </a:rPr>
              <a:t>são utilizadas como condição para que uma determinada linha ou parte do código, seja executada. </a:t>
            </a:r>
          </a:p>
          <a:p>
            <a:pPr algn="just"/>
            <a:endParaRPr lang="pt-BR" sz="32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000" b="1" dirty="0">
                <a:solidFill>
                  <a:srgbClr val="005CAA"/>
                </a:solidFill>
              </a:rPr>
              <a:t>Uma condição ou condicional pode ser composta por uma ou mais proposições, as quais podem ser somente verdadeiras ou falsas.</a:t>
            </a:r>
          </a:p>
        </p:txBody>
      </p:sp>
    </p:spTree>
    <p:extLst>
      <p:ext uri="{BB962C8B-B14F-4D97-AF65-F5344CB8AC3E}">
        <p14:creationId xmlns:p14="http://schemas.microsoft.com/office/powerpoint/2010/main" val="46015773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Estruturas Condicionais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D1FD92-C980-A514-26C6-D83754983F6C}"/>
              </a:ext>
            </a:extLst>
          </p:cNvPr>
          <p:cNvSpPr/>
          <p:nvPr/>
        </p:nvSpPr>
        <p:spPr>
          <a:xfrm>
            <a:off x="1538790" y="2171809"/>
            <a:ext cx="245187" cy="236234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F95EB1-212E-1964-D6B6-AD3EB0299E4F}"/>
              </a:ext>
            </a:extLst>
          </p:cNvPr>
          <p:cNvSpPr/>
          <p:nvPr/>
        </p:nvSpPr>
        <p:spPr>
          <a:xfrm>
            <a:off x="1538790" y="3111097"/>
            <a:ext cx="245187" cy="236234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44A1269-6EA8-F58D-237F-57C9B7077311}"/>
              </a:ext>
            </a:extLst>
          </p:cNvPr>
          <p:cNvSpPr/>
          <p:nvPr/>
        </p:nvSpPr>
        <p:spPr>
          <a:xfrm>
            <a:off x="1538789" y="4462762"/>
            <a:ext cx="245187" cy="236234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grpSp>
        <p:nvGrpSpPr>
          <p:cNvPr id="17" name="Google Shape;394;p38">
            <a:extLst>
              <a:ext uri="{FF2B5EF4-FFF2-40B4-BE49-F238E27FC236}">
                <a16:creationId xmlns:a16="http://schemas.microsoft.com/office/drawing/2014/main" id="{80C57564-50D6-464C-3EC1-357C571641A1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18" name="Google Shape;395;p38">
              <a:extLst>
                <a:ext uri="{FF2B5EF4-FFF2-40B4-BE49-F238E27FC236}">
                  <a16:creationId xmlns:a16="http://schemas.microsoft.com/office/drawing/2014/main" id="{E28DDE04-C64E-7227-74D4-E288BE0777ED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6;p38">
              <a:extLst>
                <a:ext uri="{FF2B5EF4-FFF2-40B4-BE49-F238E27FC236}">
                  <a16:creationId xmlns:a16="http://schemas.microsoft.com/office/drawing/2014/main" id="{1972AB83-0044-3F08-CB95-49477870BAF0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7;p38">
              <a:extLst>
                <a:ext uri="{FF2B5EF4-FFF2-40B4-BE49-F238E27FC236}">
                  <a16:creationId xmlns:a16="http://schemas.microsoft.com/office/drawing/2014/main" id="{CD1B7EE9-CD36-21FD-B824-88FA5E7707C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8;p38">
              <a:extLst>
                <a:ext uri="{FF2B5EF4-FFF2-40B4-BE49-F238E27FC236}">
                  <a16:creationId xmlns:a16="http://schemas.microsoft.com/office/drawing/2014/main" id="{E1B87250-3219-AA4B-0D19-69DF21F1900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9;p38">
              <a:extLst>
                <a:ext uri="{FF2B5EF4-FFF2-40B4-BE49-F238E27FC236}">
                  <a16:creationId xmlns:a16="http://schemas.microsoft.com/office/drawing/2014/main" id="{61F67694-BB4A-4167-FAED-6F13C741A0D6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0;p38">
              <a:extLst>
                <a:ext uri="{FF2B5EF4-FFF2-40B4-BE49-F238E27FC236}">
                  <a16:creationId xmlns:a16="http://schemas.microsoft.com/office/drawing/2014/main" id="{5BE18AFE-BB20-407B-0DAC-C4A4E0565806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1956100" y="1997401"/>
            <a:ext cx="53680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ea typeface="Titillium Web"/>
                <a:cs typeface="Miriam Libre" panose="00000500000000000000" pitchFamily="2" charset="-79"/>
                <a:sym typeface="Titillium Web"/>
              </a:rPr>
              <a:t>IF (SE) - </a:t>
            </a:r>
            <a:r>
              <a:rPr lang="en-US" sz="3200" dirty="0">
                <a:ea typeface="Titillium Web"/>
                <a:cs typeface="Miriam Libre" panose="00000500000000000000" pitchFamily="2" charset="-79"/>
                <a:sym typeface="Titillium Web"/>
              </a:rPr>
              <a:t>Define uma condição.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6A130B-4292-FC16-BFDB-058788DE2146}"/>
              </a:ext>
            </a:extLst>
          </p:cNvPr>
          <p:cNvSpPr txBox="1"/>
          <p:nvPr/>
        </p:nvSpPr>
        <p:spPr>
          <a:xfrm>
            <a:off x="1956100" y="2940050"/>
            <a:ext cx="95635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ELSE (SENÃO) </a:t>
            </a:r>
            <a:r>
              <a:rPr lang="pt-BR" sz="3200" dirty="0"/>
              <a:t>- Define a condição inversa ou restante </a:t>
            </a:r>
          </a:p>
          <a:p>
            <a:r>
              <a:rPr lang="pt-BR" sz="3200" dirty="0"/>
              <a:t>da condição encadeada anteriormente a ela.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1CC1D6D-8437-A378-4E81-2D7B67AAA92B}"/>
              </a:ext>
            </a:extLst>
          </p:cNvPr>
          <p:cNvSpPr txBox="1"/>
          <p:nvPr/>
        </p:nvSpPr>
        <p:spPr>
          <a:xfrm>
            <a:off x="1978327" y="4292469"/>
            <a:ext cx="94097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SWITCH / CASE (ESCOLHA / CASO) </a:t>
            </a:r>
            <a:r>
              <a:rPr lang="pt-BR" sz="3200" dirty="0"/>
              <a:t>- Define condições para cada caso.</a:t>
            </a:r>
          </a:p>
        </p:txBody>
      </p:sp>
    </p:spTree>
    <p:extLst>
      <p:ext uri="{BB962C8B-B14F-4D97-AF65-F5344CB8AC3E}">
        <p14:creationId xmlns:p14="http://schemas.microsoft.com/office/powerpoint/2010/main" val="69639249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IF / ELSE (SE / SENÃO)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1513491" y="1571152"/>
            <a:ext cx="106124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IF (Condição) {</a:t>
            </a:r>
          </a:p>
          <a:p>
            <a:pPr marL="0" indent="0">
              <a:buNone/>
            </a:pPr>
            <a:endParaRPr lang="pt-BR" sz="30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    - Código a ser executado se a condição for verdadeira.</a:t>
            </a:r>
          </a:p>
          <a:p>
            <a:pPr marL="0" indent="0">
              <a:buNone/>
            </a:pPr>
            <a:endParaRPr lang="pt-BR" sz="30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} ELSE {</a:t>
            </a:r>
          </a:p>
          <a:p>
            <a:pPr marL="0" indent="0">
              <a:buNone/>
            </a:pPr>
            <a:endParaRPr lang="pt-BR" sz="30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     - Código a ser executado se a condição for falsa.</a:t>
            </a:r>
          </a:p>
          <a:p>
            <a:pPr marL="0" indent="0">
              <a:buNone/>
            </a:pPr>
            <a:endParaRPr lang="pt-BR" sz="30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}</a:t>
            </a:r>
            <a:endParaRPr lang="en-US" sz="3000" dirty="0"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7211F-93B3-FF03-886C-762F348D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9362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SWITCH / CASE (ESCOLHA / CASO)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1513491" y="1571152"/>
            <a:ext cx="10612418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SWITCH (Variável) {</a:t>
            </a:r>
          </a:p>
          <a:p>
            <a:pPr marL="0" indent="0">
              <a:buNone/>
            </a:pPr>
            <a:endParaRPr lang="pt-BR" sz="8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Case “valor”:</a:t>
            </a:r>
          </a:p>
          <a:p>
            <a:pPr marL="0" indent="0">
              <a:buNone/>
            </a:pPr>
            <a:endParaRPr lang="pt-BR" sz="8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      - Código a ser executado caso </a:t>
            </a:r>
            <a:r>
              <a:rPr lang="pt-BR" sz="2600" b="1" dirty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“valor” seja igual ao da variável</a:t>
            </a: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.</a:t>
            </a: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      - break (comando para interromper o encadeamento).</a:t>
            </a: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 .</a:t>
            </a: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 .</a:t>
            </a:r>
          </a:p>
          <a:p>
            <a:pPr marL="0" indent="0">
              <a:buNone/>
            </a:pPr>
            <a:endParaRPr lang="pt-BR" sz="8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default:</a:t>
            </a:r>
          </a:p>
          <a:p>
            <a:pPr marL="0" indent="0">
              <a:buNone/>
            </a:pPr>
            <a:endParaRPr lang="pt-BR" sz="8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       - Código a ser executado se </a:t>
            </a:r>
            <a:r>
              <a:rPr lang="pt-BR" sz="2600" b="1" dirty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nenhum “Case” for verdadeiro</a:t>
            </a: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.</a:t>
            </a:r>
          </a:p>
          <a:p>
            <a:pPr marL="0" indent="0">
              <a:buNone/>
            </a:pPr>
            <a:endParaRPr lang="pt-BR" sz="8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}</a:t>
            </a:r>
            <a:endParaRPr lang="en-US" sz="2600" dirty="0"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7211F-93B3-FF03-886C-762F348D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031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SWITCH / CASE (ESCOLHA / CASO)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1513491" y="1571152"/>
            <a:ext cx="10612418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SWITCH (True/False) {</a:t>
            </a:r>
          </a:p>
          <a:p>
            <a:pPr marL="0" indent="0">
              <a:buNone/>
            </a:pPr>
            <a:endParaRPr lang="pt-BR" sz="8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Case (Condição):</a:t>
            </a:r>
          </a:p>
          <a:p>
            <a:pPr marL="0" indent="0">
              <a:buNone/>
            </a:pPr>
            <a:endParaRPr lang="pt-BR" sz="8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      - Código a ser executado caso </a:t>
            </a:r>
            <a:r>
              <a:rPr lang="pt-BR" sz="2600" b="1" dirty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a condição seja verdadeira</a:t>
            </a: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.</a:t>
            </a: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      - break (comando para interromper o encadeamento).</a:t>
            </a: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 .</a:t>
            </a: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 .</a:t>
            </a:r>
          </a:p>
          <a:p>
            <a:pPr marL="0" indent="0">
              <a:buNone/>
            </a:pPr>
            <a:endParaRPr lang="pt-BR" sz="8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default:</a:t>
            </a:r>
          </a:p>
          <a:p>
            <a:pPr marL="0" indent="0">
              <a:buNone/>
            </a:pPr>
            <a:endParaRPr lang="pt-BR" sz="8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            - Código a ser executado se </a:t>
            </a:r>
            <a:r>
              <a:rPr lang="pt-BR" sz="2600" b="1" dirty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nenhuma condição for verdadeira</a:t>
            </a: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.</a:t>
            </a:r>
          </a:p>
          <a:p>
            <a:pPr marL="0" indent="0">
              <a:buNone/>
            </a:pPr>
            <a:endParaRPr lang="pt-BR" sz="8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dirty="0">
                <a:ea typeface="Titillium Web"/>
                <a:cs typeface="Miriam Libre" panose="00000500000000000000" pitchFamily="2" charset="-79"/>
                <a:sym typeface="Titillium Web"/>
              </a:rPr>
              <a:t>}</a:t>
            </a:r>
            <a:endParaRPr lang="en-US" sz="2600" dirty="0"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7211F-93B3-FF03-886C-762F348D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13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401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Barlow Light</vt:lpstr>
      <vt:lpstr>Calibri</vt:lpstr>
      <vt:lpstr>Calibri Light</vt:lpstr>
      <vt:lpstr>Dosis ExtraLight</vt:lpstr>
      <vt:lpstr>Miriam Libre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Pixelikas</cp:lastModifiedBy>
  <cp:revision>29</cp:revision>
  <dcterms:created xsi:type="dcterms:W3CDTF">2023-08-01T00:54:19Z</dcterms:created>
  <dcterms:modified xsi:type="dcterms:W3CDTF">2023-08-22T02:14:33Z</dcterms:modified>
</cp:coreProperties>
</file>