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375" r:id="rId5"/>
    <p:sldId id="376" r:id="rId6"/>
    <p:sldId id="377" r:id="rId7"/>
    <p:sldId id="378" r:id="rId8"/>
    <p:sldId id="379" r:id="rId9"/>
    <p:sldId id="380" r:id="rId10"/>
    <p:sldId id="364" r:id="rId11"/>
    <p:sldId id="381" r:id="rId12"/>
    <p:sldId id="349" r:id="rId13"/>
    <p:sldId id="27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00AE6-2526-4FA7-AD93-271C48CDE355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BAFF4-FFA3-48B0-B0A5-FC93A422D5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103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DC3F4-10C8-FFAF-9DBE-907DD800E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67470E-4250-234A-9E35-20C406ABC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E152CB-2163-A33B-EE3F-A4E073C3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B3B70F-106B-1FAC-73C2-01C92A83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E0A290-9A7D-8A14-9032-CF247EAC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363323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5C589-C065-685A-A5EF-5CF2267E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F82F70-DB42-4201-04B8-5D9DF9B7E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BE2F28-013A-8B3A-7A86-2E8AC866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C43CEA-93B4-5320-EC96-DAA360EF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929A61-3FEC-745D-E552-F791427B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650021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C3407C-639A-AD5D-C76F-1CD07CA6F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6FE4CA-1D2C-EF17-373A-1E5DECB77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1F8CAF-AA14-9FA3-BEFE-8441E2E9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6E327-6F87-A246-CAB5-E4614904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F651D4-A576-BA57-39BB-D8166F2F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943652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1A619-CAD8-8F9C-6339-78BF0120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2182FF-D0FA-3603-AE9B-3FEE88011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07DA47-926D-8F11-37B0-0A8B7826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B54EB3-DFBE-2E84-746E-4B33C7E0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5968D4-F8F4-BD54-B095-5B6F4AE3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248803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86582-4B17-1907-A4CA-BED12BC7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11D630-05CE-B4AD-EE53-423BF1400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987933-3EA4-73A4-0EFB-5F7369DE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5A8657-BBB1-2570-AAC8-FA9E8F42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C33BAD-A84E-2BCE-2E86-44CC3DA6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123661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10DB7-7726-F8EC-0BAF-C0055A08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D06563-015D-EF63-9AB7-AFFC964D9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BFD74-F601-3058-880D-7B6386080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9810FF-7678-A23F-91C8-A22E40A8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BF5530-7744-3849-648B-8F6CB1DF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024258-261E-181D-7754-B1DB6B10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949117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A3060-45BE-89BF-CF5E-124F7BEC2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347628-42A8-15E5-6BD7-7140DEB2E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9B2A66-A267-5A39-F271-FE3CD6210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0CD386-3404-87C1-84BD-37A7ECCD6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3E5022-CC13-72D6-EBEA-6453DEFF6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ED695F-40FE-159A-3ACE-AFFE22BF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C86DCD-1331-6C2A-EFB4-2348768E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D5F36D-8779-F967-248B-00786FF0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390160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A751E-7874-CCC4-98E1-B66798D2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B4E1D4-72B5-D79A-2AE6-C936F544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E526EDA-E7CC-DCCF-3ADD-5A2B578A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F526CF-B16D-E447-D67C-3BEEDA86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937409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A24DBA-2A6C-4BAB-4786-4B9AF242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89A35E8-BB24-28F9-A37E-C1C6E4D6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F24847-8E31-58F7-B242-E6ACE6C1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127280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4BC91-B5D3-41F5-C115-D4D5E36F3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670E14-9C11-ABCD-CB16-39B55B0F9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DA8562-7D3C-7C19-D474-7DF4EA94F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ACAB4B-BC85-B3B6-81A0-C55A996B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83E2AE-C7CB-DA7D-E69C-9FA71A17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A3C7C6-6205-3474-C426-BC5B0CA2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865644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FC630-CA17-AE8C-5747-0E46FC02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DA45C34-7D86-6314-93C8-C0C51874A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82B307-D756-58A0-105F-8FEB9996B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3947D1-CDF8-61B2-15A9-3AEE27B7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703649-4C86-5443-796D-434B629E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962F0E-B412-C098-583B-36D35988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616540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4E0A8B-7C4B-5D26-4D11-AB24344B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F5E0DD-01BC-FBA5-947D-FC91620C2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29D39B-8D67-E32C-1035-849F69093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0CC8-C4E8-4543-85A8-2AAD7BCF852E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92F708-C27E-953A-7308-346221C53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60F5DD-A863-9383-7810-17FD58670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19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1CF4423-78F4-95FB-23D1-CB8E4F8D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27" y="1076446"/>
            <a:ext cx="5197181" cy="1332285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3A68D0-A835-907F-DE6D-36FB7448F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628" y="1076446"/>
            <a:ext cx="1412383" cy="133228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E7E1A37-AB73-5664-9F77-D85219382673}"/>
              </a:ext>
            </a:extLst>
          </p:cNvPr>
          <p:cNvSpPr txBox="1"/>
          <p:nvPr/>
        </p:nvSpPr>
        <p:spPr>
          <a:xfrm>
            <a:off x="3393441" y="2568687"/>
            <a:ext cx="7437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i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Iniciativa da FIESC – Federação das Indústrias do Estado de Santa Catarina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2E5144-4F06-498D-769D-394252E22832}"/>
              </a:ext>
            </a:extLst>
          </p:cNvPr>
          <p:cNvSpPr txBox="1"/>
          <p:nvPr/>
        </p:nvSpPr>
        <p:spPr>
          <a:xfrm>
            <a:off x="3393441" y="4226560"/>
            <a:ext cx="74371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00" b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Serviço Nacional de Aprendizagem Industrial de Santa Catarina</a:t>
            </a:r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317EE0BA-06C9-B555-CCCD-83B86274AB0B}"/>
              </a:ext>
            </a:extLst>
          </p:cNvPr>
          <p:cNvSpPr/>
          <p:nvPr/>
        </p:nvSpPr>
        <p:spPr>
          <a:xfrm>
            <a:off x="0" y="4226560"/>
            <a:ext cx="4294208" cy="2631440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D74185A5-7DE1-FD7E-BA67-087E9CF0F8C1}"/>
              </a:ext>
            </a:extLst>
          </p:cNvPr>
          <p:cNvSpPr/>
          <p:nvPr/>
        </p:nvSpPr>
        <p:spPr>
          <a:xfrm flipH="1">
            <a:off x="6421120" y="5842339"/>
            <a:ext cx="5770880" cy="1015662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884710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A821F10-AA3A-D015-F95E-AD8946FBF846}"/>
              </a:ext>
            </a:extLst>
          </p:cNvPr>
          <p:cNvSpPr/>
          <p:nvPr/>
        </p:nvSpPr>
        <p:spPr>
          <a:xfrm>
            <a:off x="11643808" y="-1"/>
            <a:ext cx="548192" cy="6858001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EA3496E-2094-C7B9-A995-12849DCB6E8C}"/>
              </a:ext>
            </a:extLst>
          </p:cNvPr>
          <p:cNvSpPr/>
          <p:nvPr/>
        </p:nvSpPr>
        <p:spPr>
          <a:xfrm>
            <a:off x="0" y="-1"/>
            <a:ext cx="2936086" cy="685799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4" name="Google Shape;3836;p13">
            <a:extLst>
              <a:ext uri="{FF2B5EF4-FFF2-40B4-BE49-F238E27FC236}">
                <a16:creationId xmlns:a16="http://schemas.microsoft.com/office/drawing/2014/main" id="{CB74AFE3-B3E9-A8B0-49EF-6F18EF89EA60}"/>
              </a:ext>
            </a:extLst>
          </p:cNvPr>
          <p:cNvSpPr txBox="1">
            <a:spLocks/>
          </p:cNvSpPr>
          <p:nvPr/>
        </p:nvSpPr>
        <p:spPr>
          <a:xfrm>
            <a:off x="4565264" y="2439450"/>
            <a:ext cx="6610736" cy="3067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DÚVIDAS? </a:t>
            </a:r>
          </a:p>
          <a:p>
            <a:endParaRPr lang="pt-BR" sz="48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Miriam Libre" panose="00000500000000000000" pitchFamily="2" charset="-79"/>
            </a:endParaRPr>
          </a:p>
          <a:p>
            <a:r>
              <a:rPr lang="pt-B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	       PERGUNTAS?</a:t>
            </a:r>
          </a:p>
          <a:p>
            <a:pPr algn="r"/>
            <a:endParaRPr lang="pt-BR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543677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82D8E7B-C24C-59B4-E12C-BCC87B839210}"/>
              </a:ext>
            </a:extLst>
          </p:cNvPr>
          <p:cNvSpPr/>
          <p:nvPr/>
        </p:nvSpPr>
        <p:spPr>
          <a:xfrm>
            <a:off x="0" y="0"/>
            <a:ext cx="12192000" cy="613185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objeto, placar, desenho&#10;&#10;Descrição gerada automaticamente">
            <a:extLst>
              <a:ext uri="{FF2B5EF4-FFF2-40B4-BE49-F238E27FC236}">
                <a16:creationId xmlns:a16="http://schemas.microsoft.com/office/drawing/2014/main" id="{8EA50C09-A4E5-23FA-C0D2-16FD16CDA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21661">
            <a:off x="10265645" y="199257"/>
            <a:ext cx="1607399" cy="1542711"/>
          </a:xfrm>
          <a:prstGeom prst="rect">
            <a:avLst/>
          </a:prstGeom>
        </p:spPr>
      </p:pic>
      <p:sp>
        <p:nvSpPr>
          <p:cNvPr id="8" name="Google Shape;280;p19">
            <a:extLst>
              <a:ext uri="{FF2B5EF4-FFF2-40B4-BE49-F238E27FC236}">
                <a16:creationId xmlns:a16="http://schemas.microsoft.com/office/drawing/2014/main" id="{B302B965-B85A-664F-E500-C80653991518}"/>
              </a:ext>
            </a:extLst>
          </p:cNvPr>
          <p:cNvSpPr txBox="1">
            <a:spLocks/>
          </p:cNvSpPr>
          <p:nvPr/>
        </p:nvSpPr>
        <p:spPr>
          <a:xfrm>
            <a:off x="1496301" y="970611"/>
            <a:ext cx="6672339" cy="895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defTabSz="1219170">
              <a:buClr>
                <a:srgbClr val="A5B0FE"/>
              </a:buClr>
              <a:defRPr/>
            </a:pPr>
            <a:r>
              <a:rPr lang="pt-BR" sz="3733" b="1" kern="0" dirty="0">
                <a:solidFill>
                  <a:schemeClr val="bg1"/>
                </a:solidFill>
                <a:latin typeface="+mn-lt"/>
              </a:rPr>
              <a:t>Atividade </a:t>
            </a:r>
            <a:r>
              <a:rPr lang="pt-BR" sz="2667" kern="0" dirty="0">
                <a:solidFill>
                  <a:schemeClr val="bg1"/>
                </a:solidFill>
                <a:latin typeface="+mn-lt"/>
              </a:rPr>
              <a:t>(Estruturas de Repetição)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CEF1C05-DD73-C5DC-0487-32D07776DD20}"/>
              </a:ext>
            </a:extLst>
          </p:cNvPr>
          <p:cNvSpPr txBox="1"/>
          <p:nvPr/>
        </p:nvSpPr>
        <p:spPr>
          <a:xfrm>
            <a:off x="1739153" y="2165328"/>
            <a:ext cx="878660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597" algn="just"/>
            <a:r>
              <a:rPr lang="pt-BR" sz="2400" dirty="0">
                <a:solidFill>
                  <a:schemeClr val="bg1"/>
                </a:solidFill>
                <a:cs typeface="Miriam Libre" panose="00000500000000000000" pitchFamily="2" charset="-79"/>
              </a:rPr>
              <a:t>Realizar as atividades e enviar os arquivos JS no Classroom.</a:t>
            </a:r>
          </a:p>
          <a:p>
            <a:pPr marL="101597" algn="just"/>
            <a:endParaRPr lang="pt-BR" sz="2400" dirty="0">
              <a:solidFill>
                <a:schemeClr val="bg1"/>
              </a:solidFill>
              <a:cs typeface="Miriam Libre" panose="00000500000000000000" pitchFamily="2" charset="-79"/>
            </a:endParaRPr>
          </a:p>
          <a:p>
            <a:pPr marL="101597" algn="just"/>
            <a:r>
              <a:rPr lang="pt-BR" sz="2400" dirty="0">
                <a:solidFill>
                  <a:schemeClr val="bg1"/>
                </a:solidFill>
                <a:cs typeface="Miriam Libre" panose="00000500000000000000" pitchFamily="2" charset="-79"/>
              </a:rPr>
              <a:t>   - Lista de Atividades WHILE / DO WHILE</a:t>
            </a:r>
          </a:p>
          <a:p>
            <a:pPr marL="101597" algn="just"/>
            <a:r>
              <a:rPr lang="pt-BR" sz="2400" dirty="0">
                <a:solidFill>
                  <a:schemeClr val="bg1"/>
                </a:solidFill>
                <a:cs typeface="Miriam Libre" panose="00000500000000000000" pitchFamily="2" charset="-79"/>
              </a:rPr>
              <a:t>   - Lista de Atividades FOR</a:t>
            </a:r>
          </a:p>
          <a:p>
            <a:pPr marL="101597" algn="just"/>
            <a:r>
              <a:rPr lang="pt-BR" sz="2400" dirty="0">
                <a:solidFill>
                  <a:schemeClr val="bg1"/>
                </a:solidFill>
                <a:cs typeface="Miriam Libre" panose="00000500000000000000" pitchFamily="2" charset="-79"/>
              </a:rPr>
              <a:t>   - Lista de Atividades EXTRAS</a:t>
            </a:r>
          </a:p>
          <a:p>
            <a:pPr marL="101597" algn="just"/>
            <a:endParaRPr lang="pt-BR" sz="24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018292E-BC3E-2337-0448-83F595B567CD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1C58C13-7AD8-CE32-FEB8-16F6445B4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2C86CB2-FB8A-134A-B930-D88A9878D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33BC6E64-B4C4-05B6-C281-0C65DF4D267E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88E28F-E041-71CD-C994-DAFE5037945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FF03B16-4BA7-DB8B-D0EC-AFB09CD99893}"/>
              </a:ext>
            </a:extLst>
          </p:cNvPr>
          <p:cNvSpPr/>
          <p:nvPr/>
        </p:nvSpPr>
        <p:spPr>
          <a:xfrm>
            <a:off x="1538790" y="2309144"/>
            <a:ext cx="200363" cy="19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27D4CDB-6AB9-B3C0-CCE5-1518C6670576}"/>
              </a:ext>
            </a:extLst>
          </p:cNvPr>
          <p:cNvSpPr txBox="1"/>
          <p:nvPr/>
        </p:nvSpPr>
        <p:spPr>
          <a:xfrm>
            <a:off x="2282735" y="4933494"/>
            <a:ext cx="87866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597" algn="just"/>
            <a:r>
              <a:rPr lang="pt-BR" sz="2400" b="1" dirty="0">
                <a:solidFill>
                  <a:schemeClr val="bg1"/>
                </a:solidFill>
                <a:cs typeface="Miriam Libre" panose="00000500000000000000" pitchFamily="2" charset="-79"/>
              </a:rPr>
              <a:t>As listas serão postadas como tarefa AGORINHA no Classroom! :D</a:t>
            </a:r>
          </a:p>
          <a:p>
            <a:pPr marL="101597" algn="just"/>
            <a:endParaRPr lang="pt-BR" sz="24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39465895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DICAS DE BUSCA DE VAGAS</a:t>
            </a:r>
          </a:p>
        </p:txBody>
      </p:sp>
      <p:grpSp>
        <p:nvGrpSpPr>
          <p:cNvPr id="24" name="Google Shape;394;p38">
            <a:extLst>
              <a:ext uri="{FF2B5EF4-FFF2-40B4-BE49-F238E27FC236}">
                <a16:creationId xmlns:a16="http://schemas.microsoft.com/office/drawing/2014/main" id="{CC22EE70-42E6-7F59-5DFC-30A5C992E750}"/>
              </a:ext>
            </a:extLst>
          </p:cNvPr>
          <p:cNvGrpSpPr/>
          <p:nvPr/>
        </p:nvGrpSpPr>
        <p:grpSpPr>
          <a:xfrm>
            <a:off x="10804435" y="543991"/>
            <a:ext cx="583656" cy="738145"/>
            <a:chOff x="584925" y="238125"/>
            <a:chExt cx="415200" cy="525100"/>
          </a:xfrm>
          <a:solidFill>
            <a:srgbClr val="005CAA"/>
          </a:solidFill>
        </p:grpSpPr>
        <p:sp>
          <p:nvSpPr>
            <p:cNvPr id="25" name="Google Shape;395;p38">
              <a:extLst>
                <a:ext uri="{FF2B5EF4-FFF2-40B4-BE49-F238E27FC236}">
                  <a16:creationId xmlns:a16="http://schemas.microsoft.com/office/drawing/2014/main" id="{72815393-8C84-3E7F-CD76-53FF48905D24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6;p38">
              <a:extLst>
                <a:ext uri="{FF2B5EF4-FFF2-40B4-BE49-F238E27FC236}">
                  <a16:creationId xmlns:a16="http://schemas.microsoft.com/office/drawing/2014/main" id="{995768D2-9635-035C-1603-0F9AFE7D2FCE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7;p38">
              <a:extLst>
                <a:ext uri="{FF2B5EF4-FFF2-40B4-BE49-F238E27FC236}">
                  <a16:creationId xmlns:a16="http://schemas.microsoft.com/office/drawing/2014/main" id="{8BE931A8-4E96-037B-C862-F7DF854CD7ED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8;p38">
              <a:extLst>
                <a:ext uri="{FF2B5EF4-FFF2-40B4-BE49-F238E27FC236}">
                  <a16:creationId xmlns:a16="http://schemas.microsoft.com/office/drawing/2014/main" id="{0C6017F2-62D2-93FB-5C2A-9DE6A98D1901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99;p38">
              <a:extLst>
                <a:ext uri="{FF2B5EF4-FFF2-40B4-BE49-F238E27FC236}">
                  <a16:creationId xmlns:a16="http://schemas.microsoft.com/office/drawing/2014/main" id="{7E8BD179-C2E8-6172-61BE-77AF4C55E91B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0;p38">
              <a:extLst>
                <a:ext uri="{FF2B5EF4-FFF2-40B4-BE49-F238E27FC236}">
                  <a16:creationId xmlns:a16="http://schemas.microsoft.com/office/drawing/2014/main" id="{0AAA1251-F444-E968-1C74-2D410EAD9554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8119B660-0C7E-1EB3-AEBF-C35A31015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355" y="2227668"/>
            <a:ext cx="2880648" cy="1570370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8EBC2B57-81D5-E19C-C547-BD7402C58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837" y="1947026"/>
            <a:ext cx="2207806" cy="173470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E46D837-819A-9FAE-9D0A-5C9DA8E20E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1277" y="4060721"/>
            <a:ext cx="3444538" cy="162320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599D232-B573-B49D-8486-6BC365D4B4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1563" y="4040597"/>
            <a:ext cx="3635055" cy="1577477"/>
          </a:xfrm>
          <a:prstGeom prst="rect">
            <a:avLst/>
          </a:prstGeom>
        </p:spPr>
      </p:pic>
      <p:pic>
        <p:nvPicPr>
          <p:cNvPr id="10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CFA0D648-B568-195E-D07B-09FABD5A6B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16498" y="2429741"/>
            <a:ext cx="3254022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63539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1CF4423-78F4-95FB-23D1-CB8E4F8D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27" y="1076446"/>
            <a:ext cx="5197181" cy="1332285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3A68D0-A835-907F-DE6D-36FB7448F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628" y="1076446"/>
            <a:ext cx="1412383" cy="133228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E7E1A37-AB73-5664-9F77-D85219382673}"/>
              </a:ext>
            </a:extLst>
          </p:cNvPr>
          <p:cNvSpPr txBox="1"/>
          <p:nvPr/>
        </p:nvSpPr>
        <p:spPr>
          <a:xfrm>
            <a:off x="3393441" y="2507721"/>
            <a:ext cx="7437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i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Iniciativa da FIESC – Federação das Indústrias do Estado de Santa Catarina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2E5144-4F06-498D-769D-394252E22832}"/>
              </a:ext>
            </a:extLst>
          </p:cNvPr>
          <p:cNvSpPr txBox="1"/>
          <p:nvPr/>
        </p:nvSpPr>
        <p:spPr>
          <a:xfrm>
            <a:off x="3706478" y="4009748"/>
            <a:ext cx="698184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00" b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Serviço Nacional de Aprendizagem Industrial de Santa Catarina</a:t>
            </a:r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317EE0BA-06C9-B555-CCCD-83B86274AB0B}"/>
              </a:ext>
            </a:extLst>
          </p:cNvPr>
          <p:cNvSpPr/>
          <p:nvPr/>
        </p:nvSpPr>
        <p:spPr>
          <a:xfrm>
            <a:off x="0" y="4226560"/>
            <a:ext cx="4294208" cy="2631440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D74185A5-7DE1-FD7E-BA67-087E9CF0F8C1}"/>
              </a:ext>
            </a:extLst>
          </p:cNvPr>
          <p:cNvSpPr/>
          <p:nvPr/>
        </p:nvSpPr>
        <p:spPr>
          <a:xfrm flipH="1">
            <a:off x="6421120" y="5842339"/>
            <a:ext cx="5770880" cy="1015662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455041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9FC2ED-F768-7955-1526-9F5BC2122DF5}"/>
              </a:ext>
            </a:extLst>
          </p:cNvPr>
          <p:cNvSpPr/>
          <p:nvPr/>
        </p:nvSpPr>
        <p:spPr>
          <a:xfrm>
            <a:off x="0" y="0"/>
            <a:ext cx="12192000" cy="528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CF4423-78F4-95FB-23D1-CB8E4F8D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33" y="5647631"/>
            <a:ext cx="3306940" cy="8477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3A68D0-A835-907F-DE6D-36FB7448F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335" y="5649207"/>
            <a:ext cx="898693" cy="84772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52E5144-4F06-498D-769D-394252E22832}"/>
              </a:ext>
            </a:extLst>
          </p:cNvPr>
          <p:cNvSpPr txBox="1"/>
          <p:nvPr/>
        </p:nvSpPr>
        <p:spPr>
          <a:xfrm>
            <a:off x="2343657" y="1751186"/>
            <a:ext cx="750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React - Módulo 01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BCF32A9-4D24-53CE-4881-C4A76ED84A4C}"/>
              </a:ext>
            </a:extLst>
          </p:cNvPr>
          <p:cNvSpPr txBox="1"/>
          <p:nvPr/>
        </p:nvSpPr>
        <p:spPr>
          <a:xfrm>
            <a:off x="1063829" y="5647631"/>
            <a:ext cx="3717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005CAA"/>
                </a:solidFill>
                <a:latin typeface="+mj-lt"/>
                <a:cs typeface="Arial" panose="020B0604020202020204" pitchFamily="34" charset="0"/>
              </a:rPr>
              <a:t>Lucas Naspolini</a:t>
            </a:r>
          </a:p>
          <a:p>
            <a:pPr algn="ctr"/>
            <a:r>
              <a:rPr lang="pt-BR" sz="2000" b="1" dirty="0">
                <a:solidFill>
                  <a:srgbClr val="005CAA"/>
                </a:solidFill>
                <a:latin typeface="+mj-lt"/>
                <a:cs typeface="Arial" panose="020B0604020202020204" pitchFamily="34" charset="0"/>
              </a:rPr>
              <a:t>lucas.naspolini@edu.sc.senai.br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02A807D-A372-BEE0-EFC0-A5520F949E30}"/>
              </a:ext>
            </a:extLst>
          </p:cNvPr>
          <p:cNvSpPr txBox="1"/>
          <p:nvPr/>
        </p:nvSpPr>
        <p:spPr>
          <a:xfrm>
            <a:off x="1537446" y="3068527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Lógica de Programação com JavaScript</a:t>
            </a:r>
          </a:p>
        </p:txBody>
      </p:sp>
    </p:spTree>
    <p:extLst>
      <p:ext uri="{BB962C8B-B14F-4D97-AF65-F5344CB8AC3E}">
        <p14:creationId xmlns:p14="http://schemas.microsoft.com/office/powerpoint/2010/main" val="145973621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BA6A0D9-AFA6-C4A9-52C3-DA563DD7B3EA}"/>
              </a:ext>
            </a:extLst>
          </p:cNvPr>
          <p:cNvSpPr/>
          <p:nvPr/>
        </p:nvSpPr>
        <p:spPr>
          <a:xfrm>
            <a:off x="0" y="0"/>
            <a:ext cx="12192000" cy="613185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3E7E6E-17D2-C6D0-8704-0206E24C4B84}"/>
              </a:ext>
            </a:extLst>
          </p:cNvPr>
          <p:cNvSpPr txBox="1"/>
          <p:nvPr/>
        </p:nvSpPr>
        <p:spPr>
          <a:xfrm>
            <a:off x="2720173" y="1975304"/>
            <a:ext cx="750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Aula 11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A9D664-0633-0DE9-5E7C-D8EA97A0FB67}"/>
              </a:ext>
            </a:extLst>
          </p:cNvPr>
          <p:cNvSpPr txBox="1"/>
          <p:nvPr/>
        </p:nvSpPr>
        <p:spPr>
          <a:xfrm>
            <a:off x="1537446" y="3292645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Estruturas de Repetição</a:t>
            </a:r>
          </a:p>
        </p:txBody>
      </p:sp>
      <p:grpSp>
        <p:nvGrpSpPr>
          <p:cNvPr id="8" name="Google Shape;394;p38">
            <a:extLst>
              <a:ext uri="{FF2B5EF4-FFF2-40B4-BE49-F238E27FC236}">
                <a16:creationId xmlns:a16="http://schemas.microsoft.com/office/drawing/2014/main" id="{DA0A2E6B-59C3-9AEB-29A5-2479D2421498}"/>
              </a:ext>
            </a:extLst>
          </p:cNvPr>
          <p:cNvGrpSpPr/>
          <p:nvPr/>
        </p:nvGrpSpPr>
        <p:grpSpPr>
          <a:xfrm>
            <a:off x="4519766" y="2114062"/>
            <a:ext cx="583656" cy="73814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9" name="Google Shape;395;p38">
              <a:extLst>
                <a:ext uri="{FF2B5EF4-FFF2-40B4-BE49-F238E27FC236}">
                  <a16:creationId xmlns:a16="http://schemas.microsoft.com/office/drawing/2014/main" id="{C3F59036-9537-9C8F-2FCF-B32165B2FE6B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6;p38">
              <a:extLst>
                <a:ext uri="{FF2B5EF4-FFF2-40B4-BE49-F238E27FC236}">
                  <a16:creationId xmlns:a16="http://schemas.microsoft.com/office/drawing/2014/main" id="{074FC275-71C0-D042-F68E-16BBFF3DE331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7;p38">
              <a:extLst>
                <a:ext uri="{FF2B5EF4-FFF2-40B4-BE49-F238E27FC236}">
                  <a16:creationId xmlns:a16="http://schemas.microsoft.com/office/drawing/2014/main" id="{F860E285-7E2D-123B-AB96-8DC3E9F5FDE1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0190B2BB-E23E-1E3F-B72B-92CF612C7436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7C1EAA47-E660-5270-5889-6C7A5D356399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3BBBF95F-314D-43F9-7D9A-CA4B14CAEF0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1788593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A821F10-AA3A-D015-F95E-AD8946FBF846}"/>
              </a:ext>
            </a:extLst>
          </p:cNvPr>
          <p:cNvSpPr/>
          <p:nvPr/>
        </p:nvSpPr>
        <p:spPr>
          <a:xfrm>
            <a:off x="11643808" y="-1"/>
            <a:ext cx="548192" cy="6858001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EA3496E-2094-C7B9-A995-12849DCB6E8C}"/>
              </a:ext>
            </a:extLst>
          </p:cNvPr>
          <p:cNvSpPr/>
          <p:nvPr/>
        </p:nvSpPr>
        <p:spPr>
          <a:xfrm>
            <a:off x="0" y="-1"/>
            <a:ext cx="2936086" cy="685799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7" name="Google Shape;3851;p15">
            <a:extLst>
              <a:ext uri="{FF2B5EF4-FFF2-40B4-BE49-F238E27FC236}">
                <a16:creationId xmlns:a16="http://schemas.microsoft.com/office/drawing/2014/main" id="{B9F88704-769A-F702-FDCD-FD8E8F1E3979}"/>
              </a:ext>
            </a:extLst>
          </p:cNvPr>
          <p:cNvSpPr txBox="1">
            <a:spLocks/>
          </p:cNvSpPr>
          <p:nvPr/>
        </p:nvSpPr>
        <p:spPr>
          <a:xfrm>
            <a:off x="3552211" y="3428998"/>
            <a:ext cx="7220564" cy="2881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sz="4800" b="1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Estruturas de Repetição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8228E05-624D-74A1-47C4-0586D708F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248" y="349211"/>
            <a:ext cx="1991043" cy="219936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E340030-44E0-72A8-CD8B-BF0C3183DEC6}"/>
              </a:ext>
            </a:extLst>
          </p:cNvPr>
          <p:cNvSpPr txBox="1"/>
          <p:nvPr/>
        </p:nvSpPr>
        <p:spPr>
          <a:xfrm>
            <a:off x="4912822" y="4409441"/>
            <a:ext cx="436008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WHILE, DO WHILE, FOR</a:t>
            </a:r>
          </a:p>
        </p:txBody>
      </p:sp>
    </p:spTree>
    <p:extLst>
      <p:ext uri="{BB962C8B-B14F-4D97-AF65-F5344CB8AC3E}">
        <p14:creationId xmlns:p14="http://schemas.microsoft.com/office/powerpoint/2010/main" val="11650995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CONCEITO</a:t>
            </a:r>
          </a:p>
        </p:txBody>
      </p:sp>
      <p:grpSp>
        <p:nvGrpSpPr>
          <p:cNvPr id="3" name="Google Shape;451;p38">
            <a:extLst>
              <a:ext uri="{FF2B5EF4-FFF2-40B4-BE49-F238E27FC236}">
                <a16:creationId xmlns:a16="http://schemas.microsoft.com/office/drawing/2014/main" id="{B2F09CDD-5686-D9E7-A6C8-C32F54B9E41D}"/>
              </a:ext>
            </a:extLst>
          </p:cNvPr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  <a:solidFill>
            <a:srgbClr val="005CAA"/>
          </a:solidFill>
        </p:grpSpPr>
        <p:sp>
          <p:nvSpPr>
            <p:cNvPr id="5" name="Google Shape;452;p38">
              <a:extLst>
                <a:ext uri="{FF2B5EF4-FFF2-40B4-BE49-F238E27FC236}">
                  <a16:creationId xmlns:a16="http://schemas.microsoft.com/office/drawing/2014/main" id="{02B92AE8-98EF-6522-DBB4-3F4FA3939902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3;p38">
              <a:extLst>
                <a:ext uri="{FF2B5EF4-FFF2-40B4-BE49-F238E27FC236}">
                  <a16:creationId xmlns:a16="http://schemas.microsoft.com/office/drawing/2014/main" id="{11C89DFA-3B69-0059-0BCF-E266277F642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4;p38">
              <a:extLst>
                <a:ext uri="{FF2B5EF4-FFF2-40B4-BE49-F238E27FC236}">
                  <a16:creationId xmlns:a16="http://schemas.microsoft.com/office/drawing/2014/main" id="{73AFDF75-57EB-1D77-5AC5-AE4FFDD0CA9A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5;p38">
              <a:extLst>
                <a:ext uri="{FF2B5EF4-FFF2-40B4-BE49-F238E27FC236}">
                  <a16:creationId xmlns:a16="http://schemas.microsoft.com/office/drawing/2014/main" id="{E16A4CB9-05DB-58AC-D26A-EB4392AB3767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BB779E-4419-93BC-C51E-CCC7449A9370}"/>
              </a:ext>
            </a:extLst>
          </p:cNvPr>
          <p:cNvSpPr txBox="1"/>
          <p:nvPr/>
        </p:nvSpPr>
        <p:spPr>
          <a:xfrm>
            <a:off x="853439" y="1896599"/>
            <a:ext cx="10690731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b="1" dirty="0">
                <a:latin typeface="+mj-lt"/>
                <a:cs typeface="Miriam Libre" panose="00000500000000000000" pitchFamily="2" charset="-79"/>
              </a:rPr>
              <a:t>Estruturas de repetição são utilizadas normalmente para criar laços de repetição (loops), ou seja, instruções ou partes do código que devem se repetir. </a:t>
            </a:r>
          </a:p>
          <a:p>
            <a:pPr algn="just"/>
            <a:endParaRPr lang="pt-BR" sz="3200" b="1" dirty="0">
              <a:latin typeface="+mj-lt"/>
              <a:cs typeface="Miriam Libre" panose="00000500000000000000" pitchFamily="2" charset="-79"/>
            </a:endParaRPr>
          </a:p>
          <a:p>
            <a:pPr algn="just"/>
            <a:r>
              <a:rPr lang="pt-BR" sz="3000" b="1" dirty="0">
                <a:solidFill>
                  <a:srgbClr val="005CAA"/>
                </a:solidFill>
              </a:rPr>
              <a:t>As estruturas de repetição, são básicas na programação e podem ser melhor utilizadas uma ou outra, dependendo da situação.</a:t>
            </a:r>
          </a:p>
        </p:txBody>
      </p:sp>
    </p:spTree>
    <p:extLst>
      <p:ext uri="{BB962C8B-B14F-4D97-AF65-F5344CB8AC3E}">
        <p14:creationId xmlns:p14="http://schemas.microsoft.com/office/powerpoint/2010/main" val="2706446352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Estruturas de Repetição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FD1FD92-C980-A514-26C6-D83754983F6C}"/>
              </a:ext>
            </a:extLst>
          </p:cNvPr>
          <p:cNvSpPr/>
          <p:nvPr/>
        </p:nvSpPr>
        <p:spPr>
          <a:xfrm>
            <a:off x="1538790" y="1902860"/>
            <a:ext cx="245187" cy="236234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3F95EB1-212E-1964-D6B6-AD3EB0299E4F}"/>
              </a:ext>
            </a:extLst>
          </p:cNvPr>
          <p:cNvSpPr/>
          <p:nvPr/>
        </p:nvSpPr>
        <p:spPr>
          <a:xfrm>
            <a:off x="1538790" y="3155923"/>
            <a:ext cx="245187" cy="236234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44A1269-6EA8-F58D-237F-57C9B7077311}"/>
              </a:ext>
            </a:extLst>
          </p:cNvPr>
          <p:cNvSpPr/>
          <p:nvPr/>
        </p:nvSpPr>
        <p:spPr>
          <a:xfrm>
            <a:off x="1538789" y="4391044"/>
            <a:ext cx="245187" cy="236234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grpSp>
        <p:nvGrpSpPr>
          <p:cNvPr id="17" name="Google Shape;394;p38">
            <a:extLst>
              <a:ext uri="{FF2B5EF4-FFF2-40B4-BE49-F238E27FC236}">
                <a16:creationId xmlns:a16="http://schemas.microsoft.com/office/drawing/2014/main" id="{80C57564-50D6-464C-3EC1-357C571641A1}"/>
              </a:ext>
            </a:extLst>
          </p:cNvPr>
          <p:cNvGrpSpPr/>
          <p:nvPr/>
        </p:nvGrpSpPr>
        <p:grpSpPr>
          <a:xfrm>
            <a:off x="10804435" y="543991"/>
            <a:ext cx="583656" cy="738145"/>
            <a:chOff x="584925" y="238125"/>
            <a:chExt cx="415200" cy="525100"/>
          </a:xfrm>
          <a:solidFill>
            <a:srgbClr val="005CAA"/>
          </a:solidFill>
        </p:grpSpPr>
        <p:sp>
          <p:nvSpPr>
            <p:cNvPr id="18" name="Google Shape;395;p38">
              <a:extLst>
                <a:ext uri="{FF2B5EF4-FFF2-40B4-BE49-F238E27FC236}">
                  <a16:creationId xmlns:a16="http://schemas.microsoft.com/office/drawing/2014/main" id="{E28DDE04-C64E-7227-74D4-E288BE0777ED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6;p38">
              <a:extLst>
                <a:ext uri="{FF2B5EF4-FFF2-40B4-BE49-F238E27FC236}">
                  <a16:creationId xmlns:a16="http://schemas.microsoft.com/office/drawing/2014/main" id="{1972AB83-0044-3F08-CB95-49477870BAF0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97;p38">
              <a:extLst>
                <a:ext uri="{FF2B5EF4-FFF2-40B4-BE49-F238E27FC236}">
                  <a16:creationId xmlns:a16="http://schemas.microsoft.com/office/drawing/2014/main" id="{CD1B7EE9-CD36-21FD-B824-88FA5E7707C1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8;p38">
              <a:extLst>
                <a:ext uri="{FF2B5EF4-FFF2-40B4-BE49-F238E27FC236}">
                  <a16:creationId xmlns:a16="http://schemas.microsoft.com/office/drawing/2014/main" id="{E1B87250-3219-AA4B-0D19-69DF21F19007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99;p38">
              <a:extLst>
                <a:ext uri="{FF2B5EF4-FFF2-40B4-BE49-F238E27FC236}">
                  <a16:creationId xmlns:a16="http://schemas.microsoft.com/office/drawing/2014/main" id="{61F67694-BB4A-4167-FAED-6F13C741A0D6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0;p38">
              <a:extLst>
                <a:ext uri="{FF2B5EF4-FFF2-40B4-BE49-F238E27FC236}">
                  <a16:creationId xmlns:a16="http://schemas.microsoft.com/office/drawing/2014/main" id="{5BE18AFE-BB20-407B-0DAC-C4A4E0565806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E810215-917F-06D7-E616-24C18569EBDE}"/>
              </a:ext>
            </a:extLst>
          </p:cNvPr>
          <p:cNvSpPr txBox="1"/>
          <p:nvPr/>
        </p:nvSpPr>
        <p:spPr>
          <a:xfrm>
            <a:off x="1956100" y="1773277"/>
            <a:ext cx="96711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800" b="1" dirty="0">
                <a:ea typeface="Titillium Web"/>
                <a:cs typeface="Miriam Libre" panose="00000500000000000000" pitchFamily="2" charset="-79"/>
                <a:sym typeface="Titillium Web"/>
              </a:rPr>
              <a:t>WHILE (ENQUANTO) - </a:t>
            </a:r>
            <a:r>
              <a:rPr lang="pt-BR" sz="2800" dirty="0">
                <a:ea typeface="Titillium Web"/>
                <a:cs typeface="Miriam Libre" panose="00000500000000000000" pitchFamily="2" charset="-79"/>
                <a:sym typeface="Titillium Web"/>
              </a:rPr>
              <a:t>Cria um laço de repetição que vai se repetir enquanto ou se a condição for verdadeira.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46A130B-4292-FC16-BFDB-058788DE2146}"/>
              </a:ext>
            </a:extLst>
          </p:cNvPr>
          <p:cNvSpPr txBox="1"/>
          <p:nvPr/>
        </p:nvSpPr>
        <p:spPr>
          <a:xfrm>
            <a:off x="1956100" y="2984876"/>
            <a:ext cx="88483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DO WHILE (FAÇA ENQUANTO) -</a:t>
            </a:r>
            <a:r>
              <a:rPr lang="pt-BR" sz="2800" dirty="0"/>
              <a:t> Idêntico ao WHILE, porém, vai ser executado obrigatoriamente uma vez, pelo menos. 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1CC1D6D-8437-A378-4E81-2D7B67AAA92B}"/>
              </a:ext>
            </a:extLst>
          </p:cNvPr>
          <p:cNvSpPr txBox="1"/>
          <p:nvPr/>
        </p:nvSpPr>
        <p:spPr>
          <a:xfrm>
            <a:off x="1978327" y="4220751"/>
            <a:ext cx="86748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FOR (PARA) - </a:t>
            </a:r>
            <a:r>
              <a:rPr lang="pt-BR" sz="2800" dirty="0"/>
              <a:t>Cria um laço de repetição que vai se repetir obedecendo uma condição, com um valor inicial e uma forma de iteração / passo.</a:t>
            </a:r>
          </a:p>
        </p:txBody>
      </p:sp>
    </p:spTree>
    <p:extLst>
      <p:ext uri="{BB962C8B-B14F-4D97-AF65-F5344CB8AC3E}">
        <p14:creationId xmlns:p14="http://schemas.microsoft.com/office/powerpoint/2010/main" val="4275352244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WHILE (ENQUANTO)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E810215-917F-06D7-E616-24C18569EBDE}"/>
              </a:ext>
            </a:extLst>
          </p:cNvPr>
          <p:cNvSpPr txBox="1"/>
          <p:nvPr/>
        </p:nvSpPr>
        <p:spPr>
          <a:xfrm>
            <a:off x="1513491" y="1571152"/>
            <a:ext cx="1061241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3000" dirty="0">
                <a:ea typeface="Titillium Web"/>
                <a:cs typeface="Miriam Libre" panose="00000500000000000000" pitchFamily="2" charset="-79"/>
                <a:sym typeface="Titillium Web"/>
              </a:rPr>
              <a:t>WHILE (Condição) {</a:t>
            </a:r>
          </a:p>
          <a:p>
            <a:pPr marL="0" indent="0">
              <a:buNone/>
            </a:pPr>
            <a:endParaRPr lang="pt-BR" sz="3000" dirty="0">
              <a:ea typeface="Titillium Web"/>
              <a:cs typeface="Miriam Libre" panose="00000500000000000000" pitchFamily="2" charset="-79"/>
              <a:sym typeface="Titillium Web"/>
            </a:endParaRPr>
          </a:p>
          <a:p>
            <a:pPr marL="0" indent="0">
              <a:buNone/>
            </a:pPr>
            <a:r>
              <a:rPr lang="pt-BR" sz="3000" dirty="0">
                <a:ea typeface="Titillium Web"/>
                <a:cs typeface="Miriam Libre" panose="00000500000000000000" pitchFamily="2" charset="-79"/>
                <a:sym typeface="Titillium Web"/>
              </a:rPr>
              <a:t>    - Código a ser repetido </a:t>
            </a:r>
            <a:r>
              <a:rPr lang="pt-BR" sz="3000" b="1" dirty="0">
                <a:solidFill>
                  <a:srgbClr val="005CAA"/>
                </a:solidFill>
                <a:ea typeface="Titillium Web"/>
                <a:cs typeface="Miriam Libre" panose="00000500000000000000" pitchFamily="2" charset="-79"/>
                <a:sym typeface="Titillium Web"/>
              </a:rPr>
              <a:t>enquanto a condição for verdadeira</a:t>
            </a:r>
            <a:r>
              <a:rPr lang="pt-BR" sz="3000" dirty="0">
                <a:ea typeface="Titillium Web"/>
                <a:cs typeface="Miriam Libre" panose="00000500000000000000" pitchFamily="2" charset="-79"/>
                <a:sym typeface="Titillium Web"/>
              </a:rPr>
              <a:t>.</a:t>
            </a:r>
          </a:p>
          <a:p>
            <a:pPr marL="0" indent="0">
              <a:buNone/>
            </a:pPr>
            <a:endParaRPr lang="pt-BR" sz="3000" dirty="0">
              <a:ea typeface="Titillium Web"/>
              <a:cs typeface="Miriam Libre" panose="00000500000000000000" pitchFamily="2" charset="-79"/>
              <a:sym typeface="Titillium Web"/>
            </a:endParaRPr>
          </a:p>
          <a:p>
            <a:pPr marL="0" indent="0">
              <a:buNone/>
            </a:pPr>
            <a:r>
              <a:rPr lang="pt-BR" sz="3000" dirty="0">
                <a:ea typeface="Titillium Web"/>
                <a:cs typeface="Miriam Libre" panose="00000500000000000000" pitchFamily="2" charset="-79"/>
                <a:sym typeface="Titillium Web"/>
              </a:rPr>
              <a:t>}</a:t>
            </a:r>
            <a:endParaRPr lang="en-US" sz="3000" dirty="0">
              <a:ea typeface="Titillium Web"/>
              <a:cs typeface="Miriam Libre" panose="00000500000000000000" pitchFamily="2" charset="-79"/>
              <a:sym typeface="Titillium Web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557211F-93B3-FF03-886C-762F348D7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27150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DO WHILE (FAÇA ENQUANTO)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E810215-917F-06D7-E616-24C18569EBDE}"/>
              </a:ext>
            </a:extLst>
          </p:cNvPr>
          <p:cNvSpPr txBox="1"/>
          <p:nvPr/>
        </p:nvSpPr>
        <p:spPr>
          <a:xfrm>
            <a:off x="1513491" y="1571152"/>
            <a:ext cx="1061241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3000" dirty="0">
                <a:ea typeface="Titillium Web"/>
                <a:cs typeface="Miriam Libre" panose="00000500000000000000" pitchFamily="2" charset="-79"/>
                <a:sym typeface="Titillium Web"/>
              </a:rPr>
              <a:t>DO {</a:t>
            </a:r>
          </a:p>
          <a:p>
            <a:pPr marL="0" indent="0">
              <a:buNone/>
            </a:pPr>
            <a:endParaRPr lang="pt-BR" sz="3000" dirty="0">
              <a:ea typeface="Titillium Web"/>
              <a:cs typeface="Miriam Libre" panose="00000500000000000000" pitchFamily="2" charset="-79"/>
              <a:sym typeface="Titillium Web"/>
            </a:endParaRPr>
          </a:p>
          <a:p>
            <a:pPr marL="0" indent="0">
              <a:buNone/>
            </a:pPr>
            <a:r>
              <a:rPr lang="pt-BR" sz="3000" dirty="0">
                <a:ea typeface="Titillium Web"/>
                <a:cs typeface="Miriam Libre" panose="00000500000000000000" pitchFamily="2" charset="-79"/>
                <a:sym typeface="Titillium Web"/>
              </a:rPr>
              <a:t>    - Código a ser repetido </a:t>
            </a:r>
            <a:r>
              <a:rPr lang="pt-BR" sz="3000" b="1" dirty="0">
                <a:solidFill>
                  <a:srgbClr val="005CAA"/>
                </a:solidFill>
                <a:ea typeface="Titillium Web"/>
                <a:cs typeface="Miriam Libre" panose="00000500000000000000" pitchFamily="2" charset="-79"/>
                <a:sym typeface="Titillium Web"/>
              </a:rPr>
              <a:t>enquanto a condição for verdadeira</a:t>
            </a:r>
            <a:r>
              <a:rPr lang="pt-BR" sz="3000" dirty="0">
                <a:ea typeface="Titillium Web"/>
                <a:cs typeface="Miriam Libre" panose="00000500000000000000" pitchFamily="2" charset="-79"/>
                <a:sym typeface="Titillium Web"/>
              </a:rPr>
              <a:t>.</a:t>
            </a:r>
          </a:p>
          <a:p>
            <a:pPr marL="0" indent="0">
              <a:buNone/>
            </a:pPr>
            <a:endParaRPr lang="pt-BR" sz="3000" dirty="0">
              <a:ea typeface="Titillium Web"/>
              <a:cs typeface="Miriam Libre" panose="00000500000000000000" pitchFamily="2" charset="-79"/>
              <a:sym typeface="Titillium Web"/>
            </a:endParaRPr>
          </a:p>
          <a:p>
            <a:pPr marL="0" indent="0">
              <a:buNone/>
            </a:pPr>
            <a:r>
              <a:rPr lang="pt-BR" sz="3000" dirty="0">
                <a:ea typeface="Titillium Web"/>
                <a:cs typeface="Miriam Libre" panose="00000500000000000000" pitchFamily="2" charset="-79"/>
                <a:sym typeface="Titillium Web"/>
              </a:rPr>
              <a:t>} WHILE (Condição)</a:t>
            </a:r>
            <a:endParaRPr lang="en-US" sz="3000" dirty="0">
              <a:ea typeface="Titillium Web"/>
              <a:cs typeface="Miriam Libre" panose="00000500000000000000" pitchFamily="2" charset="-79"/>
              <a:sym typeface="Titillium Web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557211F-93B3-FF03-886C-762F348D7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64111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B1818-A20A-DB15-179F-13514AE7414A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FOR (PARA)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E810215-917F-06D7-E616-24C18569EBDE}"/>
              </a:ext>
            </a:extLst>
          </p:cNvPr>
          <p:cNvSpPr txBox="1"/>
          <p:nvPr/>
        </p:nvSpPr>
        <p:spPr>
          <a:xfrm>
            <a:off x="1513491" y="1571152"/>
            <a:ext cx="1061241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3000" dirty="0">
                <a:ea typeface="Titillium Web"/>
                <a:cs typeface="Miriam Libre" panose="00000500000000000000" pitchFamily="2" charset="-79"/>
                <a:sym typeface="Titillium Web"/>
              </a:rPr>
              <a:t>FOR (Valor inicial; Condição; Iteração) {</a:t>
            </a:r>
          </a:p>
          <a:p>
            <a:pPr marL="0" indent="0">
              <a:buNone/>
            </a:pPr>
            <a:endParaRPr lang="pt-BR" sz="3000" dirty="0">
              <a:ea typeface="Titillium Web"/>
              <a:cs typeface="Miriam Libre" panose="00000500000000000000" pitchFamily="2" charset="-79"/>
              <a:sym typeface="Titillium Web"/>
            </a:endParaRPr>
          </a:p>
          <a:p>
            <a:pPr marL="0" indent="0">
              <a:buNone/>
            </a:pPr>
            <a:r>
              <a:rPr lang="pt-BR" sz="3000" dirty="0">
                <a:ea typeface="Titillium Web"/>
                <a:cs typeface="Miriam Libre" panose="00000500000000000000" pitchFamily="2" charset="-79"/>
                <a:sym typeface="Titillium Web"/>
              </a:rPr>
              <a:t>    - Código a ser repetido </a:t>
            </a:r>
            <a:r>
              <a:rPr lang="pt-BR" sz="3000" b="1" dirty="0">
                <a:solidFill>
                  <a:srgbClr val="005CAA"/>
                </a:solidFill>
                <a:ea typeface="Titillium Web"/>
                <a:cs typeface="Miriam Libre" panose="00000500000000000000" pitchFamily="2" charset="-79"/>
                <a:sym typeface="Titillium Web"/>
              </a:rPr>
              <a:t>enquanto a condição for verdadeira</a:t>
            </a:r>
            <a:r>
              <a:rPr lang="pt-BR" sz="3000" dirty="0">
                <a:ea typeface="Titillium Web"/>
                <a:cs typeface="Miriam Libre" panose="00000500000000000000" pitchFamily="2" charset="-79"/>
                <a:sym typeface="Titillium Web"/>
              </a:rPr>
              <a:t>.</a:t>
            </a:r>
          </a:p>
          <a:p>
            <a:pPr marL="0" indent="0">
              <a:buNone/>
            </a:pPr>
            <a:endParaRPr lang="pt-BR" sz="3000" dirty="0">
              <a:ea typeface="Titillium Web"/>
              <a:cs typeface="Miriam Libre" panose="00000500000000000000" pitchFamily="2" charset="-79"/>
              <a:sym typeface="Titillium Web"/>
            </a:endParaRPr>
          </a:p>
          <a:p>
            <a:pPr marL="0" indent="0">
              <a:buNone/>
            </a:pPr>
            <a:r>
              <a:rPr lang="pt-BR" sz="3000" dirty="0">
                <a:ea typeface="Titillium Web"/>
                <a:cs typeface="Miriam Libre" panose="00000500000000000000" pitchFamily="2" charset="-79"/>
                <a:sym typeface="Titillium Web"/>
              </a:rPr>
              <a:t>}</a:t>
            </a:r>
            <a:endParaRPr lang="en-US" sz="3000" dirty="0">
              <a:ea typeface="Titillium Web"/>
              <a:cs typeface="Miriam Libre" panose="00000500000000000000" pitchFamily="2" charset="-79"/>
              <a:sym typeface="Titillium Web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557211F-93B3-FF03-886C-762F348D7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62539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339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Barlow Light</vt:lpstr>
      <vt:lpstr>Calibri</vt:lpstr>
      <vt:lpstr>Calibri Light</vt:lpstr>
      <vt:lpstr>Dosis ExtraLight</vt:lpstr>
      <vt:lpstr>Miriam Libre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Pixelikas</dc:creator>
  <cp:lastModifiedBy>Pixelikas</cp:lastModifiedBy>
  <cp:revision>33</cp:revision>
  <dcterms:created xsi:type="dcterms:W3CDTF">2023-08-01T00:54:19Z</dcterms:created>
  <dcterms:modified xsi:type="dcterms:W3CDTF">2023-08-30T02:25:37Z</dcterms:modified>
</cp:coreProperties>
</file>