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2" r:id="rId3"/>
    <p:sldId id="330" r:id="rId4"/>
    <p:sldId id="257" r:id="rId5"/>
    <p:sldId id="260" r:id="rId6"/>
    <p:sldId id="280" r:id="rId7"/>
    <p:sldId id="331" r:id="rId8"/>
    <p:sldId id="350" r:id="rId9"/>
    <p:sldId id="351" r:id="rId10"/>
    <p:sldId id="332" r:id="rId11"/>
    <p:sldId id="353" r:id="rId12"/>
    <p:sldId id="352" r:id="rId13"/>
    <p:sldId id="348" r:id="rId14"/>
    <p:sldId id="349" r:id="rId15"/>
    <p:sldId id="27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>
      <p:cViewPr>
        <p:scale>
          <a:sx n="75" d="100"/>
          <a:sy n="75" d="100"/>
        </p:scale>
        <p:origin x="109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0AE6-2526-4FA7-AD93-271C48CDE355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AFF4-FFA3-48B0-B0A5-FC93A422D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C3F4-10C8-FFAF-9DBE-907DD800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7470E-4250-234A-9E35-20C406AB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152CB-2163-A33B-EE3F-A4E073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3B70F-106B-1FAC-73C2-01C92A83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0A290-9A7D-8A14-9032-CF247EA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63323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C589-C065-685A-A5EF-5CF226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F82F70-DB42-4201-04B8-5D9DF9B7E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E2F28-013A-8B3A-7A86-2E8AC86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43CEA-93B4-5320-EC96-DAA360E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29A61-3FEC-745D-E552-F791427B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5002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407C-639A-AD5D-C76F-1CD07CA6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FE4CA-1D2C-EF17-373A-1E5DECB7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F8CAF-AA14-9FA3-BEFE-8441E2E9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6E327-6F87-A246-CAB5-E461490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651D4-A576-BA57-39BB-D8166F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4365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A619-CAD8-8F9C-6339-78BF012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82FF-D0FA-3603-AE9B-3FEE8801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7DA47-926D-8F11-37B0-0A8B782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54EB3-DFBE-2E84-746E-4B33C7E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68D4-F8F4-BD54-B095-5B6F4AE3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4880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6582-4B17-1907-A4CA-BED12BC7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1D630-05CE-B4AD-EE53-423BF14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87933-3EA4-73A4-0EFB-5F7369DE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A8657-BBB1-2570-AAC8-FA9E8F4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33BAD-A84E-2BCE-2E86-44CC3DA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236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0DB7-7726-F8EC-0BAF-C0055A0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06563-015D-EF63-9AB7-AFFC964D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BFD74-F601-3058-880D-7B638608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810FF-7678-A23F-91C8-A22E40A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F5530-7744-3849-648B-8F6CB1D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024258-261E-181D-7754-B1DB6B1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4911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3060-45BE-89BF-CF5E-124F7BE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47628-42A8-15E5-6BD7-7140DEB2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B2A66-A267-5A39-F271-FE3CD62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CD386-3404-87C1-84BD-37A7ECCD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E5022-CC13-72D6-EBEA-6453DEFF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D695F-40FE-159A-3ACE-AFFE22B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C86DCD-1331-6C2A-EFB4-234876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D5F36D-8779-F967-248B-00786F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01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751E-7874-CCC4-98E1-B66798D2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B4E1D4-72B5-D79A-2AE6-C936F544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26EDA-E7CC-DCCF-3ADD-5A2B578A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526CF-B16D-E447-D67C-3BEEDA8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3740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A24DBA-2A6C-4BAB-4786-4B9AF24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9A35E8-BB24-28F9-A37E-C1C6E4D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F24847-8E31-58F7-B242-E6ACE6C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12728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BC91-B5D3-41F5-C115-D4D5E36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0E14-9C11-ABCD-CB16-39B55B0F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DA8562-7D3C-7C19-D474-7DF4EA94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CAB4B-BC85-B3B6-81A0-C55A996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3E2AE-C7CB-DA7D-E69C-9FA71A17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3C7C6-6205-3474-C426-BC5B0CA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656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C630-CA17-AE8C-5747-0E46FC0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A45C34-7D86-6314-93C8-C0C51874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2B307-D756-58A0-105F-8FEB9996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47D1-CDF8-61B2-15A9-3AEE27B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03649-4C86-5443-796D-434B629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62F0E-B412-C098-583B-36D3598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1654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0A8B-7C4B-5D26-4D11-AB2434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F5E0DD-01BC-FBA5-947D-FC91620C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9D39B-8D67-E32C-1035-849F6909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0CC8-C4E8-4543-85A8-2AAD7BCF852E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F708-C27E-953A-7308-346221C5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0F5DD-A863-9383-7810-17FD58670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68687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393441" y="4226560"/>
            <a:ext cx="7437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8471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CRIANDO VETORES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4847368-4BF8-9679-4609-009452E3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E2A7D81-2E01-CA04-39E9-0F2535B02956}"/>
              </a:ext>
            </a:extLst>
          </p:cNvPr>
          <p:cNvSpPr txBox="1"/>
          <p:nvPr/>
        </p:nvSpPr>
        <p:spPr>
          <a:xfrm>
            <a:off x="853439" y="1896599"/>
            <a:ext cx="8568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j-lt"/>
                <a:cs typeface="Miriam Libre" panose="00000500000000000000" pitchFamily="2" charset="-79"/>
              </a:rPr>
              <a:t>Para criar um vetor ou lista em JS, utilizamos colchetes [   ].</a:t>
            </a:r>
            <a:endParaRPr lang="pt-BR" sz="2800" b="1" dirty="0">
              <a:latin typeface="+mj-l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61B8C32-9681-1597-5A8D-5BA5A6A565DE}"/>
              </a:ext>
            </a:extLst>
          </p:cNvPr>
          <p:cNvSpPr txBox="1"/>
          <p:nvPr/>
        </p:nvSpPr>
        <p:spPr>
          <a:xfrm>
            <a:off x="1557987" y="2664949"/>
            <a:ext cx="7774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3200" b="1" dirty="0">
                <a:solidFill>
                  <a:srgbClr val="005CAA"/>
                </a:solidFill>
                <a:cs typeface="Miriam Libre" panose="00000500000000000000" pitchFamily="2" charset="-79"/>
              </a:rPr>
              <a:t>let notas = [  ]       </a:t>
            </a:r>
            <a:r>
              <a:rPr lang="fr-FR" sz="3200" b="1" dirty="0">
                <a:cs typeface="Miriam Libre" panose="00000500000000000000" pitchFamily="2" charset="-79"/>
              </a:rPr>
              <a:t>ou       </a:t>
            </a:r>
            <a:r>
              <a:rPr lang="fr-FR" sz="3200" b="1" dirty="0">
                <a:solidFill>
                  <a:srgbClr val="005CAA"/>
                </a:solidFill>
                <a:cs typeface="Miriam Libre" panose="00000500000000000000" pitchFamily="2" charset="-79"/>
              </a:rPr>
              <a:t>let notas = [ 7, 10, 5 ] </a:t>
            </a:r>
            <a:endParaRPr lang="pt-BR" sz="3200" b="1" dirty="0">
              <a:solidFill>
                <a:srgbClr val="005CAA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1DC14F-9446-C71D-F985-DF22EE26717B}"/>
              </a:ext>
            </a:extLst>
          </p:cNvPr>
          <p:cNvSpPr txBox="1"/>
          <p:nvPr/>
        </p:nvSpPr>
        <p:spPr>
          <a:xfrm>
            <a:off x="827003" y="3579146"/>
            <a:ext cx="103345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j-lt"/>
                <a:cs typeface="Miriam Libre" panose="00000500000000000000" pitchFamily="2" charset="-79"/>
              </a:rPr>
              <a:t>Normalmente não se define inicialmente o tamanho de um vetor em JS pois ele se ajusta </a:t>
            </a:r>
            <a:r>
              <a:rPr lang="pt-BR" sz="28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dinamicamente</a:t>
            </a:r>
            <a:r>
              <a:rPr lang="pt-BR" sz="2800" b="1" dirty="0">
                <a:latin typeface="+mj-lt"/>
                <a:cs typeface="Miriam Libre" panose="00000500000000000000" pitchFamily="2" charset="-79"/>
              </a:rPr>
              <a:t>, mas caso necessite, pode-se armazenar o tamanho em uma variável ou então:</a:t>
            </a:r>
            <a:endParaRPr lang="pt-BR" sz="2800" b="1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67332CF-01A5-CFBD-7255-B248A73062DD}"/>
              </a:ext>
            </a:extLst>
          </p:cNvPr>
          <p:cNvSpPr txBox="1"/>
          <p:nvPr/>
        </p:nvSpPr>
        <p:spPr>
          <a:xfrm>
            <a:off x="6819700" y="5217725"/>
            <a:ext cx="4389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005CAA"/>
                </a:solidFill>
                <a:cs typeface="Miriam Libre" panose="00000500000000000000" pitchFamily="2" charset="-79"/>
              </a:rPr>
              <a:t>let notas = new Array (2)</a:t>
            </a:r>
            <a:endParaRPr lang="pt-BR" sz="3200" b="1" dirty="0"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5365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ACESSANDO E MANIPULANDO VETORES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4847368-4BF8-9679-4609-009452E3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E2A7D81-2E01-CA04-39E9-0F2535B02956}"/>
              </a:ext>
            </a:extLst>
          </p:cNvPr>
          <p:cNvSpPr txBox="1"/>
          <p:nvPr/>
        </p:nvSpPr>
        <p:spPr>
          <a:xfrm>
            <a:off x="853439" y="2667524"/>
            <a:ext cx="8568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j-lt"/>
                <a:cs typeface="Miriam Libre" panose="00000500000000000000" pitchFamily="2" charset="-79"/>
              </a:rPr>
              <a:t>Caso queira acessar um item:</a:t>
            </a:r>
            <a:endParaRPr lang="pt-BR" sz="2800" b="1" dirty="0">
              <a:latin typeface="+mj-l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61B8C32-9681-1597-5A8D-5BA5A6A565DE}"/>
              </a:ext>
            </a:extLst>
          </p:cNvPr>
          <p:cNvSpPr txBox="1"/>
          <p:nvPr/>
        </p:nvSpPr>
        <p:spPr>
          <a:xfrm>
            <a:off x="853439" y="1860471"/>
            <a:ext cx="7774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3200" b="1" dirty="0">
                <a:solidFill>
                  <a:srgbClr val="005CAA"/>
                </a:solidFill>
                <a:cs typeface="Miriam Libre" panose="00000500000000000000" pitchFamily="2" charset="-79"/>
              </a:rPr>
              <a:t>let inteiros = [ 3, 5, 7, 8, 10] </a:t>
            </a:r>
            <a:endParaRPr lang="pt-BR" sz="3200" b="1" dirty="0">
              <a:solidFill>
                <a:srgbClr val="005CAA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67332CF-01A5-CFBD-7255-B248A73062DD}"/>
              </a:ext>
            </a:extLst>
          </p:cNvPr>
          <p:cNvSpPr txBox="1"/>
          <p:nvPr/>
        </p:nvSpPr>
        <p:spPr>
          <a:xfrm>
            <a:off x="1681478" y="3280958"/>
            <a:ext cx="4898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005CAA"/>
                </a:solidFill>
                <a:cs typeface="Miriam Libre" panose="00000500000000000000" pitchFamily="2" charset="-79"/>
              </a:rPr>
              <a:t>segundoItem = inteiros [1]</a:t>
            </a:r>
            <a:endParaRPr lang="pt-BR" sz="3200" b="1" dirty="0">
              <a:solidFill>
                <a:srgbClr val="005CAA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1BD11D-A7C8-67A5-7F4B-E19701D0BCA5}"/>
              </a:ext>
            </a:extLst>
          </p:cNvPr>
          <p:cNvSpPr txBox="1"/>
          <p:nvPr/>
        </p:nvSpPr>
        <p:spPr>
          <a:xfrm>
            <a:off x="853439" y="4088011"/>
            <a:ext cx="8568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j-lt"/>
                <a:cs typeface="Miriam Libre" panose="00000500000000000000" pitchFamily="2" charset="-79"/>
              </a:rPr>
              <a:t>Caso queira somar itens:</a:t>
            </a:r>
            <a:endParaRPr lang="pt-BR" sz="2800" b="1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260025-80CC-1EDD-A5B9-2C2DAA8FB921}"/>
              </a:ext>
            </a:extLst>
          </p:cNvPr>
          <p:cNvSpPr txBox="1"/>
          <p:nvPr/>
        </p:nvSpPr>
        <p:spPr>
          <a:xfrm>
            <a:off x="1681478" y="4701445"/>
            <a:ext cx="87892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005CAA"/>
                </a:solidFill>
                <a:cs typeface="Miriam Libre" panose="00000500000000000000" pitchFamily="2" charset="-79"/>
              </a:rPr>
              <a:t>Number(inteiros [3]) + Number (inteiros [4])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Miriam Libre" panose="00000500000000000000" pitchFamily="2" charset="-79"/>
              </a:rPr>
              <a:t>= ???</a:t>
            </a:r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650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MÉTODOS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4847368-4BF8-9679-4609-009452E3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F910349-DCBB-2C85-4868-24BBE6C28BF7}"/>
              </a:ext>
            </a:extLst>
          </p:cNvPr>
          <p:cNvSpPr txBox="1"/>
          <p:nvPr/>
        </p:nvSpPr>
        <p:spPr>
          <a:xfrm>
            <a:off x="853439" y="1875233"/>
            <a:ext cx="111503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005CAA"/>
                </a:solidFill>
                <a:cs typeface="Miriam Libre" panose="00000500000000000000" pitchFamily="2" charset="-79"/>
              </a:rPr>
              <a:t>push (  )               </a:t>
            </a:r>
            <a:r>
              <a:rPr lang="pt-BR" sz="2800" dirty="0">
                <a:cs typeface="Miriam Libre" panose="00000500000000000000" pitchFamily="2" charset="-79"/>
              </a:rPr>
              <a:t>Adiciona um item ao final do array.</a:t>
            </a:r>
          </a:p>
          <a:p>
            <a:pPr algn="just"/>
            <a:r>
              <a:rPr lang="pt-BR" sz="2800" b="1" dirty="0">
                <a:solidFill>
                  <a:srgbClr val="005CAA"/>
                </a:solidFill>
                <a:cs typeface="Miriam Libre" panose="00000500000000000000" pitchFamily="2" charset="-79"/>
              </a:rPr>
              <a:t>pop (  )                 </a:t>
            </a:r>
            <a:r>
              <a:rPr lang="pt-BR" sz="2800" dirty="0">
                <a:cs typeface="Miriam Libre" panose="00000500000000000000" pitchFamily="2" charset="-79"/>
              </a:rPr>
              <a:t>Remove um item do final do array.</a:t>
            </a:r>
          </a:p>
          <a:p>
            <a:pPr algn="just"/>
            <a:r>
              <a:rPr lang="pt-BR" sz="2800" b="1" dirty="0">
                <a:solidFill>
                  <a:srgbClr val="005CAA"/>
                </a:solidFill>
                <a:cs typeface="Miriam Libre" panose="00000500000000000000" pitchFamily="2" charset="-79"/>
              </a:rPr>
              <a:t>unshift (  )           </a:t>
            </a:r>
            <a:r>
              <a:rPr lang="pt-BR" sz="2800" dirty="0">
                <a:cs typeface="Miriam Libre" panose="00000500000000000000" pitchFamily="2" charset="-79"/>
              </a:rPr>
              <a:t>Adiciona um item ao início do array.</a:t>
            </a:r>
          </a:p>
          <a:p>
            <a:pPr algn="just"/>
            <a:r>
              <a:rPr lang="pt-BR" sz="2800" b="1" dirty="0">
                <a:solidFill>
                  <a:srgbClr val="005CAA"/>
                </a:solidFill>
                <a:cs typeface="Miriam Libre" panose="00000500000000000000" pitchFamily="2" charset="-79"/>
              </a:rPr>
              <a:t>shift (  )                </a:t>
            </a:r>
            <a:r>
              <a:rPr lang="pt-BR" sz="2800" dirty="0">
                <a:cs typeface="Miriam Libre" panose="00000500000000000000" pitchFamily="2" charset="-79"/>
              </a:rPr>
              <a:t>Remove um item do início do array.</a:t>
            </a:r>
          </a:p>
          <a:p>
            <a:pPr algn="just"/>
            <a:r>
              <a:rPr lang="pt-BR" sz="2800" b="1" dirty="0">
                <a:solidFill>
                  <a:srgbClr val="005CAA"/>
                </a:solidFill>
                <a:cs typeface="Miriam Libre" panose="00000500000000000000" pitchFamily="2" charset="-79"/>
              </a:rPr>
              <a:t>indexOf (  )          </a:t>
            </a:r>
            <a:r>
              <a:rPr lang="pt-BR" sz="2800" dirty="0">
                <a:cs typeface="Miriam Libre" panose="00000500000000000000" pitchFamily="2" charset="-79"/>
              </a:rPr>
              <a:t>Procura e retorna o índice de um item no array.</a:t>
            </a:r>
          </a:p>
          <a:p>
            <a:pPr algn="just"/>
            <a:r>
              <a:rPr lang="pt-BR" sz="2800" b="1" dirty="0">
                <a:solidFill>
                  <a:srgbClr val="005CAA"/>
                </a:solidFill>
                <a:cs typeface="Miriam Libre" panose="00000500000000000000" pitchFamily="2" charset="-79"/>
              </a:rPr>
              <a:t>lastIndexOf (  )   </a:t>
            </a:r>
            <a:r>
              <a:rPr lang="pt-BR" sz="2800" dirty="0">
                <a:cs typeface="Miriam Libre" panose="00000500000000000000" pitchFamily="2" charset="-79"/>
              </a:rPr>
              <a:t>Procura e retorna o último índice de um item no array.</a:t>
            </a:r>
          </a:p>
          <a:p>
            <a:pPr algn="just"/>
            <a:r>
              <a:rPr lang="pt-BR" sz="2800" b="1" dirty="0">
                <a:solidFill>
                  <a:srgbClr val="005CAA"/>
                </a:solidFill>
                <a:cs typeface="Miriam Libre" panose="00000500000000000000" pitchFamily="2" charset="-79"/>
              </a:rPr>
              <a:t>includes (  )         </a:t>
            </a:r>
            <a:r>
              <a:rPr lang="pt-BR" sz="2800" dirty="0">
                <a:cs typeface="Miriam Libre" panose="00000500000000000000" pitchFamily="2" charset="-79"/>
              </a:rPr>
              <a:t>Procura e retorna booleano de um item no array.</a:t>
            </a:r>
          </a:p>
          <a:p>
            <a:pPr algn="just"/>
            <a:r>
              <a:rPr lang="pt-BR" sz="2800" b="1" dirty="0">
                <a:solidFill>
                  <a:srgbClr val="005CAA"/>
                </a:solidFill>
                <a:cs typeface="Miriam Libre" panose="00000500000000000000" pitchFamily="2" charset="-79"/>
              </a:rPr>
              <a:t>splice (  )              </a:t>
            </a:r>
            <a:r>
              <a:rPr lang="pt-BR" sz="2800" dirty="0">
                <a:cs typeface="Miriam Libre" panose="00000500000000000000" pitchFamily="2" charset="-79"/>
              </a:rPr>
              <a:t>Remove elemento(s) do array enquanto adiciona novo(s).</a:t>
            </a:r>
          </a:p>
          <a:p>
            <a:pPr algn="just"/>
            <a:r>
              <a:rPr lang="pt-BR" sz="2800" b="1" dirty="0">
                <a:solidFill>
                  <a:srgbClr val="005CAA"/>
                </a:solidFill>
                <a:cs typeface="Miriam Libre" panose="00000500000000000000" pitchFamily="2" charset="-79"/>
              </a:rPr>
              <a:t>sort (  )                 </a:t>
            </a:r>
            <a:r>
              <a:rPr lang="pt-BR" sz="2800" dirty="0">
                <a:cs typeface="Miriam Libre" panose="00000500000000000000" pitchFamily="2" charset="-79"/>
              </a:rPr>
              <a:t>Ordena os elementos do array e retorna o array.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5351836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101146" y="3428999"/>
            <a:ext cx="8377602" cy="9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Dica de Conteúdo EXTRA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1575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DICAS DE PLATAFORMAS DE CURSOS</a:t>
            </a:r>
          </a:p>
        </p:txBody>
      </p:sp>
      <p:pic>
        <p:nvPicPr>
          <p:cNvPr id="3" name="Imagem 2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B355D30E-4990-15A5-7F9C-266DC4D38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461" y="2150601"/>
            <a:ext cx="3695639" cy="15233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DC563F49-33C6-5FD5-CBFE-2ABC2DA1E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671" y="2150601"/>
            <a:ext cx="4874621" cy="15233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2A8A0C0-667E-F32F-5240-09F4D022C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462" y="3963428"/>
            <a:ext cx="3695638" cy="14717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FB10E884-280C-CA4F-47DD-3747D48FF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671" y="3963428"/>
            <a:ext cx="4874620" cy="14717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11" name="Google Shape;394;p38">
            <a:extLst>
              <a:ext uri="{FF2B5EF4-FFF2-40B4-BE49-F238E27FC236}">
                <a16:creationId xmlns:a16="http://schemas.microsoft.com/office/drawing/2014/main" id="{FF76C07D-246D-C8BB-0AAA-4C5D1F832B85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19" name="Google Shape;395;p38">
              <a:extLst>
                <a:ext uri="{FF2B5EF4-FFF2-40B4-BE49-F238E27FC236}">
                  <a16:creationId xmlns:a16="http://schemas.microsoft.com/office/drawing/2014/main" id="{1ECCB0C8-9685-947E-94A8-501DDE05EED7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6;p38">
              <a:extLst>
                <a:ext uri="{FF2B5EF4-FFF2-40B4-BE49-F238E27FC236}">
                  <a16:creationId xmlns:a16="http://schemas.microsoft.com/office/drawing/2014/main" id="{511236E2-C062-0465-C7C9-02CC946981E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7;p38">
              <a:extLst>
                <a:ext uri="{FF2B5EF4-FFF2-40B4-BE49-F238E27FC236}">
                  <a16:creationId xmlns:a16="http://schemas.microsoft.com/office/drawing/2014/main" id="{2CF61DBA-F4B0-4D69-DA0F-73848BFB398C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8;p38">
              <a:extLst>
                <a:ext uri="{FF2B5EF4-FFF2-40B4-BE49-F238E27FC236}">
                  <a16:creationId xmlns:a16="http://schemas.microsoft.com/office/drawing/2014/main" id="{77041DDC-50DB-0578-1A9D-67CD203A93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9;p38">
              <a:extLst>
                <a:ext uri="{FF2B5EF4-FFF2-40B4-BE49-F238E27FC236}">
                  <a16:creationId xmlns:a16="http://schemas.microsoft.com/office/drawing/2014/main" id="{13EE0B6B-5DAE-9B31-8D54-50A2CBA06C87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0;p38">
              <a:extLst>
                <a:ext uri="{FF2B5EF4-FFF2-40B4-BE49-F238E27FC236}">
                  <a16:creationId xmlns:a16="http://schemas.microsoft.com/office/drawing/2014/main" id="{A1204F78-067D-4274-FA3A-BF8652A8076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706353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07721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706478" y="4009748"/>
            <a:ext cx="6981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5504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CALENDÁRIO TREINAMENTO (REACT)</a:t>
            </a:r>
          </a:p>
        </p:txBody>
      </p:sp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B8166DA1-AD65-6739-60C1-976CF6B03D6E}"/>
              </a:ext>
            </a:extLst>
          </p:cNvPr>
          <p:cNvSpPr txBox="1">
            <a:spLocks/>
          </p:cNvSpPr>
          <p:nvPr/>
        </p:nvSpPr>
        <p:spPr>
          <a:xfrm>
            <a:off x="1021976" y="1370922"/>
            <a:ext cx="9762565" cy="83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Calendário Setembro / Outubro</a:t>
            </a:r>
          </a:p>
          <a:p>
            <a:pPr marL="0" indent="0">
              <a:buFont typeface="Barlow Light"/>
              <a:buNone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7DF868-437F-6340-DBE1-931389A0B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76" y="3721033"/>
            <a:ext cx="5251089" cy="222640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ACC609C-DFB6-2A00-0554-BA641C5D5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620" y="3759964"/>
            <a:ext cx="5018122" cy="212853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3C626A7-0197-E905-4CE1-565C3D98E4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20" y="2153431"/>
            <a:ext cx="10245870" cy="1410532"/>
          </a:xfrm>
          <a:prstGeom prst="rect">
            <a:avLst/>
          </a:prstGeom>
        </p:spPr>
      </p:pic>
      <p:grpSp>
        <p:nvGrpSpPr>
          <p:cNvPr id="23" name="Google Shape;394;p38">
            <a:extLst>
              <a:ext uri="{FF2B5EF4-FFF2-40B4-BE49-F238E27FC236}">
                <a16:creationId xmlns:a16="http://schemas.microsoft.com/office/drawing/2014/main" id="{7297CD8B-8EA6-F59D-8817-4EEEACB1A1FB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24" name="Google Shape;395;p38">
              <a:extLst>
                <a:ext uri="{FF2B5EF4-FFF2-40B4-BE49-F238E27FC236}">
                  <a16:creationId xmlns:a16="http://schemas.microsoft.com/office/drawing/2014/main" id="{494ACB56-F7E3-EB77-24F4-8B29C78C0D12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EE111975-17BD-3142-890A-B54A719FD1F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13FB01BD-FE71-64F2-7B7E-FFD33D32F06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2BB02619-9C04-63D1-6725-84F32C22635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DA2D712C-0938-9629-D6ED-8E0F66AAE1E5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EA0BE2E4-C11A-8D51-57D6-6FF4F64EB3C6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754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AVALIAÇÕES</a:t>
            </a:r>
          </a:p>
        </p:txBody>
      </p:sp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B8166DA1-AD65-6739-60C1-976CF6B03D6E}"/>
              </a:ext>
            </a:extLst>
          </p:cNvPr>
          <p:cNvSpPr txBox="1">
            <a:spLocks/>
          </p:cNvSpPr>
          <p:nvPr/>
        </p:nvSpPr>
        <p:spPr>
          <a:xfrm>
            <a:off x="1347710" y="1370922"/>
            <a:ext cx="9043595" cy="83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As avaliações incluem duas (02) provas objetivas e uma (01) prática.</a:t>
            </a:r>
          </a:p>
          <a:p>
            <a:pPr marL="0" indent="0">
              <a:buFont typeface="Barlow Light"/>
              <a:buNone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21E01A74-AB02-FF74-F678-A728D4696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48911"/>
              </p:ext>
            </p:extLst>
          </p:nvPr>
        </p:nvGraphicFramePr>
        <p:xfrm>
          <a:off x="1314126" y="2468202"/>
          <a:ext cx="9513024" cy="301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56">
                  <a:extLst>
                    <a:ext uri="{9D8B030D-6E8A-4147-A177-3AD203B41FA5}">
                      <a16:colId xmlns:a16="http://schemas.microsoft.com/office/drawing/2014/main" val="655587820"/>
                    </a:ext>
                  </a:extLst>
                </a:gridCol>
                <a:gridCol w="2378256">
                  <a:extLst>
                    <a:ext uri="{9D8B030D-6E8A-4147-A177-3AD203B41FA5}">
                      <a16:colId xmlns:a16="http://schemas.microsoft.com/office/drawing/2014/main" val="369414775"/>
                    </a:ext>
                  </a:extLst>
                </a:gridCol>
                <a:gridCol w="2378256">
                  <a:extLst>
                    <a:ext uri="{9D8B030D-6E8A-4147-A177-3AD203B41FA5}">
                      <a16:colId xmlns:a16="http://schemas.microsoft.com/office/drawing/2014/main" val="3362184034"/>
                    </a:ext>
                  </a:extLst>
                </a:gridCol>
                <a:gridCol w="2378256">
                  <a:extLst>
                    <a:ext uri="{9D8B030D-6E8A-4147-A177-3AD203B41FA5}">
                      <a16:colId xmlns:a16="http://schemas.microsoft.com/office/drawing/2014/main" val="1799024746"/>
                    </a:ext>
                  </a:extLst>
                </a:gridCol>
              </a:tblGrid>
              <a:tr h="754719">
                <a:tc>
                  <a:txBody>
                    <a:bodyPr/>
                    <a:lstStyle/>
                    <a:p>
                      <a:pPr algn="ctr"/>
                      <a:r>
                        <a:rPr lang="pt-BR" sz="2700" b="0" dirty="0">
                          <a:highlight>
                            <a:srgbClr val="005CAA"/>
                          </a:highlight>
                        </a:rPr>
                        <a:t>Avaliação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b="0" dirty="0">
                          <a:highlight>
                            <a:srgbClr val="005CAA"/>
                          </a:highlight>
                        </a:rPr>
                        <a:t>Formato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b="0" dirty="0">
                          <a:highlight>
                            <a:srgbClr val="005CAA"/>
                          </a:highlight>
                        </a:rPr>
                        <a:t>Data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b="0" dirty="0">
                          <a:highlight>
                            <a:srgbClr val="005CAA"/>
                          </a:highlight>
                        </a:rPr>
                        <a:t>Peso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94300"/>
                  </a:ext>
                </a:extLst>
              </a:tr>
              <a:tr h="754719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AV 01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Objetiva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21/08/23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0,2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158611"/>
                  </a:ext>
                </a:extLst>
              </a:tr>
              <a:tr h="754719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AV 02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Objetiva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28/08/23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0,2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319972"/>
                  </a:ext>
                </a:extLst>
              </a:tr>
              <a:tr h="754719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AV 01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Prática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05/09/23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0,6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20578"/>
                  </a:ext>
                </a:extLst>
              </a:tr>
            </a:tbl>
          </a:graphicData>
        </a:graphic>
      </p:graphicFrame>
      <p:grpSp>
        <p:nvGrpSpPr>
          <p:cNvPr id="6" name="Google Shape;394;p38">
            <a:extLst>
              <a:ext uri="{FF2B5EF4-FFF2-40B4-BE49-F238E27FC236}">
                <a16:creationId xmlns:a16="http://schemas.microsoft.com/office/drawing/2014/main" id="{E065FC1B-B7AD-1458-6CC8-A9CD602E9266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7" name="Google Shape;395;p38">
              <a:extLst>
                <a:ext uri="{FF2B5EF4-FFF2-40B4-BE49-F238E27FC236}">
                  <a16:creationId xmlns:a16="http://schemas.microsoft.com/office/drawing/2014/main" id="{A8F97FD4-7337-E0E2-06BC-4899990C2394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6;p38">
              <a:extLst>
                <a:ext uri="{FF2B5EF4-FFF2-40B4-BE49-F238E27FC236}">
                  <a16:creationId xmlns:a16="http://schemas.microsoft.com/office/drawing/2014/main" id="{A01912F2-4CB5-39F5-7AB7-9C5137F3DD3E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7;p38">
              <a:extLst>
                <a:ext uri="{FF2B5EF4-FFF2-40B4-BE49-F238E27FC236}">
                  <a16:creationId xmlns:a16="http://schemas.microsoft.com/office/drawing/2014/main" id="{A8DE440A-D21B-6FA1-2063-C91B1C25D148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8;p38">
              <a:extLst>
                <a:ext uri="{FF2B5EF4-FFF2-40B4-BE49-F238E27FC236}">
                  <a16:creationId xmlns:a16="http://schemas.microsoft.com/office/drawing/2014/main" id="{161F46B3-CCF9-6895-E552-0F8BE3E2F315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9;p38">
              <a:extLst>
                <a:ext uri="{FF2B5EF4-FFF2-40B4-BE49-F238E27FC236}">
                  <a16:creationId xmlns:a16="http://schemas.microsoft.com/office/drawing/2014/main" id="{A424EB45-3DB6-8BE4-9917-BD74D7B9912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0;p38">
              <a:extLst>
                <a:ext uri="{FF2B5EF4-FFF2-40B4-BE49-F238E27FC236}">
                  <a16:creationId xmlns:a16="http://schemas.microsoft.com/office/drawing/2014/main" id="{8C8561B6-69B7-0432-C8EC-2B6F4A33726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366763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9FC2ED-F768-7955-1526-9F5BC2122DF5}"/>
              </a:ext>
            </a:extLst>
          </p:cNvPr>
          <p:cNvSpPr/>
          <p:nvPr/>
        </p:nvSpPr>
        <p:spPr>
          <a:xfrm>
            <a:off x="0" y="0"/>
            <a:ext cx="12192000" cy="528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3" y="5647631"/>
            <a:ext cx="3306940" cy="8477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35" y="5649207"/>
            <a:ext cx="898693" cy="8477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2343657" y="1751186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React - Módulo 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CF32A9-4D24-53CE-4881-C4A76ED84A4C}"/>
              </a:ext>
            </a:extLst>
          </p:cNvPr>
          <p:cNvSpPr txBox="1"/>
          <p:nvPr/>
        </p:nvSpPr>
        <p:spPr>
          <a:xfrm>
            <a:off x="1063829" y="5647631"/>
            <a:ext cx="371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 Naspolini</a:t>
            </a:r>
          </a:p>
          <a:p>
            <a:pPr algn="ctr"/>
            <a:r>
              <a:rPr lang="pt-BR" sz="20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lucas.naspolini@edu.sc.senai.br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2A807D-A372-BEE0-EFC0-A5520F949E30}"/>
              </a:ext>
            </a:extLst>
          </p:cNvPr>
          <p:cNvSpPr txBox="1"/>
          <p:nvPr/>
        </p:nvSpPr>
        <p:spPr>
          <a:xfrm>
            <a:off x="1537446" y="306852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Lógica de Programação com JavaScript</a:t>
            </a:r>
          </a:p>
        </p:txBody>
      </p:sp>
    </p:spTree>
    <p:extLst>
      <p:ext uri="{BB962C8B-B14F-4D97-AF65-F5344CB8AC3E}">
        <p14:creationId xmlns:p14="http://schemas.microsoft.com/office/powerpoint/2010/main" val="14597362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A6A0D9-AFA6-C4A9-52C3-DA563DD7B3EA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3E7E6E-17D2-C6D0-8704-0206E24C4B84}"/>
              </a:ext>
            </a:extLst>
          </p:cNvPr>
          <p:cNvSpPr txBox="1"/>
          <p:nvPr/>
        </p:nvSpPr>
        <p:spPr>
          <a:xfrm>
            <a:off x="2720173" y="1975304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Aula 12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9D664-0633-0DE9-5E7C-D8EA97A0FB67}"/>
              </a:ext>
            </a:extLst>
          </p:cNvPr>
          <p:cNvSpPr txBox="1"/>
          <p:nvPr/>
        </p:nvSpPr>
        <p:spPr>
          <a:xfrm>
            <a:off x="1537446" y="329264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Vetores (Listas), Matrizes e Ordenação</a:t>
            </a:r>
          </a:p>
        </p:txBody>
      </p:sp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DA0A2E6B-59C3-9AEB-29A5-2479D2421498}"/>
              </a:ext>
            </a:extLst>
          </p:cNvPr>
          <p:cNvGrpSpPr/>
          <p:nvPr/>
        </p:nvGrpSpPr>
        <p:grpSpPr>
          <a:xfrm>
            <a:off x="4519766" y="2114062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C3F59036-9537-9C8F-2FCF-B32165B2FE6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074FC275-71C0-D042-F68E-16BBFF3DE33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F860E285-7E2D-123B-AB96-8DC3E9F5FDE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0190B2BB-E23E-1E3F-B72B-92CF612C743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7C1EAA47-E660-5270-5889-6C7A5D35639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3BBBF95F-314D-43F9-7D9A-CA4B14CAEF0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78859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552211" y="3428998"/>
            <a:ext cx="7220564" cy="288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O que são vetores e matrizes? Qual a diferença?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4851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CONCEITO DE VETOR / MATRIZ</a:t>
            </a: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896599"/>
            <a:ext cx="106907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j-lt"/>
                <a:cs typeface="Miriam Libre" panose="00000500000000000000" pitchFamily="2" charset="-79"/>
              </a:rPr>
              <a:t>Vetores ou listas (arrays, arranjos), são </a:t>
            </a:r>
            <a:r>
              <a:rPr lang="pt-BR" sz="28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conjuntos de dados</a:t>
            </a:r>
            <a:r>
              <a:rPr lang="pt-BR" sz="2800" b="1" dirty="0">
                <a:latin typeface="+mj-lt"/>
                <a:cs typeface="Miriam Libre" panose="00000500000000000000" pitchFamily="2" charset="-79"/>
              </a:rPr>
              <a:t>, guardados dentro de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iriam Libre" panose="00000500000000000000" pitchFamily="2" charset="-79"/>
              </a:rPr>
              <a:t>um </a:t>
            </a:r>
            <a:r>
              <a:rPr lang="pt-BR" sz="28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identificador único</a:t>
            </a:r>
            <a:r>
              <a:rPr lang="pt-BR" sz="2800" b="1" dirty="0">
                <a:latin typeface="+mj-lt"/>
                <a:cs typeface="Miriam Libre" panose="00000500000000000000" pitchFamily="2" charset="-79"/>
              </a:rPr>
              <a:t>. Os dados armazenados em um vetor são indexados, ou seja, </a:t>
            </a:r>
            <a:r>
              <a:rPr lang="pt-BR" sz="28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são relacionados cada qual a um índice individual</a:t>
            </a:r>
            <a:r>
              <a:rPr lang="pt-BR" sz="2800" b="1" dirty="0">
                <a:latin typeface="+mj-lt"/>
                <a:cs typeface="Miriam Libre" panose="00000500000000000000" pitchFamily="2" charset="-79"/>
              </a:rPr>
              <a:t>, de forma que possam ser localizados, acessados, alterados, etc.</a:t>
            </a:r>
            <a:endParaRPr lang="pt-BR" sz="2800" b="1" dirty="0"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BAA186-5557-1954-C6B9-61CA593E3D07}"/>
              </a:ext>
            </a:extLst>
          </p:cNvPr>
          <p:cNvSpPr txBox="1"/>
          <p:nvPr/>
        </p:nvSpPr>
        <p:spPr>
          <a:xfrm>
            <a:off x="2662518" y="4195256"/>
            <a:ext cx="87854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cs typeface="Miriam Libre" panose="00000500000000000000" pitchFamily="2" charset="-79"/>
              </a:rPr>
              <a:t>Como se uma variável fosse uma gaveta e um array fosse um guarda-roupas com várias gavetas :D</a:t>
            </a:r>
            <a:endParaRPr lang="pt-BR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15773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ESTRUTURAS VETOR / MATRIZ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AB7CFC0-3FC9-5D00-0A3E-BCE11C9E0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32" y="2877224"/>
            <a:ext cx="5478828" cy="304133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E19DE34-7C07-6004-614A-0C8BD024C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624" y="1798320"/>
            <a:ext cx="6014944" cy="3541712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F2A824D-353A-EA06-96F3-5CFF3C18B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546" y="2180039"/>
            <a:ext cx="1801244" cy="101565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9B907C87-72AB-E368-BB13-3A04213AED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6335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ESTRUTURA VETOR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6892D2F-B2F6-8BD9-1B42-0273EC3C6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1893E0-FCBF-7620-F9B1-CA64D80A0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255" y="1311347"/>
            <a:ext cx="8120657" cy="49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0451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456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Barlow Light</vt:lpstr>
      <vt:lpstr>Calibri</vt:lpstr>
      <vt:lpstr>Calibri Light</vt:lpstr>
      <vt:lpstr>Titillium Web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Pixelikas</dc:creator>
  <cp:lastModifiedBy>Pixelikas</cp:lastModifiedBy>
  <cp:revision>25</cp:revision>
  <dcterms:created xsi:type="dcterms:W3CDTF">2023-08-01T00:54:19Z</dcterms:created>
  <dcterms:modified xsi:type="dcterms:W3CDTF">2023-09-05T08:32:12Z</dcterms:modified>
</cp:coreProperties>
</file>