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01819" y="923334"/>
            <a:ext cx="3889761" cy="726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3083" y="349135"/>
            <a:ext cx="9143998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793" y="418668"/>
            <a:ext cx="7665812" cy="1356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5626" y="1888693"/>
            <a:ext cx="7482146" cy="283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Banco_de_dados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083" y="349135"/>
            <a:ext cx="9143998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025" y="399011"/>
            <a:ext cx="7365075" cy="7024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6433" y="426604"/>
            <a:ext cx="7273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</a:t>
            </a:r>
            <a:r>
              <a:rPr sz="3600" spc="-5" dirty="0"/>
              <a:t>v</a:t>
            </a:r>
            <a:r>
              <a:rPr sz="3600" dirty="0"/>
              <a:t>ol</a:t>
            </a:r>
            <a:r>
              <a:rPr sz="3600" spc="-5" dirty="0"/>
              <a:t>u</a:t>
            </a:r>
            <a:r>
              <a:rPr sz="3600" dirty="0"/>
              <a:t>ção </a:t>
            </a:r>
            <a:r>
              <a:rPr sz="3600" spc="-735" dirty="0"/>
              <a:t>-­‐</a:t>
            </a:r>
            <a:r>
              <a:rPr sz="3600" dirty="0"/>
              <a:t> </a:t>
            </a:r>
            <a:r>
              <a:rPr sz="3600" spc="-5" dirty="0"/>
              <a:t>Mode</a:t>
            </a:r>
            <a:r>
              <a:rPr sz="3600" dirty="0"/>
              <a:t>lo </a:t>
            </a:r>
            <a:r>
              <a:rPr sz="3600" spc="-5" dirty="0"/>
              <a:t>d</a:t>
            </a:r>
            <a:r>
              <a:rPr sz="3600" dirty="0"/>
              <a:t>e </a:t>
            </a:r>
            <a:r>
              <a:rPr sz="3600" spc="-5" dirty="0"/>
              <a:t>B</a:t>
            </a:r>
            <a:r>
              <a:rPr sz="3600" dirty="0"/>
              <a:t>a</a:t>
            </a:r>
            <a:r>
              <a:rPr sz="3600" spc="-5" dirty="0"/>
              <a:t>n</a:t>
            </a:r>
            <a:r>
              <a:rPr sz="3600" dirty="0"/>
              <a:t>co </a:t>
            </a:r>
            <a:r>
              <a:rPr sz="3600" spc="-5" dirty="0"/>
              <a:t>d</a:t>
            </a:r>
            <a:r>
              <a:rPr sz="3600" dirty="0"/>
              <a:t>e Da</a:t>
            </a:r>
            <a:r>
              <a:rPr sz="3600" spc="-5" dirty="0"/>
              <a:t>d</a:t>
            </a:r>
            <a:r>
              <a:rPr sz="3600" dirty="0"/>
              <a:t>os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6281708" y="3346334"/>
            <a:ext cx="2592705" cy="852169"/>
            <a:chOff x="6281708" y="3346334"/>
            <a:chExt cx="2592705" cy="852169"/>
          </a:xfrm>
        </p:grpSpPr>
        <p:sp>
          <p:nvSpPr>
            <p:cNvPr id="5" name="object 5"/>
            <p:cNvSpPr/>
            <p:nvPr/>
          </p:nvSpPr>
          <p:spPr>
            <a:xfrm>
              <a:off x="6281708" y="3346334"/>
              <a:ext cx="2592705" cy="831850"/>
            </a:xfrm>
            <a:custGeom>
              <a:avLst/>
              <a:gdLst/>
              <a:ahLst/>
              <a:cxnLst/>
              <a:rect l="l" t="t" r="r" b="b"/>
              <a:pathLst>
                <a:path w="2592704" h="831850">
                  <a:moveTo>
                    <a:pt x="2592387" y="0"/>
                  </a:moveTo>
                  <a:lnTo>
                    <a:pt x="0" y="0"/>
                  </a:lnTo>
                  <a:lnTo>
                    <a:pt x="0" y="831850"/>
                  </a:lnTo>
                  <a:lnTo>
                    <a:pt x="2592387" y="831850"/>
                  </a:lnTo>
                  <a:lnTo>
                    <a:pt x="2592387" y="0"/>
                  </a:lnTo>
                  <a:close/>
                </a:path>
              </a:pathLst>
            </a:custGeom>
            <a:solidFill>
              <a:srgbClr val="004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491" y="3354185"/>
              <a:ext cx="2128057" cy="4904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1497" y="3707475"/>
              <a:ext cx="1596043" cy="4904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281708" y="3346334"/>
            <a:ext cx="2592705" cy="831850"/>
          </a:xfrm>
          <a:prstGeom prst="rect">
            <a:avLst/>
          </a:prstGeom>
          <a:ln w="9524">
            <a:solidFill>
              <a:srgbClr val="6B5F3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557530" marR="273050" indent="-271145">
              <a:lnSpc>
                <a:spcPts val="28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Banco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Dados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Hierárquico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92558" y="5217998"/>
            <a:ext cx="2089150" cy="1220470"/>
            <a:chOff x="4192558" y="5217998"/>
            <a:chExt cx="2089150" cy="1220470"/>
          </a:xfrm>
        </p:grpSpPr>
        <p:sp>
          <p:nvSpPr>
            <p:cNvPr id="10" name="object 10"/>
            <p:cNvSpPr/>
            <p:nvPr/>
          </p:nvSpPr>
          <p:spPr>
            <a:xfrm>
              <a:off x="4192558" y="5217998"/>
              <a:ext cx="2089150" cy="1196975"/>
            </a:xfrm>
            <a:custGeom>
              <a:avLst/>
              <a:gdLst/>
              <a:ahLst/>
              <a:cxnLst/>
              <a:rect l="l" t="t" r="r" b="b"/>
              <a:pathLst>
                <a:path w="2089150" h="1196975">
                  <a:moveTo>
                    <a:pt x="2089150" y="0"/>
                  </a:moveTo>
                  <a:lnTo>
                    <a:pt x="0" y="0"/>
                  </a:lnTo>
                  <a:lnTo>
                    <a:pt x="0" y="1196974"/>
                  </a:lnTo>
                  <a:lnTo>
                    <a:pt x="2089150" y="1196974"/>
                  </a:lnTo>
                  <a:lnTo>
                    <a:pt x="2089150" y="0"/>
                  </a:lnTo>
                  <a:close/>
                </a:path>
              </a:pathLst>
            </a:custGeom>
            <a:solidFill>
              <a:srgbClr val="5D0A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563" y="5224549"/>
              <a:ext cx="1276003" cy="4904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4755" y="5581995"/>
              <a:ext cx="897774" cy="490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8749" y="5947756"/>
              <a:ext cx="1417320" cy="4904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92558" y="5217998"/>
            <a:ext cx="2089150" cy="1196975"/>
          </a:xfrm>
          <a:prstGeom prst="rect">
            <a:avLst/>
          </a:prstGeom>
          <a:ln w="9524">
            <a:solidFill>
              <a:srgbClr val="6B5F3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394335" marR="381000" algn="ctr">
              <a:lnSpc>
                <a:spcPct val="990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Banco de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Dados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Relacio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76658" y="1977909"/>
            <a:ext cx="2089150" cy="852805"/>
            <a:chOff x="3976658" y="1977909"/>
            <a:chExt cx="2089150" cy="852805"/>
          </a:xfrm>
        </p:grpSpPr>
        <p:sp>
          <p:nvSpPr>
            <p:cNvPr id="16" name="object 16"/>
            <p:cNvSpPr/>
            <p:nvPr/>
          </p:nvSpPr>
          <p:spPr>
            <a:xfrm>
              <a:off x="3976658" y="1977909"/>
              <a:ext cx="2089150" cy="831850"/>
            </a:xfrm>
            <a:custGeom>
              <a:avLst/>
              <a:gdLst/>
              <a:ahLst/>
              <a:cxnLst/>
              <a:rect l="l" t="t" r="r" b="b"/>
              <a:pathLst>
                <a:path w="2089150" h="831850">
                  <a:moveTo>
                    <a:pt x="2089150" y="0"/>
                  </a:moveTo>
                  <a:lnTo>
                    <a:pt x="0" y="0"/>
                  </a:lnTo>
                  <a:lnTo>
                    <a:pt x="0" y="831850"/>
                  </a:lnTo>
                  <a:lnTo>
                    <a:pt x="2089150" y="831850"/>
                  </a:lnTo>
                  <a:lnTo>
                    <a:pt x="208915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5211" y="1986742"/>
              <a:ext cx="1492134" cy="4862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9901" y="2340032"/>
              <a:ext cx="1238596" cy="49045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976658" y="1977909"/>
            <a:ext cx="2089150" cy="831850"/>
          </a:xfrm>
          <a:prstGeom prst="rect">
            <a:avLst/>
          </a:prstGeom>
          <a:ln w="9524">
            <a:solidFill>
              <a:srgbClr val="6B5F3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484505" marR="341630" indent="-130175">
              <a:lnSpc>
                <a:spcPts val="2800"/>
              </a:lnSpc>
              <a:spcBef>
                <a:spcPts val="520"/>
              </a:spcBef>
            </a:pPr>
            <a:r>
              <a:rPr sz="2400" b="1" dirty="0">
                <a:latin typeface="Calibri"/>
                <a:cs typeface="Calibri"/>
              </a:rPr>
              <a:t>Sistema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Arquivos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8733" y="3417773"/>
            <a:ext cx="2306955" cy="850900"/>
            <a:chOff x="1528733" y="3417773"/>
            <a:chExt cx="2306955" cy="850900"/>
          </a:xfrm>
        </p:grpSpPr>
        <p:sp>
          <p:nvSpPr>
            <p:cNvPr id="21" name="object 21"/>
            <p:cNvSpPr/>
            <p:nvPr/>
          </p:nvSpPr>
          <p:spPr>
            <a:xfrm>
              <a:off x="1528733" y="3417773"/>
              <a:ext cx="2306955" cy="831850"/>
            </a:xfrm>
            <a:custGeom>
              <a:avLst/>
              <a:gdLst/>
              <a:ahLst/>
              <a:cxnLst/>
              <a:rect l="l" t="t" r="r" b="b"/>
              <a:pathLst>
                <a:path w="2306954" h="831850">
                  <a:moveTo>
                    <a:pt x="2306637" y="0"/>
                  </a:moveTo>
                  <a:lnTo>
                    <a:pt x="0" y="0"/>
                  </a:lnTo>
                  <a:lnTo>
                    <a:pt x="0" y="831850"/>
                  </a:lnTo>
                  <a:lnTo>
                    <a:pt x="2306637" y="831850"/>
                  </a:lnTo>
                  <a:lnTo>
                    <a:pt x="2306637" y="0"/>
                  </a:lnTo>
                  <a:close/>
                </a:path>
              </a:pathLst>
            </a:custGeom>
            <a:solidFill>
              <a:srgbClr val="004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3451" y="3424843"/>
              <a:ext cx="2128057" cy="4904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0651" y="3782290"/>
              <a:ext cx="1213658" cy="48629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28733" y="3417773"/>
            <a:ext cx="2306955" cy="831850"/>
          </a:xfrm>
          <a:prstGeom prst="rect">
            <a:avLst/>
          </a:prstGeom>
          <a:ln w="9524">
            <a:solidFill>
              <a:srgbClr val="6B5F3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599440" marR="130175" indent="-455295">
              <a:lnSpc>
                <a:spcPts val="28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Banco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Dados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Rede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68558" y="2379547"/>
            <a:ext cx="4924425" cy="2848610"/>
            <a:chOff x="2668558" y="2379547"/>
            <a:chExt cx="4924425" cy="2848610"/>
          </a:xfrm>
        </p:grpSpPr>
        <p:sp>
          <p:nvSpPr>
            <p:cNvPr id="26" name="object 26"/>
            <p:cNvSpPr/>
            <p:nvPr/>
          </p:nvSpPr>
          <p:spPr>
            <a:xfrm>
              <a:off x="2682845" y="4249623"/>
              <a:ext cx="2527935" cy="958850"/>
            </a:xfrm>
            <a:custGeom>
              <a:avLst/>
              <a:gdLst/>
              <a:ahLst/>
              <a:cxnLst/>
              <a:rect l="l" t="t" r="r" b="b"/>
              <a:pathLst>
                <a:path w="2527935" h="958850">
                  <a:moveTo>
                    <a:pt x="0" y="0"/>
                  </a:moveTo>
                  <a:lnTo>
                    <a:pt x="2527567" y="95824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41781" y="5147529"/>
              <a:ext cx="95885" cy="80645"/>
            </a:xfrm>
            <a:custGeom>
              <a:avLst/>
              <a:gdLst/>
              <a:ahLst/>
              <a:cxnLst/>
              <a:rect l="l" t="t" r="r" b="b"/>
              <a:pathLst>
                <a:path w="95885" h="80645">
                  <a:moveTo>
                    <a:pt x="30388" y="0"/>
                  </a:moveTo>
                  <a:lnTo>
                    <a:pt x="0" y="80157"/>
                  </a:lnTo>
                  <a:lnTo>
                    <a:pt x="95351" y="70468"/>
                  </a:lnTo>
                  <a:lnTo>
                    <a:pt x="30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63248" y="4178184"/>
              <a:ext cx="2315845" cy="1028700"/>
            </a:xfrm>
            <a:custGeom>
              <a:avLst/>
              <a:gdLst/>
              <a:ahLst/>
              <a:cxnLst/>
              <a:rect l="l" t="t" r="r" b="b"/>
              <a:pathLst>
                <a:path w="2315845" h="1028700">
                  <a:moveTo>
                    <a:pt x="2315447" y="0"/>
                  </a:moveTo>
                  <a:lnTo>
                    <a:pt x="0" y="102821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37133" y="5144032"/>
              <a:ext cx="95885" cy="78740"/>
            </a:xfrm>
            <a:custGeom>
              <a:avLst/>
              <a:gdLst/>
              <a:ahLst/>
              <a:cxnLst/>
              <a:rect l="l" t="t" r="r" b="b"/>
              <a:pathLst>
                <a:path w="95885" h="78739">
                  <a:moveTo>
                    <a:pt x="60951" y="0"/>
                  </a:moveTo>
                  <a:lnTo>
                    <a:pt x="0" y="73966"/>
                  </a:lnTo>
                  <a:lnTo>
                    <a:pt x="95742" y="78347"/>
                  </a:lnTo>
                  <a:lnTo>
                    <a:pt x="60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05253" y="2393834"/>
              <a:ext cx="1271905" cy="1006475"/>
            </a:xfrm>
            <a:custGeom>
              <a:avLst/>
              <a:gdLst/>
              <a:ahLst/>
              <a:cxnLst/>
              <a:rect l="l" t="t" r="r" b="b"/>
              <a:pathLst>
                <a:path w="1271904" h="1006475">
                  <a:moveTo>
                    <a:pt x="1271405" y="0"/>
                  </a:moveTo>
                  <a:lnTo>
                    <a:pt x="0" y="1006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82845" y="333096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80" h="86995">
                  <a:moveTo>
                    <a:pt x="40622" y="0"/>
                  </a:moveTo>
                  <a:lnTo>
                    <a:pt x="0" y="86809"/>
                  </a:lnTo>
                  <a:lnTo>
                    <a:pt x="93821" y="67219"/>
                  </a:lnTo>
                  <a:lnTo>
                    <a:pt x="40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65808" y="2393834"/>
              <a:ext cx="1489075" cy="937894"/>
            </a:xfrm>
            <a:custGeom>
              <a:avLst/>
              <a:gdLst/>
              <a:ahLst/>
              <a:cxnLst/>
              <a:rect l="l" t="t" r="r" b="b"/>
              <a:pathLst>
                <a:path w="1489075" h="937895">
                  <a:moveTo>
                    <a:pt x="0" y="0"/>
                  </a:moveTo>
                  <a:lnTo>
                    <a:pt x="1488705" y="93727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83315" y="3264388"/>
              <a:ext cx="95885" cy="82550"/>
            </a:xfrm>
            <a:custGeom>
              <a:avLst/>
              <a:gdLst/>
              <a:ahLst/>
              <a:cxnLst/>
              <a:rect l="l" t="t" r="r" b="b"/>
              <a:pathLst>
                <a:path w="95884" h="82550">
                  <a:moveTo>
                    <a:pt x="45673" y="0"/>
                  </a:moveTo>
                  <a:lnTo>
                    <a:pt x="0" y="72544"/>
                  </a:lnTo>
                  <a:lnTo>
                    <a:pt x="95380" y="81945"/>
                  </a:lnTo>
                  <a:lnTo>
                    <a:pt x="456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891" y="399010"/>
            <a:ext cx="8142316" cy="7730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0519" y="426604"/>
            <a:ext cx="8038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Desvantagens do Sistema de</a:t>
            </a:r>
            <a:r>
              <a:rPr sz="4000" dirty="0"/>
              <a:t> </a:t>
            </a:r>
            <a:r>
              <a:rPr sz="4000" spc="-5" dirty="0"/>
              <a:t>Arquivos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473" y="1614055"/>
            <a:ext cx="167804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473" y="2782455"/>
            <a:ext cx="167804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473" y="3950855"/>
            <a:ext cx="167804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473" y="5119255"/>
            <a:ext cx="167804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473" y="6287655"/>
            <a:ext cx="167804" cy="152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16973" y="1347355"/>
            <a:ext cx="8319134" cy="561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50000"/>
              </a:lnSpc>
              <a:spcBef>
                <a:spcPts val="100"/>
              </a:spcBef>
              <a:tabLst>
                <a:tab pos="1518920" algn="l"/>
                <a:tab pos="1911350" algn="l"/>
                <a:tab pos="2675890" algn="l"/>
                <a:tab pos="2881630" algn="l"/>
                <a:tab pos="3919220" algn="l"/>
                <a:tab pos="4173854" algn="l"/>
                <a:tab pos="5412105" algn="l"/>
                <a:tab pos="5895340" algn="l"/>
                <a:tab pos="6766559" algn="l"/>
                <a:tab pos="7250430" algn="l"/>
              </a:tabLst>
            </a:pPr>
            <a:r>
              <a:rPr sz="2000" b="1" dirty="0">
                <a:latin typeface="Calibri"/>
                <a:cs typeface="Calibri"/>
              </a:rPr>
              <a:t>Redundância	de	dados	</a:t>
            </a:r>
            <a:r>
              <a:rPr sz="2000" spc="-409" dirty="0">
                <a:latin typeface="Calibri"/>
                <a:cs typeface="Calibri"/>
              </a:rPr>
              <a:t>-­‐	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quiv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	e	p</a:t>
            </a:r>
            <a:r>
              <a:rPr sz="2000" spc="-5" dirty="0">
                <a:latin typeface="Calibri"/>
                <a:cs typeface="Calibri"/>
              </a:rPr>
              <a:t>ro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as	são	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iad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	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dife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ent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 </a:t>
            </a:r>
            <a:r>
              <a:rPr sz="2000" spc="-5" dirty="0">
                <a:latin typeface="Calibri"/>
                <a:cs typeface="Calibri"/>
              </a:rPr>
              <a:t>programadores,</a:t>
            </a:r>
            <a:endParaRPr sz="2000">
              <a:latin typeface="Calibri"/>
              <a:cs typeface="Calibri"/>
            </a:endParaRPr>
          </a:p>
          <a:p>
            <a:pPr marL="12700" marR="5080" indent="6350">
              <a:lnSpc>
                <a:spcPct val="150000"/>
              </a:lnSpc>
              <a:spcBef>
                <a:spcPts val="2000"/>
              </a:spcBef>
              <a:tabLst>
                <a:tab pos="1673860" algn="l"/>
                <a:tab pos="1912620" algn="l"/>
                <a:tab pos="2531745" algn="l"/>
                <a:tab pos="3445510" algn="l"/>
                <a:tab pos="4848860" algn="l"/>
                <a:tab pos="5799455" algn="l"/>
                <a:tab pos="6961505" algn="l"/>
                <a:tab pos="7451725" algn="l"/>
              </a:tabLst>
            </a:pPr>
            <a:r>
              <a:rPr sz="2000" b="1" dirty="0">
                <a:latin typeface="Calibri"/>
                <a:cs typeface="Calibri"/>
              </a:rPr>
              <a:t>Inconsistência	</a:t>
            </a:r>
            <a:r>
              <a:rPr sz="2000" spc="-409" dirty="0">
                <a:latin typeface="Calibri"/>
                <a:cs typeface="Calibri"/>
              </a:rPr>
              <a:t>-­‐	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	inf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ç</a:t>
            </a:r>
            <a:r>
              <a:rPr sz="2000" dirty="0">
                <a:latin typeface="Calibri"/>
                <a:cs typeface="Calibri"/>
              </a:rPr>
              <a:t>ão,	quando	duplicada	em	dive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  </a:t>
            </a:r>
            <a:r>
              <a:rPr sz="2000" spc="-5" dirty="0">
                <a:latin typeface="Calibri"/>
                <a:cs typeface="Calibri"/>
              </a:rPr>
              <a:t>arquivos,</a:t>
            </a:r>
            <a:r>
              <a:rPr sz="2000" dirty="0">
                <a:latin typeface="Calibri"/>
                <a:cs typeface="Calibri"/>
              </a:rPr>
              <a:t> eleva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custo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armazenamento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compromete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sua </a:t>
            </a:r>
            <a:r>
              <a:rPr sz="2000" spc="-5" dirty="0">
                <a:latin typeface="Calibri"/>
                <a:cs typeface="Calibri"/>
              </a:rPr>
              <a:t>consistência;</a:t>
            </a:r>
            <a:endParaRPr sz="2000">
              <a:latin typeface="Calibri"/>
              <a:cs typeface="Calibri"/>
            </a:endParaRPr>
          </a:p>
          <a:p>
            <a:pPr marL="12700" marR="5080" indent="6350">
              <a:lnSpc>
                <a:spcPct val="150000"/>
              </a:lnSpc>
              <a:spcBef>
                <a:spcPts val="2000"/>
              </a:spcBef>
            </a:pPr>
            <a:r>
              <a:rPr sz="2000" b="1" spc="-5" dirty="0">
                <a:latin typeface="Calibri"/>
                <a:cs typeface="Calibri"/>
              </a:rPr>
              <a:t>Diﬁculdade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acesso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dados</a:t>
            </a:r>
            <a:r>
              <a:rPr sz="2000" b="1" spc="180" dirty="0">
                <a:latin typeface="Calibri"/>
                <a:cs typeface="Calibri"/>
              </a:rPr>
              <a:t> </a:t>
            </a:r>
            <a:r>
              <a:rPr sz="2000" spc="-409" dirty="0">
                <a:latin typeface="Calibri"/>
                <a:cs typeface="Calibri"/>
              </a:rPr>
              <a:t>-­‐</a:t>
            </a:r>
            <a:r>
              <a:rPr sz="2000" spc="-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não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permite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acesso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manipulação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dos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maneira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eficaz;</a:t>
            </a:r>
            <a:endParaRPr sz="2000">
              <a:latin typeface="Calibri"/>
              <a:cs typeface="Calibri"/>
            </a:endParaRPr>
          </a:p>
          <a:p>
            <a:pPr marL="12700" marR="5080" indent="6350">
              <a:lnSpc>
                <a:spcPct val="150000"/>
              </a:lnSpc>
              <a:spcBef>
                <a:spcPts val="2000"/>
              </a:spcBef>
              <a:tabLst>
                <a:tab pos="1065530" algn="l"/>
                <a:tab pos="1468755" algn="l"/>
                <a:tab pos="3027045" algn="l"/>
                <a:tab pos="3243580" algn="l"/>
                <a:tab pos="4004945" algn="l"/>
                <a:tab pos="4498975" algn="l"/>
                <a:tab pos="5799455" algn="l"/>
                <a:tab pos="6267450" algn="l"/>
                <a:tab pos="7023100" algn="l"/>
                <a:tab pos="8045450" algn="l"/>
              </a:tabLst>
            </a:pP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arênci</a:t>
            </a:r>
            <a:r>
              <a:rPr sz="2000" b="1" dirty="0">
                <a:latin typeface="Calibri"/>
                <a:cs typeface="Calibri"/>
              </a:rPr>
              <a:t>a	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	</a:t>
            </a:r>
            <a:r>
              <a:rPr sz="2000" b="1" spc="-5" dirty="0">
                <a:latin typeface="Calibri"/>
                <a:cs typeface="Calibri"/>
              </a:rPr>
              <a:t>padronizaçã</a:t>
            </a:r>
            <a:r>
              <a:rPr sz="2000" b="1" dirty="0">
                <a:latin typeface="Calibri"/>
                <a:cs typeface="Calibri"/>
              </a:rPr>
              <a:t>o	</a:t>
            </a:r>
            <a:r>
              <a:rPr sz="2000" spc="-409" dirty="0">
                <a:latin typeface="Calibri"/>
                <a:cs typeface="Calibri"/>
              </a:rPr>
              <a:t>-­‐</a:t>
            </a:r>
            <a:r>
              <a:rPr sz="2000" dirty="0">
                <a:latin typeface="Calibri"/>
                <a:cs typeface="Calibri"/>
              </a:rPr>
              <a:t>	dad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	são	espalhad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	em	vá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	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quiv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	de  </a:t>
            </a:r>
            <a:r>
              <a:rPr sz="2000" spc="-5" dirty="0">
                <a:latin typeface="Calibri"/>
                <a:cs typeface="Calibri"/>
              </a:rPr>
              <a:t>diferentes formatos.</a:t>
            </a:r>
            <a:endParaRPr sz="2000">
              <a:latin typeface="Calibri"/>
              <a:cs typeface="Calibri"/>
            </a:endParaRPr>
          </a:p>
          <a:p>
            <a:pPr marL="12700" marR="5080" indent="6350">
              <a:lnSpc>
                <a:spcPct val="150000"/>
              </a:lnSpc>
              <a:spcBef>
                <a:spcPts val="2000"/>
              </a:spcBef>
            </a:pPr>
            <a:r>
              <a:rPr sz="2000" b="1" spc="-5" dirty="0">
                <a:latin typeface="Calibri"/>
                <a:cs typeface="Calibri"/>
              </a:rPr>
              <a:t>Carência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</a:t>
            </a:r>
            <a:r>
              <a:rPr sz="2000" b="1" spc="4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controle</a:t>
            </a:r>
            <a:r>
              <a:rPr sz="2000" b="1" spc="4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</a:t>
            </a:r>
            <a:r>
              <a:rPr sz="2000" b="1" spc="4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segurança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resulta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acesso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indevido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aos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armazenados.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5876" y="419792"/>
            <a:ext cx="6475614" cy="8395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5923" y="448829"/>
            <a:ext cx="6375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Banco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Dados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1964893"/>
            <a:ext cx="167804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3590493"/>
            <a:ext cx="167804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4301693"/>
            <a:ext cx="167804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5012893"/>
            <a:ext cx="167804" cy="152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88412" y="1698193"/>
            <a:ext cx="8176259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 algn="just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Modelo</a:t>
            </a:r>
            <a:r>
              <a:rPr sz="2000" b="1" spc="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dados</a:t>
            </a:r>
            <a:r>
              <a:rPr sz="2000" b="1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uma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coleção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conceitos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são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usados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para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descrever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estrutura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banco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dados,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isto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relacionamentos,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semântica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restrições;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9050" algn="just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Esquema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Descrição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BD;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9050" algn="just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Metadados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" dirty="0">
                <a:latin typeface="Calibri"/>
                <a:cs typeface="Calibri"/>
              </a:rPr>
              <a:t> Conjunto</a:t>
            </a:r>
            <a:r>
              <a:rPr sz="2000" dirty="0">
                <a:latin typeface="Calibri"/>
                <a:cs typeface="Calibri"/>
              </a:rPr>
              <a:t> de </a:t>
            </a:r>
            <a:r>
              <a:rPr sz="2000" spc="-5" dirty="0">
                <a:latin typeface="Calibri"/>
                <a:cs typeface="Calibri"/>
              </a:rPr>
              <a:t>esquemas</a:t>
            </a:r>
            <a:r>
              <a:rPr sz="2000" dirty="0">
                <a:latin typeface="Calibri"/>
                <a:cs typeface="Calibri"/>
              </a:rPr>
              <a:t> 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restrições</a:t>
            </a:r>
            <a:r>
              <a:rPr sz="2000" dirty="0">
                <a:latin typeface="Calibri"/>
                <a:cs typeface="Calibri"/>
              </a:rPr>
              <a:t> de um </a:t>
            </a:r>
            <a:r>
              <a:rPr sz="2000" spc="-5" dirty="0">
                <a:latin typeface="Calibri"/>
                <a:cs typeface="Calibri"/>
              </a:rPr>
              <a:t>BD;</a:t>
            </a:r>
            <a:endParaRPr sz="2000">
              <a:latin typeface="Calibri"/>
              <a:cs typeface="Calibri"/>
            </a:endParaRPr>
          </a:p>
          <a:p>
            <a:pPr marL="12700" marR="5080" indent="6350" algn="just">
              <a:lnSpc>
                <a:spcPct val="150000"/>
              </a:lnSpc>
              <a:spcBef>
                <a:spcPts val="2000"/>
              </a:spcBef>
            </a:pPr>
            <a:r>
              <a:rPr sz="2000" b="1" dirty="0">
                <a:latin typeface="Calibri"/>
                <a:cs typeface="Calibri"/>
              </a:rPr>
              <a:t>Instância </a:t>
            </a:r>
            <a:r>
              <a:rPr sz="2000" spc="-409" dirty="0">
                <a:latin typeface="Calibri"/>
                <a:cs typeface="Calibri"/>
              </a:rPr>
              <a:t>-­‐</a:t>
            </a:r>
            <a:r>
              <a:rPr sz="2000" spc="-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 o </a:t>
            </a:r>
            <a:r>
              <a:rPr sz="2000" spc="-5" dirty="0">
                <a:latin typeface="Calibri"/>
                <a:cs typeface="Calibri"/>
              </a:rPr>
              <a:t>conjunto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dados armazenados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BD </a:t>
            </a:r>
            <a:r>
              <a:rPr sz="2000" dirty="0">
                <a:latin typeface="Calibri"/>
                <a:cs typeface="Calibri"/>
              </a:rPr>
              <a:t>em um </a:t>
            </a:r>
            <a:r>
              <a:rPr sz="2000" spc="-5" dirty="0">
                <a:latin typeface="Calibri"/>
                <a:cs typeface="Calibri"/>
              </a:rPr>
              <a:t>determinado </a:t>
            </a:r>
            <a:r>
              <a:rPr sz="2000" dirty="0">
                <a:latin typeface="Calibri"/>
                <a:cs typeface="Calibri"/>
              </a:rPr>
              <a:t> instante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(base de </a:t>
            </a:r>
            <a:r>
              <a:rPr sz="2000" spc="-5" dirty="0">
                <a:latin typeface="Calibri"/>
                <a:cs typeface="Calibri"/>
              </a:rPr>
              <a:t>dados).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1560" y="2477192"/>
            <a:ext cx="8641080" cy="2211705"/>
            <a:chOff x="1051560" y="2477192"/>
            <a:chExt cx="8641080" cy="2211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60" y="2477192"/>
              <a:ext cx="8641080" cy="12095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897" y="3478875"/>
              <a:ext cx="6758246" cy="12095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7443" y="2506229"/>
            <a:ext cx="8520430" cy="203453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48055" marR="5080" indent="-935990">
              <a:lnSpc>
                <a:spcPts val="7900"/>
              </a:lnSpc>
              <a:spcBef>
                <a:spcPts val="219"/>
              </a:spcBef>
            </a:pPr>
            <a:r>
              <a:rPr sz="6600" spc="-5" dirty="0"/>
              <a:t>Construindo um Modelo </a:t>
            </a:r>
            <a:r>
              <a:rPr sz="6600" spc="-1480" dirty="0"/>
              <a:t> </a:t>
            </a:r>
            <a:r>
              <a:rPr sz="6600" spc="-5" dirty="0"/>
              <a:t>de</a:t>
            </a:r>
            <a:r>
              <a:rPr sz="6600" spc="-10" dirty="0"/>
              <a:t> </a:t>
            </a:r>
            <a:r>
              <a:rPr sz="6600" dirty="0"/>
              <a:t>Banco</a:t>
            </a:r>
            <a:r>
              <a:rPr sz="6600" spc="-5" dirty="0"/>
              <a:t> de Dados</a:t>
            </a:r>
            <a:endParaRPr sz="6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9661" y="390697"/>
            <a:ext cx="6754495" cy="1496695"/>
            <a:chOff x="2489661" y="390697"/>
            <a:chExt cx="6754495" cy="1496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9661" y="390697"/>
              <a:ext cx="6754091" cy="8354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3854" y="1051559"/>
              <a:ext cx="4085705" cy="8354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53945" marR="5080" indent="-1332230">
              <a:lnSpc>
                <a:spcPts val="5200"/>
              </a:lnSpc>
              <a:spcBef>
                <a:spcPts val="280"/>
              </a:spcBef>
            </a:pPr>
            <a:r>
              <a:rPr dirty="0"/>
              <a:t>Como</a:t>
            </a:r>
            <a:r>
              <a:rPr spc="-15" dirty="0"/>
              <a:t> </a:t>
            </a:r>
            <a:r>
              <a:rPr spc="-5" dirty="0"/>
              <a:t>construir</a:t>
            </a:r>
            <a:r>
              <a:rPr spc="-15" dirty="0"/>
              <a:t> </a:t>
            </a:r>
            <a:r>
              <a:rPr dirty="0"/>
              <a:t>o</a:t>
            </a:r>
            <a:r>
              <a:rPr spc="-15" dirty="0"/>
              <a:t> </a:t>
            </a:r>
            <a:r>
              <a:rPr spc="-5" dirty="0"/>
              <a:t>Modelo</a:t>
            </a:r>
            <a:r>
              <a:rPr spc="-10" dirty="0"/>
              <a:t> </a:t>
            </a:r>
            <a:r>
              <a:rPr spc="-5" dirty="0"/>
              <a:t>de </a:t>
            </a:r>
            <a:r>
              <a:rPr spc="-980" dirty="0"/>
              <a:t> </a:t>
            </a:r>
            <a:r>
              <a:rPr spc="-5" dirty="0"/>
              <a:t>Banco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Dados?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473" y="2585288"/>
            <a:ext cx="201365" cy="182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6973" y="2270328"/>
            <a:ext cx="839216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493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construção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modelo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dados,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85" dirty="0">
                <a:latin typeface="Calibri"/>
                <a:cs typeface="Calibri"/>
              </a:rPr>
              <a:t>usa-­‐se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uma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linguagem</a:t>
            </a:r>
            <a:r>
              <a:rPr sz="2400" i="1" spc="2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de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modelagem </a:t>
            </a:r>
            <a:r>
              <a:rPr sz="2400" i="1" dirty="0">
                <a:latin typeface="Calibri"/>
                <a:cs typeface="Calibri"/>
              </a:rPr>
              <a:t>de dados.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473" y="4731588"/>
            <a:ext cx="201365" cy="1828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16973" y="4416628"/>
            <a:ext cx="8392160" cy="16764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0" algn="just">
              <a:lnSpc>
                <a:spcPct val="151000"/>
              </a:lnSpc>
              <a:spcBef>
                <a:spcPts val="50"/>
              </a:spcBef>
            </a:pPr>
            <a:r>
              <a:rPr sz="2400" spc="-5" dirty="0">
                <a:latin typeface="Calibri"/>
                <a:cs typeface="Calibri"/>
              </a:rPr>
              <a:t>Linguagens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modelagem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dados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podem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classificadas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acordo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forma</a:t>
            </a:r>
            <a:r>
              <a:rPr sz="2400" dirty="0">
                <a:latin typeface="Calibri"/>
                <a:cs typeface="Calibri"/>
              </a:rPr>
              <a:t> 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apresentar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modelos,</a:t>
            </a:r>
            <a:r>
              <a:rPr sz="2400" dirty="0">
                <a:latin typeface="Calibri"/>
                <a:cs typeface="Calibri"/>
              </a:rPr>
              <a:t> em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linguagens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textuais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linguagens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gráﬁcas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246" y="411480"/>
            <a:ext cx="7456516" cy="8395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3548" y="440893"/>
            <a:ext cx="7351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Modelagem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Banco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Dados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248" y="2082049"/>
            <a:ext cx="201365" cy="1828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4748" y="1767089"/>
            <a:ext cx="829818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 algn="just">
              <a:lnSpc>
                <a:spcPct val="1493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modelagem </a:t>
            </a:r>
            <a:r>
              <a:rPr sz="2400" dirty="0">
                <a:latin typeface="Calibri"/>
                <a:cs typeface="Calibri"/>
              </a:rPr>
              <a:t>de banco de </a:t>
            </a:r>
            <a:r>
              <a:rPr sz="2400" spc="-5" dirty="0">
                <a:latin typeface="Calibri"/>
                <a:cs typeface="Calibri"/>
              </a:rPr>
              <a:t>dados, consiste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5" dirty="0">
                <a:latin typeface="Calibri"/>
                <a:cs typeface="Calibri"/>
              </a:rPr>
              <a:t>apresentar como </a:t>
            </a:r>
            <a:r>
              <a:rPr sz="2400" dirty="0">
                <a:latin typeface="Calibri"/>
                <a:cs typeface="Calibri"/>
              </a:rPr>
              <a:t> está </a:t>
            </a:r>
            <a:r>
              <a:rPr sz="2400" spc="-5" dirty="0">
                <a:latin typeface="Calibri"/>
                <a:cs typeface="Calibri"/>
              </a:rPr>
              <a:t>internamente </a:t>
            </a:r>
            <a:r>
              <a:rPr sz="2400" dirty="0">
                <a:latin typeface="Calibri"/>
                <a:cs typeface="Calibri"/>
              </a:rPr>
              <a:t>desenhado o banco de </a:t>
            </a:r>
            <a:r>
              <a:rPr sz="2400" spc="-5" dirty="0">
                <a:latin typeface="Calibri"/>
                <a:cs typeface="Calibri"/>
              </a:rPr>
              <a:t>dados, facilitando </a:t>
            </a:r>
            <a:r>
              <a:rPr sz="2400" dirty="0">
                <a:latin typeface="Calibri"/>
                <a:cs typeface="Calibri"/>
              </a:rPr>
              <a:t>na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compreensão</a:t>
            </a:r>
            <a:r>
              <a:rPr sz="2400" dirty="0">
                <a:latin typeface="Calibri"/>
                <a:cs typeface="Calibri"/>
              </a:rPr>
              <a:t> e </a:t>
            </a:r>
            <a:r>
              <a:rPr sz="2400" spc="-5" dirty="0">
                <a:latin typeface="Calibri"/>
                <a:cs typeface="Calibri"/>
              </a:rPr>
              <a:t>entendimento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</a:t>
            </a:r>
            <a:r>
              <a:rPr sz="2400" dirty="0">
                <a:latin typeface="Calibri"/>
                <a:cs typeface="Calibri"/>
              </a:rPr>
              <a:t> qualquer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usuário.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248" y="4774449"/>
            <a:ext cx="201365" cy="182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94748" y="4446789"/>
            <a:ext cx="8298180" cy="16891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6350" algn="just">
              <a:lnSpc>
                <a:spcPct val="151000"/>
              </a:lnSpc>
              <a:spcBef>
                <a:spcPts val="150"/>
              </a:spcBef>
            </a:pPr>
            <a:r>
              <a:rPr sz="2400" dirty="0">
                <a:latin typeface="Calibri"/>
                <a:cs typeface="Calibri"/>
              </a:rPr>
              <a:t>Esta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modelagem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banco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realizada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através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linguagem </a:t>
            </a:r>
            <a:r>
              <a:rPr sz="2400" dirty="0">
                <a:latin typeface="Calibri"/>
                <a:cs typeface="Calibri"/>
              </a:rPr>
              <a:t>de banco de </a:t>
            </a:r>
            <a:r>
              <a:rPr sz="2400" spc="-5" dirty="0">
                <a:latin typeface="Calibri"/>
                <a:cs typeface="Calibri"/>
              </a:rPr>
              <a:t>dados,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denominada </a:t>
            </a:r>
            <a:r>
              <a:rPr sz="2400" i="1" spc="-5" dirty="0">
                <a:latin typeface="Calibri"/>
                <a:cs typeface="Calibri"/>
              </a:rPr>
              <a:t>esquema </a:t>
            </a:r>
            <a:r>
              <a:rPr sz="2400" i="1" dirty="0">
                <a:latin typeface="Calibri"/>
                <a:cs typeface="Calibri"/>
              </a:rPr>
              <a:t>de banco de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dados.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025" y="399011"/>
            <a:ext cx="7365075" cy="835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1082" y="426604"/>
            <a:ext cx="7259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Projetando</a:t>
            </a:r>
            <a:r>
              <a:rPr spc="-25" dirty="0"/>
              <a:t> </a:t>
            </a:r>
            <a:r>
              <a:rPr spc="-5" dirty="0"/>
              <a:t>um</a:t>
            </a:r>
            <a:r>
              <a:rPr spc="-25" dirty="0"/>
              <a:t> </a:t>
            </a:r>
            <a:r>
              <a:rPr spc="-5" dirty="0"/>
              <a:t>banco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dados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112" y="3443489"/>
            <a:ext cx="184585" cy="167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112" y="4027689"/>
            <a:ext cx="184585" cy="167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112" y="4599189"/>
            <a:ext cx="184585" cy="1676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1211" y="1982989"/>
            <a:ext cx="8633460" cy="285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  <a:tabLst>
                <a:tab pos="355600" algn="l"/>
                <a:tab pos="1411605" algn="l"/>
                <a:tab pos="1864995" algn="l"/>
                <a:tab pos="2410460" algn="l"/>
                <a:tab pos="3171190" algn="l"/>
                <a:tab pos="4069079" algn="l"/>
                <a:tab pos="4522470" algn="l"/>
                <a:tab pos="5410200" algn="l"/>
                <a:tab pos="5703570" algn="l"/>
                <a:tab pos="6833234" algn="l"/>
                <a:tab pos="7370445" algn="l"/>
                <a:tab pos="7990840" algn="l"/>
              </a:tabLst>
            </a:pPr>
            <a:r>
              <a:rPr sz="2400" dirty="0">
                <a:latin typeface="Calibri"/>
                <a:cs typeface="Calibri"/>
              </a:rPr>
              <a:t>O	p</a:t>
            </a:r>
            <a:r>
              <a:rPr sz="2400" spc="-5" dirty="0">
                <a:latin typeface="Calibri"/>
                <a:cs typeface="Calibri"/>
              </a:rPr>
              <a:t>ro</a:t>
            </a:r>
            <a:r>
              <a:rPr sz="2400" dirty="0">
                <a:latin typeface="Calibri"/>
                <a:cs typeface="Calibri"/>
              </a:rPr>
              <a:t>jeto	de	um	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vo	banco	de	dad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	é	dividido	em	t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ês	fases  </a:t>
            </a:r>
            <a:r>
              <a:rPr sz="2400" spc="-5" dirty="0">
                <a:latin typeface="Calibri"/>
                <a:cs typeface="Calibri"/>
              </a:rPr>
              <a:t>diferentes, fazendo</a:t>
            </a:r>
            <a:r>
              <a:rPr sz="2400" dirty="0">
                <a:latin typeface="Calibri"/>
                <a:cs typeface="Calibri"/>
              </a:rPr>
              <a:t> uso </a:t>
            </a:r>
            <a:r>
              <a:rPr sz="2400" spc="-5" dirty="0">
                <a:latin typeface="Calibri"/>
                <a:cs typeface="Calibri"/>
              </a:rPr>
              <a:t>do:</a:t>
            </a:r>
            <a:endParaRPr sz="2400">
              <a:latin typeface="Calibri"/>
              <a:cs typeface="Calibri"/>
            </a:endParaRPr>
          </a:p>
          <a:p>
            <a:pPr marL="927100" marR="5520055">
              <a:lnSpc>
                <a:spcPct val="172300"/>
              </a:lnSpc>
              <a:spcBef>
                <a:spcPts val="10"/>
              </a:spcBef>
            </a:pPr>
            <a:r>
              <a:rPr sz="2200" spc="-5" dirty="0">
                <a:latin typeface="Calibri"/>
                <a:cs typeface="Calibri"/>
              </a:rPr>
              <a:t>modelo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conceitual;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modelo lógico;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físico.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3367" y="2198715"/>
            <a:ext cx="6733540" cy="3213100"/>
            <a:chOff x="2003367" y="2198715"/>
            <a:chExt cx="6733540" cy="3213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3367" y="2198715"/>
              <a:ext cx="6733308" cy="12053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1545" y="3200399"/>
              <a:ext cx="561109" cy="12095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3200" y="4202083"/>
              <a:ext cx="5257800" cy="12095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3106" y="2226829"/>
            <a:ext cx="6609080" cy="30378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7900"/>
              </a:lnSpc>
              <a:spcBef>
                <a:spcPts val="380"/>
              </a:spcBef>
            </a:pPr>
            <a:r>
              <a:rPr sz="6600" spc="-5" dirty="0"/>
              <a:t>Modelo</a:t>
            </a:r>
            <a:r>
              <a:rPr sz="6600" spc="-55" dirty="0"/>
              <a:t> </a:t>
            </a:r>
            <a:r>
              <a:rPr sz="6600" spc="-5" dirty="0"/>
              <a:t>Conceitual </a:t>
            </a:r>
            <a:r>
              <a:rPr sz="6600" spc="-1480" dirty="0"/>
              <a:t> </a:t>
            </a:r>
            <a:r>
              <a:rPr sz="6600" dirty="0"/>
              <a:t>e</a:t>
            </a:r>
            <a:endParaRPr sz="6600"/>
          </a:p>
          <a:p>
            <a:pPr algn="ctr">
              <a:lnSpc>
                <a:spcPts val="7640"/>
              </a:lnSpc>
            </a:pPr>
            <a:r>
              <a:rPr sz="6600" spc="-5" dirty="0"/>
              <a:t>Modelo</a:t>
            </a:r>
            <a:r>
              <a:rPr sz="6600" spc="-30" dirty="0"/>
              <a:t> </a:t>
            </a:r>
            <a:r>
              <a:rPr sz="6600" spc="-5" dirty="0"/>
              <a:t>Lógico</a:t>
            </a:r>
            <a:endParaRPr sz="6600"/>
          </a:p>
        </p:txBody>
      </p:sp>
      <p:sp>
        <p:nvSpPr>
          <p:cNvPr id="7" name="object 7"/>
          <p:cNvSpPr txBox="1"/>
          <p:nvPr/>
        </p:nvSpPr>
        <p:spPr>
          <a:xfrm>
            <a:off x="4652275" y="6666226"/>
            <a:ext cx="2426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MILLER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2009,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Capítulo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9441" y="6545058"/>
            <a:ext cx="484093" cy="4840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3116" y="399011"/>
            <a:ext cx="4505497" cy="835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0379" y="426604"/>
            <a:ext cx="4414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</a:t>
            </a:r>
            <a:r>
              <a:rPr spc="-50" dirty="0"/>
              <a:t> </a:t>
            </a:r>
            <a:r>
              <a:rPr spc="-5" dirty="0"/>
              <a:t>Conceitual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961" y="1980133"/>
            <a:ext cx="201365" cy="1828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7774" y="5040833"/>
            <a:ext cx="7058025" cy="1098550"/>
            <a:chOff x="897774" y="5040833"/>
            <a:chExt cx="7058025" cy="10985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774" y="5266112"/>
              <a:ext cx="7057504" cy="8728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961" y="5040833"/>
              <a:ext cx="201365" cy="1828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80462" y="1703272"/>
            <a:ext cx="8355330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 algn="just">
              <a:lnSpc>
                <a:spcPct val="1389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Representa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descrição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banco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independente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implementação</a:t>
            </a:r>
            <a:r>
              <a:rPr sz="2400" dirty="0">
                <a:latin typeface="Calibri"/>
                <a:cs typeface="Calibri"/>
              </a:rPr>
              <a:t> 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SGBD,</a:t>
            </a:r>
            <a:r>
              <a:rPr sz="2400" dirty="0">
                <a:latin typeface="Calibri"/>
                <a:cs typeface="Calibri"/>
              </a:rPr>
              <a:t> este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registro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5" dirty="0">
                <a:latin typeface="Calibri"/>
                <a:cs typeface="Calibri"/>
              </a:rPr>
              <a:t>dados podem aparecer </a:t>
            </a:r>
            <a:r>
              <a:rPr sz="2400" dirty="0">
                <a:latin typeface="Calibri"/>
                <a:cs typeface="Calibri"/>
              </a:rPr>
              <a:t>no banco de </a:t>
            </a:r>
            <a:r>
              <a:rPr sz="2400" spc="-5" dirty="0">
                <a:latin typeface="Calibri"/>
                <a:cs typeface="Calibri"/>
              </a:rPr>
              <a:t>dados, mas </a:t>
            </a:r>
            <a:r>
              <a:rPr sz="2400" dirty="0">
                <a:latin typeface="Calibri"/>
                <a:cs typeface="Calibri"/>
              </a:rPr>
              <a:t>não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registra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dados</a:t>
            </a:r>
            <a:r>
              <a:rPr sz="2400" dirty="0">
                <a:latin typeface="Calibri"/>
                <a:cs typeface="Calibri"/>
              </a:rPr>
              <a:t> estão </a:t>
            </a:r>
            <a:r>
              <a:rPr sz="2400" spc="-5" dirty="0">
                <a:latin typeface="Calibri"/>
                <a:cs typeface="Calibri"/>
              </a:rPr>
              <a:t>armazenados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nível 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SGBD.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811" y="4906212"/>
            <a:ext cx="651446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Pode</a:t>
            </a:r>
            <a:r>
              <a:rPr sz="2400" dirty="0">
                <a:latin typeface="Calibri"/>
                <a:cs typeface="Calibri"/>
              </a:rPr>
              <a:t> ser </a:t>
            </a:r>
            <a:r>
              <a:rPr sz="2400" spc="-5" dirty="0">
                <a:latin typeface="Calibri"/>
                <a:cs typeface="Calibri"/>
              </a:rPr>
              <a:t>definido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também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semântico.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s: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Mod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elo E</a:t>
            </a:r>
            <a:r>
              <a:rPr sz="2400" b="1" spc="-490" dirty="0">
                <a:solidFill>
                  <a:srgbClr val="FF0000"/>
                </a:solidFill>
                <a:latin typeface="Calibri"/>
                <a:cs typeface="Calibri"/>
              </a:rPr>
              <a:t>-­‐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, dia</a:t>
            </a:r>
            <a:r>
              <a:rPr sz="2400" spc="-5" dirty="0">
                <a:latin typeface="Calibri"/>
                <a:cs typeface="Calibri"/>
              </a:rPr>
              <a:t>gr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 de classes UML.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254" y="399011"/>
            <a:ext cx="3541222" cy="835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375" y="426604"/>
            <a:ext cx="3432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</a:t>
            </a:r>
            <a:r>
              <a:rPr spc="-60" dirty="0"/>
              <a:t> </a:t>
            </a:r>
            <a:r>
              <a:rPr spc="-5" dirty="0"/>
              <a:t>Lógico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1964893"/>
            <a:ext cx="167804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4047693"/>
            <a:ext cx="167804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5216092"/>
            <a:ext cx="167804" cy="1524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67196" y="5407428"/>
            <a:ext cx="4622165" cy="1168400"/>
            <a:chOff x="1467196" y="5407428"/>
            <a:chExt cx="4622165" cy="1168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7196" y="5407428"/>
              <a:ext cx="4505497" cy="6359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2134" y="6271952"/>
              <a:ext cx="216130" cy="2036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7196" y="5943599"/>
              <a:ext cx="4621875" cy="6317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112" y="5749493"/>
              <a:ext cx="167804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112" y="6282892"/>
              <a:ext cx="167804" cy="152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88412" y="1698193"/>
            <a:ext cx="8176259" cy="48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 algn="just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Representa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descrição </a:t>
            </a:r>
            <a:r>
              <a:rPr sz="2000" dirty="0">
                <a:latin typeface="Calibri"/>
                <a:cs typeface="Calibri"/>
              </a:rPr>
              <a:t>de um banco de </a:t>
            </a:r>
            <a:r>
              <a:rPr sz="2000" spc="-5" dirty="0">
                <a:latin typeface="Calibri"/>
                <a:cs typeface="Calibri"/>
              </a:rPr>
              <a:t>dados </a:t>
            </a:r>
            <a:r>
              <a:rPr sz="2000" dirty="0">
                <a:latin typeface="Calibri"/>
                <a:cs typeface="Calibri"/>
              </a:rPr>
              <a:t>no nível de </a:t>
            </a:r>
            <a:r>
              <a:rPr sz="2000" spc="-5" dirty="0">
                <a:latin typeface="Calibri"/>
                <a:cs typeface="Calibri"/>
              </a:rPr>
              <a:t>abstração </a:t>
            </a:r>
            <a:r>
              <a:rPr sz="2000" dirty="0">
                <a:latin typeface="Calibri"/>
                <a:cs typeface="Calibri"/>
              </a:rPr>
              <a:t>visto pelo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usuário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SGBD, </a:t>
            </a:r>
            <a:r>
              <a:rPr sz="2000" dirty="0">
                <a:latin typeface="Calibri"/>
                <a:cs typeface="Calibri"/>
              </a:rPr>
              <a:t>sendo </a:t>
            </a:r>
            <a:r>
              <a:rPr sz="2000" spc="-5" dirty="0">
                <a:latin typeface="Calibri"/>
                <a:cs typeface="Calibri"/>
              </a:rPr>
              <a:t>totalmente</a:t>
            </a:r>
            <a:r>
              <a:rPr sz="2000" dirty="0">
                <a:latin typeface="Calibri"/>
                <a:cs typeface="Calibri"/>
              </a:rPr>
              <a:t> dependente do </a:t>
            </a:r>
            <a:r>
              <a:rPr sz="2000" spc="-5" dirty="0">
                <a:latin typeface="Calibri"/>
                <a:cs typeface="Calibri"/>
              </a:rPr>
              <a:t>SGBD </a:t>
            </a:r>
            <a:r>
              <a:rPr sz="2000" dirty="0">
                <a:latin typeface="Calibri"/>
                <a:cs typeface="Calibri"/>
              </a:rPr>
              <a:t>que esta </a:t>
            </a:r>
            <a:r>
              <a:rPr sz="2000" spc="-5" dirty="0">
                <a:latin typeface="Calibri"/>
                <a:cs typeface="Calibri"/>
              </a:rPr>
              <a:t>utilizado. </a:t>
            </a:r>
            <a:r>
              <a:rPr sz="2000" dirty="0">
                <a:latin typeface="Calibri"/>
                <a:cs typeface="Calibri"/>
              </a:rPr>
              <a:t> Sua </a:t>
            </a:r>
            <a:r>
              <a:rPr sz="2000" spc="-5" dirty="0">
                <a:latin typeface="Calibri"/>
                <a:cs typeface="Calibri"/>
              </a:rPr>
              <a:t>principal finalidade </a:t>
            </a:r>
            <a:r>
              <a:rPr sz="2000" dirty="0">
                <a:latin typeface="Calibri"/>
                <a:cs typeface="Calibri"/>
              </a:rPr>
              <a:t>é a </a:t>
            </a:r>
            <a:r>
              <a:rPr sz="2000" spc="-5" dirty="0">
                <a:latin typeface="Calibri"/>
                <a:cs typeface="Calibri"/>
              </a:rPr>
              <a:t>representação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5" dirty="0">
                <a:latin typeface="Calibri"/>
                <a:cs typeface="Calibri"/>
              </a:rPr>
              <a:t>estrutura </a:t>
            </a:r>
            <a:r>
              <a:rPr sz="2000" dirty="0">
                <a:latin typeface="Calibri"/>
                <a:cs typeface="Calibri"/>
              </a:rPr>
              <a:t>de um banco de </a:t>
            </a:r>
            <a:r>
              <a:rPr sz="2000" spc="-5" dirty="0">
                <a:latin typeface="Calibri"/>
                <a:cs typeface="Calibri"/>
              </a:rPr>
              <a:t>dados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conforme </a:t>
            </a:r>
            <a:r>
              <a:rPr sz="2000" dirty="0">
                <a:latin typeface="Calibri"/>
                <a:cs typeface="Calibri"/>
              </a:rPr>
              <a:t>visto pelo </a:t>
            </a:r>
            <a:r>
              <a:rPr sz="2000" spc="-5" dirty="0">
                <a:latin typeface="Calibri"/>
                <a:cs typeface="Calibri"/>
              </a:rPr>
              <a:t>usuário.</a:t>
            </a:r>
            <a:endParaRPr sz="2000">
              <a:latin typeface="Calibri"/>
              <a:cs typeface="Calibri"/>
            </a:endParaRPr>
          </a:p>
          <a:p>
            <a:pPr marL="12700" marR="5080" indent="6350" algn="just">
              <a:lnSpc>
                <a:spcPct val="150000"/>
              </a:lnSpc>
              <a:spcBef>
                <a:spcPts val="2000"/>
              </a:spcBef>
            </a:pPr>
            <a:r>
              <a:rPr sz="2000" spc="-5" dirty="0">
                <a:latin typeface="Calibri"/>
                <a:cs typeface="Calibri"/>
              </a:rPr>
              <a:t>Pode </a:t>
            </a:r>
            <a:r>
              <a:rPr sz="2000" dirty="0">
                <a:latin typeface="Calibri"/>
                <a:cs typeface="Calibri"/>
              </a:rPr>
              <a:t>ser </a:t>
            </a:r>
            <a:r>
              <a:rPr sz="2000" spc="-5" dirty="0">
                <a:latin typeface="Calibri"/>
                <a:cs typeface="Calibri"/>
              </a:rPr>
              <a:t>definido também como modelo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implementação, possuindo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nível de </a:t>
            </a:r>
            <a:r>
              <a:rPr sz="2000" spc="-5" dirty="0">
                <a:latin typeface="Calibri"/>
                <a:cs typeface="Calibri"/>
              </a:rPr>
              <a:t>abstração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inferior</a:t>
            </a:r>
            <a:r>
              <a:rPr sz="2000" dirty="0">
                <a:latin typeface="Calibri"/>
                <a:cs typeface="Calibri"/>
              </a:rPr>
              <a:t> ao </a:t>
            </a:r>
            <a:r>
              <a:rPr sz="2000" spc="-5" dirty="0">
                <a:latin typeface="Calibri"/>
                <a:cs typeface="Calibri"/>
              </a:rPr>
              <a:t>modelo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conceitual.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905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Podem </a:t>
            </a:r>
            <a:r>
              <a:rPr sz="2000" dirty="0">
                <a:latin typeface="Calibri"/>
                <a:cs typeface="Calibri"/>
              </a:rPr>
              <a:t>ser</a:t>
            </a:r>
            <a:r>
              <a:rPr sz="2000" spc="-5" dirty="0">
                <a:latin typeface="Calibri"/>
                <a:cs typeface="Calibri"/>
              </a:rPr>
              <a:t> classificados como:</a:t>
            </a:r>
            <a:endParaRPr sz="2000">
              <a:latin typeface="Calibri"/>
              <a:cs typeface="Calibri"/>
            </a:endParaRPr>
          </a:p>
          <a:p>
            <a:pPr marL="469900" marR="3608070">
              <a:lnSpc>
                <a:spcPct val="175000"/>
              </a:lnSpc>
            </a:pPr>
            <a:r>
              <a:rPr sz="2000" spc="-5" dirty="0">
                <a:solidFill>
                  <a:srgbClr val="5D0A02"/>
                </a:solidFill>
                <a:latin typeface="Calibri"/>
                <a:cs typeface="Calibri"/>
              </a:rPr>
              <a:t>modelos</a:t>
            </a:r>
            <a:r>
              <a:rPr sz="2000" dirty="0">
                <a:solidFill>
                  <a:srgbClr val="5D0A0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D0A02"/>
                </a:solidFill>
                <a:latin typeface="Calibri"/>
                <a:cs typeface="Calibri"/>
              </a:rPr>
              <a:t>lógicos</a:t>
            </a:r>
            <a:r>
              <a:rPr sz="2000" dirty="0">
                <a:solidFill>
                  <a:srgbClr val="5D0A0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D0A02"/>
                </a:solidFill>
                <a:latin typeface="Calibri"/>
                <a:cs typeface="Calibri"/>
              </a:rPr>
              <a:t>baseados</a:t>
            </a:r>
            <a:r>
              <a:rPr sz="2000" spc="5" dirty="0">
                <a:solidFill>
                  <a:srgbClr val="5D0A0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D0A02"/>
                </a:solidFill>
                <a:latin typeface="Calibri"/>
                <a:cs typeface="Calibri"/>
              </a:rPr>
              <a:t>em </a:t>
            </a:r>
            <a:r>
              <a:rPr sz="2000" spc="-5" dirty="0">
                <a:solidFill>
                  <a:srgbClr val="5D0A02"/>
                </a:solidFill>
                <a:latin typeface="Calibri"/>
                <a:cs typeface="Calibri"/>
              </a:rPr>
              <a:t>objetos; </a:t>
            </a:r>
            <a:r>
              <a:rPr sz="2000" dirty="0">
                <a:solidFill>
                  <a:srgbClr val="5D0A0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D0A02"/>
                </a:solidFill>
                <a:latin typeface="Calibri"/>
                <a:cs typeface="Calibri"/>
              </a:rPr>
              <a:t>modelos</a:t>
            </a:r>
            <a:r>
              <a:rPr sz="2000" dirty="0">
                <a:solidFill>
                  <a:srgbClr val="5D0A0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D0A02"/>
                </a:solidFill>
                <a:latin typeface="Calibri"/>
                <a:cs typeface="Calibri"/>
              </a:rPr>
              <a:t>lógicos</a:t>
            </a:r>
            <a:r>
              <a:rPr sz="2000" spc="5" dirty="0">
                <a:solidFill>
                  <a:srgbClr val="5D0A0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D0A02"/>
                </a:solidFill>
                <a:latin typeface="Calibri"/>
                <a:cs typeface="Calibri"/>
              </a:rPr>
              <a:t>baseados</a:t>
            </a:r>
            <a:r>
              <a:rPr sz="2000" spc="5" dirty="0">
                <a:solidFill>
                  <a:srgbClr val="5D0A0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D0A02"/>
                </a:solidFill>
                <a:latin typeface="Calibri"/>
                <a:cs typeface="Calibri"/>
              </a:rPr>
              <a:t>em </a:t>
            </a:r>
            <a:r>
              <a:rPr sz="2000" spc="-5" dirty="0">
                <a:solidFill>
                  <a:srgbClr val="5D0A02"/>
                </a:solidFill>
                <a:latin typeface="Calibri"/>
                <a:cs typeface="Calibri"/>
              </a:rPr>
              <a:t>registros.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083" y="349135"/>
            <a:ext cx="9143998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11149" y="3228938"/>
            <a:ext cx="6654800" cy="1361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05685" marR="5080" indent="-2293620">
              <a:lnSpc>
                <a:spcPts val="5000"/>
              </a:lnSpc>
              <a:spcBef>
                <a:spcPts val="700"/>
              </a:spcBef>
              <a:tabLst>
                <a:tab pos="2840355" algn="l"/>
              </a:tabLst>
            </a:pPr>
            <a:r>
              <a:rPr sz="4600" spc="-55" dirty="0">
                <a:latin typeface="Times New Roman"/>
                <a:cs typeface="Times New Roman"/>
              </a:rPr>
              <a:t>Mode</a:t>
            </a:r>
            <a:r>
              <a:rPr sz="4600" spc="-35" dirty="0">
                <a:latin typeface="Times New Roman"/>
                <a:cs typeface="Times New Roman"/>
              </a:rPr>
              <a:t>l</a:t>
            </a:r>
            <a:r>
              <a:rPr sz="4600" spc="-110" dirty="0">
                <a:latin typeface="Times New Roman"/>
                <a:cs typeface="Times New Roman"/>
              </a:rPr>
              <a:t>os</a:t>
            </a:r>
            <a:r>
              <a:rPr sz="4600" dirty="0">
                <a:latin typeface="Times New Roman"/>
                <a:cs typeface="Times New Roman"/>
              </a:rPr>
              <a:t> </a:t>
            </a:r>
            <a:r>
              <a:rPr sz="4600" spc="95" dirty="0">
                <a:latin typeface="Times New Roman"/>
                <a:cs typeface="Times New Roman"/>
              </a:rPr>
              <a:t>d</a:t>
            </a:r>
            <a:r>
              <a:rPr sz="4600" spc="-114" dirty="0">
                <a:latin typeface="Times New Roman"/>
                <a:cs typeface="Times New Roman"/>
              </a:rPr>
              <a:t>e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30" dirty="0">
                <a:latin typeface="Times New Roman"/>
                <a:cs typeface="Times New Roman"/>
              </a:rPr>
              <a:t>A</a:t>
            </a:r>
            <a:r>
              <a:rPr sz="4600" spc="-65" dirty="0">
                <a:latin typeface="Times New Roman"/>
                <a:cs typeface="Times New Roman"/>
              </a:rPr>
              <a:t>r</a:t>
            </a:r>
            <a:r>
              <a:rPr sz="4600" spc="30" dirty="0">
                <a:latin typeface="Times New Roman"/>
                <a:cs typeface="Times New Roman"/>
              </a:rPr>
              <a:t>m</a:t>
            </a:r>
            <a:r>
              <a:rPr sz="4600" spc="-295" dirty="0">
                <a:latin typeface="Times New Roman"/>
                <a:cs typeface="Times New Roman"/>
              </a:rPr>
              <a:t>a</a:t>
            </a:r>
            <a:r>
              <a:rPr sz="4600" spc="-300" dirty="0">
                <a:latin typeface="Times New Roman"/>
                <a:cs typeface="Times New Roman"/>
              </a:rPr>
              <a:t>z</a:t>
            </a:r>
            <a:r>
              <a:rPr sz="4600" spc="10" dirty="0">
                <a:latin typeface="Times New Roman"/>
                <a:cs typeface="Times New Roman"/>
              </a:rPr>
              <a:t>ena</a:t>
            </a:r>
            <a:r>
              <a:rPr sz="4600" spc="15" dirty="0">
                <a:latin typeface="Times New Roman"/>
                <a:cs typeface="Times New Roman"/>
              </a:rPr>
              <a:t>m</a:t>
            </a:r>
            <a:r>
              <a:rPr sz="4600" spc="85" dirty="0">
                <a:latin typeface="Times New Roman"/>
                <a:cs typeface="Times New Roman"/>
              </a:rPr>
              <a:t>en</a:t>
            </a:r>
            <a:r>
              <a:rPr sz="4600" spc="15" dirty="0">
                <a:latin typeface="Times New Roman"/>
                <a:cs typeface="Times New Roman"/>
              </a:rPr>
              <a:t>t</a:t>
            </a:r>
            <a:r>
              <a:rPr sz="4600" spc="10" dirty="0">
                <a:latin typeface="Times New Roman"/>
                <a:cs typeface="Times New Roman"/>
              </a:rPr>
              <a:t>o  </a:t>
            </a:r>
            <a:r>
              <a:rPr sz="4600" spc="-10" dirty="0">
                <a:latin typeface="Times New Roman"/>
                <a:cs typeface="Times New Roman"/>
              </a:rPr>
              <a:t>de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dados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7990" y="5405766"/>
            <a:ext cx="1233310" cy="12333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414" y="399011"/>
            <a:ext cx="6537959" cy="835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7106" y="426604"/>
            <a:ext cx="6430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Diferentes</a:t>
            </a:r>
            <a:r>
              <a:rPr spc="-15" dirty="0"/>
              <a:t> </a:t>
            </a:r>
            <a:r>
              <a:rPr spc="-5" dirty="0"/>
              <a:t>Modelos</a:t>
            </a:r>
            <a:r>
              <a:rPr spc="-10" dirty="0"/>
              <a:t> </a:t>
            </a:r>
            <a:r>
              <a:rPr spc="-5" dirty="0"/>
              <a:t>Lógicos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1748993"/>
            <a:ext cx="167804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2460193"/>
            <a:ext cx="167804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3171393"/>
            <a:ext cx="167804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5050993"/>
            <a:ext cx="167804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5762193"/>
            <a:ext cx="167804" cy="152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8412" y="1634693"/>
            <a:ext cx="8247380" cy="434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Modelo </a:t>
            </a:r>
            <a:r>
              <a:rPr sz="2000" b="1" dirty="0">
                <a:latin typeface="Calibri"/>
                <a:cs typeface="Calibri"/>
              </a:rPr>
              <a:t>de rede – </a:t>
            </a:r>
            <a:r>
              <a:rPr sz="2000" spc="-5" dirty="0">
                <a:latin typeface="Calibri"/>
                <a:cs typeface="Calibri"/>
              </a:rPr>
              <a:t>Baseado </a:t>
            </a:r>
            <a:r>
              <a:rPr sz="2000" dirty="0">
                <a:latin typeface="Calibri"/>
                <a:cs typeface="Calibri"/>
              </a:rPr>
              <a:t>em links de </a:t>
            </a:r>
            <a:r>
              <a:rPr sz="2000" spc="-5" dirty="0">
                <a:latin typeface="Calibri"/>
                <a:cs typeface="Calibri"/>
              </a:rPr>
              <a:t>conexão;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Modelo</a:t>
            </a:r>
            <a:r>
              <a:rPr sz="2000" b="1" dirty="0">
                <a:latin typeface="Calibri"/>
                <a:cs typeface="Calibri"/>
              </a:rPr>
              <a:t> hierárquico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" dirty="0">
                <a:latin typeface="Calibri"/>
                <a:cs typeface="Calibri"/>
              </a:rPr>
              <a:t> Baseado</a:t>
            </a:r>
            <a:r>
              <a:rPr sz="2000" dirty="0">
                <a:latin typeface="Calibri"/>
                <a:cs typeface="Calibri"/>
              </a:rPr>
              <a:t> na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estrutura</a:t>
            </a:r>
            <a:r>
              <a:rPr sz="2000" dirty="0">
                <a:latin typeface="Calibri"/>
                <a:cs typeface="Calibri"/>
              </a:rPr>
              <a:t> de </a:t>
            </a:r>
            <a:r>
              <a:rPr sz="2000" spc="-5" dirty="0">
                <a:latin typeface="Calibri"/>
                <a:cs typeface="Calibri"/>
              </a:rPr>
              <a:t>árvore;</a:t>
            </a:r>
            <a:endParaRPr sz="2000">
              <a:latin typeface="Calibri"/>
              <a:cs typeface="Calibri"/>
            </a:endParaRPr>
          </a:p>
          <a:p>
            <a:pPr marL="12700" marR="5080" indent="6350">
              <a:lnSpc>
                <a:spcPct val="150000"/>
              </a:lnSpc>
              <a:spcBef>
                <a:spcPts val="2000"/>
              </a:spcBef>
            </a:pPr>
            <a:r>
              <a:rPr sz="2000" b="1" spc="-5" dirty="0">
                <a:latin typeface="Calibri"/>
                <a:cs typeface="Calibri"/>
              </a:rPr>
              <a:t>Modelo</a:t>
            </a:r>
            <a:r>
              <a:rPr sz="2000" b="1" spc="2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Relacional</a:t>
            </a:r>
            <a:r>
              <a:rPr sz="2000" b="1" spc="280" dirty="0">
                <a:latin typeface="Calibri"/>
                <a:cs typeface="Calibri"/>
              </a:rPr>
              <a:t> </a:t>
            </a:r>
            <a:r>
              <a:rPr sz="2000" spc="-409" dirty="0">
                <a:latin typeface="Calibri"/>
                <a:cs typeface="Calibri"/>
              </a:rPr>
              <a:t>-­‐</a:t>
            </a:r>
            <a:r>
              <a:rPr sz="2000" spc="-3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Introduzido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Codd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1970.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estrutura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uma relação</a:t>
            </a:r>
            <a:r>
              <a:rPr sz="2000" dirty="0">
                <a:latin typeface="Calibri"/>
                <a:cs typeface="Calibri"/>
              </a:rPr>
              <a:t> Modelo baseado em listas </a:t>
            </a:r>
            <a:r>
              <a:rPr sz="2000" spc="-5" dirty="0">
                <a:latin typeface="Calibri"/>
                <a:cs typeface="Calibri"/>
              </a:rPr>
              <a:t>invertidas.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spc="-409" dirty="0">
                <a:latin typeface="Calibri"/>
                <a:cs typeface="Calibri"/>
              </a:rPr>
              <a:t>-­‐ </a:t>
            </a:r>
            <a:r>
              <a:rPr sz="2000" spc="-5" dirty="0">
                <a:latin typeface="Calibri"/>
                <a:cs typeface="Calibri"/>
              </a:rPr>
              <a:t>Exe</a:t>
            </a:r>
            <a:r>
              <a:rPr sz="2000" dirty="0">
                <a:latin typeface="Calibri"/>
                <a:cs typeface="Calibri"/>
              </a:rPr>
              <a:t>mplo:</a:t>
            </a:r>
            <a:r>
              <a:rPr sz="2000" spc="-5" dirty="0">
                <a:latin typeface="Calibri"/>
                <a:cs typeface="Calibri"/>
              </a:rPr>
              <a:t> ADA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Modelos </a:t>
            </a:r>
            <a:r>
              <a:rPr sz="2000" b="1" dirty="0">
                <a:latin typeface="Calibri"/>
                <a:cs typeface="Calibri"/>
              </a:rPr>
              <a:t>OO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Exemplo:</a:t>
            </a:r>
            <a:r>
              <a:rPr sz="2000" dirty="0">
                <a:latin typeface="Calibri"/>
                <a:cs typeface="Calibri"/>
              </a:rPr>
              <a:t> O2 e</a:t>
            </a:r>
            <a:r>
              <a:rPr sz="2000" spc="-5" dirty="0">
                <a:latin typeface="Calibri"/>
                <a:cs typeface="Calibri"/>
              </a:rPr>
              <a:t> Jasmine;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Modelos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65" dirty="0">
                <a:latin typeface="Calibri"/>
                <a:cs typeface="Calibri"/>
              </a:rPr>
              <a:t>Objeto-­‐Relacional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409" dirty="0">
                <a:latin typeface="Calibri"/>
                <a:cs typeface="Calibri"/>
              </a:rPr>
              <a:t>-­‐</a:t>
            </a:r>
            <a:r>
              <a:rPr sz="2000" spc="-3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Exemplo: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Oracle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8i.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8669" y="419792"/>
            <a:ext cx="3936075" cy="8395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9677" y="448829"/>
            <a:ext cx="3844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5" dirty="0"/>
              <a:t>Rede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198" y="1820429"/>
            <a:ext cx="167804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198" y="2531629"/>
            <a:ext cx="167804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198" y="3700029"/>
            <a:ext cx="167804" cy="152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5698" y="1706129"/>
            <a:ext cx="8391525" cy="312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Coleção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registros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conectados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outros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meio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links</a:t>
            </a:r>
            <a:r>
              <a:rPr sz="2000" spc="-5" dirty="0">
                <a:latin typeface="Calibri"/>
                <a:cs typeface="Calibri"/>
              </a:rPr>
              <a:t>(ponteiros).</a:t>
            </a:r>
            <a:endParaRPr sz="2000">
              <a:latin typeface="Calibri"/>
              <a:cs typeface="Calibri"/>
            </a:endParaRPr>
          </a:p>
          <a:p>
            <a:pPr marL="12700" marR="5080" indent="6350" algn="just">
              <a:lnSpc>
                <a:spcPct val="150000"/>
              </a:lnSpc>
              <a:spcBef>
                <a:spcPts val="2000"/>
              </a:spcBef>
            </a:pPr>
            <a:r>
              <a:rPr sz="2000" spc="-5" dirty="0">
                <a:latin typeface="Calibri"/>
                <a:cs typeface="Calibri"/>
              </a:rPr>
              <a:t>Fortemente</a:t>
            </a:r>
            <a:r>
              <a:rPr sz="2000" dirty="0">
                <a:latin typeface="Calibri"/>
                <a:cs typeface="Calibri"/>
              </a:rPr>
              <a:t> dependente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implementação.</a:t>
            </a:r>
            <a:r>
              <a:rPr sz="2000" dirty="0">
                <a:latin typeface="Calibri"/>
                <a:cs typeface="Calibri"/>
              </a:rPr>
              <a:t> Muitas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vezes</a:t>
            </a:r>
            <a:r>
              <a:rPr sz="2000" dirty="0">
                <a:latin typeface="Calibri"/>
                <a:cs typeface="Calibri"/>
              </a:rPr>
              <a:t> é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necessário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criar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registros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relacionamentos.</a:t>
            </a:r>
            <a:endParaRPr sz="2000">
              <a:latin typeface="Calibri"/>
              <a:cs typeface="Calibri"/>
            </a:endParaRPr>
          </a:p>
          <a:p>
            <a:pPr marL="12700" marR="5080" indent="6350" algn="just">
              <a:lnSpc>
                <a:spcPct val="150000"/>
              </a:lnSpc>
              <a:spcBef>
                <a:spcPts val="2000"/>
              </a:spcBef>
            </a:pPr>
            <a:r>
              <a:rPr sz="2000" spc="-5" dirty="0">
                <a:latin typeface="Calibri"/>
                <a:cs typeface="Calibri"/>
              </a:rPr>
              <a:t>Registros</a:t>
            </a:r>
            <a:r>
              <a:rPr sz="2000" dirty="0">
                <a:latin typeface="Calibri"/>
                <a:cs typeface="Calibri"/>
              </a:rPr>
              <a:t> no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BD</a:t>
            </a:r>
            <a:r>
              <a:rPr sz="2000" dirty="0">
                <a:latin typeface="Calibri"/>
                <a:cs typeface="Calibri"/>
              </a:rPr>
              <a:t> são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organizados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coleções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arbitrárias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grafos,</a:t>
            </a:r>
            <a:r>
              <a:rPr sz="2000" dirty="0">
                <a:latin typeface="Calibri"/>
                <a:cs typeface="Calibri"/>
              </a:rPr>
              <a:t> seu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esquema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pode</a:t>
            </a:r>
            <a:r>
              <a:rPr sz="2000" dirty="0">
                <a:latin typeface="Calibri"/>
                <a:cs typeface="Calibri"/>
              </a:rPr>
              <a:t> 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representado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dirty="0">
                <a:latin typeface="Calibri"/>
                <a:cs typeface="Calibri"/>
              </a:rPr>
              <a:t> um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diagrama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estrutura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constituído por</a:t>
            </a:r>
            <a:r>
              <a:rPr sz="2000" dirty="0">
                <a:latin typeface="Calibri"/>
                <a:cs typeface="Calibri"/>
              </a:rPr>
              <a:t> caixas e linhas.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7148" y="390697"/>
            <a:ext cx="5358130" cy="1496695"/>
            <a:chOff x="3167148" y="390697"/>
            <a:chExt cx="5358130" cy="1496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7148" y="390697"/>
              <a:ext cx="5357552" cy="8354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7886" y="1051559"/>
              <a:ext cx="3936075" cy="8354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05380" marR="5080" indent="-708660">
              <a:lnSpc>
                <a:spcPts val="5200"/>
              </a:lnSpc>
              <a:spcBef>
                <a:spcPts val="280"/>
              </a:spcBef>
            </a:pPr>
            <a:r>
              <a:rPr spc="-5" dirty="0"/>
              <a:t>Representação</a:t>
            </a:r>
            <a:r>
              <a:rPr spc="-60" dirty="0"/>
              <a:t> </a:t>
            </a:r>
            <a:r>
              <a:rPr dirty="0"/>
              <a:t>Gráﬁca </a:t>
            </a:r>
            <a:r>
              <a:rPr spc="-980" dirty="0"/>
              <a:t> </a:t>
            </a:r>
            <a:r>
              <a:rPr spc="-5" dirty="0"/>
              <a:t>Modelo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Rede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2833" y="2265248"/>
            <a:ext cx="7935912" cy="38179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399011"/>
            <a:ext cx="4775661" cy="835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0228" y="426604"/>
            <a:ext cx="467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</a:t>
            </a:r>
            <a:r>
              <a:rPr spc="-45" dirty="0"/>
              <a:t> </a:t>
            </a:r>
            <a:r>
              <a:rPr spc="-5" dirty="0"/>
              <a:t>Hierárquico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461" y="2036329"/>
            <a:ext cx="167804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461" y="3204729"/>
            <a:ext cx="167804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461" y="4373129"/>
            <a:ext cx="167804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461" y="5541529"/>
            <a:ext cx="167804" cy="152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16962" y="1769629"/>
            <a:ext cx="8500110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Todos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registros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Hierárquico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são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organizados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árvore,</a:t>
            </a:r>
            <a:r>
              <a:rPr sz="2000" dirty="0">
                <a:latin typeface="Calibri"/>
                <a:cs typeface="Calibri"/>
              </a:rPr>
              <a:t> este</a:t>
            </a:r>
            <a:r>
              <a:rPr sz="2000" spc="-5" dirty="0">
                <a:latin typeface="Calibri"/>
                <a:cs typeface="Calibri"/>
              </a:rPr>
              <a:t> modelo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mesmos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 </a:t>
            </a:r>
            <a:r>
              <a:rPr sz="2000" spc="-5" dirty="0">
                <a:latin typeface="Calibri"/>
                <a:cs typeface="Calibri"/>
              </a:rPr>
              <a:t>modelo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rede.</a:t>
            </a:r>
            <a:endParaRPr sz="2000">
              <a:latin typeface="Calibri"/>
              <a:cs typeface="Calibri"/>
            </a:endParaRPr>
          </a:p>
          <a:p>
            <a:pPr marL="12700" marR="5080" indent="6350">
              <a:lnSpc>
                <a:spcPct val="150000"/>
              </a:lnSpc>
              <a:spcBef>
                <a:spcPts val="2000"/>
              </a:spcBef>
            </a:pP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muito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tempo,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modelos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hierárquico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mantiveram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frente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relacional,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atualmente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vêm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perdendo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importância.</a:t>
            </a:r>
            <a:endParaRPr sz="2000">
              <a:latin typeface="Calibri"/>
              <a:cs typeface="Calibri"/>
            </a:endParaRPr>
          </a:p>
          <a:p>
            <a:pPr marL="12700" marR="5080" indent="6350">
              <a:lnSpc>
                <a:spcPct val="150000"/>
              </a:lnSpc>
              <a:spcBef>
                <a:spcPts val="2000"/>
              </a:spcBef>
              <a:tabLst>
                <a:tab pos="1840230" algn="l"/>
                <a:tab pos="2276475" algn="l"/>
                <a:tab pos="3234690" algn="l"/>
                <a:tab pos="4474845" algn="l"/>
                <a:tab pos="4877435" algn="l"/>
                <a:tab pos="5835015" algn="l"/>
                <a:tab pos="7187565" algn="l"/>
                <a:tab pos="7482840" algn="l"/>
                <a:tab pos="7912100" algn="l"/>
              </a:tabLst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ife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ent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ente	do	</a:t>
            </a:r>
            <a:r>
              <a:rPr sz="2000" spc="-5" dirty="0">
                <a:latin typeface="Calibri"/>
                <a:cs typeface="Calibri"/>
              </a:rPr>
              <a:t>mo</a:t>
            </a:r>
            <a:r>
              <a:rPr sz="2000" dirty="0">
                <a:latin typeface="Calibri"/>
                <a:cs typeface="Calibri"/>
              </a:rPr>
              <a:t>delo	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ela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nal,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mo</a:t>
            </a:r>
            <a:r>
              <a:rPr sz="2000" dirty="0">
                <a:latin typeface="Calibri"/>
                <a:cs typeface="Calibri"/>
              </a:rPr>
              <a:t>delo	hie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á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quico	e	de	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edes  dependem de </a:t>
            </a:r>
            <a:r>
              <a:rPr sz="2000" spc="-5" dirty="0">
                <a:latin typeface="Calibri"/>
                <a:cs typeface="Calibri"/>
              </a:rPr>
              <a:t>mecanismos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externos</a:t>
            </a:r>
            <a:r>
              <a:rPr sz="2000" dirty="0">
                <a:latin typeface="Calibri"/>
                <a:cs typeface="Calibri"/>
              </a:rPr>
              <a:t> de </a:t>
            </a:r>
            <a:r>
              <a:rPr sz="2000" spc="-5" dirty="0">
                <a:latin typeface="Calibri"/>
                <a:cs typeface="Calibri"/>
              </a:rPr>
              <a:t>estruturação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dados.</a:t>
            </a:r>
            <a:endParaRPr sz="2000">
              <a:latin typeface="Calibri"/>
              <a:cs typeface="Calibri"/>
            </a:endParaRPr>
          </a:p>
          <a:p>
            <a:pPr marL="12700" marR="5080" indent="6350">
              <a:lnSpc>
                <a:spcPct val="150000"/>
              </a:lnSpc>
              <a:spcBef>
                <a:spcPts val="2000"/>
              </a:spcBef>
            </a:pPr>
            <a:r>
              <a:rPr sz="2000" dirty="0">
                <a:latin typeface="Calibri"/>
                <a:cs typeface="Calibri"/>
              </a:rPr>
              <a:t>Os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registros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são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organizados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coleções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arbitrárias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árvores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vez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grafos.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931" y="390697"/>
            <a:ext cx="5370195" cy="1496695"/>
            <a:chOff x="3187931" y="390697"/>
            <a:chExt cx="5370195" cy="1496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931" y="390697"/>
              <a:ext cx="5370021" cy="8354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8875" y="1051559"/>
              <a:ext cx="4775661" cy="8354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016125" marR="5080" indent="-293370">
              <a:lnSpc>
                <a:spcPts val="5200"/>
              </a:lnSpc>
              <a:spcBef>
                <a:spcPts val="280"/>
              </a:spcBef>
            </a:pPr>
            <a:r>
              <a:rPr spc="-5" dirty="0"/>
              <a:t>Representação</a:t>
            </a:r>
            <a:r>
              <a:rPr spc="-60" dirty="0"/>
              <a:t> </a:t>
            </a:r>
            <a:r>
              <a:rPr dirty="0"/>
              <a:t>Gráﬁca </a:t>
            </a:r>
            <a:r>
              <a:rPr spc="-980" dirty="0"/>
              <a:t> </a:t>
            </a:r>
            <a:r>
              <a:rPr spc="-5" dirty="0"/>
              <a:t>Modelo</a:t>
            </a:r>
            <a:r>
              <a:rPr spc="-15" dirty="0"/>
              <a:t> </a:t>
            </a:r>
            <a:r>
              <a:rPr spc="-5" dirty="0"/>
              <a:t>Hierárquico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3908" y="2193810"/>
            <a:ext cx="8713785" cy="39211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148" y="399010"/>
            <a:ext cx="5444836" cy="1009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9364" y="426604"/>
            <a:ext cx="5336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Modelo</a:t>
            </a:r>
            <a:r>
              <a:rPr sz="5400" spc="-45" dirty="0"/>
              <a:t> </a:t>
            </a:r>
            <a:r>
              <a:rPr sz="5400" spc="-5" dirty="0"/>
              <a:t>Relacional</a:t>
            </a:r>
            <a:endParaRPr sz="5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1969338"/>
            <a:ext cx="201365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3315538"/>
            <a:ext cx="201365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4661738"/>
            <a:ext cx="201365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11" y="6020636"/>
            <a:ext cx="201365" cy="1828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88412" y="1654378"/>
            <a:ext cx="8176259" cy="531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493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Dados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suas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associações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representados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uma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coleção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tabelas.</a:t>
            </a:r>
            <a:endParaRPr sz="2400">
              <a:latin typeface="Calibri"/>
              <a:cs typeface="Calibri"/>
            </a:endParaRPr>
          </a:p>
          <a:p>
            <a:pPr marL="12700" marR="5080" indent="6350">
              <a:lnSpc>
                <a:spcPct val="149300"/>
              </a:lnSpc>
              <a:spcBef>
                <a:spcPts val="2000"/>
              </a:spcBef>
              <a:tabLst>
                <a:tab pos="683260" algn="l"/>
                <a:tab pos="1680210" algn="l"/>
                <a:tab pos="3383915" algn="l"/>
                <a:tab pos="3856990" algn="l"/>
                <a:tab pos="5607685" algn="l"/>
                <a:tab pos="6326505" algn="l"/>
              </a:tabLst>
            </a:pPr>
            <a:r>
              <a:rPr sz="2400" dirty="0">
                <a:latin typeface="Calibri"/>
                <a:cs typeface="Calibri"/>
              </a:rPr>
              <a:t>Não	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equer	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ecanis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dirty="0">
                <a:latin typeface="Calibri"/>
                <a:cs typeface="Calibri"/>
              </a:rPr>
              <a:t>s	de	est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utu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ç</a:t>
            </a:r>
            <a:r>
              <a:rPr sz="2400" dirty="0">
                <a:latin typeface="Calibri"/>
                <a:cs typeface="Calibri"/>
              </a:rPr>
              <a:t>ão	pa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	int</a:t>
            </a:r>
            <a:r>
              <a:rPr sz="2400" spc="-5" dirty="0">
                <a:latin typeface="Calibri"/>
                <a:cs typeface="Calibri"/>
              </a:rPr>
              <a:t>err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nar  seus</a:t>
            </a:r>
            <a:r>
              <a:rPr sz="2400" spc="-5" dirty="0">
                <a:latin typeface="Calibri"/>
                <a:cs typeface="Calibri"/>
              </a:rPr>
              <a:t> dados.</a:t>
            </a:r>
            <a:endParaRPr sz="2400">
              <a:latin typeface="Calibri"/>
              <a:cs typeface="Calibri"/>
            </a:endParaRPr>
          </a:p>
          <a:p>
            <a:pPr marL="12700" marR="5080" indent="6350">
              <a:lnSpc>
                <a:spcPct val="152800"/>
              </a:lnSpc>
              <a:spcBef>
                <a:spcPts val="1900"/>
              </a:spcBef>
              <a:tabLst>
                <a:tab pos="1626235" algn="l"/>
                <a:tab pos="3607435" algn="l"/>
                <a:tab pos="4051935" algn="l"/>
                <a:tab pos="5143500" algn="l"/>
                <a:tab pos="6550025" algn="l"/>
                <a:tab pos="6839584" algn="l"/>
                <a:tab pos="7298055" algn="l"/>
              </a:tabLst>
            </a:pP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em</a:t>
            </a:r>
            <a:r>
              <a:rPr sz="2400" dirty="0">
                <a:latin typeface="Calibri"/>
                <a:cs typeface="Calibri"/>
              </a:rPr>
              <a:t>ente	funda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entado	na	Álgeb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	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nal	e	no	cálculo  </a:t>
            </a:r>
            <a:r>
              <a:rPr sz="2400" spc="-5" dirty="0">
                <a:latin typeface="Calibri"/>
                <a:cs typeface="Calibri"/>
              </a:rPr>
              <a:t>relacional.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difundido </a:t>
            </a:r>
            <a:r>
              <a:rPr sz="2400" spc="-5" dirty="0">
                <a:latin typeface="Calibri"/>
                <a:cs typeface="Calibri"/>
              </a:rPr>
              <a:t>dentre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todos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modelos</a:t>
            </a:r>
            <a:r>
              <a:rPr sz="2400" dirty="0">
                <a:latin typeface="Calibri"/>
                <a:cs typeface="Calibri"/>
              </a:rPr>
              <a:t> de </a:t>
            </a:r>
            <a:r>
              <a:rPr sz="2400" spc="-5" dirty="0">
                <a:latin typeface="Calibri"/>
                <a:cs typeface="Calibri"/>
              </a:rPr>
              <a:t>dados.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Calibri"/>
              <a:cs typeface="Calibri"/>
            </a:endParaRPr>
          </a:p>
          <a:p>
            <a:pPr marL="2692400">
              <a:lnSpc>
                <a:spcPct val="100000"/>
              </a:lnSpc>
            </a:pPr>
            <a:r>
              <a:rPr sz="1800" spc="-35" dirty="0">
                <a:latin typeface="Times New Roman"/>
                <a:cs typeface="Times New Roman"/>
              </a:rPr>
              <a:t>ROB,P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&amp;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CORONEL,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2010,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Capítulo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5346" y="6545058"/>
            <a:ext cx="484093" cy="4840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0523" y="390697"/>
            <a:ext cx="5358130" cy="1496695"/>
            <a:chOff x="3150523" y="390697"/>
            <a:chExt cx="5358130" cy="1496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523" y="390697"/>
              <a:ext cx="5357552" cy="8354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723" y="1051559"/>
              <a:ext cx="4455621" cy="8354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37410" marR="5080" indent="-454659">
              <a:lnSpc>
                <a:spcPts val="5200"/>
              </a:lnSpc>
              <a:spcBef>
                <a:spcPts val="280"/>
              </a:spcBef>
            </a:pPr>
            <a:r>
              <a:rPr spc="-5" dirty="0"/>
              <a:t>Representação</a:t>
            </a:r>
            <a:r>
              <a:rPr spc="-60" dirty="0"/>
              <a:t> </a:t>
            </a:r>
            <a:r>
              <a:rPr dirty="0"/>
              <a:t>Gráﬁca </a:t>
            </a:r>
            <a:r>
              <a:rPr spc="-980" dirty="0"/>
              <a:t> </a:t>
            </a:r>
            <a:r>
              <a:rPr spc="-5" dirty="0"/>
              <a:t>Modelo</a:t>
            </a:r>
            <a:r>
              <a:rPr spc="-10" dirty="0"/>
              <a:t> </a:t>
            </a:r>
            <a:r>
              <a:rPr spc="-5" dirty="0"/>
              <a:t>Relacional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821" y="1942985"/>
            <a:ext cx="8850310" cy="411638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206" y="606828"/>
            <a:ext cx="1749828" cy="7730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4812" y="636473"/>
            <a:ext cx="1659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Revisão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005839" y="1625138"/>
            <a:ext cx="5735955" cy="4489450"/>
            <a:chOff x="1005839" y="1625138"/>
            <a:chExt cx="5735955" cy="44894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39" y="1625138"/>
              <a:ext cx="3803072" cy="5403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778" y="2531225"/>
              <a:ext cx="241069" cy="2244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839" y="2057400"/>
              <a:ext cx="5735782" cy="793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778" y="3217025"/>
              <a:ext cx="241069" cy="2244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39" y="2743200"/>
              <a:ext cx="4297680" cy="793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839" y="3429000"/>
              <a:ext cx="4260272" cy="793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0778" y="4601094"/>
              <a:ext cx="241069" cy="2244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5839" y="4127269"/>
              <a:ext cx="4792286" cy="793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0778" y="5286893"/>
              <a:ext cx="241069" cy="2244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839" y="4813069"/>
              <a:ext cx="2560320" cy="7938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7977" y="5793970"/>
              <a:ext cx="241069" cy="2244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3039" y="5498869"/>
              <a:ext cx="4172988" cy="6151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911" y="1858848"/>
              <a:ext cx="184585" cy="167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911" y="2544648"/>
              <a:ext cx="184585" cy="167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911" y="3230448"/>
              <a:ext cx="184585" cy="167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911" y="3916248"/>
              <a:ext cx="184585" cy="1676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911" y="4614748"/>
              <a:ext cx="184585" cy="167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911" y="5300547"/>
              <a:ext cx="184585" cy="167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01112" y="5808547"/>
              <a:ext cx="184585" cy="16763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94769" y="1734387"/>
            <a:ext cx="5203190" cy="431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alibri"/>
                <a:cs typeface="Calibri"/>
              </a:rPr>
              <a:t>Modelo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</a:t>
            </a:r>
            <a:r>
              <a:rPr sz="2200" b="1" spc="-5" dirty="0">
                <a:latin typeface="Calibri"/>
                <a:cs typeface="Calibri"/>
              </a:rPr>
              <a:t> Banco </a:t>
            </a:r>
            <a:r>
              <a:rPr sz="2200" b="1" dirty="0">
                <a:latin typeface="Calibri"/>
                <a:cs typeface="Calibri"/>
              </a:rPr>
              <a:t>de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204500"/>
              </a:lnSpc>
            </a:pPr>
            <a:r>
              <a:rPr sz="2200" b="1" spc="-5" dirty="0">
                <a:latin typeface="Calibri"/>
                <a:cs typeface="Calibri"/>
              </a:rPr>
              <a:t>Construindo</a:t>
            </a:r>
            <a:r>
              <a:rPr sz="2200" b="1" dirty="0">
                <a:latin typeface="Calibri"/>
                <a:cs typeface="Calibri"/>
              </a:rPr>
              <a:t> um </a:t>
            </a:r>
            <a:r>
              <a:rPr sz="2200" b="1" spc="-5" dirty="0">
                <a:latin typeface="Calibri"/>
                <a:cs typeface="Calibri"/>
              </a:rPr>
              <a:t>Modelo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 </a:t>
            </a:r>
            <a:r>
              <a:rPr sz="2200" b="1" spc="-5" dirty="0">
                <a:latin typeface="Calibri"/>
                <a:cs typeface="Calibri"/>
              </a:rPr>
              <a:t>Banco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 </a:t>
            </a:r>
            <a:r>
              <a:rPr sz="2200" b="1" spc="-5" dirty="0">
                <a:latin typeface="Calibri"/>
                <a:cs typeface="Calibri"/>
              </a:rPr>
              <a:t>Dados.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Modelagem </a:t>
            </a:r>
            <a:r>
              <a:rPr sz="2200" b="1" dirty="0">
                <a:latin typeface="Calibri"/>
                <a:cs typeface="Calibri"/>
              </a:rPr>
              <a:t>de </a:t>
            </a:r>
            <a:r>
              <a:rPr sz="2200" b="1" spc="-5" dirty="0">
                <a:latin typeface="Calibri"/>
                <a:cs typeface="Calibri"/>
              </a:rPr>
              <a:t>Banco</a:t>
            </a:r>
            <a:r>
              <a:rPr sz="2200" b="1" dirty="0">
                <a:latin typeface="Calibri"/>
                <a:cs typeface="Calibri"/>
              </a:rPr>
              <a:t> de </a:t>
            </a:r>
            <a:r>
              <a:rPr sz="2200" b="1" spc="-5" dirty="0"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alibri"/>
                <a:cs typeface="Calibri"/>
              </a:rPr>
              <a:t>Projetando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um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banco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  <a:p>
            <a:pPr marL="12700" marR="942340">
              <a:lnSpc>
                <a:spcPct val="204500"/>
              </a:lnSpc>
              <a:spcBef>
                <a:spcPts val="100"/>
              </a:spcBef>
            </a:pPr>
            <a:r>
              <a:rPr sz="2200" b="1" spc="-5" dirty="0">
                <a:latin typeface="Calibri"/>
                <a:cs typeface="Calibri"/>
              </a:rPr>
              <a:t>Modelo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Conceitual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Lógico.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Modelos Lógicos:</a:t>
            </a:r>
            <a:endParaRPr sz="2200">
              <a:latin typeface="Calibri"/>
              <a:cs typeface="Calibri"/>
            </a:endParaRPr>
          </a:p>
          <a:p>
            <a:pPr marL="463550">
              <a:lnSpc>
                <a:spcPct val="100000"/>
              </a:lnSpc>
              <a:spcBef>
                <a:spcPts val="1360"/>
              </a:spcBef>
            </a:pPr>
            <a:r>
              <a:rPr sz="2200" b="1" dirty="0">
                <a:latin typeface="Calibri"/>
                <a:cs typeface="Calibri"/>
              </a:rPr>
              <a:t>Rede,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Hierárquico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Relacional.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884" y="1090815"/>
            <a:ext cx="621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5" dirty="0">
                <a:latin typeface="Times New Roman"/>
                <a:cs typeface="Times New Roman"/>
              </a:rPr>
              <a:t>Modelo </a:t>
            </a:r>
            <a:r>
              <a:rPr sz="3600" b="0" spc="-30" dirty="0">
                <a:latin typeface="Times New Roman"/>
                <a:cs typeface="Times New Roman"/>
              </a:rPr>
              <a:t>Entidade-Relacionamento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058554"/>
            <a:ext cx="7834630" cy="4178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Módulo </a:t>
            </a:r>
            <a:r>
              <a:rPr sz="2000" spc="-45" dirty="0">
                <a:latin typeface="Times New Roman"/>
                <a:cs typeface="Times New Roman"/>
              </a:rPr>
              <a:t>desenvolvido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Chen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1976</a:t>
            </a:r>
            <a:endParaRPr sz="2000">
              <a:latin typeface="Times New Roman"/>
              <a:cs typeface="Times New Roman"/>
            </a:endParaRPr>
          </a:p>
          <a:p>
            <a:pPr marL="12700" marR="679450">
              <a:lnSpc>
                <a:spcPct val="70800"/>
              </a:lnSpc>
              <a:spcBef>
                <a:spcPts val="1900"/>
              </a:spcBef>
            </a:pPr>
            <a:r>
              <a:rPr sz="2000" spc="-65" dirty="0">
                <a:latin typeface="Times New Roman"/>
                <a:cs typeface="Times New Roman"/>
              </a:rPr>
              <a:t>Provê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usuário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alto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nível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abstração,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conseguinte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facilita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construção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esquema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45" dirty="0">
                <a:latin typeface="Times New Roman"/>
                <a:cs typeface="Times New Roman"/>
              </a:rPr>
              <a:t>BD</a:t>
            </a:r>
            <a:endParaRPr sz="2000">
              <a:latin typeface="Times New Roman"/>
              <a:cs typeface="Times New Roman"/>
            </a:endParaRPr>
          </a:p>
          <a:p>
            <a:pPr marL="12700" marR="286385">
              <a:lnSpc>
                <a:spcPct val="154200"/>
              </a:lnSpc>
            </a:pPr>
            <a:r>
              <a:rPr sz="2000" spc="-1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estrutura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lógica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BD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expressa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graficamente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pelo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diagrama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E-R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20" dirty="0">
                <a:latin typeface="Times New Roman"/>
                <a:cs typeface="Times New Roman"/>
              </a:rPr>
              <a:t>p</a:t>
            </a:r>
            <a:r>
              <a:rPr sz="2000" spc="50" dirty="0">
                <a:latin typeface="Times New Roman"/>
                <a:cs typeface="Times New Roman"/>
              </a:rPr>
              <a:t>u</a:t>
            </a:r>
            <a:r>
              <a:rPr sz="2000" spc="-50" dirty="0">
                <a:latin typeface="Times New Roman"/>
                <a:cs typeface="Times New Roman"/>
              </a:rPr>
              <a:t>la</a:t>
            </a:r>
            <a:r>
              <a:rPr sz="2000" spc="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85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20" dirty="0">
                <a:latin typeface="Times New Roman"/>
                <a:cs typeface="Times New Roman"/>
              </a:rPr>
              <a:t>p</a:t>
            </a:r>
            <a:r>
              <a:rPr sz="2000" spc="-50" dirty="0">
                <a:latin typeface="Times New Roman"/>
                <a:cs typeface="Times New Roman"/>
              </a:rPr>
              <a:t>l</a:t>
            </a:r>
            <a:r>
              <a:rPr sz="2000" spc="-30" dirty="0">
                <a:latin typeface="Times New Roman"/>
                <a:cs typeface="Times New Roman"/>
              </a:rPr>
              <a:t>i</a:t>
            </a:r>
            <a:r>
              <a:rPr sz="2000" spc="-95" dirty="0">
                <a:latin typeface="Times New Roman"/>
                <a:cs typeface="Times New Roman"/>
              </a:rPr>
              <a:t>c</a:t>
            </a:r>
            <a:r>
              <a:rPr sz="2000" spc="-30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xp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ss</a:t>
            </a:r>
            <a:r>
              <a:rPr sz="2000" spc="-30" dirty="0">
                <a:latin typeface="Times New Roman"/>
                <a:cs typeface="Times New Roman"/>
              </a:rPr>
              <a:t>i</a:t>
            </a:r>
            <a:r>
              <a:rPr sz="2000" spc="-170" dirty="0">
                <a:latin typeface="Times New Roman"/>
                <a:cs typeface="Times New Roman"/>
              </a:rPr>
              <a:t>v</a:t>
            </a:r>
            <a:r>
              <a:rPr sz="2000" spc="-30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66675">
              <a:lnSpc>
                <a:spcPct val="66700"/>
              </a:lnSpc>
              <a:spcBef>
                <a:spcPts val="5"/>
              </a:spcBef>
            </a:pPr>
            <a:r>
              <a:rPr sz="2000" spc="25" dirty="0">
                <a:latin typeface="Times New Roman"/>
                <a:cs typeface="Times New Roman"/>
              </a:rPr>
              <a:t>Um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banco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dados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representado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E-R,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pode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representado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uma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coleção</a:t>
            </a:r>
            <a:r>
              <a:rPr sz="2000" spc="-5" dirty="0">
                <a:latin typeface="Times New Roman"/>
                <a:cs typeface="Times New Roman"/>
              </a:rPr>
              <a:t> 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tabelas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4200"/>
              </a:lnSpc>
            </a:pPr>
            <a:r>
              <a:rPr sz="2000" spc="120" dirty="0">
                <a:latin typeface="Times New Roman"/>
                <a:cs typeface="Times New Roman"/>
              </a:rPr>
              <a:t>O </a:t>
            </a:r>
            <a:r>
              <a:rPr sz="2000" dirty="0">
                <a:latin typeface="Times New Roman"/>
                <a:cs typeface="Times New Roman"/>
              </a:rPr>
              <a:t>mapeamento </a:t>
            </a:r>
            <a:r>
              <a:rPr sz="2000" spc="5" dirty="0">
                <a:latin typeface="Times New Roman"/>
                <a:cs typeface="Times New Roman"/>
              </a:rPr>
              <a:t>entre </a:t>
            </a:r>
            <a:r>
              <a:rPr sz="2000" spc="-50" dirty="0">
                <a:latin typeface="Times New Roman"/>
                <a:cs typeface="Times New Roman"/>
              </a:rPr>
              <a:t>os </a:t>
            </a:r>
            <a:r>
              <a:rPr sz="2000" spc="-20" dirty="0">
                <a:latin typeface="Times New Roman"/>
                <a:cs typeface="Times New Roman"/>
              </a:rPr>
              <a:t>modelos </a:t>
            </a:r>
            <a:r>
              <a:rPr sz="2000" spc="-120" dirty="0">
                <a:latin typeface="Times New Roman"/>
                <a:cs typeface="Times New Roman"/>
              </a:rPr>
              <a:t>E-R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 </a:t>
            </a:r>
            <a:r>
              <a:rPr sz="2000" spc="-30" dirty="0">
                <a:latin typeface="Times New Roman"/>
                <a:cs typeface="Times New Roman"/>
              </a:rPr>
              <a:t>Relacional </a:t>
            </a:r>
            <a:r>
              <a:rPr sz="2000" spc="-50" dirty="0">
                <a:latin typeface="Times New Roman"/>
                <a:cs typeface="Times New Roman"/>
              </a:rPr>
              <a:t>é </a:t>
            </a:r>
            <a:r>
              <a:rPr sz="2000" spc="-25" dirty="0">
                <a:latin typeface="Times New Roman"/>
                <a:cs typeface="Times New Roman"/>
              </a:rPr>
              <a:t>relativamente </a:t>
            </a:r>
            <a:r>
              <a:rPr sz="2000" spc="-45" dirty="0">
                <a:latin typeface="Times New Roman"/>
                <a:cs typeface="Times New Roman"/>
              </a:rPr>
              <a:t>simples. 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Existem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várias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ferramentas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destinadas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mapear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Modelo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E-R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Relacional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É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55" dirty="0">
                <a:latin typeface="Times New Roman"/>
                <a:cs typeface="Times New Roman"/>
              </a:rPr>
              <a:t>é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h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q</a:t>
            </a:r>
            <a:r>
              <a:rPr sz="2000" spc="5" dirty="0">
                <a:latin typeface="Times New Roman"/>
                <a:cs typeface="Times New Roman"/>
              </a:rPr>
              <a:t>ue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E</a:t>
            </a:r>
            <a:r>
              <a:rPr sz="2000" spc="-285" dirty="0">
                <a:latin typeface="Times New Roman"/>
                <a:cs typeface="Times New Roman"/>
              </a:rPr>
              <a:t>-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ou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g</a:t>
            </a:r>
            <a:r>
              <a:rPr sz="2000" spc="2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E</a:t>
            </a:r>
            <a:r>
              <a:rPr sz="2000" spc="-285" dirty="0">
                <a:latin typeface="Times New Roman"/>
                <a:cs typeface="Times New Roman"/>
              </a:rPr>
              <a:t>-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884" y="1090815"/>
            <a:ext cx="621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5" dirty="0">
                <a:latin typeface="Times New Roman"/>
                <a:cs typeface="Times New Roman"/>
              </a:rPr>
              <a:t>Modelo </a:t>
            </a:r>
            <a:r>
              <a:rPr sz="3600" b="0" spc="-30" dirty="0">
                <a:latin typeface="Times New Roman"/>
                <a:cs typeface="Times New Roman"/>
              </a:rPr>
              <a:t>Entidade-Relacionamento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058554"/>
            <a:ext cx="7754620" cy="4686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60" dirty="0">
                <a:latin typeface="Times New Roman"/>
                <a:cs typeface="Times New Roman"/>
              </a:rPr>
              <a:t>Diversas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extensões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notações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foram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definidas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longo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tempo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70800"/>
              </a:lnSpc>
              <a:spcBef>
                <a:spcPts val="1900"/>
              </a:spcBef>
            </a:pPr>
            <a:r>
              <a:rPr sz="2000" spc="10" dirty="0">
                <a:latin typeface="Times New Roman"/>
                <a:cs typeface="Times New Roman"/>
              </a:rPr>
              <a:t>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dados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mundo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real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são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representados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meio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120" dirty="0">
                <a:latin typeface="Times New Roman"/>
                <a:cs typeface="Times New Roman"/>
              </a:rPr>
              <a:t>conjuntos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70" dirty="0">
                <a:latin typeface="Times New Roman"/>
                <a:cs typeface="Times New Roman"/>
              </a:rPr>
              <a:t>de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entidades</a:t>
            </a:r>
            <a:r>
              <a:rPr sz="2000" spc="-114" dirty="0">
                <a:latin typeface="Times New Roman"/>
                <a:cs typeface="Times New Roman"/>
              </a:rPr>
              <a:t>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i="1" spc="-135" dirty="0">
                <a:latin typeface="Times New Roman"/>
                <a:cs typeface="Times New Roman"/>
              </a:rPr>
              <a:t>relacionamentos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entre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esses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atributos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os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caracterizam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01930">
              <a:lnSpc>
                <a:spcPct val="70800"/>
              </a:lnSpc>
            </a:pPr>
            <a:r>
              <a:rPr sz="2000" i="1" spc="-90" dirty="0">
                <a:latin typeface="Times New Roman"/>
                <a:cs typeface="Times New Roman"/>
              </a:rPr>
              <a:t>Conjunto </a:t>
            </a:r>
            <a:r>
              <a:rPr sz="2000" i="1" spc="-170" dirty="0">
                <a:latin typeface="Times New Roman"/>
                <a:cs typeface="Times New Roman"/>
              </a:rPr>
              <a:t>de</a:t>
            </a:r>
            <a:r>
              <a:rPr sz="2000" i="1" spc="-165" dirty="0">
                <a:latin typeface="Times New Roman"/>
                <a:cs typeface="Times New Roman"/>
              </a:rPr>
              <a:t> </a:t>
            </a:r>
            <a:r>
              <a:rPr sz="2000" i="1" spc="-105" dirty="0">
                <a:latin typeface="Times New Roman"/>
                <a:cs typeface="Times New Roman"/>
              </a:rPr>
              <a:t>Entidades</a:t>
            </a:r>
            <a:r>
              <a:rPr sz="2000" spc="-105" dirty="0">
                <a:latin typeface="Times New Roman"/>
                <a:cs typeface="Times New Roman"/>
              </a:rPr>
              <a:t>: </a:t>
            </a:r>
            <a:r>
              <a:rPr sz="2000" spc="-10" dirty="0">
                <a:latin typeface="Times New Roman"/>
                <a:cs typeface="Times New Roman"/>
              </a:rPr>
              <a:t>representa </a:t>
            </a:r>
            <a:r>
              <a:rPr sz="2000" spc="30" dirty="0">
                <a:latin typeface="Times New Roman"/>
                <a:cs typeface="Times New Roman"/>
              </a:rPr>
              <a:t>um </a:t>
            </a:r>
            <a:r>
              <a:rPr sz="2000" spc="15" dirty="0">
                <a:latin typeface="Times New Roman"/>
                <a:cs typeface="Times New Roman"/>
              </a:rPr>
              <a:t>conjunto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20" dirty="0">
                <a:latin typeface="Times New Roman"/>
                <a:cs typeface="Times New Roman"/>
              </a:rPr>
              <a:t>elementos </a:t>
            </a:r>
            <a:r>
              <a:rPr sz="2000" spc="25" dirty="0">
                <a:latin typeface="Times New Roman"/>
                <a:cs typeface="Times New Roman"/>
              </a:rPr>
              <a:t>do </a:t>
            </a:r>
            <a:r>
              <a:rPr sz="2000" spc="40" dirty="0">
                <a:latin typeface="Times New Roman"/>
                <a:cs typeface="Times New Roman"/>
              </a:rPr>
              <a:t>mundo </a:t>
            </a:r>
            <a:r>
              <a:rPr sz="2000" spc="-40" dirty="0">
                <a:latin typeface="Times New Roman"/>
                <a:cs typeface="Times New Roman"/>
              </a:rPr>
              <a:t>real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têm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mesma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S Gothic"/>
                <a:cs typeface="MS Gothic"/>
              </a:rPr>
              <a:t>“</a:t>
            </a:r>
            <a:r>
              <a:rPr sz="2000" dirty="0">
                <a:latin typeface="Times New Roman"/>
                <a:cs typeface="Times New Roman"/>
              </a:rPr>
              <a:t>estrutura</a:t>
            </a:r>
            <a:r>
              <a:rPr sz="2000" dirty="0">
                <a:latin typeface="MS Gothic"/>
                <a:cs typeface="MS Gothic"/>
              </a:rPr>
              <a:t>”</a:t>
            </a:r>
            <a:r>
              <a:rPr sz="2000" spc="-500" dirty="0">
                <a:latin typeface="MS Gothic"/>
                <a:cs typeface="MS Gothic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mesmo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MS Gothic"/>
                <a:cs typeface="MS Gothic"/>
              </a:rPr>
              <a:t>“</a:t>
            </a:r>
            <a:r>
              <a:rPr sz="2000" spc="-35" dirty="0">
                <a:latin typeface="Times New Roman"/>
                <a:cs typeface="Times New Roman"/>
              </a:rPr>
              <a:t>significado</a:t>
            </a:r>
            <a:r>
              <a:rPr sz="2000" spc="-35" dirty="0">
                <a:latin typeface="MS Gothic"/>
                <a:cs typeface="MS Gothic"/>
              </a:rPr>
              <a:t>”</a:t>
            </a:r>
            <a:endParaRPr sz="2000">
              <a:latin typeface="MS Gothic"/>
              <a:cs typeface="MS Gothic"/>
            </a:endParaRPr>
          </a:p>
          <a:p>
            <a:pPr marL="927100" indent="-457200">
              <a:lnSpc>
                <a:spcPts val="2090"/>
              </a:lnSpc>
              <a:buClr>
                <a:srgbClr val="FF3300"/>
              </a:buClr>
              <a:buSzPct val="88888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5" dirty="0">
                <a:latin typeface="Times New Roman"/>
                <a:cs typeface="Times New Roman"/>
              </a:rPr>
              <a:t>Estrutural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semanticamente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iguais</a:t>
            </a:r>
            <a:endParaRPr sz="1800">
              <a:latin typeface="Times New Roman"/>
              <a:cs typeface="Times New Roman"/>
            </a:endParaRPr>
          </a:p>
          <a:p>
            <a:pPr marL="927100" indent="-457200">
              <a:lnSpc>
                <a:spcPts val="2130"/>
              </a:lnSpc>
              <a:buClr>
                <a:srgbClr val="FF3300"/>
              </a:buClr>
              <a:buSzPct val="88888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80" dirty="0">
                <a:latin typeface="Times New Roman"/>
                <a:cs typeface="Times New Roman"/>
              </a:rPr>
              <a:t>Ex: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Pessoas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12700" marR="426084">
              <a:lnSpc>
                <a:spcPct val="70800"/>
              </a:lnSpc>
            </a:pPr>
            <a:r>
              <a:rPr sz="2000" i="1" spc="-95" dirty="0">
                <a:latin typeface="Times New Roman"/>
                <a:cs typeface="Times New Roman"/>
              </a:rPr>
              <a:t>Entidade</a:t>
            </a:r>
            <a:r>
              <a:rPr sz="2000" spc="-95" dirty="0">
                <a:latin typeface="Times New Roman"/>
                <a:cs typeface="Times New Roman"/>
              </a:rPr>
              <a:t>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conjunto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170" dirty="0">
                <a:latin typeface="Times New Roman"/>
                <a:cs typeface="Times New Roman"/>
              </a:rPr>
              <a:t>de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125" dirty="0">
                <a:latin typeface="Times New Roman"/>
                <a:cs typeface="Times New Roman"/>
              </a:rPr>
              <a:t>entidades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identificado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características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individuais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definidas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meio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conceito</a:t>
            </a:r>
            <a:r>
              <a:rPr sz="2000" spc="-5" dirty="0">
                <a:latin typeface="Times New Roman"/>
                <a:cs typeface="Times New Roman"/>
              </a:rPr>
              <a:t> 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atributos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ts val="2020"/>
              </a:lnSpc>
              <a:buClr>
                <a:srgbClr val="FF3300"/>
              </a:buClr>
              <a:buSzPct val="88888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80" dirty="0">
                <a:latin typeface="Times New Roman"/>
                <a:cs typeface="Times New Roman"/>
              </a:rPr>
              <a:t>Ex: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MS Gothic"/>
                <a:cs typeface="MS Gothic"/>
              </a:rPr>
              <a:t>“</a:t>
            </a:r>
            <a:r>
              <a:rPr sz="1800" spc="-40" dirty="0">
                <a:latin typeface="Times New Roman"/>
                <a:cs typeface="Times New Roman"/>
              </a:rPr>
              <a:t>coisas</a:t>
            </a:r>
            <a:r>
              <a:rPr sz="1800" spc="-40" dirty="0">
                <a:latin typeface="MS Gothic"/>
                <a:cs typeface="MS Gothic"/>
              </a:rPr>
              <a:t>”</a:t>
            </a:r>
            <a:r>
              <a:rPr sz="1800" spc="-4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objetos,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pessoas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(Murilo)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1280"/>
              </a:spcBef>
            </a:pPr>
            <a:r>
              <a:rPr sz="2000" i="1" spc="-95" dirty="0">
                <a:latin typeface="Times New Roman"/>
                <a:cs typeface="Times New Roman"/>
              </a:rPr>
              <a:t>Atributos</a:t>
            </a:r>
            <a:r>
              <a:rPr sz="2000" spc="-9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Propriedades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descrevem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entidade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ou</a:t>
            </a:r>
            <a:r>
              <a:rPr sz="2000" spc="5" dirty="0">
                <a:latin typeface="Times New Roman"/>
                <a:cs typeface="Times New Roman"/>
              </a:rPr>
              <a:t> o </a:t>
            </a:r>
            <a:r>
              <a:rPr sz="2000" i="1" spc="-130" dirty="0">
                <a:latin typeface="Times New Roman"/>
                <a:cs typeface="Times New Roman"/>
              </a:rPr>
              <a:t>relacionamento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entre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2000" i="1" spc="-125" dirty="0">
                <a:latin typeface="Times New Roman"/>
                <a:cs typeface="Times New Roman"/>
              </a:rPr>
              <a:t>entidades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39370">
              <a:lnSpc>
                <a:spcPct val="70800"/>
              </a:lnSpc>
            </a:pPr>
            <a:r>
              <a:rPr sz="2000" i="1" spc="-114" dirty="0">
                <a:latin typeface="Times New Roman"/>
                <a:cs typeface="Times New Roman"/>
              </a:rPr>
              <a:t>Relacionamento</a:t>
            </a:r>
            <a:r>
              <a:rPr sz="2000" spc="-114" dirty="0">
                <a:latin typeface="Times New Roman"/>
                <a:cs typeface="Times New Roman"/>
              </a:rPr>
              <a:t>: </a:t>
            </a:r>
            <a:r>
              <a:rPr sz="2000" spc="15" dirty="0">
                <a:latin typeface="Times New Roman"/>
                <a:cs typeface="Times New Roman"/>
              </a:rPr>
              <a:t>conjunto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65" dirty="0">
                <a:latin typeface="Times New Roman"/>
                <a:cs typeface="Times New Roman"/>
              </a:rPr>
              <a:t>associações </a:t>
            </a:r>
            <a:r>
              <a:rPr sz="2000" spc="5" dirty="0">
                <a:latin typeface="Times New Roman"/>
                <a:cs typeface="Times New Roman"/>
              </a:rPr>
              <a:t>entre </a:t>
            </a:r>
            <a:r>
              <a:rPr sz="2000" i="1" spc="-110" dirty="0">
                <a:latin typeface="Times New Roman"/>
                <a:cs typeface="Times New Roman"/>
              </a:rPr>
              <a:t>conjunto </a:t>
            </a:r>
            <a:r>
              <a:rPr sz="2000" i="1" spc="-170" dirty="0">
                <a:latin typeface="Times New Roman"/>
                <a:cs typeface="Times New Roman"/>
              </a:rPr>
              <a:t>de</a:t>
            </a:r>
            <a:r>
              <a:rPr sz="2000" i="1" spc="-165" dirty="0">
                <a:latin typeface="Times New Roman"/>
                <a:cs typeface="Times New Roman"/>
              </a:rPr>
              <a:t> </a:t>
            </a:r>
            <a:r>
              <a:rPr sz="2000" i="1" spc="-135" dirty="0">
                <a:latin typeface="Times New Roman"/>
                <a:cs typeface="Times New Roman"/>
              </a:rPr>
              <a:t>entidades;</a:t>
            </a:r>
            <a:r>
              <a:rPr sz="2000" i="1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podem </a:t>
            </a:r>
            <a:r>
              <a:rPr sz="2000" spc="-45" dirty="0">
                <a:latin typeface="Times New Roman"/>
                <a:cs typeface="Times New Roman"/>
              </a:rPr>
              <a:t>ser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caracterizados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atributos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1" y="923334"/>
            <a:ext cx="2148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20" dirty="0">
                <a:latin typeface="Times New Roman"/>
                <a:cs typeface="Times New Roman"/>
              </a:rPr>
              <a:t>Legendas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923" y="2251913"/>
            <a:ext cx="201365" cy="182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7483" y="2975072"/>
            <a:ext cx="874805" cy="7463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29782" y="2117293"/>
            <a:ext cx="6417945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Nesta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apresentação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serão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utilizadas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algumas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legendas: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480695" marR="35560" indent="-57150">
              <a:lnSpc>
                <a:spcPts val="2100"/>
              </a:lnSpc>
              <a:spcBef>
                <a:spcPts val="2085"/>
              </a:spcBef>
            </a:pPr>
            <a:r>
              <a:rPr sz="1800" spc="-5" dirty="0">
                <a:latin typeface="Times New Roman"/>
                <a:cs typeface="Times New Roman"/>
              </a:rPr>
              <a:t>Indica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uma </a:t>
            </a:r>
            <a:r>
              <a:rPr sz="1800" spc="-30" dirty="0">
                <a:latin typeface="Times New Roman"/>
                <a:cs typeface="Times New Roman"/>
              </a:rPr>
              <a:t>referência,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para</a:t>
            </a:r>
            <a:r>
              <a:rPr sz="1800" dirty="0">
                <a:latin typeface="Times New Roman"/>
                <a:cs typeface="Times New Roman"/>
              </a:rPr>
              <a:t> quem </a:t>
            </a:r>
            <a:r>
              <a:rPr sz="1800" spc="-25" dirty="0">
                <a:latin typeface="Times New Roman"/>
                <a:cs typeface="Times New Roman"/>
              </a:rPr>
              <a:t>ficou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curioso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 quer</a:t>
            </a:r>
            <a:r>
              <a:rPr sz="1800" dirty="0">
                <a:latin typeface="Times New Roman"/>
                <a:cs typeface="Times New Roman"/>
              </a:rPr>
              <a:t> aprofundar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mais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seus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conhecimentos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sobre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 </a:t>
            </a:r>
            <a:r>
              <a:rPr sz="1800" spc="-15" dirty="0">
                <a:latin typeface="Times New Roman"/>
                <a:cs typeface="Times New Roman"/>
              </a:rPr>
              <a:t>assunto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7483" y="4159135"/>
            <a:ext cx="874805" cy="8748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41029" y="4408109"/>
            <a:ext cx="484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Indica </a:t>
            </a:r>
            <a:r>
              <a:rPr sz="1800" spc="5" dirty="0">
                <a:latin typeface="Times New Roman"/>
                <a:cs typeface="Times New Roman"/>
              </a:rPr>
              <a:t>uma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referência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importante,</a:t>
            </a:r>
            <a:r>
              <a:rPr sz="1800" spc="-5" dirty="0">
                <a:latin typeface="Times New Roman"/>
                <a:cs typeface="Times New Roman"/>
              </a:rPr>
              <a:t> leitura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obrigatória.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054" y="1038428"/>
            <a:ext cx="4255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0" dirty="0">
                <a:latin typeface="Times New Roman"/>
                <a:cs typeface="Times New Roman"/>
              </a:rPr>
              <a:t>Conjunto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de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Entidades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12" y="2165869"/>
            <a:ext cx="7769859" cy="21310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675"/>
              </a:spcBef>
            </a:pPr>
            <a:r>
              <a:rPr sz="2400" spc="-130" dirty="0">
                <a:latin typeface="Times New Roman"/>
                <a:cs typeface="Times New Roman"/>
              </a:rPr>
              <a:t>As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instâncias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uma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entidade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não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são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representadas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no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diagrama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Entidades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Relacionamento,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mas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são 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semanticamente </a:t>
            </a:r>
            <a:r>
              <a:rPr sz="2400" dirty="0">
                <a:latin typeface="Times New Roman"/>
                <a:cs typeface="Times New Roman"/>
              </a:rPr>
              <a:t>interpretadas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mesmo</a:t>
            </a:r>
            <a:endParaRPr sz="2400">
              <a:latin typeface="Times New Roman"/>
              <a:cs typeface="Times New Roman"/>
            </a:endParaRPr>
          </a:p>
          <a:p>
            <a:pPr marL="12700" marR="294640">
              <a:lnSpc>
                <a:spcPct val="79900"/>
              </a:lnSpc>
              <a:spcBef>
                <a:spcPts val="2000"/>
              </a:spcBef>
              <a:buClr>
                <a:srgbClr val="FF3300"/>
              </a:buClr>
              <a:buSzPct val="85416"/>
              <a:buFont typeface="Wingdings"/>
              <a:buChar char=""/>
              <a:tabLst>
                <a:tab pos="231775" algn="l"/>
                <a:tab pos="4927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MER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não</a:t>
            </a:r>
            <a:r>
              <a:rPr sz="2400" spc="15" dirty="0">
                <a:latin typeface="Times New Roman"/>
                <a:cs typeface="Times New Roman"/>
              </a:rPr>
              <a:t> trata </a:t>
            </a:r>
            <a:r>
              <a:rPr sz="2400" spc="-10" dirty="0">
                <a:latin typeface="Times New Roman"/>
                <a:cs typeface="Times New Roman"/>
              </a:rPr>
              <a:t>Entidades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individuais,	</a:t>
            </a:r>
            <a:r>
              <a:rPr sz="2400" spc="-30" dirty="0">
                <a:latin typeface="Times New Roman"/>
                <a:cs typeface="Times New Roman"/>
              </a:rPr>
              <a:t>apenas </a:t>
            </a:r>
            <a:r>
              <a:rPr sz="2400" spc="25" dirty="0">
                <a:latin typeface="Times New Roman"/>
                <a:cs typeface="Times New Roman"/>
              </a:rPr>
              <a:t>Conjuntos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Entidades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20" dirty="0">
                <a:latin typeface="Times New Roman"/>
                <a:cs typeface="Times New Roman"/>
              </a:rPr>
              <a:t>Notação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DER: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retângulo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506" y="4814821"/>
            <a:ext cx="2974975" cy="90995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220979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739"/>
              </a:spcBef>
            </a:pPr>
            <a:r>
              <a:rPr sz="2550" spc="35" dirty="0">
                <a:solidFill>
                  <a:srgbClr val="24211D"/>
                </a:solidFill>
                <a:latin typeface="Arial MT"/>
                <a:cs typeface="Arial MT"/>
              </a:rPr>
              <a:t>Funcionário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8550" y="4814649"/>
            <a:ext cx="2957830" cy="90551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21844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720"/>
              </a:spcBef>
            </a:pPr>
            <a:r>
              <a:rPr sz="2550" spc="50" dirty="0">
                <a:solidFill>
                  <a:srgbClr val="24211D"/>
                </a:solidFill>
                <a:latin typeface="Arial MT"/>
                <a:cs typeface="Arial MT"/>
              </a:rPr>
              <a:t>Departamento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012" y="1804555"/>
            <a:ext cx="8259445" cy="1384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600"/>
              </a:spcBef>
            </a:pPr>
            <a:r>
              <a:rPr sz="2000" spc="-70" dirty="0">
                <a:latin typeface="Times New Roman"/>
                <a:cs typeface="Times New Roman"/>
              </a:rPr>
              <a:t>Valores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 </a:t>
            </a:r>
            <a:r>
              <a:rPr sz="2000" spc="-10" dirty="0">
                <a:latin typeface="Times New Roman"/>
                <a:cs typeface="Times New Roman"/>
              </a:rPr>
              <a:t>representam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propriedades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relacionamentos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no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mundo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real</a:t>
            </a:r>
            <a:endParaRPr sz="200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spcBef>
                <a:spcPts val="15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spc="-35" dirty="0">
                <a:latin typeface="Times New Roman"/>
                <a:cs typeface="Times New Roman"/>
              </a:rPr>
              <a:t>Tipos: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b="1" spc="-50" dirty="0">
                <a:latin typeface="Times New Roman"/>
                <a:cs typeface="Times New Roman"/>
              </a:rPr>
              <a:t>Atributo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65" dirty="0">
                <a:latin typeface="Times New Roman"/>
                <a:cs typeface="Times New Roman"/>
              </a:rPr>
              <a:t>Monovalorado</a:t>
            </a:r>
            <a:r>
              <a:rPr sz="2000" spc="-6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possui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valor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cada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entidade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7412" y="3099955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caracteriza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0212" y="3747655"/>
            <a:ext cx="7717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1" spc="-50" dirty="0">
                <a:latin typeface="Times New Roman"/>
                <a:cs typeface="Times New Roman"/>
              </a:rPr>
              <a:t>Atributo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65" dirty="0">
                <a:latin typeface="Times New Roman"/>
                <a:cs typeface="Times New Roman"/>
              </a:rPr>
              <a:t>Multivalorado</a:t>
            </a:r>
            <a:r>
              <a:rPr sz="2000" spc="-65" dirty="0">
                <a:latin typeface="Times New Roman"/>
                <a:cs typeface="Times New Roman"/>
              </a:rPr>
              <a:t>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possui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mais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valor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cada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entidade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7412" y="3988955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caracteriza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7412" y="6401955"/>
            <a:ext cx="3848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1500" algn="l"/>
                <a:tab pos="3835400" algn="l"/>
              </a:tabLst>
            </a:pPr>
            <a:r>
              <a:rPr sz="2000" spc="-5" dirty="0">
                <a:latin typeface="Times New Roman"/>
                <a:cs typeface="Times New Roman"/>
              </a:rPr>
              <a:t>da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data_contratação	</a:t>
            </a:r>
            <a:r>
              <a:rPr sz="2000" i="1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6329" y="1090815"/>
            <a:ext cx="1734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" dirty="0">
                <a:latin typeface="Times New Roman"/>
                <a:cs typeface="Times New Roman"/>
              </a:rPr>
              <a:t>Atributos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7802" y="3203459"/>
            <a:ext cx="1102360" cy="287655"/>
          </a:xfrm>
          <a:custGeom>
            <a:avLst/>
            <a:gdLst/>
            <a:ahLst/>
            <a:cxnLst/>
            <a:rect l="l" t="t" r="r" b="b"/>
            <a:pathLst>
              <a:path w="1102360" h="287654">
                <a:moveTo>
                  <a:pt x="0" y="143669"/>
                </a:moveTo>
                <a:lnTo>
                  <a:pt x="16824" y="108294"/>
                </a:lnTo>
                <a:lnTo>
                  <a:pt x="64543" y="76129"/>
                </a:lnTo>
                <a:lnTo>
                  <a:pt x="139027" y="48252"/>
                </a:lnTo>
                <a:lnTo>
                  <a:pt x="185015" y="36258"/>
                </a:lnTo>
                <a:lnTo>
                  <a:pt x="236146" y="25740"/>
                </a:lnTo>
                <a:lnTo>
                  <a:pt x="291904" y="16833"/>
                </a:lnTo>
                <a:lnTo>
                  <a:pt x="351771" y="9670"/>
                </a:lnTo>
                <a:lnTo>
                  <a:pt x="415232" y="4387"/>
                </a:lnTo>
                <a:lnTo>
                  <a:pt x="481771" y="1119"/>
                </a:lnTo>
                <a:lnTo>
                  <a:pt x="550871" y="0"/>
                </a:lnTo>
                <a:lnTo>
                  <a:pt x="619972" y="1119"/>
                </a:lnTo>
                <a:lnTo>
                  <a:pt x="686510" y="4387"/>
                </a:lnTo>
                <a:lnTo>
                  <a:pt x="749972" y="9670"/>
                </a:lnTo>
                <a:lnTo>
                  <a:pt x="809839" y="16833"/>
                </a:lnTo>
                <a:lnTo>
                  <a:pt x="865596" y="25740"/>
                </a:lnTo>
                <a:lnTo>
                  <a:pt x="916727" y="36258"/>
                </a:lnTo>
                <a:lnTo>
                  <a:pt x="962716" y="48252"/>
                </a:lnTo>
                <a:lnTo>
                  <a:pt x="1003046" y="61587"/>
                </a:lnTo>
                <a:lnTo>
                  <a:pt x="1064663" y="91743"/>
                </a:lnTo>
                <a:lnTo>
                  <a:pt x="1097451" y="125647"/>
                </a:lnTo>
                <a:lnTo>
                  <a:pt x="1101743" y="143669"/>
                </a:lnTo>
                <a:lnTo>
                  <a:pt x="1097451" y="161690"/>
                </a:lnTo>
                <a:lnTo>
                  <a:pt x="1064663" y="195594"/>
                </a:lnTo>
                <a:lnTo>
                  <a:pt x="1003046" y="225750"/>
                </a:lnTo>
                <a:lnTo>
                  <a:pt x="962716" y="239085"/>
                </a:lnTo>
                <a:lnTo>
                  <a:pt x="916727" y="251079"/>
                </a:lnTo>
                <a:lnTo>
                  <a:pt x="865596" y="261597"/>
                </a:lnTo>
                <a:lnTo>
                  <a:pt x="809839" y="270504"/>
                </a:lnTo>
                <a:lnTo>
                  <a:pt x="749972" y="277667"/>
                </a:lnTo>
                <a:lnTo>
                  <a:pt x="686510" y="282950"/>
                </a:lnTo>
                <a:lnTo>
                  <a:pt x="619972" y="286218"/>
                </a:lnTo>
                <a:lnTo>
                  <a:pt x="550871" y="287337"/>
                </a:lnTo>
                <a:lnTo>
                  <a:pt x="481771" y="286218"/>
                </a:lnTo>
                <a:lnTo>
                  <a:pt x="415232" y="282950"/>
                </a:lnTo>
                <a:lnTo>
                  <a:pt x="351771" y="277667"/>
                </a:lnTo>
                <a:lnTo>
                  <a:pt x="291904" y="270504"/>
                </a:lnTo>
                <a:lnTo>
                  <a:pt x="236146" y="261597"/>
                </a:lnTo>
                <a:lnTo>
                  <a:pt x="185015" y="251079"/>
                </a:lnTo>
                <a:lnTo>
                  <a:pt x="139027" y="239085"/>
                </a:lnTo>
                <a:lnTo>
                  <a:pt x="98697" y="225750"/>
                </a:lnTo>
                <a:lnTo>
                  <a:pt x="37079" y="195594"/>
                </a:lnTo>
                <a:lnTo>
                  <a:pt x="4292" y="161690"/>
                </a:lnTo>
                <a:lnTo>
                  <a:pt x="0" y="14366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6789" y="3220128"/>
            <a:ext cx="447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imes New Roman"/>
                <a:cs typeface="Times New Roman"/>
              </a:rPr>
              <a:t>Idade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5220" y="3341432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581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6759" y="4135807"/>
            <a:ext cx="1061085" cy="305435"/>
          </a:xfrm>
          <a:custGeom>
            <a:avLst/>
            <a:gdLst/>
            <a:ahLst/>
            <a:cxnLst/>
            <a:rect l="l" t="t" r="r" b="b"/>
            <a:pathLst>
              <a:path w="1061084" h="305435">
                <a:moveTo>
                  <a:pt x="0" y="152677"/>
                </a:moveTo>
                <a:lnTo>
                  <a:pt x="18950" y="112089"/>
                </a:lnTo>
                <a:lnTo>
                  <a:pt x="72432" y="75618"/>
                </a:lnTo>
                <a:lnTo>
                  <a:pt x="110542" y="59380"/>
                </a:lnTo>
                <a:lnTo>
                  <a:pt x="155388" y="44718"/>
                </a:lnTo>
                <a:lnTo>
                  <a:pt x="206338" y="31812"/>
                </a:lnTo>
                <a:lnTo>
                  <a:pt x="262760" y="20844"/>
                </a:lnTo>
                <a:lnTo>
                  <a:pt x="324022" y="11998"/>
                </a:lnTo>
                <a:lnTo>
                  <a:pt x="389492" y="5453"/>
                </a:lnTo>
                <a:lnTo>
                  <a:pt x="458538" y="1393"/>
                </a:lnTo>
                <a:lnTo>
                  <a:pt x="530527" y="0"/>
                </a:lnTo>
                <a:lnTo>
                  <a:pt x="602517" y="1393"/>
                </a:lnTo>
                <a:lnTo>
                  <a:pt x="671563" y="5453"/>
                </a:lnTo>
                <a:lnTo>
                  <a:pt x="737033" y="11998"/>
                </a:lnTo>
                <a:lnTo>
                  <a:pt x="798295" y="20844"/>
                </a:lnTo>
                <a:lnTo>
                  <a:pt x="854717" y="31812"/>
                </a:lnTo>
                <a:lnTo>
                  <a:pt x="905667" y="44718"/>
                </a:lnTo>
                <a:lnTo>
                  <a:pt x="950513" y="59380"/>
                </a:lnTo>
                <a:lnTo>
                  <a:pt x="988623" y="75618"/>
                </a:lnTo>
                <a:lnTo>
                  <a:pt x="1042104" y="112089"/>
                </a:lnTo>
                <a:lnTo>
                  <a:pt x="1061055" y="152677"/>
                </a:lnTo>
                <a:lnTo>
                  <a:pt x="1056212" y="173394"/>
                </a:lnTo>
                <a:lnTo>
                  <a:pt x="1019364" y="212105"/>
                </a:lnTo>
                <a:lnTo>
                  <a:pt x="950513" y="245973"/>
                </a:lnTo>
                <a:lnTo>
                  <a:pt x="905667" y="260635"/>
                </a:lnTo>
                <a:lnTo>
                  <a:pt x="854717" y="273541"/>
                </a:lnTo>
                <a:lnTo>
                  <a:pt x="798295" y="284509"/>
                </a:lnTo>
                <a:lnTo>
                  <a:pt x="737033" y="293355"/>
                </a:lnTo>
                <a:lnTo>
                  <a:pt x="671563" y="299900"/>
                </a:lnTo>
                <a:lnTo>
                  <a:pt x="602517" y="303960"/>
                </a:lnTo>
                <a:lnTo>
                  <a:pt x="530527" y="305354"/>
                </a:lnTo>
                <a:lnTo>
                  <a:pt x="458538" y="303960"/>
                </a:lnTo>
                <a:lnTo>
                  <a:pt x="389492" y="299900"/>
                </a:lnTo>
                <a:lnTo>
                  <a:pt x="324022" y="293355"/>
                </a:lnTo>
                <a:lnTo>
                  <a:pt x="262760" y="284509"/>
                </a:lnTo>
                <a:lnTo>
                  <a:pt x="206338" y="273541"/>
                </a:lnTo>
                <a:lnTo>
                  <a:pt x="155388" y="260635"/>
                </a:lnTo>
                <a:lnTo>
                  <a:pt x="110542" y="245973"/>
                </a:lnTo>
                <a:lnTo>
                  <a:pt x="72432" y="229736"/>
                </a:lnTo>
                <a:lnTo>
                  <a:pt x="18950" y="193264"/>
                </a:lnTo>
                <a:lnTo>
                  <a:pt x="0" y="15267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54063" y="4161485"/>
            <a:ext cx="731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latin typeface="Times New Roman"/>
                <a:cs typeface="Times New Roman"/>
              </a:rPr>
              <a:t>Telefones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84770" y="4069167"/>
            <a:ext cx="1662430" cy="441325"/>
            <a:chOff x="5384770" y="4069167"/>
            <a:chExt cx="1662430" cy="441325"/>
          </a:xfrm>
        </p:grpSpPr>
        <p:sp>
          <p:nvSpPr>
            <p:cNvPr id="14" name="object 14"/>
            <p:cNvSpPr/>
            <p:nvPr/>
          </p:nvSpPr>
          <p:spPr>
            <a:xfrm>
              <a:off x="5384770" y="4282431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759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9530" y="4073930"/>
              <a:ext cx="1193165" cy="431800"/>
            </a:xfrm>
            <a:custGeom>
              <a:avLst/>
              <a:gdLst/>
              <a:ahLst/>
              <a:cxnLst/>
              <a:rect l="l" t="t" r="r" b="b"/>
              <a:pathLst>
                <a:path w="1193165" h="431800">
                  <a:moveTo>
                    <a:pt x="0" y="215899"/>
                  </a:moveTo>
                  <a:lnTo>
                    <a:pt x="15748" y="166396"/>
                  </a:lnTo>
                  <a:lnTo>
                    <a:pt x="60608" y="120952"/>
                  </a:lnTo>
                  <a:lnTo>
                    <a:pt x="92835" y="100158"/>
                  </a:lnTo>
                  <a:lnTo>
                    <a:pt x="130999" y="80865"/>
                  </a:lnTo>
                  <a:lnTo>
                    <a:pt x="174650" y="63235"/>
                  </a:lnTo>
                  <a:lnTo>
                    <a:pt x="223342" y="47430"/>
                  </a:lnTo>
                  <a:lnTo>
                    <a:pt x="276628" y="33612"/>
                  </a:lnTo>
                  <a:lnTo>
                    <a:pt x="334059" y="21944"/>
                  </a:lnTo>
                  <a:lnTo>
                    <a:pt x="395189" y="12586"/>
                  </a:lnTo>
                  <a:lnTo>
                    <a:pt x="459569" y="5702"/>
                  </a:lnTo>
                  <a:lnTo>
                    <a:pt x="526754" y="1452"/>
                  </a:lnTo>
                  <a:lnTo>
                    <a:pt x="596294" y="0"/>
                  </a:lnTo>
                  <a:lnTo>
                    <a:pt x="665835" y="1452"/>
                  </a:lnTo>
                  <a:lnTo>
                    <a:pt x="733019" y="5702"/>
                  </a:lnTo>
                  <a:lnTo>
                    <a:pt x="797400" y="12586"/>
                  </a:lnTo>
                  <a:lnTo>
                    <a:pt x="858530" y="21944"/>
                  </a:lnTo>
                  <a:lnTo>
                    <a:pt x="915961" y="33612"/>
                  </a:lnTo>
                  <a:lnTo>
                    <a:pt x="969246" y="47430"/>
                  </a:lnTo>
                  <a:lnTo>
                    <a:pt x="1017939" y="63235"/>
                  </a:lnTo>
                  <a:lnTo>
                    <a:pt x="1061590" y="80865"/>
                  </a:lnTo>
                  <a:lnTo>
                    <a:pt x="1099753" y="100158"/>
                  </a:lnTo>
                  <a:lnTo>
                    <a:pt x="1131981" y="120952"/>
                  </a:lnTo>
                  <a:lnTo>
                    <a:pt x="1176841" y="166396"/>
                  </a:lnTo>
                  <a:lnTo>
                    <a:pt x="1192589" y="215899"/>
                  </a:lnTo>
                  <a:lnTo>
                    <a:pt x="1188578" y="241078"/>
                  </a:lnTo>
                  <a:lnTo>
                    <a:pt x="1157826" y="288714"/>
                  </a:lnTo>
                  <a:lnTo>
                    <a:pt x="1099753" y="331641"/>
                  </a:lnTo>
                  <a:lnTo>
                    <a:pt x="1061590" y="350934"/>
                  </a:lnTo>
                  <a:lnTo>
                    <a:pt x="1017939" y="368564"/>
                  </a:lnTo>
                  <a:lnTo>
                    <a:pt x="969246" y="384369"/>
                  </a:lnTo>
                  <a:lnTo>
                    <a:pt x="915961" y="398186"/>
                  </a:lnTo>
                  <a:lnTo>
                    <a:pt x="858530" y="409855"/>
                  </a:lnTo>
                  <a:lnTo>
                    <a:pt x="797400" y="419213"/>
                  </a:lnTo>
                  <a:lnTo>
                    <a:pt x="733019" y="426097"/>
                  </a:lnTo>
                  <a:lnTo>
                    <a:pt x="665835" y="430347"/>
                  </a:lnTo>
                  <a:lnTo>
                    <a:pt x="596294" y="431799"/>
                  </a:lnTo>
                  <a:lnTo>
                    <a:pt x="526754" y="430347"/>
                  </a:lnTo>
                  <a:lnTo>
                    <a:pt x="459569" y="426097"/>
                  </a:lnTo>
                  <a:lnTo>
                    <a:pt x="395189" y="419213"/>
                  </a:lnTo>
                  <a:lnTo>
                    <a:pt x="334059" y="409855"/>
                  </a:lnTo>
                  <a:lnTo>
                    <a:pt x="276628" y="398186"/>
                  </a:lnTo>
                  <a:lnTo>
                    <a:pt x="223342" y="384369"/>
                  </a:lnTo>
                  <a:lnTo>
                    <a:pt x="174650" y="368564"/>
                  </a:lnTo>
                  <a:lnTo>
                    <a:pt x="130999" y="350934"/>
                  </a:lnTo>
                  <a:lnTo>
                    <a:pt x="92835" y="331641"/>
                  </a:lnTo>
                  <a:lnTo>
                    <a:pt x="60608" y="310847"/>
                  </a:lnTo>
                  <a:lnTo>
                    <a:pt x="15748" y="265403"/>
                  </a:lnTo>
                  <a:lnTo>
                    <a:pt x="0" y="2158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118670" y="5572652"/>
            <a:ext cx="960755" cy="288290"/>
          </a:xfrm>
          <a:custGeom>
            <a:avLst/>
            <a:gdLst/>
            <a:ahLst/>
            <a:cxnLst/>
            <a:rect l="l" t="t" r="r" b="b"/>
            <a:pathLst>
              <a:path w="960754" h="288289">
                <a:moveTo>
                  <a:pt x="0" y="143934"/>
                </a:moveTo>
                <a:lnTo>
                  <a:pt x="20328" y="102363"/>
                </a:lnTo>
                <a:lnTo>
                  <a:pt x="77354" y="65560"/>
                </a:lnTo>
                <a:lnTo>
                  <a:pt x="117772" y="49502"/>
                </a:lnTo>
                <a:lnTo>
                  <a:pt x="165135" y="35304"/>
                </a:lnTo>
                <a:lnTo>
                  <a:pt x="218702" y="23188"/>
                </a:lnTo>
                <a:lnTo>
                  <a:pt x="277729" y="13377"/>
                </a:lnTo>
                <a:lnTo>
                  <a:pt x="341474" y="6094"/>
                </a:lnTo>
                <a:lnTo>
                  <a:pt x="409195" y="1560"/>
                </a:lnTo>
                <a:lnTo>
                  <a:pt x="480147" y="0"/>
                </a:lnTo>
                <a:lnTo>
                  <a:pt x="551100" y="1560"/>
                </a:lnTo>
                <a:lnTo>
                  <a:pt x="618820" y="6094"/>
                </a:lnTo>
                <a:lnTo>
                  <a:pt x="682565" y="13377"/>
                </a:lnTo>
                <a:lnTo>
                  <a:pt x="741593" y="23188"/>
                </a:lnTo>
                <a:lnTo>
                  <a:pt x="795160" y="35304"/>
                </a:lnTo>
                <a:lnTo>
                  <a:pt x="842523" y="49502"/>
                </a:lnTo>
                <a:lnTo>
                  <a:pt x="882940" y="65560"/>
                </a:lnTo>
                <a:lnTo>
                  <a:pt x="939966" y="102363"/>
                </a:lnTo>
                <a:lnTo>
                  <a:pt x="960295" y="143934"/>
                </a:lnTo>
                <a:lnTo>
                  <a:pt x="955089" y="165203"/>
                </a:lnTo>
                <a:lnTo>
                  <a:pt x="915669" y="204612"/>
                </a:lnTo>
                <a:lnTo>
                  <a:pt x="842523" y="238365"/>
                </a:lnTo>
                <a:lnTo>
                  <a:pt x="795160" y="252563"/>
                </a:lnTo>
                <a:lnTo>
                  <a:pt x="741593" y="264679"/>
                </a:lnTo>
                <a:lnTo>
                  <a:pt x="682565" y="274490"/>
                </a:lnTo>
                <a:lnTo>
                  <a:pt x="618820" y="281773"/>
                </a:lnTo>
                <a:lnTo>
                  <a:pt x="551100" y="286307"/>
                </a:lnTo>
                <a:lnTo>
                  <a:pt x="480147" y="287867"/>
                </a:lnTo>
                <a:lnTo>
                  <a:pt x="409195" y="286307"/>
                </a:lnTo>
                <a:lnTo>
                  <a:pt x="341474" y="281773"/>
                </a:lnTo>
                <a:lnTo>
                  <a:pt x="277729" y="274490"/>
                </a:lnTo>
                <a:lnTo>
                  <a:pt x="218702" y="264679"/>
                </a:lnTo>
                <a:lnTo>
                  <a:pt x="165135" y="252563"/>
                </a:lnTo>
                <a:lnTo>
                  <a:pt x="117772" y="238365"/>
                </a:lnTo>
                <a:lnTo>
                  <a:pt x="77354" y="222307"/>
                </a:lnTo>
                <a:lnTo>
                  <a:pt x="20328" y="185504"/>
                </a:lnTo>
                <a:lnTo>
                  <a:pt x="0" y="14393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20212" y="5529943"/>
            <a:ext cx="7694295" cy="9486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339090" algn="ctr">
              <a:lnSpc>
                <a:spcPct val="100000"/>
              </a:lnSpc>
              <a:spcBef>
                <a:spcPts val="630"/>
              </a:spcBef>
            </a:pPr>
            <a:r>
              <a:rPr sz="1400" spc="-10" dirty="0">
                <a:latin typeface="Times New Roman"/>
                <a:cs typeface="Times New Roman"/>
              </a:rPr>
              <a:t>Endereço</a:t>
            </a:r>
            <a:endParaRPr sz="1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79200"/>
              </a:lnSpc>
              <a:spcBef>
                <a:spcPts val="1255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1" spc="-50" dirty="0">
                <a:latin typeface="Times New Roman"/>
                <a:cs typeface="Times New Roman"/>
              </a:rPr>
              <a:t>Atributo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5" dirty="0">
                <a:latin typeface="Times New Roman"/>
                <a:cs typeface="Times New Roman"/>
              </a:rPr>
              <a:t>Derivado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quando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valor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95" dirty="0">
                <a:latin typeface="Times New Roman"/>
                <a:cs typeface="Times New Roman"/>
              </a:rPr>
              <a:t>atributo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é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obtido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meio</a:t>
            </a:r>
            <a:r>
              <a:rPr sz="2000" spc="-5" dirty="0">
                <a:latin typeface="Times New Roman"/>
                <a:cs typeface="Times New Roman"/>
              </a:rPr>
              <a:t> de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valores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outros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105" dirty="0">
                <a:latin typeface="Times New Roman"/>
                <a:cs typeface="Times New Roman"/>
              </a:rPr>
              <a:t>atributos.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Ex: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125" dirty="0">
                <a:latin typeface="Times New Roman"/>
                <a:cs typeface="Times New Roman"/>
              </a:rPr>
              <a:t>tempo_de_casa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pode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derivado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valor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93281" y="5164622"/>
            <a:ext cx="669925" cy="551180"/>
            <a:chOff x="4693281" y="5164622"/>
            <a:chExt cx="669925" cy="551180"/>
          </a:xfrm>
        </p:grpSpPr>
        <p:sp>
          <p:nvSpPr>
            <p:cNvPr id="19" name="object 19"/>
            <p:cNvSpPr/>
            <p:nvPr/>
          </p:nvSpPr>
          <p:spPr>
            <a:xfrm>
              <a:off x="4698043" y="5710880"/>
              <a:ext cx="421005" cy="0"/>
            </a:xfrm>
            <a:custGeom>
              <a:avLst/>
              <a:gdLst/>
              <a:ahLst/>
              <a:cxnLst/>
              <a:rect l="l" t="t" r="r" b="b"/>
              <a:pathLst>
                <a:path w="421004">
                  <a:moveTo>
                    <a:pt x="0" y="0"/>
                  </a:moveTo>
                  <a:lnTo>
                    <a:pt x="42062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8043" y="5169385"/>
              <a:ext cx="660400" cy="231140"/>
            </a:xfrm>
            <a:custGeom>
              <a:avLst/>
              <a:gdLst/>
              <a:ahLst/>
              <a:cxnLst/>
              <a:rect l="l" t="t" r="r" b="b"/>
              <a:pathLst>
                <a:path w="660400" h="231139">
                  <a:moveTo>
                    <a:pt x="0" y="115400"/>
                  </a:moveTo>
                  <a:lnTo>
                    <a:pt x="25934" y="70481"/>
                  </a:lnTo>
                  <a:lnTo>
                    <a:pt x="96660" y="33800"/>
                  </a:lnTo>
                  <a:lnTo>
                    <a:pt x="145502" y="19708"/>
                  </a:lnTo>
                  <a:lnTo>
                    <a:pt x="201560" y="9068"/>
                  </a:lnTo>
                  <a:lnTo>
                    <a:pt x="263508" y="2344"/>
                  </a:lnTo>
                  <a:lnTo>
                    <a:pt x="330018" y="0"/>
                  </a:lnTo>
                  <a:lnTo>
                    <a:pt x="396529" y="2344"/>
                  </a:lnTo>
                  <a:lnTo>
                    <a:pt x="458477" y="9068"/>
                  </a:lnTo>
                  <a:lnTo>
                    <a:pt x="514535" y="19708"/>
                  </a:lnTo>
                  <a:lnTo>
                    <a:pt x="563377" y="33800"/>
                  </a:lnTo>
                  <a:lnTo>
                    <a:pt x="603675" y="50879"/>
                  </a:lnTo>
                  <a:lnTo>
                    <a:pt x="653333" y="92143"/>
                  </a:lnTo>
                  <a:lnTo>
                    <a:pt x="660037" y="115400"/>
                  </a:lnTo>
                  <a:lnTo>
                    <a:pt x="653333" y="138658"/>
                  </a:lnTo>
                  <a:lnTo>
                    <a:pt x="603675" y="179922"/>
                  </a:lnTo>
                  <a:lnTo>
                    <a:pt x="563377" y="197001"/>
                  </a:lnTo>
                  <a:lnTo>
                    <a:pt x="514535" y="211093"/>
                  </a:lnTo>
                  <a:lnTo>
                    <a:pt x="458477" y="221733"/>
                  </a:lnTo>
                  <a:lnTo>
                    <a:pt x="396529" y="228457"/>
                  </a:lnTo>
                  <a:lnTo>
                    <a:pt x="330018" y="230801"/>
                  </a:lnTo>
                  <a:lnTo>
                    <a:pt x="263508" y="228457"/>
                  </a:lnTo>
                  <a:lnTo>
                    <a:pt x="201560" y="221733"/>
                  </a:lnTo>
                  <a:lnTo>
                    <a:pt x="145502" y="211093"/>
                  </a:lnTo>
                  <a:lnTo>
                    <a:pt x="96660" y="197001"/>
                  </a:lnTo>
                  <a:lnTo>
                    <a:pt x="56362" y="179922"/>
                  </a:lnTo>
                  <a:lnTo>
                    <a:pt x="6704" y="138658"/>
                  </a:lnTo>
                  <a:lnTo>
                    <a:pt x="0" y="115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98843" y="5180646"/>
            <a:ext cx="26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2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34274" y="4992158"/>
            <a:ext cx="669925" cy="585470"/>
            <a:chOff x="5234274" y="4992158"/>
            <a:chExt cx="669925" cy="585470"/>
          </a:xfrm>
        </p:grpSpPr>
        <p:sp>
          <p:nvSpPr>
            <p:cNvPr id="23" name="object 23"/>
            <p:cNvSpPr/>
            <p:nvPr/>
          </p:nvSpPr>
          <p:spPr>
            <a:xfrm>
              <a:off x="5598817" y="5227720"/>
              <a:ext cx="0" cy="345440"/>
            </a:xfrm>
            <a:custGeom>
              <a:avLst/>
              <a:gdLst/>
              <a:ahLst/>
              <a:cxnLst/>
              <a:rect l="l" t="t" r="r" b="b"/>
              <a:pathLst>
                <a:path h="345439">
                  <a:moveTo>
                    <a:pt x="0" y="344932"/>
                  </a:moveTo>
                  <a:lnTo>
                    <a:pt x="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39037" y="4996920"/>
              <a:ext cx="660400" cy="231140"/>
            </a:xfrm>
            <a:custGeom>
              <a:avLst/>
              <a:gdLst/>
              <a:ahLst/>
              <a:cxnLst/>
              <a:rect l="l" t="t" r="r" b="b"/>
              <a:pathLst>
                <a:path w="660400" h="231139">
                  <a:moveTo>
                    <a:pt x="0" y="115400"/>
                  </a:moveTo>
                  <a:lnTo>
                    <a:pt x="25934" y="70481"/>
                  </a:lnTo>
                  <a:lnTo>
                    <a:pt x="96660" y="33800"/>
                  </a:lnTo>
                  <a:lnTo>
                    <a:pt x="145502" y="19708"/>
                  </a:lnTo>
                  <a:lnTo>
                    <a:pt x="201560" y="9068"/>
                  </a:lnTo>
                  <a:lnTo>
                    <a:pt x="263508" y="2344"/>
                  </a:lnTo>
                  <a:lnTo>
                    <a:pt x="330019" y="0"/>
                  </a:lnTo>
                  <a:lnTo>
                    <a:pt x="396529" y="2344"/>
                  </a:lnTo>
                  <a:lnTo>
                    <a:pt x="458477" y="9068"/>
                  </a:lnTo>
                  <a:lnTo>
                    <a:pt x="514535" y="19708"/>
                  </a:lnTo>
                  <a:lnTo>
                    <a:pt x="563377" y="33800"/>
                  </a:lnTo>
                  <a:lnTo>
                    <a:pt x="603675" y="50879"/>
                  </a:lnTo>
                  <a:lnTo>
                    <a:pt x="653333" y="92143"/>
                  </a:lnTo>
                  <a:lnTo>
                    <a:pt x="660037" y="115400"/>
                  </a:lnTo>
                  <a:lnTo>
                    <a:pt x="653333" y="138658"/>
                  </a:lnTo>
                  <a:lnTo>
                    <a:pt x="603675" y="179922"/>
                  </a:lnTo>
                  <a:lnTo>
                    <a:pt x="563377" y="197001"/>
                  </a:lnTo>
                  <a:lnTo>
                    <a:pt x="514535" y="211093"/>
                  </a:lnTo>
                  <a:lnTo>
                    <a:pt x="458477" y="221733"/>
                  </a:lnTo>
                  <a:lnTo>
                    <a:pt x="396529" y="228457"/>
                  </a:lnTo>
                  <a:lnTo>
                    <a:pt x="330019" y="230801"/>
                  </a:lnTo>
                  <a:lnTo>
                    <a:pt x="263508" y="228457"/>
                  </a:lnTo>
                  <a:lnTo>
                    <a:pt x="201560" y="221733"/>
                  </a:lnTo>
                  <a:lnTo>
                    <a:pt x="145502" y="211093"/>
                  </a:lnTo>
                  <a:lnTo>
                    <a:pt x="96660" y="197001"/>
                  </a:lnTo>
                  <a:lnTo>
                    <a:pt x="56362" y="179922"/>
                  </a:lnTo>
                  <a:lnTo>
                    <a:pt x="6704" y="138658"/>
                  </a:lnTo>
                  <a:lnTo>
                    <a:pt x="0" y="115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20212" y="4491581"/>
            <a:ext cx="6625590" cy="72517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4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1" spc="-50" dirty="0">
                <a:latin typeface="Times New Roman"/>
                <a:cs typeface="Times New Roman"/>
              </a:rPr>
              <a:t>Atributo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Composto</a:t>
            </a:r>
            <a:r>
              <a:rPr sz="2000" spc="-50" dirty="0">
                <a:latin typeface="Times New Roman"/>
                <a:cs typeface="Times New Roman"/>
              </a:rPr>
              <a:t>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quando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95" dirty="0">
                <a:latin typeface="Times New Roman"/>
                <a:cs typeface="Times New Roman"/>
              </a:rPr>
              <a:t>atributo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tem </a:t>
            </a:r>
            <a:r>
              <a:rPr sz="2000" spc="-55" dirty="0">
                <a:latin typeface="Times New Roman"/>
                <a:cs typeface="Times New Roman"/>
              </a:rPr>
              <a:t>vários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subcampos</a:t>
            </a:r>
            <a:endParaRPr sz="2000">
              <a:latin typeface="Times New Roman"/>
              <a:cs typeface="Times New Roman"/>
            </a:endParaRPr>
          </a:p>
          <a:p>
            <a:pPr marL="671830" algn="ctr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Cidade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38230" y="5227720"/>
            <a:ext cx="660400" cy="231140"/>
          </a:xfrm>
          <a:custGeom>
            <a:avLst/>
            <a:gdLst/>
            <a:ahLst/>
            <a:cxnLst/>
            <a:rect l="l" t="t" r="r" b="b"/>
            <a:pathLst>
              <a:path w="660400" h="231139">
                <a:moveTo>
                  <a:pt x="0" y="115400"/>
                </a:moveTo>
                <a:lnTo>
                  <a:pt x="25934" y="70481"/>
                </a:lnTo>
                <a:lnTo>
                  <a:pt x="96660" y="33800"/>
                </a:lnTo>
                <a:lnTo>
                  <a:pt x="145502" y="19708"/>
                </a:lnTo>
                <a:lnTo>
                  <a:pt x="201560" y="9068"/>
                </a:lnTo>
                <a:lnTo>
                  <a:pt x="263508" y="2344"/>
                </a:lnTo>
                <a:lnTo>
                  <a:pt x="330018" y="0"/>
                </a:lnTo>
                <a:lnTo>
                  <a:pt x="396529" y="2344"/>
                </a:lnTo>
                <a:lnTo>
                  <a:pt x="458477" y="9068"/>
                </a:lnTo>
                <a:lnTo>
                  <a:pt x="514535" y="19708"/>
                </a:lnTo>
                <a:lnTo>
                  <a:pt x="563377" y="33800"/>
                </a:lnTo>
                <a:lnTo>
                  <a:pt x="603675" y="50879"/>
                </a:lnTo>
                <a:lnTo>
                  <a:pt x="653333" y="92143"/>
                </a:lnTo>
                <a:lnTo>
                  <a:pt x="660037" y="115400"/>
                </a:lnTo>
                <a:lnTo>
                  <a:pt x="653333" y="138658"/>
                </a:lnTo>
                <a:lnTo>
                  <a:pt x="603675" y="179922"/>
                </a:lnTo>
                <a:lnTo>
                  <a:pt x="563377" y="197001"/>
                </a:lnTo>
                <a:lnTo>
                  <a:pt x="514535" y="211093"/>
                </a:lnTo>
                <a:lnTo>
                  <a:pt x="458477" y="221733"/>
                </a:lnTo>
                <a:lnTo>
                  <a:pt x="396529" y="228457"/>
                </a:lnTo>
                <a:lnTo>
                  <a:pt x="330018" y="230802"/>
                </a:lnTo>
                <a:lnTo>
                  <a:pt x="263508" y="228457"/>
                </a:lnTo>
                <a:lnTo>
                  <a:pt x="201560" y="221733"/>
                </a:lnTo>
                <a:lnTo>
                  <a:pt x="145502" y="211093"/>
                </a:lnTo>
                <a:lnTo>
                  <a:pt x="96660" y="197001"/>
                </a:lnTo>
                <a:lnTo>
                  <a:pt x="56362" y="179922"/>
                </a:lnTo>
                <a:lnTo>
                  <a:pt x="6704" y="138658"/>
                </a:lnTo>
                <a:lnTo>
                  <a:pt x="0" y="115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50131" y="5238980"/>
            <a:ext cx="434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Estado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13907" y="5395423"/>
            <a:ext cx="969010" cy="239395"/>
            <a:chOff x="5113907" y="5395423"/>
            <a:chExt cx="969010" cy="239395"/>
          </a:xfrm>
        </p:grpSpPr>
        <p:sp>
          <p:nvSpPr>
            <p:cNvPr id="29" name="object 29"/>
            <p:cNvSpPr/>
            <p:nvPr/>
          </p:nvSpPr>
          <p:spPr>
            <a:xfrm>
              <a:off x="5958598" y="5457252"/>
              <a:ext cx="119380" cy="172720"/>
            </a:xfrm>
            <a:custGeom>
              <a:avLst/>
              <a:gdLst/>
              <a:ahLst/>
              <a:cxnLst/>
              <a:rect l="l" t="t" r="r" b="b"/>
              <a:pathLst>
                <a:path w="119379" h="172720">
                  <a:moveTo>
                    <a:pt x="0" y="172466"/>
                  </a:moveTo>
                  <a:lnTo>
                    <a:pt x="11904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18670" y="5400186"/>
              <a:ext cx="120650" cy="229870"/>
            </a:xfrm>
            <a:custGeom>
              <a:avLst/>
              <a:gdLst/>
              <a:ahLst/>
              <a:cxnLst/>
              <a:rect l="l" t="t" r="r" b="b"/>
              <a:pathLst>
                <a:path w="120650" h="229870">
                  <a:moveTo>
                    <a:pt x="120367" y="22953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213445" y="6514985"/>
            <a:ext cx="1652905" cy="431800"/>
          </a:xfrm>
          <a:custGeom>
            <a:avLst/>
            <a:gdLst/>
            <a:ahLst/>
            <a:cxnLst/>
            <a:rect l="l" t="t" r="r" b="b"/>
            <a:pathLst>
              <a:path w="1652904" h="431800">
                <a:moveTo>
                  <a:pt x="0" y="215899"/>
                </a:moveTo>
                <a:lnTo>
                  <a:pt x="11966" y="179082"/>
                </a:lnTo>
                <a:lnTo>
                  <a:pt x="46543" y="144284"/>
                </a:lnTo>
                <a:lnTo>
                  <a:pt x="101746" y="112024"/>
                </a:lnTo>
                <a:lnTo>
                  <a:pt x="175591" y="82820"/>
                </a:lnTo>
                <a:lnTo>
                  <a:pt x="218885" y="69527"/>
                </a:lnTo>
                <a:lnTo>
                  <a:pt x="266094" y="57191"/>
                </a:lnTo>
                <a:lnTo>
                  <a:pt x="316972" y="45879"/>
                </a:lnTo>
                <a:lnTo>
                  <a:pt x="371271" y="35656"/>
                </a:lnTo>
                <a:lnTo>
                  <a:pt x="428741" y="26585"/>
                </a:lnTo>
                <a:lnTo>
                  <a:pt x="489136" y="18731"/>
                </a:lnTo>
                <a:lnTo>
                  <a:pt x="552207" y="12161"/>
                </a:lnTo>
                <a:lnTo>
                  <a:pt x="617706" y="6937"/>
                </a:lnTo>
                <a:lnTo>
                  <a:pt x="685386" y="3126"/>
                </a:lnTo>
                <a:lnTo>
                  <a:pt x="754998" y="792"/>
                </a:lnTo>
                <a:lnTo>
                  <a:pt x="826293" y="0"/>
                </a:lnTo>
                <a:lnTo>
                  <a:pt x="897589" y="792"/>
                </a:lnTo>
                <a:lnTo>
                  <a:pt x="967201" y="3126"/>
                </a:lnTo>
                <a:lnTo>
                  <a:pt x="1034880" y="6937"/>
                </a:lnTo>
                <a:lnTo>
                  <a:pt x="1100380" y="12161"/>
                </a:lnTo>
                <a:lnTo>
                  <a:pt x="1163451" y="18731"/>
                </a:lnTo>
                <a:lnTo>
                  <a:pt x="1223845" y="26585"/>
                </a:lnTo>
                <a:lnTo>
                  <a:pt x="1281316" y="35656"/>
                </a:lnTo>
                <a:lnTo>
                  <a:pt x="1335614" y="45879"/>
                </a:lnTo>
                <a:lnTo>
                  <a:pt x="1386492" y="57191"/>
                </a:lnTo>
                <a:lnTo>
                  <a:pt x="1433702" y="69527"/>
                </a:lnTo>
                <a:lnTo>
                  <a:pt x="1476995" y="82820"/>
                </a:lnTo>
                <a:lnTo>
                  <a:pt x="1516124" y="97008"/>
                </a:lnTo>
                <a:lnTo>
                  <a:pt x="1580896" y="127805"/>
                </a:lnTo>
                <a:lnTo>
                  <a:pt x="1626034" y="161398"/>
                </a:lnTo>
                <a:lnTo>
                  <a:pt x="1649554" y="197271"/>
                </a:lnTo>
                <a:lnTo>
                  <a:pt x="1652587" y="215899"/>
                </a:lnTo>
                <a:lnTo>
                  <a:pt x="1649554" y="234528"/>
                </a:lnTo>
                <a:lnTo>
                  <a:pt x="1626034" y="270401"/>
                </a:lnTo>
                <a:lnTo>
                  <a:pt x="1580896" y="303994"/>
                </a:lnTo>
                <a:lnTo>
                  <a:pt x="1516124" y="334791"/>
                </a:lnTo>
                <a:lnTo>
                  <a:pt x="1476995" y="348978"/>
                </a:lnTo>
                <a:lnTo>
                  <a:pt x="1433702" y="362272"/>
                </a:lnTo>
                <a:lnTo>
                  <a:pt x="1386492" y="374608"/>
                </a:lnTo>
                <a:lnTo>
                  <a:pt x="1335614" y="385919"/>
                </a:lnTo>
                <a:lnTo>
                  <a:pt x="1281316" y="396143"/>
                </a:lnTo>
                <a:lnTo>
                  <a:pt x="1223845" y="405214"/>
                </a:lnTo>
                <a:lnTo>
                  <a:pt x="1163451" y="413067"/>
                </a:lnTo>
                <a:lnTo>
                  <a:pt x="1100380" y="419638"/>
                </a:lnTo>
                <a:lnTo>
                  <a:pt x="1034880" y="424861"/>
                </a:lnTo>
                <a:lnTo>
                  <a:pt x="967201" y="428673"/>
                </a:lnTo>
                <a:lnTo>
                  <a:pt x="897589" y="431007"/>
                </a:lnTo>
                <a:lnTo>
                  <a:pt x="826293" y="431799"/>
                </a:lnTo>
                <a:lnTo>
                  <a:pt x="754998" y="431007"/>
                </a:lnTo>
                <a:lnTo>
                  <a:pt x="685386" y="428673"/>
                </a:lnTo>
                <a:lnTo>
                  <a:pt x="617706" y="424861"/>
                </a:lnTo>
                <a:lnTo>
                  <a:pt x="552207" y="419638"/>
                </a:lnTo>
                <a:lnTo>
                  <a:pt x="489136" y="413067"/>
                </a:lnTo>
                <a:lnTo>
                  <a:pt x="428741" y="405214"/>
                </a:lnTo>
                <a:lnTo>
                  <a:pt x="371271" y="396143"/>
                </a:lnTo>
                <a:lnTo>
                  <a:pt x="316972" y="385919"/>
                </a:lnTo>
                <a:lnTo>
                  <a:pt x="266094" y="374608"/>
                </a:lnTo>
                <a:lnTo>
                  <a:pt x="218885" y="362272"/>
                </a:lnTo>
                <a:lnTo>
                  <a:pt x="175591" y="348978"/>
                </a:lnTo>
                <a:lnTo>
                  <a:pt x="136463" y="334791"/>
                </a:lnTo>
                <a:lnTo>
                  <a:pt x="71690" y="303994"/>
                </a:lnTo>
                <a:lnTo>
                  <a:pt x="26552" y="270401"/>
                </a:lnTo>
                <a:lnTo>
                  <a:pt x="3032" y="234528"/>
                </a:lnTo>
                <a:lnTo>
                  <a:pt x="0" y="2158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32601" y="6603885"/>
            <a:ext cx="1217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45" dirty="0">
                <a:latin typeface="Times New Roman"/>
                <a:cs typeface="Times New Roman"/>
              </a:rPr>
              <a:t>e</a:t>
            </a:r>
            <a:r>
              <a:rPr sz="1500" spc="-20" dirty="0">
                <a:latin typeface="Times New Roman"/>
                <a:cs typeface="Times New Roman"/>
              </a:rPr>
              <a:t>m</a:t>
            </a:r>
            <a:r>
              <a:rPr sz="1500" spc="15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_d</a:t>
            </a:r>
            <a:r>
              <a:rPr sz="1500" spc="-45" dirty="0">
                <a:latin typeface="Times New Roman"/>
                <a:cs typeface="Times New Roman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_ca</a:t>
            </a:r>
            <a:r>
              <a:rPr sz="1500" spc="-80" dirty="0">
                <a:latin typeface="Times New Roman"/>
                <a:cs typeface="Times New Roman"/>
              </a:rPr>
              <a:t>s</a:t>
            </a:r>
            <a:r>
              <a:rPr sz="1500" spc="-35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6329" y="1090815"/>
            <a:ext cx="1734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" dirty="0">
                <a:latin typeface="Times New Roman"/>
                <a:cs typeface="Times New Roman"/>
              </a:rPr>
              <a:t>Atributos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7802" y="6299084"/>
            <a:ext cx="1102360" cy="287655"/>
          </a:xfrm>
          <a:custGeom>
            <a:avLst/>
            <a:gdLst/>
            <a:ahLst/>
            <a:cxnLst/>
            <a:rect l="l" t="t" r="r" b="b"/>
            <a:pathLst>
              <a:path w="1102360" h="287654">
                <a:moveTo>
                  <a:pt x="0" y="143668"/>
                </a:moveTo>
                <a:lnTo>
                  <a:pt x="16824" y="108293"/>
                </a:lnTo>
                <a:lnTo>
                  <a:pt x="64543" y="76129"/>
                </a:lnTo>
                <a:lnTo>
                  <a:pt x="139027" y="48252"/>
                </a:lnTo>
                <a:lnTo>
                  <a:pt x="185015" y="36258"/>
                </a:lnTo>
                <a:lnTo>
                  <a:pt x="236146" y="25740"/>
                </a:lnTo>
                <a:lnTo>
                  <a:pt x="291904" y="16833"/>
                </a:lnTo>
                <a:lnTo>
                  <a:pt x="351771" y="9670"/>
                </a:lnTo>
                <a:lnTo>
                  <a:pt x="415232" y="4387"/>
                </a:lnTo>
                <a:lnTo>
                  <a:pt x="481771" y="1119"/>
                </a:lnTo>
                <a:lnTo>
                  <a:pt x="550871" y="0"/>
                </a:lnTo>
                <a:lnTo>
                  <a:pt x="619972" y="1119"/>
                </a:lnTo>
                <a:lnTo>
                  <a:pt x="686510" y="4387"/>
                </a:lnTo>
                <a:lnTo>
                  <a:pt x="749972" y="9670"/>
                </a:lnTo>
                <a:lnTo>
                  <a:pt x="809839" y="16833"/>
                </a:lnTo>
                <a:lnTo>
                  <a:pt x="865596" y="25740"/>
                </a:lnTo>
                <a:lnTo>
                  <a:pt x="916727" y="36258"/>
                </a:lnTo>
                <a:lnTo>
                  <a:pt x="962716" y="48252"/>
                </a:lnTo>
                <a:lnTo>
                  <a:pt x="1003046" y="61587"/>
                </a:lnTo>
                <a:lnTo>
                  <a:pt x="1064663" y="91743"/>
                </a:lnTo>
                <a:lnTo>
                  <a:pt x="1097451" y="125647"/>
                </a:lnTo>
                <a:lnTo>
                  <a:pt x="1101743" y="143668"/>
                </a:lnTo>
                <a:lnTo>
                  <a:pt x="1097451" y="161690"/>
                </a:lnTo>
                <a:lnTo>
                  <a:pt x="1064663" y="195594"/>
                </a:lnTo>
                <a:lnTo>
                  <a:pt x="1003046" y="225750"/>
                </a:lnTo>
                <a:lnTo>
                  <a:pt x="962716" y="239085"/>
                </a:lnTo>
                <a:lnTo>
                  <a:pt x="916727" y="251079"/>
                </a:lnTo>
                <a:lnTo>
                  <a:pt x="865596" y="261597"/>
                </a:lnTo>
                <a:lnTo>
                  <a:pt x="809839" y="270504"/>
                </a:lnTo>
                <a:lnTo>
                  <a:pt x="749972" y="277667"/>
                </a:lnTo>
                <a:lnTo>
                  <a:pt x="686510" y="282950"/>
                </a:lnTo>
                <a:lnTo>
                  <a:pt x="619972" y="286218"/>
                </a:lnTo>
                <a:lnTo>
                  <a:pt x="550871" y="287337"/>
                </a:lnTo>
                <a:lnTo>
                  <a:pt x="481771" y="286218"/>
                </a:lnTo>
                <a:lnTo>
                  <a:pt x="415232" y="282950"/>
                </a:lnTo>
                <a:lnTo>
                  <a:pt x="351771" y="277667"/>
                </a:lnTo>
                <a:lnTo>
                  <a:pt x="291904" y="270504"/>
                </a:lnTo>
                <a:lnTo>
                  <a:pt x="236146" y="261597"/>
                </a:lnTo>
                <a:lnTo>
                  <a:pt x="185015" y="251079"/>
                </a:lnTo>
                <a:lnTo>
                  <a:pt x="139027" y="239085"/>
                </a:lnTo>
                <a:lnTo>
                  <a:pt x="98697" y="225750"/>
                </a:lnTo>
                <a:lnTo>
                  <a:pt x="37079" y="195594"/>
                </a:lnTo>
                <a:lnTo>
                  <a:pt x="4292" y="161690"/>
                </a:lnTo>
                <a:lnTo>
                  <a:pt x="0" y="14366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3823" y="2006168"/>
            <a:ext cx="7687309" cy="456374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69900" marR="374015" indent="-457200">
              <a:lnSpc>
                <a:spcPct val="66700"/>
              </a:lnSpc>
              <a:spcBef>
                <a:spcPts val="9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b="1" spc="-105" dirty="0">
                <a:latin typeface="Times New Roman"/>
                <a:cs typeface="Times New Roman"/>
              </a:rPr>
              <a:t>Chave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Times New Roman"/>
                <a:cs typeface="Times New Roman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i="1" spc="-80" dirty="0">
                <a:latin typeface="Times New Roman"/>
                <a:cs typeface="Times New Roman"/>
              </a:rPr>
              <a:t>Atributo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ou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conjunto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atributos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com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seus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valores, </a:t>
            </a:r>
            <a:r>
              <a:rPr sz="2000" spc="-50" dirty="0">
                <a:latin typeface="Times New Roman"/>
                <a:cs typeface="Times New Roman"/>
              </a:rPr>
              <a:t> consiga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identificar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uma </a:t>
            </a:r>
            <a:r>
              <a:rPr sz="2000" spc="-5" dirty="0">
                <a:latin typeface="Times New Roman"/>
                <a:cs typeface="Times New Roman"/>
              </a:rPr>
              <a:t>única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entidade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dentro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110" dirty="0">
                <a:latin typeface="Times New Roman"/>
                <a:cs typeface="Times New Roman"/>
              </a:rPr>
              <a:t>conjunto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70" dirty="0">
                <a:latin typeface="Times New Roman"/>
                <a:cs typeface="Times New Roman"/>
              </a:rPr>
              <a:t>de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125" dirty="0">
                <a:latin typeface="Times New Roman"/>
                <a:cs typeface="Times New Roman"/>
              </a:rPr>
              <a:t>entidades</a:t>
            </a:r>
            <a:endParaRPr sz="2000">
              <a:latin typeface="Times New Roman"/>
              <a:cs typeface="Times New Roman"/>
            </a:endParaRPr>
          </a:p>
          <a:p>
            <a:pPr marL="476250" indent="-463550">
              <a:lnSpc>
                <a:spcPts val="2050"/>
              </a:lnSpc>
              <a:spcBef>
                <a:spcPts val="13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spc="5" dirty="0">
                <a:latin typeface="Times New Roman"/>
                <a:cs typeface="Times New Roman"/>
              </a:rPr>
              <a:t>Uma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deve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mínima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 sentido</a:t>
            </a:r>
            <a:r>
              <a:rPr sz="2000" spc="-5" dirty="0">
                <a:latin typeface="Times New Roman"/>
                <a:cs typeface="Times New Roman"/>
              </a:rPr>
              <a:t> 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composta,</a:t>
            </a:r>
            <a:endParaRPr sz="2000">
              <a:latin typeface="Times New Roman"/>
              <a:cs typeface="Times New Roman"/>
            </a:endParaRPr>
          </a:p>
          <a:p>
            <a:pPr marL="469900" marR="661035">
              <a:lnSpc>
                <a:spcPct val="70800"/>
              </a:lnSpc>
              <a:spcBef>
                <a:spcPts val="350"/>
              </a:spcBef>
            </a:pPr>
            <a:r>
              <a:rPr sz="2000" spc="45" dirty="0">
                <a:latin typeface="Times New Roman"/>
                <a:cs typeface="Times New Roman"/>
              </a:rPr>
              <a:t>nenhum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95" dirty="0">
                <a:latin typeface="Times New Roman"/>
                <a:cs typeface="Times New Roman"/>
              </a:rPr>
              <a:t>atributo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compõe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poderá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spc="-5" dirty="0">
                <a:latin typeface="Times New Roman"/>
                <a:cs typeface="Times New Roman"/>
              </a:rPr>
              <a:t> retirado,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ainda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sim,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composição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resultante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continuar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sendo </a:t>
            </a:r>
            <a:r>
              <a:rPr sz="2000" spc="-75" dirty="0">
                <a:latin typeface="Times New Roman"/>
                <a:cs typeface="Times New Roman"/>
              </a:rPr>
              <a:t>chave</a:t>
            </a:r>
            <a:endParaRPr sz="200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spcBef>
                <a:spcPts val="13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spc="-55" dirty="0">
                <a:latin typeface="Times New Roman"/>
                <a:cs typeface="Times New Roman"/>
              </a:rPr>
              <a:t>É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principal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meio</a:t>
            </a:r>
            <a:r>
              <a:rPr sz="2000" spc="-5" dirty="0">
                <a:latin typeface="Times New Roman"/>
                <a:cs typeface="Times New Roman"/>
              </a:rPr>
              <a:t> 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acesso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uma</a:t>
            </a:r>
            <a:r>
              <a:rPr sz="2000" dirty="0">
                <a:latin typeface="Times New Roman"/>
                <a:cs typeface="Times New Roman"/>
              </a:rPr>
              <a:t> entidade</a:t>
            </a:r>
            <a:endParaRPr sz="2000">
              <a:latin typeface="Times New Roman"/>
              <a:cs typeface="Times New Roman"/>
            </a:endParaRPr>
          </a:p>
          <a:p>
            <a:pPr marL="476250" indent="-463550">
              <a:lnSpc>
                <a:spcPts val="2050"/>
              </a:lnSpc>
              <a:spcBef>
                <a:spcPts val="12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spc="15" dirty="0">
                <a:latin typeface="Times New Roman"/>
                <a:cs typeface="Times New Roman"/>
              </a:rPr>
              <a:t>Outras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possíveis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chaves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não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são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indicadas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diagrama,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não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são</a:t>
            </a:r>
            <a:endParaRPr sz="2000">
              <a:latin typeface="Times New Roman"/>
              <a:cs typeface="Times New Roman"/>
            </a:endParaRPr>
          </a:p>
          <a:p>
            <a:pPr marL="469900" marR="57150">
              <a:lnSpc>
                <a:spcPct val="70800"/>
              </a:lnSpc>
              <a:spcBef>
                <a:spcPts val="350"/>
              </a:spcBef>
            </a:pPr>
            <a:r>
              <a:rPr sz="2000" spc="-20" dirty="0">
                <a:latin typeface="Times New Roman"/>
                <a:cs typeface="Times New Roman"/>
              </a:rPr>
              <a:t>contempladas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pelo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MER,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podem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anotadas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separadamente,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efeito</a:t>
            </a:r>
            <a:r>
              <a:rPr sz="2000" spc="-5" dirty="0">
                <a:latin typeface="Times New Roman"/>
                <a:cs typeface="Times New Roman"/>
              </a:rPr>
              <a:t> 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documentação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70800"/>
              </a:lnSpc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b="1" spc="-105" dirty="0">
                <a:latin typeface="Times New Roman"/>
                <a:cs typeface="Times New Roman"/>
              </a:rPr>
              <a:t>Chave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70" dirty="0">
                <a:latin typeface="Times New Roman"/>
                <a:cs typeface="Times New Roman"/>
              </a:rPr>
              <a:t>Composta: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mais</a:t>
            </a:r>
            <a:r>
              <a:rPr sz="2000" spc="-5" dirty="0">
                <a:latin typeface="Times New Roman"/>
                <a:cs typeface="Times New Roman"/>
              </a:rPr>
              <a:t> 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atributo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compõe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conjunto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concatenação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todos </a:t>
            </a:r>
            <a:r>
              <a:rPr sz="2000" spc="-70" dirty="0">
                <a:latin typeface="Times New Roman"/>
                <a:cs typeface="Times New Roman"/>
              </a:rPr>
              <a:t>eles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indica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única</a:t>
            </a:r>
            <a:endParaRPr sz="200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spcBef>
                <a:spcPts val="12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spc="-20" dirty="0">
                <a:latin typeface="Times New Roman"/>
                <a:cs typeface="Times New Roman"/>
              </a:rPr>
              <a:t>Notação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DER: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grifar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atributo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chave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R="1043305" algn="ctr">
              <a:lnSpc>
                <a:spcPct val="100000"/>
              </a:lnSpc>
            </a:pPr>
            <a:r>
              <a:rPr sz="15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5220" y="6437057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58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929" y="1090815"/>
            <a:ext cx="555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0" dirty="0">
                <a:latin typeface="Times New Roman"/>
                <a:cs typeface="Times New Roman"/>
              </a:rPr>
              <a:t>Conjunto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de</a:t>
            </a:r>
            <a:r>
              <a:rPr sz="3600" b="0" spc="-30" dirty="0">
                <a:latin typeface="Times New Roman"/>
                <a:cs typeface="Times New Roman"/>
              </a:rPr>
              <a:t> Relacionamentos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94208" y="5932372"/>
            <a:ext cx="1160780" cy="730250"/>
            <a:chOff x="4694208" y="5932372"/>
            <a:chExt cx="1160780" cy="730250"/>
          </a:xfrm>
        </p:grpSpPr>
        <p:sp>
          <p:nvSpPr>
            <p:cNvPr id="4" name="object 4"/>
            <p:cNvSpPr/>
            <p:nvPr/>
          </p:nvSpPr>
          <p:spPr>
            <a:xfrm>
              <a:off x="4698970" y="5937134"/>
              <a:ext cx="575945" cy="360680"/>
            </a:xfrm>
            <a:custGeom>
              <a:avLst/>
              <a:gdLst/>
              <a:ahLst/>
              <a:cxnLst/>
              <a:rect l="l" t="t" r="r" b="b"/>
              <a:pathLst>
                <a:path w="575945" h="360679">
                  <a:moveTo>
                    <a:pt x="0" y="360362"/>
                  </a:moveTo>
                  <a:lnTo>
                    <a:pt x="57546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74440" y="5937134"/>
              <a:ext cx="575945" cy="360680"/>
            </a:xfrm>
            <a:custGeom>
              <a:avLst/>
              <a:gdLst/>
              <a:ahLst/>
              <a:cxnLst/>
              <a:rect l="l" t="t" r="r" b="b"/>
              <a:pathLst>
                <a:path w="575945" h="360679">
                  <a:moveTo>
                    <a:pt x="575468" y="3603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8970" y="6297497"/>
              <a:ext cx="575945" cy="360680"/>
            </a:xfrm>
            <a:custGeom>
              <a:avLst/>
              <a:gdLst/>
              <a:ahLst/>
              <a:cxnLst/>
              <a:rect l="l" t="t" r="r" b="b"/>
              <a:pathLst>
                <a:path w="575945" h="360679">
                  <a:moveTo>
                    <a:pt x="0" y="0"/>
                  </a:moveTo>
                  <a:lnTo>
                    <a:pt x="575468" y="3603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4440" y="6297497"/>
              <a:ext cx="575945" cy="360680"/>
            </a:xfrm>
            <a:custGeom>
              <a:avLst/>
              <a:gdLst/>
              <a:ahLst/>
              <a:cxnLst/>
              <a:rect l="l" t="t" r="r" b="b"/>
              <a:pathLst>
                <a:path w="575945" h="360679">
                  <a:moveTo>
                    <a:pt x="575468" y="0"/>
                  </a:moveTo>
                  <a:lnTo>
                    <a:pt x="0" y="3603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13823" y="1851228"/>
            <a:ext cx="7844155" cy="450215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76250" indent="-463550">
              <a:lnSpc>
                <a:spcPct val="100000"/>
              </a:lnSpc>
              <a:spcBef>
                <a:spcPts val="1260"/>
              </a:spcBef>
              <a:buClr>
                <a:srgbClr val="FF3300"/>
              </a:buClr>
              <a:buSzPct val="88636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200" b="1" spc="-45" dirty="0">
                <a:latin typeface="Times New Roman"/>
                <a:cs typeface="Times New Roman"/>
              </a:rPr>
              <a:t>Relacionamento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é</a:t>
            </a:r>
            <a:r>
              <a:rPr sz="2200" spc="5" dirty="0">
                <a:latin typeface="Times New Roman"/>
                <a:cs typeface="Times New Roman"/>
              </a:rPr>
              <a:t> uma </a:t>
            </a:r>
            <a:r>
              <a:rPr sz="2200" spc="-65" dirty="0">
                <a:latin typeface="Times New Roman"/>
                <a:cs typeface="Times New Roman"/>
              </a:rPr>
              <a:t>associação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entre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uma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ou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várias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entidades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68200"/>
              </a:lnSpc>
              <a:spcBef>
                <a:spcPts val="2000"/>
              </a:spcBef>
              <a:buClr>
                <a:srgbClr val="FF3300"/>
              </a:buClr>
              <a:buSzPct val="88636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200" b="1" spc="-40" dirty="0">
                <a:latin typeface="Times New Roman"/>
                <a:cs typeface="Times New Roman"/>
              </a:rPr>
              <a:t>Conjunto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0" dirty="0">
                <a:latin typeface="Times New Roman"/>
                <a:cs typeface="Times New Roman"/>
              </a:rPr>
              <a:t>de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0" dirty="0">
                <a:latin typeface="Times New Roman"/>
                <a:cs typeface="Times New Roman"/>
              </a:rPr>
              <a:t>Relacionamentos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é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conjunto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relacionamentos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mesmo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tipo</a:t>
            </a:r>
            <a:endParaRPr sz="2200">
              <a:latin typeface="Times New Roman"/>
              <a:cs typeface="Times New Roman"/>
            </a:endParaRPr>
          </a:p>
          <a:p>
            <a:pPr marL="476250" indent="-463550">
              <a:lnSpc>
                <a:spcPts val="2440"/>
              </a:lnSpc>
              <a:spcBef>
                <a:spcPts val="120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-65" dirty="0">
                <a:latin typeface="Times New Roman"/>
                <a:cs typeface="Times New Roman"/>
              </a:rPr>
              <a:t>Expressam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uma </a:t>
            </a:r>
            <a:r>
              <a:rPr sz="2400" spc="-40" dirty="0">
                <a:latin typeface="Times New Roman"/>
                <a:cs typeface="Times New Roman"/>
              </a:rPr>
              <a:t>rica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semântica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entre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145" dirty="0">
                <a:latin typeface="Times New Roman"/>
                <a:cs typeface="Times New Roman"/>
              </a:rPr>
              <a:t>conjuntos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200" dirty="0">
                <a:latin typeface="Times New Roman"/>
                <a:cs typeface="Times New Roman"/>
              </a:rPr>
              <a:t>de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150" dirty="0">
                <a:latin typeface="Times New Roman"/>
                <a:cs typeface="Times New Roman"/>
              </a:rPr>
              <a:t>entidades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360"/>
              </a:lnSpc>
            </a:pPr>
            <a:r>
              <a:rPr sz="2400" spc="20" dirty="0">
                <a:latin typeface="Times New Roman"/>
                <a:cs typeface="Times New Roman"/>
              </a:rPr>
              <a:t>por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meio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conceitos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como: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2270"/>
              </a:lnSpc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b="1" spc="-70" dirty="0">
                <a:latin typeface="Times New Roman"/>
                <a:cs typeface="Times New Roman"/>
              </a:rPr>
              <a:t>Cardinalidade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2300"/>
              </a:lnSpc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b="1" spc="-70" dirty="0">
                <a:latin typeface="Times New Roman"/>
                <a:cs typeface="Times New Roman"/>
              </a:rPr>
              <a:t>Restrição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de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70" dirty="0">
                <a:latin typeface="Times New Roman"/>
                <a:cs typeface="Times New Roman"/>
              </a:rPr>
              <a:t>participação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60" dirty="0">
                <a:latin typeface="Times New Roman"/>
                <a:cs typeface="Times New Roman"/>
              </a:rPr>
              <a:t>(total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ou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Times New Roman"/>
                <a:cs typeface="Times New Roman"/>
              </a:rPr>
              <a:t>parcial)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2350"/>
              </a:lnSpc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b="1" spc="-95" dirty="0">
                <a:latin typeface="Times New Roman"/>
                <a:cs typeface="Times New Roman"/>
              </a:rPr>
              <a:t>Grau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de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Relacionamento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3300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469900" marR="19050" indent="-457200">
              <a:lnSpc>
                <a:spcPct val="69400"/>
              </a:lnSpc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-105" dirty="0">
                <a:latin typeface="Times New Roman"/>
                <a:cs typeface="Times New Roman"/>
              </a:rPr>
              <a:t>Esses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conceitos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impõem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restrições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aos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dados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10" dirty="0">
                <a:latin typeface="Times New Roman"/>
                <a:cs typeface="Times New Roman"/>
              </a:rPr>
              <a:t>alimentarão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banco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spc="-15" dirty="0">
                <a:latin typeface="Times New Roman"/>
                <a:cs typeface="Times New Roman"/>
              </a:rPr>
              <a:t>dados</a:t>
            </a:r>
            <a:endParaRPr sz="240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spcBef>
                <a:spcPts val="1120"/>
              </a:spcBef>
              <a:buClr>
                <a:srgbClr val="FF3300"/>
              </a:buClr>
              <a:buSzPct val="88636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200" spc="-20" dirty="0">
                <a:latin typeface="Times New Roman"/>
                <a:cs typeface="Times New Roman"/>
              </a:rPr>
              <a:t>Notação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DER: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losango</a:t>
            </a:r>
            <a:endParaRPr sz="2400">
              <a:latin typeface="Times New Roman"/>
              <a:cs typeface="Times New Roman"/>
            </a:endParaRPr>
          </a:p>
          <a:p>
            <a:pPr marR="579120" algn="ctr">
              <a:lnSpc>
                <a:spcPct val="100000"/>
              </a:lnSpc>
              <a:spcBef>
                <a:spcPts val="1190"/>
              </a:spcBef>
            </a:pPr>
            <a:r>
              <a:rPr sz="1400" spc="-20" dirty="0">
                <a:latin typeface="Times New Roman"/>
                <a:cs typeface="Times New Roman"/>
              </a:rPr>
              <a:t>Trabalha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854" y="938414"/>
            <a:ext cx="555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0" dirty="0">
                <a:latin typeface="Times New Roman"/>
                <a:cs typeface="Times New Roman"/>
              </a:rPr>
              <a:t>Conjunto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de</a:t>
            </a:r>
            <a:r>
              <a:rPr sz="3600" b="0" spc="-30" dirty="0">
                <a:latin typeface="Times New Roman"/>
                <a:cs typeface="Times New Roman"/>
              </a:rPr>
              <a:t> Relacionamentos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733" y="4486159"/>
            <a:ext cx="7775573" cy="181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3823" y="2026487"/>
            <a:ext cx="759777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90"/>
              </a:lnSpc>
              <a:spcBef>
                <a:spcPts val="100"/>
              </a:spcBef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3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grau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relacionamento: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é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número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entidades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participantes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88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15" dirty="0">
                <a:latin typeface="Times New Roman"/>
                <a:cs typeface="Times New Roman"/>
              </a:rPr>
              <a:t>Binário,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ternário,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355600" marR="605790" indent="-342900">
              <a:lnSpc>
                <a:spcPct val="79500"/>
              </a:lnSpc>
              <a:spcBef>
                <a:spcPts val="270"/>
              </a:spcBef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20" dirty="0">
                <a:latin typeface="Times New Roman"/>
                <a:cs typeface="Times New Roman"/>
              </a:rPr>
              <a:t>Dependendo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do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conjunto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entidades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associadas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entre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si,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é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necessário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adicionar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atributos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relacionamento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61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90" dirty="0">
                <a:latin typeface="Times New Roman"/>
                <a:cs typeface="Times New Roman"/>
              </a:rPr>
              <a:t>Ex: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Horas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Trabalha_Em</a:t>
            </a:r>
            <a:r>
              <a:rPr sz="2000" spc="5" dirty="0">
                <a:latin typeface="Times New Roman"/>
                <a:cs typeface="Times New Roman"/>
              </a:rPr>
              <a:t> entre</a:t>
            </a:r>
            <a:r>
              <a:rPr sz="2000" dirty="0">
                <a:latin typeface="Times New Roman"/>
                <a:cs typeface="Times New Roman"/>
              </a:rPr>
              <a:t> Funcionário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Projeto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Exemplo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MER: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801" y="1090815"/>
            <a:ext cx="2598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Cardinalidade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1766455"/>
            <a:ext cx="8028940" cy="4699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243204">
              <a:lnSpc>
                <a:spcPct val="79200"/>
              </a:lnSpc>
              <a:spcBef>
                <a:spcPts val="600"/>
              </a:spcBef>
            </a:pPr>
            <a:r>
              <a:rPr sz="2000" spc="-1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cardinalidade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expressa</a:t>
            </a:r>
            <a:r>
              <a:rPr sz="2000" spc="5" dirty="0">
                <a:latin typeface="Times New Roman"/>
                <a:cs typeface="Times New Roman"/>
              </a:rPr>
              <a:t> o </a:t>
            </a:r>
            <a:r>
              <a:rPr sz="2000" spc="15" dirty="0">
                <a:latin typeface="Times New Roman"/>
                <a:cs typeface="Times New Roman"/>
              </a:rPr>
              <a:t>número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quais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outra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entidade </a:t>
            </a:r>
            <a:r>
              <a:rPr sz="2000" spc="5" dirty="0">
                <a:latin typeface="Times New Roman"/>
                <a:cs typeface="Times New Roman"/>
              </a:rPr>
              <a:t>pode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estar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associada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relacionamento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27100" indent="-457200" algn="just">
              <a:lnSpc>
                <a:spcPct val="100000"/>
              </a:lnSpc>
              <a:spcBef>
                <a:spcPts val="147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7100" algn="l"/>
              </a:tabLst>
            </a:pPr>
            <a:r>
              <a:rPr sz="2000" spc="25" dirty="0">
                <a:latin typeface="Times New Roman"/>
                <a:cs typeface="Times New Roman"/>
              </a:rPr>
              <a:t>Um</a:t>
            </a:r>
            <a:r>
              <a:rPr sz="2000" spc="-10" dirty="0">
                <a:latin typeface="Times New Roman"/>
                <a:cs typeface="Times New Roman"/>
              </a:rPr>
              <a:t> para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(1</a:t>
            </a:r>
            <a:r>
              <a:rPr sz="2000" spc="-10" dirty="0">
                <a:latin typeface="Times New Roman"/>
                <a:cs typeface="Times New Roman"/>
              </a:rPr>
              <a:t> para </a:t>
            </a:r>
            <a:r>
              <a:rPr sz="2000" spc="-55" dirty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1257300" marR="120014" lvl="1" indent="-330200" algn="just">
              <a:lnSpc>
                <a:spcPct val="81300"/>
              </a:lnSpc>
              <a:spcBef>
                <a:spcPts val="545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1268730" algn="l"/>
              </a:tabLst>
            </a:pPr>
            <a:r>
              <a:rPr sz="2000" spc="5" dirty="0">
                <a:latin typeface="Times New Roman"/>
                <a:cs typeface="Times New Roman"/>
              </a:rPr>
              <a:t>Uma </a:t>
            </a:r>
            <a:r>
              <a:rPr sz="2000" dirty="0">
                <a:latin typeface="Times New Roman"/>
                <a:cs typeface="Times New Roman"/>
              </a:rPr>
              <a:t>entidade </a:t>
            </a:r>
            <a:r>
              <a:rPr sz="2000" spc="-20" dirty="0">
                <a:latin typeface="Times New Roman"/>
                <a:cs typeface="Times New Roman"/>
              </a:rPr>
              <a:t>em </a:t>
            </a:r>
            <a:r>
              <a:rPr sz="2000" i="1" spc="50" dirty="0">
                <a:latin typeface="Times New Roman"/>
                <a:cs typeface="Times New Roman"/>
              </a:rPr>
              <a:t>A </a:t>
            </a:r>
            <a:r>
              <a:rPr sz="2000" spc="-45" dirty="0">
                <a:latin typeface="Times New Roman"/>
                <a:cs typeface="Times New Roman"/>
              </a:rPr>
              <a:t>está </a:t>
            </a:r>
            <a:r>
              <a:rPr sz="2000" spc="-50" dirty="0">
                <a:latin typeface="Times New Roman"/>
                <a:cs typeface="Times New Roman"/>
              </a:rPr>
              <a:t>associada </a:t>
            </a:r>
            <a:r>
              <a:rPr sz="2000" spc="50" dirty="0">
                <a:latin typeface="Times New Roman"/>
                <a:cs typeface="Times New Roman"/>
              </a:rPr>
              <a:t>no </a:t>
            </a:r>
            <a:r>
              <a:rPr sz="2000" spc="-35" dirty="0">
                <a:latin typeface="Times New Roman"/>
                <a:cs typeface="Times New Roman"/>
              </a:rPr>
              <a:t>máximo </a:t>
            </a:r>
            <a:r>
              <a:rPr sz="2000" spc="-45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uma </a:t>
            </a:r>
            <a:r>
              <a:rPr sz="2000" dirty="0">
                <a:latin typeface="Times New Roman"/>
                <a:cs typeface="Times New Roman"/>
              </a:rPr>
              <a:t>entidade </a:t>
            </a:r>
            <a:r>
              <a:rPr sz="2000" spc="-25" dirty="0">
                <a:latin typeface="Times New Roman"/>
                <a:cs typeface="Times New Roman"/>
              </a:rPr>
              <a:t>em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i="1" spc="-40" dirty="0">
                <a:latin typeface="Times New Roman"/>
                <a:cs typeface="Times New Roman"/>
              </a:rPr>
              <a:t>B</a:t>
            </a:r>
            <a:r>
              <a:rPr sz="2000" spc="-40" dirty="0">
                <a:latin typeface="Times New Roman"/>
                <a:cs typeface="Times New Roman"/>
              </a:rPr>
              <a:t>, </a:t>
            </a:r>
            <a:r>
              <a:rPr sz="2000" spc="-50" dirty="0">
                <a:latin typeface="Times New Roman"/>
                <a:cs typeface="Times New Roman"/>
              </a:rPr>
              <a:t>e </a:t>
            </a:r>
            <a:r>
              <a:rPr sz="2000" spc="5" dirty="0">
                <a:latin typeface="Times New Roman"/>
                <a:cs typeface="Times New Roman"/>
              </a:rPr>
              <a:t>uma </a:t>
            </a:r>
            <a:r>
              <a:rPr sz="2000" dirty="0">
                <a:latin typeface="Times New Roman"/>
                <a:cs typeface="Times New Roman"/>
              </a:rPr>
              <a:t>entidade </a:t>
            </a:r>
            <a:r>
              <a:rPr sz="2000" spc="-20" dirty="0">
                <a:latin typeface="Times New Roman"/>
                <a:cs typeface="Times New Roman"/>
              </a:rPr>
              <a:t>em </a:t>
            </a:r>
            <a:r>
              <a:rPr sz="2000" i="1" spc="-60" dirty="0">
                <a:latin typeface="Times New Roman"/>
                <a:cs typeface="Times New Roman"/>
              </a:rPr>
              <a:t>B </a:t>
            </a:r>
            <a:r>
              <a:rPr sz="2000" spc="-45" dirty="0">
                <a:latin typeface="Times New Roman"/>
                <a:cs typeface="Times New Roman"/>
              </a:rPr>
              <a:t>está </a:t>
            </a:r>
            <a:r>
              <a:rPr sz="2000" spc="-50" dirty="0">
                <a:latin typeface="Times New Roman"/>
                <a:cs typeface="Times New Roman"/>
              </a:rPr>
              <a:t>associada </a:t>
            </a:r>
            <a:r>
              <a:rPr sz="2000" spc="-45" dirty="0">
                <a:latin typeface="Times New Roman"/>
                <a:cs typeface="Times New Roman"/>
              </a:rPr>
              <a:t>a </a:t>
            </a:r>
            <a:r>
              <a:rPr sz="2000" spc="50" dirty="0">
                <a:latin typeface="Times New Roman"/>
                <a:cs typeface="Times New Roman"/>
              </a:rPr>
              <a:t>no </a:t>
            </a:r>
            <a:r>
              <a:rPr sz="2000" spc="-35" dirty="0">
                <a:latin typeface="Times New Roman"/>
                <a:cs typeface="Times New Roman"/>
              </a:rPr>
              <a:t>máximo </a:t>
            </a:r>
            <a:r>
              <a:rPr sz="2000" spc="5" dirty="0">
                <a:latin typeface="Times New Roman"/>
                <a:cs typeface="Times New Roman"/>
              </a:rPr>
              <a:t>uma </a:t>
            </a:r>
            <a:r>
              <a:rPr sz="2000" dirty="0">
                <a:latin typeface="Times New Roman"/>
                <a:cs typeface="Times New Roman"/>
              </a:rPr>
              <a:t>entidade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25" dirty="0">
                <a:latin typeface="Times New Roman"/>
                <a:cs typeface="Times New Roman"/>
              </a:rPr>
              <a:t>Um</a:t>
            </a:r>
            <a:r>
              <a:rPr sz="2000" spc="-10" dirty="0">
                <a:latin typeface="Times New Roman"/>
                <a:cs typeface="Times New Roman"/>
              </a:rPr>
              <a:t> para muitos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(1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N)</a:t>
            </a:r>
            <a:endParaRPr sz="2000">
              <a:latin typeface="Times New Roman"/>
              <a:cs typeface="Times New Roman"/>
            </a:endParaRPr>
          </a:p>
          <a:p>
            <a:pPr marL="1257300" marR="173355" lvl="1" indent="-330200">
              <a:lnSpc>
                <a:spcPct val="792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1268095" algn="l"/>
                <a:tab pos="1268730" algn="l"/>
              </a:tabLst>
            </a:pPr>
            <a:r>
              <a:rPr sz="2000" spc="5" dirty="0">
                <a:latin typeface="Times New Roman"/>
                <a:cs typeface="Times New Roman"/>
              </a:rPr>
              <a:t>Uma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entidade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está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associada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várias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40" dirty="0">
                <a:latin typeface="Times New Roman"/>
                <a:cs typeface="Times New Roman"/>
              </a:rPr>
              <a:t>B</a:t>
            </a:r>
            <a:r>
              <a:rPr sz="2000" spc="-40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Uma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entidade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40" dirty="0">
                <a:latin typeface="Times New Roman"/>
                <a:cs typeface="Times New Roman"/>
              </a:rPr>
              <a:t>B</a:t>
            </a:r>
            <a:r>
              <a:rPr sz="2000" spc="-4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entretanto,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deve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estar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associada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máximo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uma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entidade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927100" marR="375285" indent="-457200">
              <a:lnSpc>
                <a:spcPct val="79200"/>
              </a:lnSpc>
              <a:spcBef>
                <a:spcPts val="7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20" dirty="0">
                <a:latin typeface="Times New Roman"/>
                <a:cs typeface="Times New Roman"/>
              </a:rPr>
              <a:t>Muitos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muitos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(N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N)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85" dirty="0">
                <a:latin typeface="Times New Roman"/>
                <a:cs typeface="Times New Roman"/>
              </a:rPr>
              <a:t>-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substituido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qualquer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ou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l</a:t>
            </a:r>
            <a:r>
              <a:rPr sz="2000" spc="-80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tr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co</a:t>
            </a:r>
            <a:r>
              <a:rPr sz="2000" spc="10" dirty="0">
                <a:latin typeface="Times New Roman"/>
                <a:cs typeface="Times New Roman"/>
              </a:rPr>
              <a:t>mo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35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Q</a:t>
            </a:r>
            <a:r>
              <a:rPr sz="2000" spc="-1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57300" marR="5080" lvl="1" indent="-330200">
              <a:lnSpc>
                <a:spcPct val="81300"/>
              </a:lnSpc>
              <a:spcBef>
                <a:spcPts val="55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1268095" algn="l"/>
                <a:tab pos="1268730" algn="l"/>
              </a:tabLst>
            </a:pPr>
            <a:r>
              <a:rPr sz="2000" spc="5" dirty="0">
                <a:latin typeface="Times New Roman"/>
                <a:cs typeface="Times New Roman"/>
              </a:rPr>
              <a:t>Uma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entidade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está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associada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qualquer </a:t>
            </a:r>
            <a:r>
              <a:rPr sz="2000" spc="15" dirty="0">
                <a:latin typeface="Times New Roman"/>
                <a:cs typeface="Times New Roman"/>
              </a:rPr>
              <a:t>número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-60" dirty="0">
                <a:latin typeface="Times New Roman"/>
                <a:cs typeface="Times New Roman"/>
              </a:rPr>
              <a:t>B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uma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entidade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60" dirty="0">
                <a:latin typeface="Times New Roman"/>
                <a:cs typeface="Times New Roman"/>
              </a:rPr>
              <a:t>B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está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associada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um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número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qualquer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855" y="938414"/>
            <a:ext cx="417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Cardinalidade</a:t>
            </a:r>
            <a:r>
              <a:rPr sz="3600" b="0" spc="-1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1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Times New Roman"/>
                <a:cs typeface="Times New Roman"/>
              </a:rPr>
              <a:t>para</a:t>
            </a:r>
            <a:r>
              <a:rPr sz="3600" b="0" spc="-1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1923876"/>
            <a:ext cx="7510780" cy="12484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84615"/>
              <a:buFont typeface="Wingdings"/>
              <a:buChar char=""/>
              <a:tabLst>
                <a:tab pos="249554" algn="l"/>
              </a:tabLst>
            </a:pPr>
            <a:r>
              <a:rPr sz="2600" spc="-75" dirty="0">
                <a:latin typeface="Times New Roman"/>
                <a:cs typeface="Times New Roman"/>
              </a:rPr>
              <a:t>Exemplos:</a:t>
            </a:r>
            <a:endParaRPr sz="260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ts val="2600"/>
              </a:lnSpc>
              <a:spcBef>
                <a:spcPts val="700"/>
              </a:spcBef>
              <a:buClr>
                <a:srgbClr val="FF3300"/>
              </a:buClr>
              <a:buSzPct val="88636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200" spc="30" dirty="0">
                <a:latin typeface="Times New Roman"/>
                <a:cs typeface="Times New Roman"/>
              </a:rPr>
              <a:t>Um </a:t>
            </a:r>
            <a:r>
              <a:rPr sz="2200" dirty="0">
                <a:latin typeface="Times New Roman"/>
                <a:cs typeface="Times New Roman"/>
              </a:rPr>
              <a:t>funcionário </a:t>
            </a:r>
            <a:r>
              <a:rPr sz="2200" spc="-50" dirty="0">
                <a:latin typeface="Times New Roman"/>
                <a:cs typeface="Times New Roman"/>
              </a:rPr>
              <a:t>gerencia </a:t>
            </a:r>
            <a:r>
              <a:rPr sz="2200" spc="60" dirty="0">
                <a:latin typeface="Times New Roman"/>
                <a:cs typeface="Times New Roman"/>
              </a:rPr>
              <a:t>no </a:t>
            </a:r>
            <a:r>
              <a:rPr sz="2200" spc="-35" dirty="0">
                <a:latin typeface="Times New Roman"/>
                <a:cs typeface="Times New Roman"/>
              </a:rPr>
              <a:t>máximo </a:t>
            </a:r>
            <a:r>
              <a:rPr sz="2200" dirty="0">
                <a:latin typeface="Times New Roman"/>
                <a:cs typeface="Times New Roman"/>
              </a:rPr>
              <a:t>1 </a:t>
            </a:r>
            <a:r>
              <a:rPr sz="2200" spc="10" dirty="0">
                <a:latin typeface="Times New Roman"/>
                <a:cs typeface="Times New Roman"/>
              </a:rPr>
              <a:t>departamento. </a:t>
            </a:r>
            <a:r>
              <a:rPr sz="2200" spc="30" dirty="0">
                <a:latin typeface="Times New Roman"/>
                <a:cs typeface="Times New Roman"/>
              </a:rPr>
              <a:t>Um 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departamento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é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gerenciado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por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no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máximo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funcionário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8896" y="4008878"/>
            <a:ext cx="2361565" cy="72072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4605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150"/>
              </a:spcBef>
            </a:pPr>
            <a:r>
              <a:rPr sz="2250" spc="-65" dirty="0">
                <a:solidFill>
                  <a:srgbClr val="24211D"/>
                </a:solidFill>
                <a:latin typeface="Arial MT"/>
                <a:cs typeface="Arial MT"/>
              </a:rPr>
              <a:t>Funcionário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6430" y="4008878"/>
            <a:ext cx="2361565" cy="72072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4605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150"/>
              </a:spcBef>
            </a:pPr>
            <a:r>
              <a:rPr sz="2250" spc="-65" dirty="0">
                <a:solidFill>
                  <a:srgbClr val="24211D"/>
                </a:solidFill>
                <a:latin typeface="Arial MT"/>
                <a:cs typeface="Arial MT"/>
              </a:rPr>
              <a:t>Departamento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9875" y="4198331"/>
            <a:ext cx="85979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30" dirty="0">
                <a:solidFill>
                  <a:srgbClr val="24211D"/>
                </a:solidFill>
                <a:latin typeface="Arial MT"/>
                <a:cs typeface="Arial MT"/>
              </a:rPr>
              <a:t>Gerencia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89873" y="3951557"/>
            <a:ext cx="3166745" cy="835660"/>
          </a:xfrm>
          <a:custGeom>
            <a:avLst/>
            <a:gdLst/>
            <a:ahLst/>
            <a:cxnLst/>
            <a:rect l="l" t="t" r="r" b="b"/>
            <a:pathLst>
              <a:path w="3166745" h="835660">
                <a:moveTo>
                  <a:pt x="892426" y="403071"/>
                </a:moveTo>
                <a:lnTo>
                  <a:pt x="1583001" y="0"/>
                </a:lnTo>
              </a:path>
              <a:path w="3166745" h="835660">
                <a:moveTo>
                  <a:pt x="1583001" y="0"/>
                </a:moveTo>
                <a:lnTo>
                  <a:pt x="2274082" y="432056"/>
                </a:lnTo>
              </a:path>
              <a:path w="3166745" h="835660">
                <a:moveTo>
                  <a:pt x="2274082" y="432056"/>
                </a:moveTo>
                <a:lnTo>
                  <a:pt x="1583001" y="835133"/>
                </a:lnTo>
              </a:path>
              <a:path w="3166745" h="835660">
                <a:moveTo>
                  <a:pt x="1583001" y="835133"/>
                </a:moveTo>
                <a:lnTo>
                  <a:pt x="892426" y="403071"/>
                </a:lnTo>
              </a:path>
              <a:path w="3166745" h="835660">
                <a:moveTo>
                  <a:pt x="892426" y="403071"/>
                </a:moveTo>
                <a:lnTo>
                  <a:pt x="0" y="403071"/>
                </a:lnTo>
              </a:path>
              <a:path w="3166745" h="835660">
                <a:moveTo>
                  <a:pt x="3166559" y="432056"/>
                </a:moveTo>
                <a:lnTo>
                  <a:pt x="2274082" y="432056"/>
                </a:lnTo>
              </a:path>
            </a:pathLst>
          </a:custGeom>
          <a:ln w="28241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20760" y="3938833"/>
            <a:ext cx="19113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0" dirty="0">
                <a:solidFill>
                  <a:srgbClr val="24211D"/>
                </a:solidFill>
                <a:latin typeface="Arial MT"/>
                <a:cs typeface="Arial MT"/>
              </a:rPr>
              <a:t>1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5697" y="3996778"/>
            <a:ext cx="19113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0" dirty="0">
                <a:solidFill>
                  <a:srgbClr val="24211D"/>
                </a:solidFill>
                <a:latin typeface="Arial MT"/>
                <a:cs typeface="Arial MT"/>
              </a:rPr>
              <a:t>1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5504" y="5036799"/>
            <a:ext cx="761365" cy="1831975"/>
          </a:xfrm>
          <a:custGeom>
            <a:avLst/>
            <a:gdLst/>
            <a:ahLst/>
            <a:cxnLst/>
            <a:rect l="l" t="t" r="r" b="b"/>
            <a:pathLst>
              <a:path w="761365" h="1831975">
                <a:moveTo>
                  <a:pt x="380986" y="0"/>
                </a:moveTo>
                <a:lnTo>
                  <a:pt x="436554" y="10023"/>
                </a:lnTo>
                <a:lnTo>
                  <a:pt x="489798" y="39057"/>
                </a:lnTo>
                <a:lnTo>
                  <a:pt x="540092" y="85543"/>
                </a:lnTo>
                <a:lnTo>
                  <a:pt x="586810" y="147926"/>
                </a:lnTo>
                <a:lnTo>
                  <a:pt x="608634" y="184592"/>
                </a:lnTo>
                <a:lnTo>
                  <a:pt x="629329" y="224648"/>
                </a:lnTo>
                <a:lnTo>
                  <a:pt x="648817" y="267899"/>
                </a:lnTo>
                <a:lnTo>
                  <a:pt x="667021" y="314152"/>
                </a:lnTo>
                <a:lnTo>
                  <a:pt x="683862" y="363211"/>
                </a:lnTo>
                <a:lnTo>
                  <a:pt x="699263" y="414882"/>
                </a:lnTo>
                <a:lnTo>
                  <a:pt x="713144" y="468970"/>
                </a:lnTo>
                <a:lnTo>
                  <a:pt x="725428" y="525281"/>
                </a:lnTo>
                <a:lnTo>
                  <a:pt x="736037" y="583620"/>
                </a:lnTo>
                <a:lnTo>
                  <a:pt x="744892" y="643792"/>
                </a:lnTo>
                <a:lnTo>
                  <a:pt x="751915" y="705603"/>
                </a:lnTo>
                <a:lnTo>
                  <a:pt x="757028" y="768859"/>
                </a:lnTo>
                <a:lnTo>
                  <a:pt x="760154" y="833363"/>
                </a:lnTo>
                <a:lnTo>
                  <a:pt x="761213" y="898923"/>
                </a:lnTo>
                <a:lnTo>
                  <a:pt x="760243" y="965892"/>
                </a:lnTo>
                <a:lnTo>
                  <a:pt x="757380" y="1031536"/>
                </a:lnTo>
                <a:lnTo>
                  <a:pt x="752692" y="1095700"/>
                </a:lnTo>
                <a:lnTo>
                  <a:pt x="746247" y="1158231"/>
                </a:lnTo>
                <a:lnTo>
                  <a:pt x="738114" y="1218976"/>
                </a:lnTo>
                <a:lnTo>
                  <a:pt x="728360" y="1277781"/>
                </a:lnTo>
                <a:lnTo>
                  <a:pt x="717055" y="1334492"/>
                </a:lnTo>
                <a:lnTo>
                  <a:pt x="704267" y="1388956"/>
                </a:lnTo>
                <a:lnTo>
                  <a:pt x="690065" y="1441019"/>
                </a:lnTo>
                <a:lnTo>
                  <a:pt x="674516" y="1490528"/>
                </a:lnTo>
                <a:lnTo>
                  <a:pt x="657689" y="1537329"/>
                </a:lnTo>
                <a:lnTo>
                  <a:pt x="639652" y="1581268"/>
                </a:lnTo>
                <a:lnTo>
                  <a:pt x="620474" y="1622193"/>
                </a:lnTo>
                <a:lnTo>
                  <a:pt x="600224" y="1659949"/>
                </a:lnTo>
                <a:lnTo>
                  <a:pt x="578969" y="1694382"/>
                </a:lnTo>
                <a:lnTo>
                  <a:pt x="533721" y="1752668"/>
                </a:lnTo>
                <a:lnTo>
                  <a:pt x="485276" y="1795822"/>
                </a:lnTo>
                <a:lnTo>
                  <a:pt x="434182" y="1822615"/>
                </a:lnTo>
                <a:lnTo>
                  <a:pt x="380986" y="1831819"/>
                </a:lnTo>
                <a:lnTo>
                  <a:pt x="354062" y="1829493"/>
                </a:lnTo>
                <a:lnTo>
                  <a:pt x="301681" y="1811340"/>
                </a:lnTo>
                <a:lnTo>
                  <a:pt x="251706" y="1776213"/>
                </a:lnTo>
                <a:lnTo>
                  <a:pt x="204682" y="1725340"/>
                </a:lnTo>
                <a:lnTo>
                  <a:pt x="182447" y="1694382"/>
                </a:lnTo>
                <a:lnTo>
                  <a:pt x="161153" y="1659949"/>
                </a:lnTo>
                <a:lnTo>
                  <a:pt x="140869" y="1622193"/>
                </a:lnTo>
                <a:lnTo>
                  <a:pt x="121662" y="1581268"/>
                </a:lnTo>
                <a:lnTo>
                  <a:pt x="103601" y="1537329"/>
                </a:lnTo>
                <a:lnTo>
                  <a:pt x="86754" y="1490528"/>
                </a:lnTo>
                <a:lnTo>
                  <a:pt x="71189" y="1441019"/>
                </a:lnTo>
                <a:lnTo>
                  <a:pt x="56973" y="1388956"/>
                </a:lnTo>
                <a:lnTo>
                  <a:pt x="44175" y="1334492"/>
                </a:lnTo>
                <a:lnTo>
                  <a:pt x="32863" y="1277781"/>
                </a:lnTo>
                <a:lnTo>
                  <a:pt x="23105" y="1218976"/>
                </a:lnTo>
                <a:lnTo>
                  <a:pt x="14968" y="1158231"/>
                </a:lnTo>
                <a:lnTo>
                  <a:pt x="8521" y="1095700"/>
                </a:lnTo>
                <a:lnTo>
                  <a:pt x="3832" y="1031536"/>
                </a:lnTo>
                <a:lnTo>
                  <a:pt x="969" y="965892"/>
                </a:lnTo>
                <a:lnTo>
                  <a:pt x="0" y="898923"/>
                </a:lnTo>
                <a:lnTo>
                  <a:pt x="1059" y="833363"/>
                </a:lnTo>
                <a:lnTo>
                  <a:pt x="4184" y="768859"/>
                </a:lnTo>
                <a:lnTo>
                  <a:pt x="9299" y="705603"/>
                </a:lnTo>
                <a:lnTo>
                  <a:pt x="16324" y="643792"/>
                </a:lnTo>
                <a:lnTo>
                  <a:pt x="25183" y="583620"/>
                </a:lnTo>
                <a:lnTo>
                  <a:pt x="35797" y="525281"/>
                </a:lnTo>
                <a:lnTo>
                  <a:pt x="48090" y="468970"/>
                </a:lnTo>
                <a:lnTo>
                  <a:pt x="61982" y="414882"/>
                </a:lnTo>
                <a:lnTo>
                  <a:pt x="77397" y="363211"/>
                </a:lnTo>
                <a:lnTo>
                  <a:pt x="94257" y="314152"/>
                </a:lnTo>
                <a:lnTo>
                  <a:pt x="112484" y="267899"/>
                </a:lnTo>
                <a:lnTo>
                  <a:pt x="132001" y="224648"/>
                </a:lnTo>
                <a:lnTo>
                  <a:pt x="152729" y="184592"/>
                </a:lnTo>
                <a:lnTo>
                  <a:pt x="174591" y="147926"/>
                </a:lnTo>
                <a:lnTo>
                  <a:pt x="197509" y="114845"/>
                </a:lnTo>
                <a:lnTo>
                  <a:pt x="246204" y="60216"/>
                </a:lnTo>
                <a:lnTo>
                  <a:pt x="298191" y="22261"/>
                </a:lnTo>
                <a:lnTo>
                  <a:pt x="352849" y="2538"/>
                </a:lnTo>
                <a:lnTo>
                  <a:pt x="380986" y="0"/>
                </a:lnTo>
                <a:close/>
              </a:path>
            </a:pathLst>
          </a:custGeom>
          <a:ln w="34245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94435" y="5196779"/>
            <a:ext cx="23241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20" dirty="0">
                <a:solidFill>
                  <a:srgbClr val="24211D"/>
                </a:solidFill>
                <a:latin typeface="Arial MT"/>
                <a:cs typeface="Arial MT"/>
              </a:rPr>
              <a:t>f1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4435" y="5715647"/>
            <a:ext cx="23241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20" dirty="0">
                <a:solidFill>
                  <a:srgbClr val="24211D"/>
                </a:solidFill>
                <a:latin typeface="Arial MT"/>
                <a:cs typeface="Arial MT"/>
              </a:rPr>
              <a:t>f2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4435" y="6268439"/>
            <a:ext cx="23241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20" dirty="0">
                <a:solidFill>
                  <a:srgbClr val="24211D"/>
                </a:solidFill>
                <a:latin typeface="Arial MT"/>
                <a:cs typeface="Arial MT"/>
              </a:rPr>
              <a:t>f3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10648" y="5036799"/>
            <a:ext cx="761365" cy="1831975"/>
          </a:xfrm>
          <a:custGeom>
            <a:avLst/>
            <a:gdLst/>
            <a:ahLst/>
            <a:cxnLst/>
            <a:rect l="l" t="t" r="r" b="b"/>
            <a:pathLst>
              <a:path w="761365" h="1831975">
                <a:moveTo>
                  <a:pt x="380227" y="0"/>
                </a:moveTo>
                <a:lnTo>
                  <a:pt x="435983" y="10023"/>
                </a:lnTo>
                <a:lnTo>
                  <a:pt x="489381" y="39057"/>
                </a:lnTo>
                <a:lnTo>
                  <a:pt x="539798" y="85543"/>
                </a:lnTo>
                <a:lnTo>
                  <a:pt x="586613" y="147926"/>
                </a:lnTo>
                <a:lnTo>
                  <a:pt x="608475" y="184592"/>
                </a:lnTo>
                <a:lnTo>
                  <a:pt x="629203" y="224648"/>
                </a:lnTo>
                <a:lnTo>
                  <a:pt x="648720" y="267899"/>
                </a:lnTo>
                <a:lnTo>
                  <a:pt x="666947" y="314152"/>
                </a:lnTo>
                <a:lnTo>
                  <a:pt x="683808" y="363211"/>
                </a:lnTo>
                <a:lnTo>
                  <a:pt x="699224" y="414882"/>
                </a:lnTo>
                <a:lnTo>
                  <a:pt x="713117" y="468970"/>
                </a:lnTo>
                <a:lnTo>
                  <a:pt x="725410" y="525281"/>
                </a:lnTo>
                <a:lnTo>
                  <a:pt x="736025" y="583620"/>
                </a:lnTo>
                <a:lnTo>
                  <a:pt x="744884" y="643792"/>
                </a:lnTo>
                <a:lnTo>
                  <a:pt x="751910" y="705603"/>
                </a:lnTo>
                <a:lnTo>
                  <a:pt x="757025" y="768859"/>
                </a:lnTo>
                <a:lnTo>
                  <a:pt x="760151" y="833363"/>
                </a:lnTo>
                <a:lnTo>
                  <a:pt x="761210" y="898923"/>
                </a:lnTo>
                <a:lnTo>
                  <a:pt x="760240" y="965892"/>
                </a:lnTo>
                <a:lnTo>
                  <a:pt x="757377" y="1031536"/>
                </a:lnTo>
                <a:lnTo>
                  <a:pt x="752687" y="1095700"/>
                </a:lnTo>
                <a:lnTo>
                  <a:pt x="746240" y="1158231"/>
                </a:lnTo>
                <a:lnTo>
                  <a:pt x="738103" y="1218976"/>
                </a:lnTo>
                <a:lnTo>
                  <a:pt x="728344" y="1277781"/>
                </a:lnTo>
                <a:lnTo>
                  <a:pt x="717031" y="1334492"/>
                </a:lnTo>
                <a:lnTo>
                  <a:pt x="704233" y="1388956"/>
                </a:lnTo>
                <a:lnTo>
                  <a:pt x="690017" y="1441019"/>
                </a:lnTo>
                <a:lnTo>
                  <a:pt x="674451" y="1490528"/>
                </a:lnTo>
                <a:lnTo>
                  <a:pt x="657603" y="1537329"/>
                </a:lnTo>
                <a:lnTo>
                  <a:pt x="639542" y="1581268"/>
                </a:lnTo>
                <a:lnTo>
                  <a:pt x="620335" y="1622193"/>
                </a:lnTo>
                <a:lnTo>
                  <a:pt x="600051" y="1659949"/>
                </a:lnTo>
                <a:lnTo>
                  <a:pt x="578757" y="1694382"/>
                </a:lnTo>
                <a:lnTo>
                  <a:pt x="556522" y="1725340"/>
                </a:lnTo>
                <a:lnTo>
                  <a:pt x="509499" y="1776213"/>
                </a:lnTo>
                <a:lnTo>
                  <a:pt x="459526" y="1811340"/>
                </a:lnTo>
                <a:lnTo>
                  <a:pt x="407148" y="1829493"/>
                </a:lnTo>
                <a:lnTo>
                  <a:pt x="380227" y="1831819"/>
                </a:lnTo>
                <a:lnTo>
                  <a:pt x="353397" y="1829493"/>
                </a:lnTo>
                <a:lnTo>
                  <a:pt x="301178" y="1811340"/>
                </a:lnTo>
                <a:lnTo>
                  <a:pt x="251337" y="1776213"/>
                </a:lnTo>
                <a:lnTo>
                  <a:pt x="204420" y="1725340"/>
                </a:lnTo>
                <a:lnTo>
                  <a:pt x="160975" y="1659949"/>
                </a:lnTo>
                <a:lnTo>
                  <a:pt x="140725" y="1622193"/>
                </a:lnTo>
                <a:lnTo>
                  <a:pt x="121549" y="1581268"/>
                </a:lnTo>
                <a:lnTo>
                  <a:pt x="103513" y="1537329"/>
                </a:lnTo>
                <a:lnTo>
                  <a:pt x="86687" y="1490528"/>
                </a:lnTo>
                <a:lnTo>
                  <a:pt x="71139" y="1441019"/>
                </a:lnTo>
                <a:lnTo>
                  <a:pt x="56938" y="1388956"/>
                </a:lnTo>
                <a:lnTo>
                  <a:pt x="44151" y="1334492"/>
                </a:lnTo>
                <a:lnTo>
                  <a:pt x="32848" y="1277781"/>
                </a:lnTo>
                <a:lnTo>
                  <a:pt x="23096" y="1218976"/>
                </a:lnTo>
                <a:lnTo>
                  <a:pt x="14963" y="1158231"/>
                </a:lnTo>
                <a:lnTo>
                  <a:pt x="8519" y="1095700"/>
                </a:lnTo>
                <a:lnTo>
                  <a:pt x="3832" y="1031536"/>
                </a:lnTo>
                <a:lnTo>
                  <a:pt x="969" y="965892"/>
                </a:lnTo>
                <a:lnTo>
                  <a:pt x="0" y="898923"/>
                </a:lnTo>
                <a:lnTo>
                  <a:pt x="1058" y="833363"/>
                </a:lnTo>
                <a:lnTo>
                  <a:pt x="4183" y="768859"/>
                </a:lnTo>
                <a:lnTo>
                  <a:pt x="9296" y="705603"/>
                </a:lnTo>
                <a:lnTo>
                  <a:pt x="16318" y="643792"/>
                </a:lnTo>
                <a:lnTo>
                  <a:pt x="25172" y="583620"/>
                </a:lnTo>
                <a:lnTo>
                  <a:pt x="35780" y="525281"/>
                </a:lnTo>
                <a:lnTo>
                  <a:pt x="48062" y="468970"/>
                </a:lnTo>
                <a:lnTo>
                  <a:pt x="61942" y="414882"/>
                </a:lnTo>
                <a:lnTo>
                  <a:pt x="77341" y="363211"/>
                </a:lnTo>
                <a:lnTo>
                  <a:pt x="94181" y="314152"/>
                </a:lnTo>
                <a:lnTo>
                  <a:pt x="112384" y="267899"/>
                </a:lnTo>
                <a:lnTo>
                  <a:pt x="131872" y="224648"/>
                </a:lnTo>
                <a:lnTo>
                  <a:pt x="152566" y="184592"/>
                </a:lnTo>
                <a:lnTo>
                  <a:pt x="174389" y="147926"/>
                </a:lnTo>
                <a:lnTo>
                  <a:pt x="197262" y="114845"/>
                </a:lnTo>
                <a:lnTo>
                  <a:pt x="245848" y="60216"/>
                </a:lnTo>
                <a:lnTo>
                  <a:pt x="297698" y="22261"/>
                </a:lnTo>
                <a:lnTo>
                  <a:pt x="352187" y="2538"/>
                </a:lnTo>
                <a:lnTo>
                  <a:pt x="380227" y="0"/>
                </a:lnTo>
                <a:close/>
              </a:path>
            </a:pathLst>
          </a:custGeom>
          <a:ln w="34245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8851" y="5196779"/>
            <a:ext cx="30226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25" dirty="0">
                <a:solidFill>
                  <a:srgbClr val="24211D"/>
                </a:solidFill>
                <a:latin typeface="Arial MT"/>
                <a:cs typeface="Arial MT"/>
              </a:rPr>
              <a:t>d1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8851" y="5715647"/>
            <a:ext cx="30226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25" dirty="0">
                <a:solidFill>
                  <a:srgbClr val="24211D"/>
                </a:solidFill>
                <a:latin typeface="Arial MT"/>
                <a:cs typeface="Arial MT"/>
              </a:rPr>
              <a:t>d2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08851" y="6268439"/>
            <a:ext cx="30226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25" dirty="0">
                <a:solidFill>
                  <a:srgbClr val="24211D"/>
                </a:solidFill>
                <a:latin typeface="Arial MT"/>
                <a:cs typeface="Arial MT"/>
              </a:rPr>
              <a:t>d3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45814" y="5347509"/>
            <a:ext cx="1176020" cy="1106805"/>
          </a:xfrm>
          <a:custGeom>
            <a:avLst/>
            <a:gdLst/>
            <a:ahLst/>
            <a:cxnLst/>
            <a:rect l="l" t="t" r="r" b="b"/>
            <a:pathLst>
              <a:path w="1176020" h="1106804">
                <a:moveTo>
                  <a:pt x="0" y="0"/>
                </a:moveTo>
                <a:lnTo>
                  <a:pt x="1175737" y="0"/>
                </a:lnTo>
              </a:path>
              <a:path w="1176020" h="1106804">
                <a:moveTo>
                  <a:pt x="34299" y="553540"/>
                </a:moveTo>
                <a:lnTo>
                  <a:pt x="1175737" y="1106333"/>
                </a:lnTo>
              </a:path>
              <a:path w="1176020" h="1106804">
                <a:moveTo>
                  <a:pt x="68599" y="1072378"/>
                </a:moveTo>
                <a:lnTo>
                  <a:pt x="1175737" y="553540"/>
                </a:lnTo>
              </a:path>
            </a:pathLst>
          </a:custGeom>
          <a:ln w="34123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769" y="946035"/>
            <a:ext cx="50476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dirty="0">
                <a:latin typeface="Times New Roman"/>
                <a:cs typeface="Times New Roman"/>
              </a:rPr>
              <a:t>Cardinalidade</a:t>
            </a:r>
            <a:r>
              <a:rPr sz="3500" b="0" spc="-15" dirty="0">
                <a:latin typeface="Times New Roman"/>
                <a:cs typeface="Times New Roman"/>
              </a:rPr>
              <a:t> </a:t>
            </a:r>
            <a:r>
              <a:rPr sz="3500" b="0" dirty="0">
                <a:latin typeface="Times New Roman"/>
                <a:cs typeface="Times New Roman"/>
              </a:rPr>
              <a:t>1</a:t>
            </a:r>
            <a:r>
              <a:rPr sz="3500" b="0" spc="-10" dirty="0">
                <a:latin typeface="Times New Roman"/>
                <a:cs typeface="Times New Roman"/>
              </a:rPr>
              <a:t> </a:t>
            </a:r>
            <a:r>
              <a:rPr sz="3500" b="0" spc="-15" dirty="0">
                <a:latin typeface="Times New Roman"/>
                <a:cs typeface="Times New Roman"/>
              </a:rPr>
              <a:t>para </a:t>
            </a:r>
            <a:r>
              <a:rPr sz="3500" b="0" spc="-10" dirty="0">
                <a:latin typeface="Times New Roman"/>
                <a:cs typeface="Times New Roman"/>
              </a:rPr>
              <a:t>muitos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1923876"/>
            <a:ext cx="7613650" cy="12484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6250" indent="-463550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88461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600" spc="-75" dirty="0">
                <a:latin typeface="Times New Roman"/>
                <a:cs typeface="Times New Roman"/>
              </a:rPr>
              <a:t>Exemplos:</a:t>
            </a:r>
            <a:endParaRPr sz="260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ts val="2600"/>
              </a:lnSpc>
              <a:spcBef>
                <a:spcPts val="700"/>
              </a:spcBef>
              <a:buClr>
                <a:srgbClr val="FF3300"/>
              </a:buClr>
              <a:buSzPct val="88636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200" spc="30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funcionário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está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lotado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no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máximo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em</a:t>
            </a:r>
            <a:r>
              <a:rPr sz="2200" dirty="0">
                <a:latin typeface="Times New Roman"/>
                <a:cs typeface="Times New Roman"/>
              </a:rPr>
              <a:t> 1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departamento.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Um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departamento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tem </a:t>
            </a:r>
            <a:r>
              <a:rPr sz="2200" spc="-20" dirty="0">
                <a:latin typeface="Times New Roman"/>
                <a:cs typeface="Times New Roman"/>
              </a:rPr>
              <a:t>até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funcionários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lotados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nele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111" y="3787895"/>
            <a:ext cx="2222500" cy="67818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39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100"/>
              </a:spcBef>
            </a:pPr>
            <a:r>
              <a:rPr sz="2100" spc="-55" dirty="0">
                <a:solidFill>
                  <a:srgbClr val="24211D"/>
                </a:solidFill>
                <a:latin typeface="Arial MT"/>
                <a:cs typeface="Arial MT"/>
              </a:rPr>
              <a:t>Funcionário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6405" y="3787895"/>
            <a:ext cx="2222500" cy="67818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39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100"/>
              </a:spcBef>
            </a:pPr>
            <a:r>
              <a:rPr sz="2100" spc="-50" dirty="0">
                <a:solidFill>
                  <a:srgbClr val="24211D"/>
                </a:solidFill>
                <a:latin typeface="Arial MT"/>
                <a:cs typeface="Arial MT"/>
              </a:rPr>
              <a:t>Departamento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3872" y="3965435"/>
            <a:ext cx="71882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15" dirty="0">
                <a:solidFill>
                  <a:srgbClr val="24211D"/>
                </a:solidFill>
                <a:latin typeface="Arial MT"/>
                <a:cs typeface="Arial MT"/>
              </a:rPr>
              <a:t>Lo</a:t>
            </a:r>
            <a:r>
              <a:rPr sz="1500" spc="10" dirty="0">
                <a:solidFill>
                  <a:srgbClr val="24211D"/>
                </a:solidFill>
                <a:latin typeface="Arial MT"/>
                <a:cs typeface="Arial MT"/>
              </a:rPr>
              <a:t>ta</a:t>
            </a:r>
            <a:r>
              <a:rPr sz="1500" spc="15" dirty="0">
                <a:solidFill>
                  <a:srgbClr val="24211D"/>
                </a:solidFill>
                <a:latin typeface="Arial MT"/>
                <a:cs typeface="Arial MT"/>
              </a:rPr>
              <a:t>do</a:t>
            </a:r>
            <a:r>
              <a:rPr sz="1500" spc="20" dirty="0">
                <a:solidFill>
                  <a:srgbClr val="24211D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5594" y="3733951"/>
            <a:ext cx="2981325" cy="786130"/>
          </a:xfrm>
          <a:custGeom>
            <a:avLst/>
            <a:gdLst/>
            <a:ahLst/>
            <a:cxnLst/>
            <a:rect l="l" t="t" r="r" b="b"/>
            <a:pathLst>
              <a:path w="2981325" h="786129">
                <a:moveTo>
                  <a:pt x="840077" y="379320"/>
                </a:moveTo>
                <a:lnTo>
                  <a:pt x="1490143" y="0"/>
                </a:lnTo>
              </a:path>
              <a:path w="2981325" h="786129">
                <a:moveTo>
                  <a:pt x="1490143" y="0"/>
                </a:moveTo>
                <a:lnTo>
                  <a:pt x="2140685" y="406597"/>
                </a:lnTo>
              </a:path>
              <a:path w="2981325" h="786129">
                <a:moveTo>
                  <a:pt x="2140685" y="406597"/>
                </a:moveTo>
                <a:lnTo>
                  <a:pt x="1490143" y="785922"/>
                </a:lnTo>
              </a:path>
              <a:path w="2981325" h="786129">
                <a:moveTo>
                  <a:pt x="1490143" y="785922"/>
                </a:moveTo>
                <a:lnTo>
                  <a:pt x="840077" y="379320"/>
                </a:lnTo>
              </a:path>
              <a:path w="2981325" h="786129">
                <a:moveTo>
                  <a:pt x="840077" y="379320"/>
                </a:moveTo>
                <a:lnTo>
                  <a:pt x="0" y="379320"/>
                </a:lnTo>
              </a:path>
              <a:path w="2981325" h="786129">
                <a:moveTo>
                  <a:pt x="2980810" y="406597"/>
                </a:moveTo>
                <a:lnTo>
                  <a:pt x="2140685" y="406597"/>
                </a:lnTo>
              </a:path>
            </a:pathLst>
          </a:custGeom>
          <a:ln w="26581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88058" y="3721228"/>
            <a:ext cx="22796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75" dirty="0">
                <a:solidFill>
                  <a:srgbClr val="24211D"/>
                </a:solidFill>
                <a:latin typeface="Arial MT"/>
                <a:cs typeface="Arial MT"/>
              </a:rPr>
              <a:t>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2566" y="3775759"/>
            <a:ext cx="18161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60" dirty="0">
                <a:solidFill>
                  <a:srgbClr val="24211D"/>
                </a:solidFill>
                <a:latin typeface="Arial MT"/>
                <a:cs typeface="Arial MT"/>
              </a:rPr>
              <a:t>1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52830" y="4751284"/>
            <a:ext cx="801370" cy="1928495"/>
          </a:xfrm>
          <a:custGeom>
            <a:avLst/>
            <a:gdLst/>
            <a:ahLst/>
            <a:cxnLst/>
            <a:rect l="l" t="t" r="r" b="b"/>
            <a:pathLst>
              <a:path w="801370" h="1928495">
                <a:moveTo>
                  <a:pt x="400860" y="0"/>
                </a:moveTo>
                <a:lnTo>
                  <a:pt x="454540" y="8884"/>
                </a:lnTo>
                <a:lnTo>
                  <a:pt x="506210" y="34695"/>
                </a:lnTo>
                <a:lnTo>
                  <a:pt x="555364" y="76170"/>
                </a:lnTo>
                <a:lnTo>
                  <a:pt x="601496" y="132049"/>
                </a:lnTo>
                <a:lnTo>
                  <a:pt x="623269" y="164994"/>
                </a:lnTo>
                <a:lnTo>
                  <a:pt x="644098" y="201068"/>
                </a:lnTo>
                <a:lnTo>
                  <a:pt x="663917" y="240110"/>
                </a:lnTo>
                <a:lnTo>
                  <a:pt x="682664" y="281965"/>
                </a:lnTo>
                <a:lnTo>
                  <a:pt x="700275" y="326474"/>
                </a:lnTo>
                <a:lnTo>
                  <a:pt x="716687" y="373479"/>
                </a:lnTo>
                <a:lnTo>
                  <a:pt x="731837" y="422822"/>
                </a:lnTo>
                <a:lnTo>
                  <a:pt x="745660" y="474347"/>
                </a:lnTo>
                <a:lnTo>
                  <a:pt x="758095" y="527894"/>
                </a:lnTo>
                <a:lnTo>
                  <a:pt x="769077" y="583307"/>
                </a:lnTo>
                <a:lnTo>
                  <a:pt x="778544" y="640427"/>
                </a:lnTo>
                <a:lnTo>
                  <a:pt x="786431" y="699097"/>
                </a:lnTo>
                <a:lnTo>
                  <a:pt x="792676" y="759159"/>
                </a:lnTo>
                <a:lnTo>
                  <a:pt x="797215" y="820455"/>
                </a:lnTo>
                <a:lnTo>
                  <a:pt x="799985" y="882827"/>
                </a:lnTo>
                <a:lnTo>
                  <a:pt x="800923" y="946119"/>
                </a:lnTo>
                <a:lnTo>
                  <a:pt x="799985" y="1013694"/>
                </a:lnTo>
                <a:lnTo>
                  <a:pt x="797215" y="1079993"/>
                </a:lnTo>
                <a:lnTo>
                  <a:pt x="792676" y="1144876"/>
                </a:lnTo>
                <a:lnTo>
                  <a:pt x="786431" y="1208198"/>
                </a:lnTo>
                <a:lnTo>
                  <a:pt x="778544" y="1269818"/>
                </a:lnTo>
                <a:lnTo>
                  <a:pt x="769077" y="1329594"/>
                </a:lnTo>
                <a:lnTo>
                  <a:pt x="758095" y="1387384"/>
                </a:lnTo>
                <a:lnTo>
                  <a:pt x="745660" y="1443044"/>
                </a:lnTo>
                <a:lnTo>
                  <a:pt x="731837" y="1496434"/>
                </a:lnTo>
                <a:lnTo>
                  <a:pt x="716687" y="1547409"/>
                </a:lnTo>
                <a:lnTo>
                  <a:pt x="700275" y="1595830"/>
                </a:lnTo>
                <a:lnTo>
                  <a:pt x="682664" y="1641552"/>
                </a:lnTo>
                <a:lnTo>
                  <a:pt x="663917" y="1684434"/>
                </a:lnTo>
                <a:lnTo>
                  <a:pt x="644098" y="1724334"/>
                </a:lnTo>
                <a:lnTo>
                  <a:pt x="623269" y="1761109"/>
                </a:lnTo>
                <a:lnTo>
                  <a:pt x="601496" y="1794616"/>
                </a:lnTo>
                <a:lnTo>
                  <a:pt x="555364" y="1851262"/>
                </a:lnTo>
                <a:lnTo>
                  <a:pt x="506210" y="1893132"/>
                </a:lnTo>
                <a:lnTo>
                  <a:pt x="454540" y="1919089"/>
                </a:lnTo>
                <a:lnTo>
                  <a:pt x="400860" y="1927994"/>
                </a:lnTo>
                <a:lnTo>
                  <a:pt x="373704" y="1925744"/>
                </a:lnTo>
                <a:lnTo>
                  <a:pt x="320795" y="1908171"/>
                </a:lnTo>
                <a:lnTo>
                  <a:pt x="270179" y="1874115"/>
                </a:lnTo>
                <a:lnTo>
                  <a:pt x="222360" y="1824715"/>
                </a:lnTo>
                <a:lnTo>
                  <a:pt x="177840" y="1761109"/>
                </a:lnTo>
                <a:lnTo>
                  <a:pt x="156976" y="1724334"/>
                </a:lnTo>
                <a:lnTo>
                  <a:pt x="137126" y="1684434"/>
                </a:lnTo>
                <a:lnTo>
                  <a:pt x="118352" y="1641552"/>
                </a:lnTo>
                <a:lnTo>
                  <a:pt x="100719" y="1595830"/>
                </a:lnTo>
                <a:lnTo>
                  <a:pt x="84288" y="1547409"/>
                </a:lnTo>
                <a:lnTo>
                  <a:pt x="69123" y="1496434"/>
                </a:lnTo>
                <a:lnTo>
                  <a:pt x="55288" y="1443044"/>
                </a:lnTo>
                <a:lnTo>
                  <a:pt x="42844" y="1387384"/>
                </a:lnTo>
                <a:lnTo>
                  <a:pt x="31855" y="1329594"/>
                </a:lnTo>
                <a:lnTo>
                  <a:pt x="22384" y="1269818"/>
                </a:lnTo>
                <a:lnTo>
                  <a:pt x="14493" y="1208198"/>
                </a:lnTo>
                <a:lnTo>
                  <a:pt x="8247" y="1144876"/>
                </a:lnTo>
                <a:lnTo>
                  <a:pt x="3707" y="1079993"/>
                </a:lnTo>
                <a:lnTo>
                  <a:pt x="937" y="1013694"/>
                </a:lnTo>
                <a:lnTo>
                  <a:pt x="0" y="946119"/>
                </a:lnTo>
                <a:lnTo>
                  <a:pt x="937" y="882827"/>
                </a:lnTo>
                <a:lnTo>
                  <a:pt x="3707" y="820455"/>
                </a:lnTo>
                <a:lnTo>
                  <a:pt x="8247" y="759159"/>
                </a:lnTo>
                <a:lnTo>
                  <a:pt x="14493" y="699097"/>
                </a:lnTo>
                <a:lnTo>
                  <a:pt x="22384" y="640427"/>
                </a:lnTo>
                <a:lnTo>
                  <a:pt x="31855" y="583307"/>
                </a:lnTo>
                <a:lnTo>
                  <a:pt x="42844" y="527894"/>
                </a:lnTo>
                <a:lnTo>
                  <a:pt x="55288" y="474347"/>
                </a:lnTo>
                <a:lnTo>
                  <a:pt x="69123" y="422822"/>
                </a:lnTo>
                <a:lnTo>
                  <a:pt x="84288" y="373479"/>
                </a:lnTo>
                <a:lnTo>
                  <a:pt x="100719" y="326474"/>
                </a:lnTo>
                <a:lnTo>
                  <a:pt x="118352" y="281965"/>
                </a:lnTo>
                <a:lnTo>
                  <a:pt x="137126" y="240110"/>
                </a:lnTo>
                <a:lnTo>
                  <a:pt x="156976" y="201068"/>
                </a:lnTo>
                <a:lnTo>
                  <a:pt x="177840" y="164994"/>
                </a:lnTo>
                <a:lnTo>
                  <a:pt x="199656" y="132049"/>
                </a:lnTo>
                <a:lnTo>
                  <a:pt x="245888" y="76170"/>
                </a:lnTo>
                <a:lnTo>
                  <a:pt x="295169" y="34695"/>
                </a:lnTo>
                <a:lnTo>
                  <a:pt x="346994" y="8884"/>
                </a:lnTo>
                <a:lnTo>
                  <a:pt x="400860" y="0"/>
                </a:lnTo>
                <a:close/>
              </a:path>
            </a:pathLst>
          </a:custGeom>
          <a:ln w="36033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8019" y="4883836"/>
            <a:ext cx="24320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4211D"/>
                </a:solidFill>
                <a:latin typeface="Arial MT"/>
                <a:cs typeface="Arial MT"/>
              </a:rPr>
              <a:t>f1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1930" y="5117352"/>
            <a:ext cx="243204" cy="151701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spc="20" dirty="0">
                <a:solidFill>
                  <a:srgbClr val="24211D"/>
                </a:solidFill>
                <a:latin typeface="Arial MT"/>
                <a:cs typeface="Arial MT"/>
              </a:rPr>
              <a:t>f2</a:t>
            </a:r>
            <a:endParaRPr sz="2000">
              <a:latin typeface="Arial MT"/>
              <a:cs typeface="Arial MT"/>
            </a:endParaRPr>
          </a:p>
          <a:p>
            <a:pPr marL="12700" marR="5080" algn="just">
              <a:lnSpc>
                <a:spcPct val="113399"/>
              </a:lnSpc>
              <a:spcBef>
                <a:spcPts val="430"/>
              </a:spcBef>
            </a:pPr>
            <a:r>
              <a:rPr sz="2000" spc="15" dirty="0">
                <a:solidFill>
                  <a:srgbClr val="24211D"/>
                </a:solidFill>
                <a:latin typeface="Arial MT"/>
                <a:cs typeface="Arial MT"/>
              </a:rPr>
              <a:t>f3  f4  f5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36582" y="4751284"/>
            <a:ext cx="801370" cy="1928495"/>
          </a:xfrm>
          <a:custGeom>
            <a:avLst/>
            <a:gdLst/>
            <a:ahLst/>
            <a:cxnLst/>
            <a:rect l="l" t="t" r="r" b="b"/>
            <a:pathLst>
              <a:path w="801370" h="1928495">
                <a:moveTo>
                  <a:pt x="400062" y="0"/>
                </a:moveTo>
                <a:lnTo>
                  <a:pt x="453924" y="8884"/>
                </a:lnTo>
                <a:lnTo>
                  <a:pt x="505747" y="34695"/>
                </a:lnTo>
                <a:lnTo>
                  <a:pt x="555026" y="76170"/>
                </a:lnTo>
                <a:lnTo>
                  <a:pt x="601257" y="132049"/>
                </a:lnTo>
                <a:lnTo>
                  <a:pt x="623073" y="164994"/>
                </a:lnTo>
                <a:lnTo>
                  <a:pt x="643938" y="201068"/>
                </a:lnTo>
                <a:lnTo>
                  <a:pt x="663788" y="240110"/>
                </a:lnTo>
                <a:lnTo>
                  <a:pt x="682562" y="281965"/>
                </a:lnTo>
                <a:lnTo>
                  <a:pt x="700196" y="326474"/>
                </a:lnTo>
                <a:lnTo>
                  <a:pt x="716627" y="373479"/>
                </a:lnTo>
                <a:lnTo>
                  <a:pt x="731793" y="422822"/>
                </a:lnTo>
                <a:lnTo>
                  <a:pt x="745629" y="474347"/>
                </a:lnTo>
                <a:lnTo>
                  <a:pt x="758073" y="527894"/>
                </a:lnTo>
                <a:lnTo>
                  <a:pt x="769063" y="583307"/>
                </a:lnTo>
                <a:lnTo>
                  <a:pt x="778535" y="640427"/>
                </a:lnTo>
                <a:lnTo>
                  <a:pt x="786426" y="699097"/>
                </a:lnTo>
                <a:lnTo>
                  <a:pt x="792673" y="759159"/>
                </a:lnTo>
                <a:lnTo>
                  <a:pt x="797213" y="820455"/>
                </a:lnTo>
                <a:lnTo>
                  <a:pt x="799983" y="882827"/>
                </a:lnTo>
                <a:lnTo>
                  <a:pt x="800921" y="946119"/>
                </a:lnTo>
                <a:lnTo>
                  <a:pt x="799983" y="1013694"/>
                </a:lnTo>
                <a:lnTo>
                  <a:pt x="797213" y="1079993"/>
                </a:lnTo>
                <a:lnTo>
                  <a:pt x="792673" y="1144876"/>
                </a:lnTo>
                <a:lnTo>
                  <a:pt x="786426" y="1208198"/>
                </a:lnTo>
                <a:lnTo>
                  <a:pt x="778535" y="1269818"/>
                </a:lnTo>
                <a:lnTo>
                  <a:pt x="769063" y="1329594"/>
                </a:lnTo>
                <a:lnTo>
                  <a:pt x="758073" y="1387384"/>
                </a:lnTo>
                <a:lnTo>
                  <a:pt x="745629" y="1443044"/>
                </a:lnTo>
                <a:lnTo>
                  <a:pt x="731793" y="1496434"/>
                </a:lnTo>
                <a:lnTo>
                  <a:pt x="716627" y="1547409"/>
                </a:lnTo>
                <a:lnTo>
                  <a:pt x="700196" y="1595830"/>
                </a:lnTo>
                <a:lnTo>
                  <a:pt x="682562" y="1641552"/>
                </a:lnTo>
                <a:lnTo>
                  <a:pt x="663788" y="1684434"/>
                </a:lnTo>
                <a:lnTo>
                  <a:pt x="643938" y="1724334"/>
                </a:lnTo>
                <a:lnTo>
                  <a:pt x="623073" y="1761109"/>
                </a:lnTo>
                <a:lnTo>
                  <a:pt x="601257" y="1794616"/>
                </a:lnTo>
                <a:lnTo>
                  <a:pt x="555026" y="1851262"/>
                </a:lnTo>
                <a:lnTo>
                  <a:pt x="505747" y="1893132"/>
                </a:lnTo>
                <a:lnTo>
                  <a:pt x="453924" y="1919089"/>
                </a:lnTo>
                <a:lnTo>
                  <a:pt x="400062" y="1927994"/>
                </a:lnTo>
                <a:lnTo>
                  <a:pt x="372999" y="1925744"/>
                </a:lnTo>
                <a:lnTo>
                  <a:pt x="320256" y="1908171"/>
                </a:lnTo>
                <a:lnTo>
                  <a:pt x="269777" y="1874115"/>
                </a:lnTo>
                <a:lnTo>
                  <a:pt x="222069" y="1824715"/>
                </a:lnTo>
                <a:lnTo>
                  <a:pt x="177639" y="1761109"/>
                </a:lnTo>
                <a:lnTo>
                  <a:pt x="156811" y="1724334"/>
                </a:lnTo>
                <a:lnTo>
                  <a:pt x="136992" y="1684434"/>
                </a:lnTo>
                <a:lnTo>
                  <a:pt x="118247" y="1641552"/>
                </a:lnTo>
                <a:lnTo>
                  <a:pt x="100636" y="1595830"/>
                </a:lnTo>
                <a:lnTo>
                  <a:pt x="84226" y="1547409"/>
                </a:lnTo>
                <a:lnTo>
                  <a:pt x="69077" y="1496434"/>
                </a:lnTo>
                <a:lnTo>
                  <a:pt x="55255" y="1443044"/>
                </a:lnTo>
                <a:lnTo>
                  <a:pt x="42821" y="1387384"/>
                </a:lnTo>
                <a:lnTo>
                  <a:pt x="31840" y="1329594"/>
                </a:lnTo>
                <a:lnTo>
                  <a:pt x="22375" y="1269818"/>
                </a:lnTo>
                <a:lnTo>
                  <a:pt x="14489" y="1208198"/>
                </a:lnTo>
                <a:lnTo>
                  <a:pt x="8245" y="1144876"/>
                </a:lnTo>
                <a:lnTo>
                  <a:pt x="3706" y="1079993"/>
                </a:lnTo>
                <a:lnTo>
                  <a:pt x="937" y="1013694"/>
                </a:lnTo>
                <a:lnTo>
                  <a:pt x="0" y="946119"/>
                </a:lnTo>
                <a:lnTo>
                  <a:pt x="937" y="882827"/>
                </a:lnTo>
                <a:lnTo>
                  <a:pt x="3706" y="820455"/>
                </a:lnTo>
                <a:lnTo>
                  <a:pt x="8245" y="759159"/>
                </a:lnTo>
                <a:lnTo>
                  <a:pt x="14489" y="699097"/>
                </a:lnTo>
                <a:lnTo>
                  <a:pt x="22375" y="640427"/>
                </a:lnTo>
                <a:lnTo>
                  <a:pt x="31840" y="583307"/>
                </a:lnTo>
                <a:lnTo>
                  <a:pt x="42821" y="527894"/>
                </a:lnTo>
                <a:lnTo>
                  <a:pt x="55255" y="474347"/>
                </a:lnTo>
                <a:lnTo>
                  <a:pt x="69077" y="422822"/>
                </a:lnTo>
                <a:lnTo>
                  <a:pt x="84226" y="373479"/>
                </a:lnTo>
                <a:lnTo>
                  <a:pt x="100636" y="326474"/>
                </a:lnTo>
                <a:lnTo>
                  <a:pt x="118247" y="281965"/>
                </a:lnTo>
                <a:lnTo>
                  <a:pt x="136992" y="240110"/>
                </a:lnTo>
                <a:lnTo>
                  <a:pt x="156811" y="201068"/>
                </a:lnTo>
                <a:lnTo>
                  <a:pt x="177639" y="164994"/>
                </a:lnTo>
                <a:lnTo>
                  <a:pt x="199413" y="132049"/>
                </a:lnTo>
                <a:lnTo>
                  <a:pt x="245545" y="76170"/>
                </a:lnTo>
                <a:lnTo>
                  <a:pt x="294702" y="34695"/>
                </a:lnTo>
                <a:lnTo>
                  <a:pt x="346376" y="8884"/>
                </a:lnTo>
                <a:lnTo>
                  <a:pt x="400062" y="0"/>
                </a:lnTo>
                <a:close/>
              </a:path>
            </a:pathLst>
          </a:custGeom>
          <a:ln w="36033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51004" y="4920329"/>
            <a:ext cx="316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24211D"/>
                </a:solidFill>
                <a:latin typeface="Arial MT"/>
                <a:cs typeface="Arial MT"/>
              </a:rPr>
              <a:t>d1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51004" y="5466439"/>
            <a:ext cx="316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24211D"/>
                </a:solidFill>
                <a:latin typeface="Arial MT"/>
                <a:cs typeface="Arial MT"/>
              </a:rPr>
              <a:t>d2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1004" y="6048254"/>
            <a:ext cx="316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24211D"/>
                </a:solidFill>
                <a:latin typeface="Arial MT"/>
                <a:cs typeface="Arial MT"/>
              </a:rPr>
              <a:t>d3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26633" y="5114800"/>
            <a:ext cx="1274445" cy="1383030"/>
          </a:xfrm>
          <a:custGeom>
            <a:avLst/>
            <a:gdLst/>
            <a:ahLst/>
            <a:cxnLst/>
            <a:rect l="l" t="t" r="r" b="b"/>
            <a:pathLst>
              <a:path w="1274445" h="1383029">
                <a:moveTo>
                  <a:pt x="0" y="0"/>
                </a:moveTo>
                <a:lnTo>
                  <a:pt x="1237070" y="0"/>
                </a:lnTo>
              </a:path>
              <a:path w="1274445" h="1383029">
                <a:moveTo>
                  <a:pt x="0" y="291317"/>
                </a:moveTo>
                <a:lnTo>
                  <a:pt x="1237070" y="36524"/>
                </a:lnTo>
              </a:path>
              <a:path w="1274445" h="1383029">
                <a:moveTo>
                  <a:pt x="36088" y="654865"/>
                </a:moveTo>
                <a:lnTo>
                  <a:pt x="1237070" y="1127924"/>
                </a:lnTo>
              </a:path>
              <a:path w="1274445" h="1383029">
                <a:moveTo>
                  <a:pt x="36088" y="1382707"/>
                </a:moveTo>
                <a:lnTo>
                  <a:pt x="1273923" y="1164418"/>
                </a:lnTo>
              </a:path>
              <a:path w="1274445" h="1383029">
                <a:moveTo>
                  <a:pt x="36088" y="1019169"/>
                </a:moveTo>
                <a:lnTo>
                  <a:pt x="1237070" y="546109"/>
                </a:lnTo>
              </a:path>
            </a:pathLst>
          </a:custGeom>
          <a:ln w="35909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671608" y="4998923"/>
            <a:ext cx="4897755" cy="76200"/>
            <a:chOff x="1671608" y="4998923"/>
            <a:chExt cx="4897755" cy="76200"/>
          </a:xfrm>
        </p:grpSpPr>
        <p:sp>
          <p:nvSpPr>
            <p:cNvPr id="19" name="object 19"/>
            <p:cNvSpPr/>
            <p:nvPr/>
          </p:nvSpPr>
          <p:spPr>
            <a:xfrm>
              <a:off x="1671608" y="5037023"/>
              <a:ext cx="4872355" cy="0"/>
            </a:xfrm>
            <a:custGeom>
              <a:avLst/>
              <a:gdLst/>
              <a:ahLst/>
              <a:cxnLst/>
              <a:rect l="l" t="t" r="r" b="b"/>
              <a:pathLst>
                <a:path w="4872355">
                  <a:moveTo>
                    <a:pt x="0" y="0"/>
                  </a:moveTo>
                  <a:lnTo>
                    <a:pt x="487203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2845" y="49989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96473" y="4674754"/>
            <a:ext cx="2036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1	Sentido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leitura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35586" y="467475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73195" y="5756160"/>
            <a:ext cx="4895850" cy="76200"/>
            <a:chOff x="1673195" y="5756160"/>
            <a:chExt cx="4895850" cy="76200"/>
          </a:xfrm>
        </p:grpSpPr>
        <p:sp>
          <p:nvSpPr>
            <p:cNvPr id="24" name="object 24"/>
            <p:cNvSpPr/>
            <p:nvPr/>
          </p:nvSpPr>
          <p:spPr>
            <a:xfrm>
              <a:off x="1698597" y="5794259"/>
              <a:ext cx="4870450" cy="0"/>
            </a:xfrm>
            <a:custGeom>
              <a:avLst/>
              <a:gdLst/>
              <a:ahLst/>
              <a:cxnLst/>
              <a:rect l="l" t="t" r="r" b="b"/>
              <a:pathLst>
                <a:path w="4870450">
                  <a:moveTo>
                    <a:pt x="487044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3195" y="57561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66312" y="5403418"/>
            <a:ext cx="209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</a:tabLst>
            </a:pPr>
            <a:r>
              <a:rPr sz="1800" spc="30" dirty="0">
                <a:latin typeface="Times New Roman"/>
                <a:cs typeface="Times New Roman"/>
              </a:rPr>
              <a:t>N	</a:t>
            </a:r>
            <a:r>
              <a:rPr sz="1800" dirty="0">
                <a:latin typeface="Times New Roman"/>
                <a:cs typeface="Times New Roman"/>
              </a:rPr>
              <a:t>Sentido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leitura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60335" y="540341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637" y="946035"/>
            <a:ext cx="6031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dirty="0">
                <a:latin typeface="Times New Roman"/>
                <a:cs typeface="Times New Roman"/>
              </a:rPr>
              <a:t>Cardinalidade</a:t>
            </a:r>
            <a:r>
              <a:rPr sz="3500" b="0" spc="-10" dirty="0">
                <a:latin typeface="Times New Roman"/>
                <a:cs typeface="Times New Roman"/>
              </a:rPr>
              <a:t> muitos</a:t>
            </a:r>
            <a:r>
              <a:rPr sz="3500" b="0" spc="-5" dirty="0">
                <a:latin typeface="Times New Roman"/>
                <a:cs typeface="Times New Roman"/>
              </a:rPr>
              <a:t> </a:t>
            </a:r>
            <a:r>
              <a:rPr sz="3500" b="0" spc="-15" dirty="0">
                <a:latin typeface="Times New Roman"/>
                <a:cs typeface="Times New Roman"/>
              </a:rPr>
              <a:t>para</a:t>
            </a:r>
            <a:r>
              <a:rPr sz="3500" b="0" spc="-5" dirty="0">
                <a:latin typeface="Times New Roman"/>
                <a:cs typeface="Times New Roman"/>
              </a:rPr>
              <a:t> </a:t>
            </a:r>
            <a:r>
              <a:rPr sz="3500" b="0" spc="-10" dirty="0">
                <a:latin typeface="Times New Roman"/>
                <a:cs typeface="Times New Roman"/>
              </a:rPr>
              <a:t>muitos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922" y="4934943"/>
            <a:ext cx="2117090" cy="64579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32715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045"/>
              </a:spcBef>
            </a:pPr>
            <a:r>
              <a:rPr sz="2000" spc="-55" dirty="0">
                <a:solidFill>
                  <a:srgbClr val="24211D"/>
                </a:solidFill>
                <a:latin typeface="Arial MT"/>
                <a:cs typeface="Arial MT"/>
              </a:rPr>
              <a:t>Funcionário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1071" y="4934943"/>
            <a:ext cx="2117090" cy="64579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32715" rIns="0" bIns="0" rtlCol="0">
            <a:spAutoFit/>
          </a:bodyPr>
          <a:lstStyle/>
          <a:p>
            <a:pPr marL="567055">
              <a:lnSpc>
                <a:spcPct val="100000"/>
              </a:lnSpc>
              <a:spcBef>
                <a:spcPts val="1045"/>
              </a:spcBef>
            </a:pPr>
            <a:r>
              <a:rPr sz="2000" spc="-55" dirty="0">
                <a:solidFill>
                  <a:srgbClr val="24211D"/>
                </a:solidFill>
                <a:latin typeface="Arial MT"/>
                <a:cs typeface="Arial MT"/>
              </a:rPr>
              <a:t>Projetos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4155" y="5128776"/>
            <a:ext cx="953769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40" dirty="0">
                <a:solidFill>
                  <a:srgbClr val="24211D"/>
                </a:solidFill>
                <a:latin typeface="Arial MT"/>
                <a:cs typeface="Arial MT"/>
              </a:rPr>
              <a:t>Participação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2416" y="4883582"/>
            <a:ext cx="2839085" cy="748665"/>
          </a:xfrm>
          <a:custGeom>
            <a:avLst/>
            <a:gdLst/>
            <a:ahLst/>
            <a:cxnLst/>
            <a:rect l="l" t="t" r="r" b="b"/>
            <a:pathLst>
              <a:path w="2839084" h="748664">
                <a:moveTo>
                  <a:pt x="800014" y="361158"/>
                </a:moveTo>
                <a:lnTo>
                  <a:pt x="1419078" y="0"/>
                </a:lnTo>
              </a:path>
              <a:path w="2839084" h="748664">
                <a:moveTo>
                  <a:pt x="1419078" y="0"/>
                </a:moveTo>
                <a:lnTo>
                  <a:pt x="2038596" y="387129"/>
                </a:lnTo>
              </a:path>
              <a:path w="2839084" h="748664">
                <a:moveTo>
                  <a:pt x="2038596" y="387129"/>
                </a:moveTo>
                <a:lnTo>
                  <a:pt x="1419078" y="748291"/>
                </a:lnTo>
              </a:path>
              <a:path w="2839084" h="748664">
                <a:moveTo>
                  <a:pt x="1419078" y="748291"/>
                </a:moveTo>
                <a:lnTo>
                  <a:pt x="800014" y="361158"/>
                </a:lnTo>
              </a:path>
              <a:path w="2839084" h="748664">
                <a:moveTo>
                  <a:pt x="800014" y="361158"/>
                </a:moveTo>
                <a:lnTo>
                  <a:pt x="0" y="361158"/>
                </a:lnTo>
              </a:path>
              <a:path w="2839084" h="748664">
                <a:moveTo>
                  <a:pt x="2838656" y="387129"/>
                </a:moveTo>
                <a:lnTo>
                  <a:pt x="2038596" y="387129"/>
                </a:lnTo>
              </a:path>
            </a:pathLst>
          </a:custGeom>
          <a:ln w="25311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58433" y="4870860"/>
            <a:ext cx="2184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70" dirty="0">
                <a:solidFill>
                  <a:srgbClr val="24211D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0164" y="4922780"/>
            <a:ext cx="2184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70" dirty="0">
                <a:solidFill>
                  <a:srgbClr val="24211D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8637" y="6015134"/>
            <a:ext cx="2091055" cy="63817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28270" rIns="0" bIns="0" rtlCol="0">
            <a:spAutoFit/>
          </a:bodyPr>
          <a:lstStyle/>
          <a:p>
            <a:pPr marL="637540">
              <a:lnSpc>
                <a:spcPct val="100000"/>
              </a:lnSpc>
              <a:spcBef>
                <a:spcPts val="1010"/>
              </a:spcBef>
            </a:pPr>
            <a:r>
              <a:rPr sz="2000" spc="-50" dirty="0">
                <a:solidFill>
                  <a:srgbClr val="24211D"/>
                </a:solidFill>
                <a:latin typeface="Arial MT"/>
                <a:cs typeface="Arial MT"/>
              </a:rPr>
              <a:t>Médico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4233" y="6015134"/>
            <a:ext cx="2091055" cy="63817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28270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1010"/>
              </a:spcBef>
            </a:pPr>
            <a:r>
              <a:rPr sz="2000" spc="-55" dirty="0">
                <a:solidFill>
                  <a:srgbClr val="24211D"/>
                </a:solidFill>
                <a:latin typeface="Arial MT"/>
                <a:cs typeface="Arial MT"/>
              </a:rPr>
              <a:t>Paciente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7626" y="6206569"/>
            <a:ext cx="7150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24211D"/>
                </a:solidFill>
                <a:latin typeface="Arial MT"/>
                <a:cs typeface="Arial MT"/>
              </a:rPr>
              <a:t>C</a:t>
            </a:r>
            <a:r>
              <a:rPr sz="1400" spc="20" dirty="0">
                <a:solidFill>
                  <a:srgbClr val="24211D"/>
                </a:solidFill>
                <a:latin typeface="Arial MT"/>
                <a:cs typeface="Arial MT"/>
              </a:rPr>
              <a:t>on</a:t>
            </a:r>
            <a:r>
              <a:rPr sz="1400" spc="-105" dirty="0">
                <a:solidFill>
                  <a:srgbClr val="24211D"/>
                </a:solidFill>
                <a:latin typeface="Arial MT"/>
                <a:cs typeface="Arial MT"/>
              </a:rPr>
              <a:t>s</a:t>
            </a:r>
            <a:r>
              <a:rPr sz="1400" spc="20" dirty="0">
                <a:solidFill>
                  <a:srgbClr val="24211D"/>
                </a:solidFill>
                <a:latin typeface="Arial MT"/>
                <a:cs typeface="Arial MT"/>
              </a:rPr>
              <a:t>u</a:t>
            </a:r>
            <a:r>
              <a:rPr sz="1400" spc="-114" dirty="0">
                <a:solidFill>
                  <a:srgbClr val="24211D"/>
                </a:solidFill>
                <a:latin typeface="Arial MT"/>
                <a:cs typeface="Arial MT"/>
              </a:rPr>
              <a:t>l</a:t>
            </a:r>
            <a:r>
              <a:rPr sz="1400" spc="20" dirty="0">
                <a:solidFill>
                  <a:srgbClr val="24211D"/>
                </a:solidFill>
                <a:latin typeface="Arial MT"/>
                <a:cs typeface="Arial MT"/>
              </a:rPr>
              <a:t>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9693" y="5964370"/>
            <a:ext cx="2804795" cy="739775"/>
          </a:xfrm>
          <a:custGeom>
            <a:avLst/>
            <a:gdLst/>
            <a:ahLst/>
            <a:cxnLst/>
            <a:rect l="l" t="t" r="r" b="b"/>
            <a:pathLst>
              <a:path w="2804795" h="739775">
                <a:moveTo>
                  <a:pt x="790398" y="356966"/>
                </a:moveTo>
                <a:lnTo>
                  <a:pt x="1402022" y="0"/>
                </a:lnTo>
              </a:path>
              <a:path w="2804795" h="739775">
                <a:moveTo>
                  <a:pt x="1402022" y="0"/>
                </a:moveTo>
                <a:lnTo>
                  <a:pt x="2014094" y="382635"/>
                </a:lnTo>
              </a:path>
              <a:path w="2804795" h="739775">
                <a:moveTo>
                  <a:pt x="2014094" y="382635"/>
                </a:moveTo>
                <a:lnTo>
                  <a:pt x="1402022" y="739606"/>
                </a:lnTo>
              </a:path>
              <a:path w="2804795" h="739775">
                <a:moveTo>
                  <a:pt x="1402022" y="739606"/>
                </a:moveTo>
                <a:lnTo>
                  <a:pt x="790398" y="356966"/>
                </a:lnTo>
              </a:path>
              <a:path w="2804795" h="739775">
                <a:moveTo>
                  <a:pt x="790398" y="356966"/>
                </a:moveTo>
                <a:lnTo>
                  <a:pt x="0" y="356966"/>
                </a:lnTo>
              </a:path>
              <a:path w="2804795" h="739775">
                <a:moveTo>
                  <a:pt x="2804538" y="382635"/>
                </a:moveTo>
                <a:lnTo>
                  <a:pt x="2014094" y="382635"/>
                </a:lnTo>
              </a:path>
            </a:pathLst>
          </a:custGeom>
          <a:ln w="25012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04164" y="5951648"/>
            <a:ext cx="216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24211D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6427" y="6002965"/>
            <a:ext cx="216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24211D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21734" y="3086474"/>
            <a:ext cx="638175" cy="1534795"/>
          </a:xfrm>
          <a:custGeom>
            <a:avLst/>
            <a:gdLst/>
            <a:ahLst/>
            <a:cxnLst/>
            <a:rect l="l" t="t" r="r" b="b"/>
            <a:pathLst>
              <a:path w="638175" h="1534795">
                <a:moveTo>
                  <a:pt x="319121" y="0"/>
                </a:moveTo>
                <a:lnTo>
                  <a:pt x="372851" y="11210"/>
                </a:lnTo>
                <a:lnTo>
                  <a:pt x="423859" y="43491"/>
                </a:lnTo>
                <a:lnTo>
                  <a:pt x="471333" y="94819"/>
                </a:lnTo>
                <a:lnTo>
                  <a:pt x="493490" y="126993"/>
                </a:lnTo>
                <a:lnTo>
                  <a:pt x="514459" y="163169"/>
                </a:lnTo>
                <a:lnTo>
                  <a:pt x="534138" y="203095"/>
                </a:lnTo>
                <a:lnTo>
                  <a:pt x="552425" y="246518"/>
                </a:lnTo>
                <a:lnTo>
                  <a:pt x="569218" y="293184"/>
                </a:lnTo>
                <a:lnTo>
                  <a:pt x="584417" y="342840"/>
                </a:lnTo>
                <a:lnTo>
                  <a:pt x="597918" y="395234"/>
                </a:lnTo>
                <a:lnTo>
                  <a:pt x="609622" y="450112"/>
                </a:lnTo>
                <a:lnTo>
                  <a:pt x="619425" y="507222"/>
                </a:lnTo>
                <a:lnTo>
                  <a:pt x="627227" y="566310"/>
                </a:lnTo>
                <a:lnTo>
                  <a:pt x="632926" y="627123"/>
                </a:lnTo>
                <a:lnTo>
                  <a:pt x="636419" y="689408"/>
                </a:lnTo>
                <a:lnTo>
                  <a:pt x="637606" y="752913"/>
                </a:lnTo>
                <a:lnTo>
                  <a:pt x="636419" y="820676"/>
                </a:lnTo>
                <a:lnTo>
                  <a:pt x="632926" y="886772"/>
                </a:lnTo>
                <a:lnTo>
                  <a:pt x="627227" y="950973"/>
                </a:lnTo>
                <a:lnTo>
                  <a:pt x="619425" y="1013052"/>
                </a:lnTo>
                <a:lnTo>
                  <a:pt x="609622" y="1072778"/>
                </a:lnTo>
                <a:lnTo>
                  <a:pt x="597918" y="1129926"/>
                </a:lnTo>
                <a:lnTo>
                  <a:pt x="584417" y="1184265"/>
                </a:lnTo>
                <a:lnTo>
                  <a:pt x="569218" y="1235569"/>
                </a:lnTo>
                <a:lnTo>
                  <a:pt x="552425" y="1283608"/>
                </a:lnTo>
                <a:lnTo>
                  <a:pt x="534138" y="1328156"/>
                </a:lnTo>
                <a:lnTo>
                  <a:pt x="514459" y="1368983"/>
                </a:lnTo>
                <a:lnTo>
                  <a:pt x="493490" y="1405861"/>
                </a:lnTo>
                <a:lnTo>
                  <a:pt x="471333" y="1438563"/>
                </a:lnTo>
                <a:lnTo>
                  <a:pt x="423859" y="1490522"/>
                </a:lnTo>
                <a:lnTo>
                  <a:pt x="372851" y="1523037"/>
                </a:lnTo>
                <a:lnTo>
                  <a:pt x="319121" y="1534281"/>
                </a:lnTo>
                <a:lnTo>
                  <a:pt x="291870" y="1531432"/>
                </a:lnTo>
                <a:lnTo>
                  <a:pt x="239236" y="1509325"/>
                </a:lnTo>
                <a:lnTo>
                  <a:pt x="189766" y="1466859"/>
                </a:lnTo>
                <a:lnTo>
                  <a:pt x="144270" y="1405861"/>
                </a:lnTo>
                <a:lnTo>
                  <a:pt x="123265" y="1368983"/>
                </a:lnTo>
                <a:lnTo>
                  <a:pt x="103556" y="1328156"/>
                </a:lnTo>
                <a:lnTo>
                  <a:pt x="85244" y="1283608"/>
                </a:lnTo>
                <a:lnTo>
                  <a:pt x="68431" y="1235569"/>
                </a:lnTo>
                <a:lnTo>
                  <a:pt x="53218" y="1184265"/>
                </a:lnTo>
                <a:lnTo>
                  <a:pt x="39705" y="1129926"/>
                </a:lnTo>
                <a:lnTo>
                  <a:pt x="27994" y="1072778"/>
                </a:lnTo>
                <a:lnTo>
                  <a:pt x="18185" y="1013052"/>
                </a:lnTo>
                <a:lnTo>
                  <a:pt x="10381" y="950973"/>
                </a:lnTo>
                <a:lnTo>
                  <a:pt x="4681" y="886772"/>
                </a:lnTo>
                <a:lnTo>
                  <a:pt x="1187" y="820676"/>
                </a:lnTo>
                <a:lnTo>
                  <a:pt x="0" y="752913"/>
                </a:lnTo>
                <a:lnTo>
                  <a:pt x="1187" y="689408"/>
                </a:lnTo>
                <a:lnTo>
                  <a:pt x="4681" y="627123"/>
                </a:lnTo>
                <a:lnTo>
                  <a:pt x="10381" y="566310"/>
                </a:lnTo>
                <a:lnTo>
                  <a:pt x="18185" y="507222"/>
                </a:lnTo>
                <a:lnTo>
                  <a:pt x="27994" y="450112"/>
                </a:lnTo>
                <a:lnTo>
                  <a:pt x="39705" y="395234"/>
                </a:lnTo>
                <a:lnTo>
                  <a:pt x="53218" y="342840"/>
                </a:lnTo>
                <a:lnTo>
                  <a:pt x="68431" y="293184"/>
                </a:lnTo>
                <a:lnTo>
                  <a:pt x="85244" y="246518"/>
                </a:lnTo>
                <a:lnTo>
                  <a:pt x="103556" y="203095"/>
                </a:lnTo>
                <a:lnTo>
                  <a:pt x="123265" y="163169"/>
                </a:lnTo>
                <a:lnTo>
                  <a:pt x="144270" y="126993"/>
                </a:lnTo>
                <a:lnTo>
                  <a:pt x="166471" y="94819"/>
                </a:lnTo>
                <a:lnTo>
                  <a:pt x="214055" y="43491"/>
                </a:lnTo>
                <a:lnTo>
                  <a:pt x="265208" y="11210"/>
                </a:lnTo>
                <a:lnTo>
                  <a:pt x="319121" y="0"/>
                </a:lnTo>
                <a:close/>
              </a:path>
            </a:pathLst>
          </a:custGeom>
          <a:ln w="28684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13823" y="1923876"/>
            <a:ext cx="7176134" cy="15633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6250" indent="-463550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88461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600" spc="-75" dirty="0">
                <a:latin typeface="Times New Roman"/>
                <a:cs typeface="Times New Roman"/>
              </a:rPr>
              <a:t>Exemplos:</a:t>
            </a:r>
            <a:endParaRPr sz="260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ts val="2600"/>
              </a:lnSpc>
              <a:spcBef>
                <a:spcPts val="700"/>
              </a:spcBef>
              <a:buClr>
                <a:srgbClr val="FF3300"/>
              </a:buClr>
              <a:buSzPct val="88636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200" spc="30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funcionário </a:t>
            </a:r>
            <a:r>
              <a:rPr sz="2200" spc="-10" dirty="0">
                <a:latin typeface="Times New Roman"/>
                <a:cs typeface="Times New Roman"/>
              </a:rPr>
              <a:t>participa</a:t>
            </a:r>
            <a:r>
              <a:rPr sz="2200" spc="-5" dirty="0">
                <a:latin typeface="Times New Roman"/>
                <a:cs typeface="Times New Roman"/>
              </a:rPr>
              <a:t> de </a:t>
            </a:r>
            <a:r>
              <a:rPr sz="2200" spc="-60" dirty="0">
                <a:latin typeface="Times New Roman"/>
                <a:cs typeface="Times New Roman"/>
              </a:rPr>
              <a:t>vários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projetos.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projeto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pode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ter </a:t>
            </a:r>
            <a:r>
              <a:rPr sz="2200" spc="-5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participação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até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funcionários</a:t>
            </a:r>
            <a:endParaRPr sz="2200">
              <a:latin typeface="Times New Roman"/>
              <a:cs typeface="Times New Roman"/>
            </a:endParaRPr>
          </a:p>
          <a:p>
            <a:pPr marR="525780" algn="r">
              <a:lnSpc>
                <a:spcPct val="100000"/>
              </a:lnSpc>
              <a:spcBef>
                <a:spcPts val="484"/>
              </a:spcBef>
            </a:pPr>
            <a:r>
              <a:rPr sz="1600" spc="10" dirty="0">
                <a:solidFill>
                  <a:srgbClr val="24211D"/>
                </a:solidFill>
                <a:latin typeface="Arial MT"/>
                <a:cs typeface="Arial MT"/>
              </a:rPr>
              <a:t>f1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0064" y="3652996"/>
            <a:ext cx="198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24211D"/>
                </a:solidFill>
                <a:latin typeface="Arial MT"/>
                <a:cs typeface="Arial MT"/>
              </a:rPr>
              <a:t>f2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064" y="4115999"/>
            <a:ext cx="198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24211D"/>
                </a:solidFill>
                <a:latin typeface="Arial MT"/>
                <a:cs typeface="Arial MT"/>
              </a:rPr>
              <a:t>f3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23325" y="3086474"/>
            <a:ext cx="638175" cy="1534795"/>
          </a:xfrm>
          <a:custGeom>
            <a:avLst/>
            <a:gdLst/>
            <a:ahLst/>
            <a:cxnLst/>
            <a:rect l="l" t="t" r="r" b="b"/>
            <a:pathLst>
              <a:path w="638175" h="1534795">
                <a:moveTo>
                  <a:pt x="318485" y="0"/>
                </a:moveTo>
                <a:lnTo>
                  <a:pt x="372394" y="11210"/>
                </a:lnTo>
                <a:lnTo>
                  <a:pt x="423544" y="43491"/>
                </a:lnTo>
                <a:lnTo>
                  <a:pt x="471127" y="94819"/>
                </a:lnTo>
                <a:lnTo>
                  <a:pt x="493328" y="126993"/>
                </a:lnTo>
                <a:lnTo>
                  <a:pt x="514333" y="163169"/>
                </a:lnTo>
                <a:lnTo>
                  <a:pt x="534043" y="203095"/>
                </a:lnTo>
                <a:lnTo>
                  <a:pt x="552355" y="246518"/>
                </a:lnTo>
                <a:lnTo>
                  <a:pt x="569168" y="293184"/>
                </a:lnTo>
                <a:lnTo>
                  <a:pt x="584382" y="342840"/>
                </a:lnTo>
                <a:lnTo>
                  <a:pt x="597896" y="395234"/>
                </a:lnTo>
                <a:lnTo>
                  <a:pt x="609608" y="450112"/>
                </a:lnTo>
                <a:lnTo>
                  <a:pt x="619417" y="507222"/>
                </a:lnTo>
                <a:lnTo>
                  <a:pt x="627222" y="566310"/>
                </a:lnTo>
                <a:lnTo>
                  <a:pt x="632922" y="627123"/>
                </a:lnTo>
                <a:lnTo>
                  <a:pt x="636417" y="689408"/>
                </a:lnTo>
                <a:lnTo>
                  <a:pt x="637604" y="752913"/>
                </a:lnTo>
                <a:lnTo>
                  <a:pt x="636417" y="820676"/>
                </a:lnTo>
                <a:lnTo>
                  <a:pt x="632922" y="886772"/>
                </a:lnTo>
                <a:lnTo>
                  <a:pt x="627222" y="950973"/>
                </a:lnTo>
                <a:lnTo>
                  <a:pt x="619417" y="1013052"/>
                </a:lnTo>
                <a:lnTo>
                  <a:pt x="609608" y="1072778"/>
                </a:lnTo>
                <a:lnTo>
                  <a:pt x="597896" y="1129926"/>
                </a:lnTo>
                <a:lnTo>
                  <a:pt x="584382" y="1184265"/>
                </a:lnTo>
                <a:lnTo>
                  <a:pt x="569168" y="1235569"/>
                </a:lnTo>
                <a:lnTo>
                  <a:pt x="552355" y="1283608"/>
                </a:lnTo>
                <a:lnTo>
                  <a:pt x="534043" y="1328156"/>
                </a:lnTo>
                <a:lnTo>
                  <a:pt x="514333" y="1368983"/>
                </a:lnTo>
                <a:lnTo>
                  <a:pt x="493328" y="1405861"/>
                </a:lnTo>
                <a:lnTo>
                  <a:pt x="471127" y="1438563"/>
                </a:lnTo>
                <a:lnTo>
                  <a:pt x="423544" y="1490522"/>
                </a:lnTo>
                <a:lnTo>
                  <a:pt x="372394" y="1523037"/>
                </a:lnTo>
                <a:lnTo>
                  <a:pt x="318485" y="1534281"/>
                </a:lnTo>
                <a:lnTo>
                  <a:pt x="291327" y="1531432"/>
                </a:lnTo>
                <a:lnTo>
                  <a:pt x="238851" y="1509325"/>
                </a:lnTo>
                <a:lnTo>
                  <a:pt x="189506" y="1466859"/>
                </a:lnTo>
                <a:lnTo>
                  <a:pt x="144104" y="1405861"/>
                </a:lnTo>
                <a:lnTo>
                  <a:pt x="123136" y="1368983"/>
                </a:lnTo>
                <a:lnTo>
                  <a:pt x="103458" y="1328156"/>
                </a:lnTo>
                <a:lnTo>
                  <a:pt x="85172" y="1283608"/>
                </a:lnTo>
                <a:lnTo>
                  <a:pt x="68379" y="1235569"/>
                </a:lnTo>
                <a:lnTo>
                  <a:pt x="53182" y="1184265"/>
                </a:lnTo>
                <a:lnTo>
                  <a:pt x="39682" y="1129926"/>
                </a:lnTo>
                <a:lnTo>
                  <a:pt x="27980" y="1072778"/>
                </a:lnTo>
                <a:lnTo>
                  <a:pt x="18178" y="1013052"/>
                </a:lnTo>
                <a:lnTo>
                  <a:pt x="10377" y="950973"/>
                </a:lnTo>
                <a:lnTo>
                  <a:pt x="4680" y="886772"/>
                </a:lnTo>
                <a:lnTo>
                  <a:pt x="1186" y="820676"/>
                </a:lnTo>
                <a:lnTo>
                  <a:pt x="0" y="752913"/>
                </a:lnTo>
                <a:lnTo>
                  <a:pt x="1186" y="689408"/>
                </a:lnTo>
                <a:lnTo>
                  <a:pt x="4680" y="627123"/>
                </a:lnTo>
                <a:lnTo>
                  <a:pt x="10377" y="566310"/>
                </a:lnTo>
                <a:lnTo>
                  <a:pt x="18178" y="507222"/>
                </a:lnTo>
                <a:lnTo>
                  <a:pt x="27980" y="450112"/>
                </a:lnTo>
                <a:lnTo>
                  <a:pt x="39682" y="395234"/>
                </a:lnTo>
                <a:lnTo>
                  <a:pt x="53182" y="342840"/>
                </a:lnTo>
                <a:lnTo>
                  <a:pt x="68379" y="293184"/>
                </a:lnTo>
                <a:lnTo>
                  <a:pt x="85172" y="246518"/>
                </a:lnTo>
                <a:lnTo>
                  <a:pt x="103458" y="203095"/>
                </a:lnTo>
                <a:lnTo>
                  <a:pt x="123136" y="163169"/>
                </a:lnTo>
                <a:lnTo>
                  <a:pt x="144104" y="126993"/>
                </a:lnTo>
                <a:lnTo>
                  <a:pt x="166261" y="94819"/>
                </a:lnTo>
                <a:lnTo>
                  <a:pt x="213736" y="43491"/>
                </a:lnTo>
                <a:lnTo>
                  <a:pt x="264748" y="11210"/>
                </a:lnTo>
                <a:lnTo>
                  <a:pt x="318485" y="0"/>
                </a:lnTo>
                <a:close/>
              </a:path>
            </a:pathLst>
          </a:custGeom>
          <a:ln w="28684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71043" y="3218406"/>
            <a:ext cx="257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24211D"/>
                </a:solidFill>
                <a:latin typeface="Arial MT"/>
                <a:cs typeface="Arial MT"/>
              </a:rPr>
              <a:t>p1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71043" y="3652996"/>
            <a:ext cx="257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24211D"/>
                </a:solidFill>
                <a:latin typeface="Arial MT"/>
                <a:cs typeface="Arial MT"/>
              </a:rPr>
              <a:t>p2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1043" y="4115999"/>
            <a:ext cx="257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24211D"/>
                </a:solidFill>
                <a:latin typeface="Arial MT"/>
                <a:cs typeface="Arial MT"/>
              </a:rPr>
              <a:t>p3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98924" y="3346717"/>
            <a:ext cx="1014730" cy="927100"/>
          </a:xfrm>
          <a:custGeom>
            <a:avLst/>
            <a:gdLst/>
            <a:ahLst/>
            <a:cxnLst/>
            <a:rect l="l" t="t" r="r" b="b"/>
            <a:pathLst>
              <a:path w="1014729" h="927100">
                <a:moveTo>
                  <a:pt x="0" y="0"/>
                </a:moveTo>
                <a:lnTo>
                  <a:pt x="984818" y="0"/>
                </a:lnTo>
              </a:path>
              <a:path w="1014729" h="927100">
                <a:moveTo>
                  <a:pt x="57459" y="926633"/>
                </a:moveTo>
                <a:lnTo>
                  <a:pt x="1014156" y="926633"/>
                </a:lnTo>
              </a:path>
              <a:path w="1014729" h="927100">
                <a:moveTo>
                  <a:pt x="28730" y="58107"/>
                </a:moveTo>
                <a:lnTo>
                  <a:pt x="984818" y="463630"/>
                </a:lnTo>
              </a:path>
              <a:path w="1014729" h="927100">
                <a:moveTo>
                  <a:pt x="57459" y="926633"/>
                </a:moveTo>
                <a:lnTo>
                  <a:pt x="984818" y="463630"/>
                </a:lnTo>
              </a:path>
              <a:path w="1014729" h="927100">
                <a:moveTo>
                  <a:pt x="28730" y="463630"/>
                </a:moveTo>
                <a:lnTo>
                  <a:pt x="984818" y="926633"/>
                </a:lnTo>
              </a:path>
              <a:path w="1014729" h="927100">
                <a:moveTo>
                  <a:pt x="28730" y="463630"/>
                </a:moveTo>
                <a:lnTo>
                  <a:pt x="956089" y="0"/>
                </a:lnTo>
              </a:path>
            </a:pathLst>
          </a:custGeom>
          <a:ln w="28582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786" y="946035"/>
            <a:ext cx="57981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dirty="0">
                <a:latin typeface="Times New Roman"/>
                <a:cs typeface="Times New Roman"/>
              </a:rPr>
              <a:t>Cardinalidade</a:t>
            </a:r>
            <a:r>
              <a:rPr sz="3500" b="0" spc="-15" dirty="0">
                <a:latin typeface="Times New Roman"/>
                <a:cs typeface="Times New Roman"/>
              </a:rPr>
              <a:t> </a:t>
            </a:r>
            <a:r>
              <a:rPr sz="3500" b="0" spc="-65" dirty="0">
                <a:latin typeface="Times New Roman"/>
                <a:cs typeface="Times New Roman"/>
              </a:rPr>
              <a:t>máxima</a:t>
            </a:r>
            <a:r>
              <a:rPr sz="3500" b="0" spc="-10" dirty="0">
                <a:latin typeface="Times New Roman"/>
                <a:cs typeface="Times New Roman"/>
              </a:rPr>
              <a:t> </a:t>
            </a:r>
            <a:r>
              <a:rPr sz="3500" b="0" spc="-90" dirty="0">
                <a:latin typeface="Times New Roman"/>
                <a:cs typeface="Times New Roman"/>
              </a:rPr>
              <a:t>e</a:t>
            </a:r>
            <a:r>
              <a:rPr sz="3500" b="0" spc="-15" dirty="0">
                <a:latin typeface="Times New Roman"/>
                <a:cs typeface="Times New Roman"/>
              </a:rPr>
              <a:t> </a:t>
            </a:r>
            <a:r>
              <a:rPr sz="3500" b="0" spc="5" dirty="0">
                <a:latin typeface="Times New Roman"/>
                <a:cs typeface="Times New Roman"/>
              </a:rPr>
              <a:t>mínima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473" y="2082368"/>
            <a:ext cx="719137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2800"/>
              </a:lnSpc>
              <a:spcBef>
                <a:spcPts val="26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Indica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participação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das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ocorrências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entidades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no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relacionamento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obrigatória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opcional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9417" y="4076868"/>
            <a:ext cx="2404110" cy="76263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77165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395"/>
              </a:spcBef>
            </a:pPr>
            <a:r>
              <a:rPr sz="2300" spc="-75" dirty="0">
                <a:solidFill>
                  <a:srgbClr val="24211D"/>
                </a:solidFill>
                <a:latin typeface="Arial MT"/>
                <a:cs typeface="Arial MT"/>
              </a:rPr>
              <a:t>Funcionário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7312" y="4076868"/>
            <a:ext cx="2404110" cy="76263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7716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395"/>
              </a:spcBef>
            </a:pPr>
            <a:r>
              <a:rPr sz="2300" spc="-70" dirty="0">
                <a:solidFill>
                  <a:srgbClr val="24211D"/>
                </a:solidFill>
                <a:latin typeface="Arial MT"/>
                <a:cs typeface="Arial MT"/>
              </a:rPr>
              <a:t>Departamento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196" y="4298856"/>
            <a:ext cx="772795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spc="20" dirty="0">
                <a:solidFill>
                  <a:srgbClr val="24211D"/>
                </a:solidFill>
                <a:latin typeface="Arial MT"/>
                <a:cs typeface="Arial MT"/>
              </a:rPr>
              <a:t>Lotados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3260" y="4047840"/>
            <a:ext cx="3224530" cy="850265"/>
          </a:xfrm>
          <a:custGeom>
            <a:avLst/>
            <a:gdLst/>
            <a:ahLst/>
            <a:cxnLst/>
            <a:rect l="l" t="t" r="r" b="b"/>
            <a:pathLst>
              <a:path w="3224529" h="850264">
                <a:moveTo>
                  <a:pt x="908629" y="410059"/>
                </a:moveTo>
                <a:lnTo>
                  <a:pt x="1611742" y="0"/>
                </a:lnTo>
              </a:path>
              <a:path w="3224529" h="850264">
                <a:moveTo>
                  <a:pt x="1611742" y="0"/>
                </a:moveTo>
                <a:lnTo>
                  <a:pt x="2315370" y="410059"/>
                </a:lnTo>
              </a:path>
              <a:path w="3224529" h="850264">
                <a:moveTo>
                  <a:pt x="2315370" y="410059"/>
                </a:moveTo>
                <a:lnTo>
                  <a:pt x="1611742" y="849772"/>
                </a:lnTo>
              </a:path>
              <a:path w="3224529" h="850264">
                <a:moveTo>
                  <a:pt x="1611742" y="849772"/>
                </a:moveTo>
                <a:lnTo>
                  <a:pt x="908629" y="410059"/>
                </a:lnTo>
              </a:path>
              <a:path w="3224529" h="850264">
                <a:moveTo>
                  <a:pt x="908629" y="410059"/>
                </a:moveTo>
                <a:lnTo>
                  <a:pt x="0" y="410059"/>
                </a:lnTo>
              </a:path>
              <a:path w="3224529" h="850264">
                <a:moveTo>
                  <a:pt x="3224051" y="410059"/>
                </a:moveTo>
                <a:lnTo>
                  <a:pt x="2315370" y="410059"/>
                </a:lnTo>
              </a:path>
            </a:pathLst>
          </a:custGeom>
          <a:ln w="29133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66754" y="4064163"/>
            <a:ext cx="58356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10" dirty="0">
                <a:solidFill>
                  <a:srgbClr val="24211D"/>
                </a:solidFill>
                <a:latin typeface="Arial MT"/>
                <a:cs typeface="Arial MT"/>
              </a:rPr>
              <a:t>(</a:t>
            </a:r>
            <a:r>
              <a:rPr sz="2050" spc="5" dirty="0">
                <a:solidFill>
                  <a:srgbClr val="24211D"/>
                </a:solidFill>
                <a:latin typeface="Arial MT"/>
                <a:cs typeface="Arial MT"/>
              </a:rPr>
              <a:t>1</a:t>
            </a:r>
            <a:r>
              <a:rPr sz="2050" spc="-105" dirty="0">
                <a:solidFill>
                  <a:srgbClr val="24211D"/>
                </a:solidFill>
                <a:latin typeface="Arial MT"/>
                <a:cs typeface="Arial MT"/>
              </a:rPr>
              <a:t>,N</a:t>
            </a:r>
            <a:r>
              <a:rPr sz="2050" spc="10" dirty="0">
                <a:solidFill>
                  <a:srgbClr val="24211D"/>
                </a:solidFill>
                <a:latin typeface="Arial MT"/>
                <a:cs typeface="Arial MT"/>
              </a:rPr>
              <a:t>)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3030" y="4093826"/>
            <a:ext cx="55435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10" dirty="0">
                <a:solidFill>
                  <a:srgbClr val="24211D"/>
                </a:solidFill>
                <a:latin typeface="Arial MT"/>
                <a:cs typeface="Arial MT"/>
              </a:rPr>
              <a:t>(</a:t>
            </a:r>
            <a:r>
              <a:rPr sz="2050" spc="5" dirty="0">
                <a:solidFill>
                  <a:srgbClr val="24211D"/>
                </a:solidFill>
                <a:latin typeface="Arial MT"/>
                <a:cs typeface="Arial MT"/>
              </a:rPr>
              <a:t>0</a:t>
            </a:r>
            <a:r>
              <a:rPr sz="2050" spc="-114" dirty="0">
                <a:solidFill>
                  <a:srgbClr val="24211D"/>
                </a:solidFill>
                <a:latin typeface="Arial MT"/>
                <a:cs typeface="Arial MT"/>
              </a:rPr>
              <a:t>,</a:t>
            </a:r>
            <a:r>
              <a:rPr sz="2050" spc="10" dirty="0">
                <a:solidFill>
                  <a:srgbClr val="24211D"/>
                </a:solidFill>
                <a:latin typeface="Arial MT"/>
                <a:cs typeface="Arial MT"/>
              </a:rPr>
              <a:t>1)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4480" y="3448456"/>
            <a:ext cx="2503170" cy="4127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28015" marR="5080" indent="-615950">
              <a:lnSpc>
                <a:spcPts val="1390"/>
              </a:lnSpc>
              <a:spcBef>
                <a:spcPts val="370"/>
              </a:spcBef>
            </a:pPr>
            <a:r>
              <a:rPr sz="1350" spc="-20" dirty="0">
                <a:solidFill>
                  <a:srgbClr val="EB3D00"/>
                </a:solidFill>
                <a:latin typeface="Arial MT"/>
                <a:cs typeface="Arial MT"/>
              </a:rPr>
              <a:t>notação</a:t>
            </a:r>
            <a:r>
              <a:rPr sz="1350" spc="-25" dirty="0">
                <a:solidFill>
                  <a:srgbClr val="EB3D00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EB3D00"/>
                </a:solidFill>
                <a:latin typeface="Arial MT"/>
                <a:cs typeface="Arial MT"/>
              </a:rPr>
              <a:t>de </a:t>
            </a:r>
            <a:r>
              <a:rPr sz="1350" spc="-40" dirty="0">
                <a:solidFill>
                  <a:srgbClr val="EB3D00"/>
                </a:solidFill>
                <a:latin typeface="Arial MT"/>
                <a:cs typeface="Arial MT"/>
              </a:rPr>
              <a:t>par</a:t>
            </a:r>
            <a:r>
              <a:rPr sz="1350" spc="50" dirty="0">
                <a:solidFill>
                  <a:srgbClr val="EB3D00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EB3D00"/>
                </a:solidFill>
                <a:latin typeface="Arial MT"/>
                <a:cs typeface="Arial MT"/>
              </a:rPr>
              <a:t>de </a:t>
            </a:r>
            <a:r>
              <a:rPr sz="1350" spc="-45" dirty="0">
                <a:solidFill>
                  <a:srgbClr val="EB3D00"/>
                </a:solidFill>
                <a:latin typeface="Arial MT"/>
                <a:cs typeface="Arial MT"/>
              </a:rPr>
              <a:t>cardinalidades: </a:t>
            </a:r>
            <a:r>
              <a:rPr sz="1350" spc="-360" dirty="0">
                <a:solidFill>
                  <a:srgbClr val="EB3D00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EB3D00"/>
                </a:solidFill>
                <a:latin typeface="Arial MT"/>
                <a:cs typeface="Arial MT"/>
              </a:rPr>
              <a:t>(mínima,</a:t>
            </a:r>
            <a:r>
              <a:rPr sz="1350" spc="145" dirty="0">
                <a:solidFill>
                  <a:srgbClr val="EB3D00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EB3D00"/>
                </a:solidFill>
                <a:latin typeface="Arial MT"/>
                <a:cs typeface="Arial MT"/>
              </a:rPr>
              <a:t>máxima)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32638" y="3828243"/>
            <a:ext cx="322580" cy="321945"/>
            <a:chOff x="6832638" y="3828243"/>
            <a:chExt cx="322580" cy="321945"/>
          </a:xfrm>
        </p:grpSpPr>
        <p:sp>
          <p:nvSpPr>
            <p:cNvPr id="12" name="object 12"/>
            <p:cNvSpPr/>
            <p:nvPr/>
          </p:nvSpPr>
          <p:spPr>
            <a:xfrm>
              <a:off x="6847205" y="3842810"/>
              <a:ext cx="293370" cy="292735"/>
            </a:xfrm>
            <a:custGeom>
              <a:avLst/>
              <a:gdLst/>
              <a:ahLst/>
              <a:cxnLst/>
              <a:rect l="l" t="t" r="r" b="b"/>
              <a:pathLst>
                <a:path w="293370" h="292735">
                  <a:moveTo>
                    <a:pt x="293006" y="0"/>
                  </a:moveTo>
                  <a:lnTo>
                    <a:pt x="0" y="292713"/>
                  </a:lnTo>
                </a:path>
              </a:pathLst>
            </a:custGeom>
            <a:ln w="29133">
              <a:solidFill>
                <a:srgbClr val="EB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7205" y="3930520"/>
              <a:ext cx="175390" cy="20500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88660" y="5395479"/>
            <a:ext cx="69354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360805" marR="5080" indent="-1348740">
              <a:lnSpc>
                <a:spcPts val="2100"/>
              </a:lnSpc>
              <a:spcBef>
                <a:spcPts val="219"/>
              </a:spcBef>
            </a:pPr>
            <a:r>
              <a:rPr sz="1800" i="1" spc="-70" dirty="0">
                <a:latin typeface="Times New Roman"/>
                <a:cs typeface="Times New Roman"/>
              </a:rPr>
              <a:t>Um </a:t>
            </a:r>
            <a:r>
              <a:rPr sz="1800" i="1" spc="-105" dirty="0">
                <a:latin typeface="Times New Roman"/>
                <a:cs typeface="Times New Roman"/>
              </a:rPr>
              <a:t>funcionário </a:t>
            </a:r>
            <a:r>
              <a:rPr sz="1800" i="1" spc="-150" dirty="0">
                <a:latin typeface="Times New Roman"/>
                <a:cs typeface="Times New Roman"/>
              </a:rPr>
              <a:t>pode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1800" i="1" spc="-125" dirty="0">
                <a:latin typeface="Times New Roman"/>
                <a:cs typeface="Times New Roman"/>
              </a:rPr>
              <a:t>estar</a:t>
            </a:r>
            <a:r>
              <a:rPr sz="1800" i="1" spc="-120" dirty="0">
                <a:latin typeface="Times New Roman"/>
                <a:cs typeface="Times New Roman"/>
              </a:rPr>
              <a:t> </a:t>
            </a:r>
            <a:r>
              <a:rPr sz="1800" i="1" spc="-114" dirty="0">
                <a:latin typeface="Times New Roman"/>
                <a:cs typeface="Times New Roman"/>
              </a:rPr>
              <a:t>lotado </a:t>
            </a:r>
            <a:r>
              <a:rPr sz="1800" i="1" spc="-125" dirty="0">
                <a:latin typeface="Times New Roman"/>
                <a:cs typeface="Times New Roman"/>
              </a:rPr>
              <a:t>no</a:t>
            </a:r>
            <a:r>
              <a:rPr sz="1800" i="1" spc="-120" dirty="0">
                <a:latin typeface="Times New Roman"/>
                <a:cs typeface="Times New Roman"/>
              </a:rPr>
              <a:t> </a:t>
            </a:r>
            <a:r>
              <a:rPr sz="1800" i="1" spc="-110" dirty="0">
                <a:latin typeface="Times New Roman"/>
                <a:cs typeface="Times New Roman"/>
              </a:rPr>
              <a:t>máximo </a:t>
            </a:r>
            <a:r>
              <a:rPr sz="1800" i="1" spc="-135" dirty="0">
                <a:latin typeface="Times New Roman"/>
                <a:cs typeface="Times New Roman"/>
              </a:rPr>
              <a:t>em</a:t>
            </a:r>
            <a:r>
              <a:rPr sz="1800" i="1" spc="-1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1 </a:t>
            </a:r>
            <a:r>
              <a:rPr sz="1800" i="1" spc="-100" dirty="0">
                <a:latin typeface="Times New Roman"/>
                <a:cs typeface="Times New Roman"/>
              </a:rPr>
              <a:t>departamento. </a:t>
            </a:r>
            <a:r>
              <a:rPr sz="1800" i="1" spc="-70" dirty="0">
                <a:latin typeface="Times New Roman"/>
                <a:cs typeface="Times New Roman"/>
              </a:rPr>
              <a:t>Um </a:t>
            </a:r>
            <a:r>
              <a:rPr sz="1800" i="1" spc="-105" dirty="0">
                <a:latin typeface="Times New Roman"/>
                <a:cs typeface="Times New Roman"/>
              </a:rPr>
              <a:t>departamento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spc="-120" dirty="0">
                <a:latin typeface="Times New Roman"/>
                <a:cs typeface="Times New Roman"/>
              </a:rPr>
              <a:t>obrigatoriamente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85" dirty="0">
                <a:latin typeface="Times New Roman"/>
                <a:cs typeface="Times New Roman"/>
              </a:rPr>
              <a:t>tem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85" dirty="0">
                <a:latin typeface="Times New Roman"/>
                <a:cs typeface="Times New Roman"/>
              </a:rPr>
              <a:t>até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Times New Roman"/>
                <a:cs typeface="Times New Roman"/>
              </a:rPr>
              <a:t>N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65" dirty="0">
                <a:latin typeface="Times New Roman"/>
                <a:cs typeface="Times New Roman"/>
              </a:rPr>
              <a:t>empregados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125" dirty="0">
                <a:latin typeface="Times New Roman"/>
                <a:cs typeface="Times New Roman"/>
              </a:rPr>
              <a:t>lotados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130" dirty="0">
                <a:latin typeface="Times New Roman"/>
                <a:cs typeface="Times New Roman"/>
              </a:rPr>
              <a:t>nele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233" y="923334"/>
            <a:ext cx="17500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90" dirty="0">
                <a:latin typeface="Times New Roman"/>
                <a:cs typeface="Times New Roman"/>
              </a:rPr>
              <a:t>R</a:t>
            </a:r>
            <a:r>
              <a:rPr sz="4600" b="0" spc="-65" dirty="0">
                <a:latin typeface="Times New Roman"/>
                <a:cs typeface="Times New Roman"/>
              </a:rPr>
              <a:t>o</a:t>
            </a:r>
            <a:r>
              <a:rPr sz="4600" b="0" spc="85" dirty="0">
                <a:latin typeface="Times New Roman"/>
                <a:cs typeface="Times New Roman"/>
              </a:rPr>
              <a:t>t</a:t>
            </a:r>
            <a:r>
              <a:rPr sz="4600" b="0" spc="-114" dirty="0">
                <a:latin typeface="Times New Roman"/>
                <a:cs typeface="Times New Roman"/>
              </a:rPr>
              <a:t>e</a:t>
            </a:r>
            <a:r>
              <a:rPr sz="4600" b="0" spc="-75" dirty="0">
                <a:latin typeface="Times New Roman"/>
                <a:cs typeface="Times New Roman"/>
              </a:rPr>
              <a:t>i</a:t>
            </a:r>
            <a:r>
              <a:rPr sz="4600" b="0" spc="-5" dirty="0">
                <a:latin typeface="Times New Roman"/>
                <a:cs typeface="Times New Roman"/>
              </a:rPr>
              <a:t>r</a:t>
            </a:r>
            <a:r>
              <a:rPr sz="4600" b="0" spc="20" dirty="0">
                <a:latin typeface="Times New Roman"/>
                <a:cs typeface="Times New Roman"/>
              </a:rPr>
              <a:t>o</a:t>
            </a:r>
            <a:endParaRPr sz="4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1516" y="2090650"/>
            <a:ext cx="5732145" cy="3982085"/>
            <a:chOff x="1741516" y="2090650"/>
            <a:chExt cx="5732145" cy="3982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1516" y="2090650"/>
              <a:ext cx="3803072" cy="5403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454" y="2996737"/>
              <a:ext cx="241069" cy="228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516" y="2522912"/>
              <a:ext cx="5731625" cy="793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454" y="3682537"/>
              <a:ext cx="241069" cy="228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1516" y="3208712"/>
              <a:ext cx="4297680" cy="793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1516" y="3894512"/>
              <a:ext cx="4260272" cy="793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454" y="5066606"/>
              <a:ext cx="241069" cy="228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1516" y="4592781"/>
              <a:ext cx="4792286" cy="793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454" y="5752406"/>
              <a:ext cx="241069" cy="228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1516" y="5278581"/>
              <a:ext cx="2709948" cy="7938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8923" y="2325573"/>
              <a:ext cx="184585" cy="167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8923" y="3011373"/>
              <a:ext cx="184585" cy="167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8923" y="3697173"/>
              <a:ext cx="184585" cy="167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8923" y="4382973"/>
              <a:ext cx="184585" cy="167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8923" y="5081473"/>
              <a:ext cx="184585" cy="167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8923" y="5767273"/>
              <a:ext cx="184585" cy="16763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229781" y="2201112"/>
            <a:ext cx="5203190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alibri"/>
                <a:cs typeface="Calibri"/>
              </a:rPr>
              <a:t>Modelo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</a:t>
            </a:r>
            <a:r>
              <a:rPr sz="2200" b="1" spc="-5" dirty="0">
                <a:latin typeface="Calibri"/>
                <a:cs typeface="Calibri"/>
              </a:rPr>
              <a:t> Banco </a:t>
            </a:r>
            <a:r>
              <a:rPr sz="2200" b="1" dirty="0">
                <a:latin typeface="Calibri"/>
                <a:cs typeface="Calibri"/>
              </a:rPr>
              <a:t>de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204500"/>
              </a:lnSpc>
            </a:pPr>
            <a:r>
              <a:rPr sz="2200" b="1" spc="-5" dirty="0">
                <a:latin typeface="Calibri"/>
                <a:cs typeface="Calibri"/>
              </a:rPr>
              <a:t>Construindo</a:t>
            </a:r>
            <a:r>
              <a:rPr sz="2200" b="1" dirty="0">
                <a:latin typeface="Calibri"/>
                <a:cs typeface="Calibri"/>
              </a:rPr>
              <a:t> um </a:t>
            </a:r>
            <a:r>
              <a:rPr sz="2200" b="1" spc="-5" dirty="0">
                <a:latin typeface="Calibri"/>
                <a:cs typeface="Calibri"/>
              </a:rPr>
              <a:t>Modelo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 </a:t>
            </a:r>
            <a:r>
              <a:rPr sz="2200" b="1" spc="-5" dirty="0">
                <a:latin typeface="Calibri"/>
                <a:cs typeface="Calibri"/>
              </a:rPr>
              <a:t>Banco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 </a:t>
            </a:r>
            <a:r>
              <a:rPr sz="2200" b="1" spc="-5" dirty="0">
                <a:latin typeface="Calibri"/>
                <a:cs typeface="Calibri"/>
              </a:rPr>
              <a:t>Dados.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Modelagem </a:t>
            </a:r>
            <a:r>
              <a:rPr sz="2200" b="1" dirty="0">
                <a:latin typeface="Calibri"/>
                <a:cs typeface="Calibri"/>
              </a:rPr>
              <a:t>de </a:t>
            </a:r>
            <a:r>
              <a:rPr sz="2200" b="1" spc="-5" dirty="0">
                <a:latin typeface="Calibri"/>
                <a:cs typeface="Calibri"/>
              </a:rPr>
              <a:t>Banco</a:t>
            </a:r>
            <a:r>
              <a:rPr sz="2200" b="1" dirty="0">
                <a:latin typeface="Calibri"/>
                <a:cs typeface="Calibri"/>
              </a:rPr>
              <a:t> de </a:t>
            </a:r>
            <a:r>
              <a:rPr sz="2200" b="1" spc="-5" dirty="0"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alibri"/>
                <a:cs typeface="Calibri"/>
              </a:rPr>
              <a:t>Projetando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um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banco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  <a:p>
            <a:pPr marL="12700" marR="942340">
              <a:lnSpc>
                <a:spcPct val="204500"/>
              </a:lnSpc>
              <a:spcBef>
                <a:spcPts val="100"/>
              </a:spcBef>
            </a:pPr>
            <a:r>
              <a:rPr sz="2200" b="1" spc="-5" dirty="0">
                <a:latin typeface="Calibri"/>
                <a:cs typeface="Calibri"/>
              </a:rPr>
              <a:t>Modelo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Conceitual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Lógico.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Modelo </a:t>
            </a:r>
            <a:r>
              <a:rPr sz="2200" b="1" dirty="0">
                <a:latin typeface="Calibri"/>
                <a:cs typeface="Calibri"/>
              </a:rPr>
              <a:t>Relacional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686" y="946035"/>
            <a:ext cx="57981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dirty="0">
                <a:latin typeface="Times New Roman"/>
                <a:cs typeface="Times New Roman"/>
              </a:rPr>
              <a:t>Cardinalidade</a:t>
            </a:r>
            <a:r>
              <a:rPr sz="3500" b="0" spc="-15" dirty="0">
                <a:latin typeface="Times New Roman"/>
                <a:cs typeface="Times New Roman"/>
              </a:rPr>
              <a:t> </a:t>
            </a:r>
            <a:r>
              <a:rPr sz="3500" b="0" spc="-65" dirty="0">
                <a:latin typeface="Times New Roman"/>
                <a:cs typeface="Times New Roman"/>
              </a:rPr>
              <a:t>máxima</a:t>
            </a:r>
            <a:r>
              <a:rPr sz="3500" b="0" spc="-10" dirty="0">
                <a:latin typeface="Times New Roman"/>
                <a:cs typeface="Times New Roman"/>
              </a:rPr>
              <a:t> </a:t>
            </a:r>
            <a:r>
              <a:rPr sz="3500" b="0" spc="-90" dirty="0">
                <a:latin typeface="Times New Roman"/>
                <a:cs typeface="Times New Roman"/>
              </a:rPr>
              <a:t>e</a:t>
            </a:r>
            <a:r>
              <a:rPr sz="3500" b="0" spc="-15" dirty="0">
                <a:latin typeface="Times New Roman"/>
                <a:cs typeface="Times New Roman"/>
              </a:rPr>
              <a:t> </a:t>
            </a:r>
            <a:r>
              <a:rPr sz="3500" b="0" spc="5" dirty="0">
                <a:latin typeface="Times New Roman"/>
                <a:cs typeface="Times New Roman"/>
              </a:rPr>
              <a:t>mínima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6388" y="2421862"/>
            <a:ext cx="2243455" cy="69850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3906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095"/>
              </a:spcBef>
            </a:pPr>
            <a:r>
              <a:rPr sz="2200" spc="-95" dirty="0">
                <a:solidFill>
                  <a:srgbClr val="24211D"/>
                </a:solidFill>
                <a:latin typeface="Arial MT"/>
                <a:cs typeface="Arial MT"/>
              </a:rPr>
              <a:t>Funcionário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8208" y="2421862"/>
            <a:ext cx="2243455" cy="69850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3906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95"/>
              </a:spcBef>
            </a:pPr>
            <a:r>
              <a:rPr sz="2200" spc="-95" dirty="0">
                <a:solidFill>
                  <a:srgbClr val="24211D"/>
                </a:solidFill>
                <a:latin typeface="Arial MT"/>
                <a:cs typeface="Arial MT"/>
              </a:rPr>
              <a:t>Departamento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3601" y="2605009"/>
            <a:ext cx="81851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90" dirty="0">
                <a:solidFill>
                  <a:srgbClr val="24211D"/>
                </a:solidFill>
                <a:latin typeface="Arial MT"/>
                <a:cs typeface="Arial MT"/>
              </a:rPr>
              <a:t>G</a:t>
            </a:r>
            <a:r>
              <a:rPr sz="1500" spc="20" dirty="0">
                <a:solidFill>
                  <a:srgbClr val="24211D"/>
                </a:solidFill>
                <a:latin typeface="Arial MT"/>
                <a:cs typeface="Arial MT"/>
              </a:rPr>
              <a:t>e</a:t>
            </a:r>
            <a:r>
              <a:rPr sz="1500" spc="-75" dirty="0">
                <a:solidFill>
                  <a:srgbClr val="24211D"/>
                </a:solidFill>
                <a:latin typeface="Arial MT"/>
                <a:cs typeface="Arial MT"/>
              </a:rPr>
              <a:t>r</a:t>
            </a:r>
            <a:r>
              <a:rPr sz="1500" spc="20" dirty="0">
                <a:solidFill>
                  <a:srgbClr val="24211D"/>
                </a:solidFill>
                <a:latin typeface="Arial MT"/>
                <a:cs typeface="Arial MT"/>
              </a:rPr>
              <a:t>en</a:t>
            </a:r>
            <a:r>
              <a:rPr sz="1500" spc="105" dirty="0">
                <a:solidFill>
                  <a:srgbClr val="24211D"/>
                </a:solidFill>
                <a:latin typeface="Arial MT"/>
                <a:cs typeface="Arial MT"/>
              </a:rPr>
              <a:t>c</a:t>
            </a:r>
            <a:r>
              <a:rPr sz="1500" spc="90" dirty="0">
                <a:solidFill>
                  <a:srgbClr val="24211D"/>
                </a:solidFill>
                <a:latin typeface="Arial MT"/>
                <a:cs typeface="Arial MT"/>
              </a:rPr>
              <a:t>i</a:t>
            </a:r>
            <a:r>
              <a:rPr sz="1500" spc="30" dirty="0">
                <a:solidFill>
                  <a:srgbClr val="24211D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9599" y="2366329"/>
            <a:ext cx="3008630" cy="809625"/>
          </a:xfrm>
          <a:custGeom>
            <a:avLst/>
            <a:gdLst/>
            <a:ahLst/>
            <a:cxnLst/>
            <a:rect l="l" t="t" r="r" b="b"/>
            <a:pathLst>
              <a:path w="3008629" h="809625">
                <a:moveTo>
                  <a:pt x="847912" y="390496"/>
                </a:moveTo>
                <a:lnTo>
                  <a:pt x="1504040" y="0"/>
                </a:lnTo>
              </a:path>
              <a:path w="3008629" h="809625">
                <a:moveTo>
                  <a:pt x="1504040" y="0"/>
                </a:moveTo>
                <a:lnTo>
                  <a:pt x="2160650" y="418577"/>
                </a:lnTo>
              </a:path>
              <a:path w="3008629" h="809625">
                <a:moveTo>
                  <a:pt x="2160650" y="418577"/>
                </a:moveTo>
                <a:lnTo>
                  <a:pt x="1504040" y="809079"/>
                </a:lnTo>
              </a:path>
              <a:path w="3008629" h="809625">
                <a:moveTo>
                  <a:pt x="1504040" y="809079"/>
                </a:moveTo>
                <a:lnTo>
                  <a:pt x="847912" y="390496"/>
                </a:lnTo>
              </a:path>
              <a:path w="3008629" h="809625">
                <a:moveTo>
                  <a:pt x="847912" y="390496"/>
                </a:moveTo>
                <a:lnTo>
                  <a:pt x="0" y="390496"/>
                </a:lnTo>
              </a:path>
              <a:path w="3008629" h="809625">
                <a:moveTo>
                  <a:pt x="3008610" y="418577"/>
                </a:moveTo>
                <a:lnTo>
                  <a:pt x="2160650" y="418577"/>
                </a:lnTo>
              </a:path>
            </a:pathLst>
          </a:custGeom>
          <a:ln w="27092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56077" y="2381093"/>
            <a:ext cx="52133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solidFill>
                  <a:srgbClr val="24211D"/>
                </a:solidFill>
                <a:latin typeface="Arial MT"/>
                <a:cs typeface="Arial MT"/>
              </a:rPr>
              <a:t>(0</a:t>
            </a:r>
            <a:r>
              <a:rPr sz="1950" spc="-114" dirty="0">
                <a:solidFill>
                  <a:srgbClr val="24211D"/>
                </a:solidFill>
                <a:latin typeface="Arial MT"/>
                <a:cs typeface="Arial MT"/>
              </a:rPr>
              <a:t>,</a:t>
            </a:r>
            <a:r>
              <a:rPr sz="1950" spc="-10" dirty="0">
                <a:solidFill>
                  <a:srgbClr val="24211D"/>
                </a:solidFill>
                <a:latin typeface="Arial MT"/>
                <a:cs typeface="Arial MT"/>
              </a:rPr>
              <a:t>1</a:t>
            </a:r>
            <a:r>
              <a:rPr sz="1950" spc="15" dirty="0">
                <a:solidFill>
                  <a:srgbClr val="24211D"/>
                </a:solidFill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5853" y="2409174"/>
            <a:ext cx="52133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solidFill>
                  <a:srgbClr val="24211D"/>
                </a:solidFill>
                <a:latin typeface="Arial MT"/>
                <a:cs typeface="Arial MT"/>
              </a:rPr>
              <a:t>(0</a:t>
            </a:r>
            <a:r>
              <a:rPr sz="1950" spc="-114" dirty="0">
                <a:solidFill>
                  <a:srgbClr val="24211D"/>
                </a:solidFill>
                <a:latin typeface="Arial MT"/>
                <a:cs typeface="Arial MT"/>
              </a:rPr>
              <a:t>,</a:t>
            </a:r>
            <a:r>
              <a:rPr sz="1950" spc="-10" dirty="0">
                <a:solidFill>
                  <a:srgbClr val="24211D"/>
                </a:solidFill>
                <a:latin typeface="Arial MT"/>
                <a:cs typeface="Arial MT"/>
              </a:rPr>
              <a:t>1</a:t>
            </a:r>
            <a:r>
              <a:rPr sz="1950" spc="15" dirty="0">
                <a:solidFill>
                  <a:srgbClr val="24211D"/>
                </a:solidFill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3891" y="3791034"/>
            <a:ext cx="2286635" cy="70485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42875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1125"/>
              </a:spcBef>
            </a:pPr>
            <a:r>
              <a:rPr sz="2200" spc="-75" dirty="0">
                <a:solidFill>
                  <a:srgbClr val="24211D"/>
                </a:solidFill>
                <a:latin typeface="Arial MT"/>
                <a:cs typeface="Arial MT"/>
              </a:rPr>
              <a:t>Funcionário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7173" y="3791034"/>
            <a:ext cx="2286635" cy="70485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4287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125"/>
              </a:spcBef>
            </a:pPr>
            <a:r>
              <a:rPr sz="2200" spc="-75" dirty="0">
                <a:solidFill>
                  <a:srgbClr val="24211D"/>
                </a:solidFill>
                <a:latin typeface="Arial MT"/>
                <a:cs typeface="Arial MT"/>
              </a:rPr>
              <a:t>Projetos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8866" y="4003642"/>
            <a:ext cx="102806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60" dirty="0">
                <a:solidFill>
                  <a:srgbClr val="24211D"/>
                </a:solidFill>
                <a:latin typeface="Arial MT"/>
                <a:cs typeface="Arial MT"/>
              </a:rPr>
              <a:t>P</a:t>
            </a:r>
            <a:r>
              <a:rPr sz="1550" spc="10" dirty="0">
                <a:solidFill>
                  <a:srgbClr val="24211D"/>
                </a:solidFill>
                <a:latin typeface="Arial MT"/>
                <a:cs typeface="Arial MT"/>
              </a:rPr>
              <a:t>a</a:t>
            </a:r>
            <a:r>
              <a:rPr sz="1550" spc="-85" dirty="0">
                <a:solidFill>
                  <a:srgbClr val="24211D"/>
                </a:solidFill>
                <a:latin typeface="Arial MT"/>
                <a:cs typeface="Arial MT"/>
              </a:rPr>
              <a:t>r</a:t>
            </a:r>
            <a:r>
              <a:rPr sz="1550" spc="10" dirty="0">
                <a:solidFill>
                  <a:srgbClr val="24211D"/>
                </a:solidFill>
                <a:latin typeface="Arial MT"/>
                <a:cs typeface="Arial MT"/>
              </a:rPr>
              <a:t>t</a:t>
            </a:r>
            <a:r>
              <a:rPr sz="1550" spc="-130" dirty="0">
                <a:solidFill>
                  <a:srgbClr val="24211D"/>
                </a:solidFill>
                <a:latin typeface="Arial MT"/>
                <a:cs typeface="Arial MT"/>
              </a:rPr>
              <a:t>ici</a:t>
            </a:r>
            <a:r>
              <a:rPr sz="1550" spc="10" dirty="0">
                <a:solidFill>
                  <a:srgbClr val="24211D"/>
                </a:solidFill>
                <a:latin typeface="Arial MT"/>
                <a:cs typeface="Arial MT"/>
              </a:rPr>
              <a:t>pa</a:t>
            </a:r>
            <a:r>
              <a:rPr sz="1550" spc="-120" dirty="0">
                <a:solidFill>
                  <a:srgbClr val="24211D"/>
                </a:solidFill>
                <a:latin typeface="Arial MT"/>
                <a:cs typeface="Arial MT"/>
              </a:rPr>
              <a:t>ç</a:t>
            </a:r>
            <a:r>
              <a:rPr sz="1550" spc="10" dirty="0">
                <a:solidFill>
                  <a:srgbClr val="24211D"/>
                </a:solidFill>
                <a:latin typeface="Arial MT"/>
                <a:cs typeface="Arial MT"/>
              </a:rPr>
              <a:t>ã</a:t>
            </a:r>
            <a:r>
              <a:rPr sz="1550" spc="20" dirty="0">
                <a:solidFill>
                  <a:srgbClr val="24211D"/>
                </a:solidFill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0439" y="3735005"/>
            <a:ext cx="3067050" cy="816610"/>
          </a:xfrm>
          <a:custGeom>
            <a:avLst/>
            <a:gdLst/>
            <a:ahLst/>
            <a:cxnLst/>
            <a:rect l="l" t="t" r="r" b="b"/>
            <a:pathLst>
              <a:path w="3067050" h="816610">
                <a:moveTo>
                  <a:pt x="864293" y="393990"/>
                </a:moveTo>
                <a:lnTo>
                  <a:pt x="1533098" y="0"/>
                </a:lnTo>
              </a:path>
              <a:path w="3067050" h="816610">
                <a:moveTo>
                  <a:pt x="1533098" y="0"/>
                </a:moveTo>
                <a:lnTo>
                  <a:pt x="2202393" y="422321"/>
                </a:lnTo>
              </a:path>
              <a:path w="3067050" h="816610">
                <a:moveTo>
                  <a:pt x="2202393" y="422321"/>
                </a:moveTo>
                <a:lnTo>
                  <a:pt x="1533098" y="816317"/>
                </a:lnTo>
              </a:path>
              <a:path w="3067050" h="816610">
                <a:moveTo>
                  <a:pt x="1533098" y="816317"/>
                </a:moveTo>
                <a:lnTo>
                  <a:pt x="864293" y="393990"/>
                </a:lnTo>
              </a:path>
              <a:path w="3067050" h="816610">
                <a:moveTo>
                  <a:pt x="864293" y="393990"/>
                </a:moveTo>
                <a:lnTo>
                  <a:pt x="0" y="393990"/>
                </a:lnTo>
              </a:path>
              <a:path w="3067050" h="816610">
                <a:moveTo>
                  <a:pt x="3066735" y="422321"/>
                </a:moveTo>
                <a:lnTo>
                  <a:pt x="2202393" y="422321"/>
                </a:lnTo>
              </a:path>
            </a:pathLst>
          </a:custGeom>
          <a:ln w="27476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01205" y="3750014"/>
            <a:ext cx="558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24211D"/>
                </a:solidFill>
                <a:latin typeface="Arial MT"/>
                <a:cs typeface="Arial MT"/>
              </a:rPr>
              <a:t>(</a:t>
            </a:r>
            <a:r>
              <a:rPr sz="2000" spc="-15" dirty="0">
                <a:solidFill>
                  <a:srgbClr val="24211D"/>
                </a:solidFill>
                <a:latin typeface="Arial MT"/>
                <a:cs typeface="Arial MT"/>
              </a:rPr>
              <a:t>0</a:t>
            </a:r>
            <a:r>
              <a:rPr sz="2000" spc="-125" dirty="0">
                <a:solidFill>
                  <a:srgbClr val="24211D"/>
                </a:solidFill>
                <a:latin typeface="Arial MT"/>
                <a:cs typeface="Arial MT"/>
              </a:rPr>
              <a:t>,</a:t>
            </a:r>
            <a:r>
              <a:rPr sz="2000" spc="-135" dirty="0">
                <a:solidFill>
                  <a:srgbClr val="24211D"/>
                </a:solidFill>
                <a:latin typeface="Arial MT"/>
                <a:cs typeface="Arial MT"/>
              </a:rPr>
              <a:t>N</a:t>
            </a:r>
            <a:r>
              <a:rPr sz="2000" spc="15" dirty="0">
                <a:solidFill>
                  <a:srgbClr val="24211D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5671" y="3721706"/>
            <a:ext cx="558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24211D"/>
                </a:solidFill>
                <a:latin typeface="Arial MT"/>
                <a:cs typeface="Arial MT"/>
              </a:rPr>
              <a:t>(</a:t>
            </a:r>
            <a:r>
              <a:rPr sz="2000" spc="-15" dirty="0">
                <a:solidFill>
                  <a:srgbClr val="24211D"/>
                </a:solidFill>
                <a:latin typeface="Arial MT"/>
                <a:cs typeface="Arial MT"/>
              </a:rPr>
              <a:t>0</a:t>
            </a:r>
            <a:r>
              <a:rPr sz="2000" spc="-125" dirty="0">
                <a:solidFill>
                  <a:srgbClr val="24211D"/>
                </a:solidFill>
                <a:latin typeface="Arial MT"/>
                <a:cs typeface="Arial MT"/>
              </a:rPr>
              <a:t>,</a:t>
            </a:r>
            <a:r>
              <a:rPr sz="2000" spc="-135" dirty="0">
                <a:solidFill>
                  <a:srgbClr val="24211D"/>
                </a:solidFill>
                <a:latin typeface="Arial MT"/>
                <a:cs typeface="Arial MT"/>
              </a:rPr>
              <a:t>N</a:t>
            </a:r>
            <a:r>
              <a:rPr sz="2000" spc="15" dirty="0">
                <a:solidFill>
                  <a:srgbClr val="24211D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3627" y="5229401"/>
            <a:ext cx="2265045" cy="69215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4160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115"/>
              </a:spcBef>
            </a:pPr>
            <a:r>
              <a:rPr sz="2150" spc="-60" dirty="0">
                <a:solidFill>
                  <a:srgbClr val="24211D"/>
                </a:solidFill>
                <a:latin typeface="Arial MT"/>
                <a:cs typeface="Arial MT"/>
              </a:rPr>
              <a:t>Funcionário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6178" y="5229401"/>
            <a:ext cx="2265045" cy="69215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4160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1115"/>
              </a:spcBef>
            </a:pPr>
            <a:r>
              <a:rPr sz="2150" spc="-60" dirty="0">
                <a:solidFill>
                  <a:srgbClr val="24211D"/>
                </a:solidFill>
                <a:latin typeface="Arial MT"/>
                <a:cs typeface="Arial MT"/>
              </a:rPr>
              <a:t>Projetos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1996" y="5438014"/>
            <a:ext cx="118491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solidFill>
                  <a:srgbClr val="24211D"/>
                </a:solidFill>
                <a:latin typeface="Arial MT"/>
                <a:cs typeface="Arial MT"/>
              </a:rPr>
              <a:t>Coordenação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8506" y="5174365"/>
            <a:ext cx="3037840" cy="802005"/>
          </a:xfrm>
          <a:custGeom>
            <a:avLst/>
            <a:gdLst/>
            <a:ahLst/>
            <a:cxnLst/>
            <a:rect l="l" t="t" r="r" b="b"/>
            <a:pathLst>
              <a:path w="3037840" h="802004">
                <a:moveTo>
                  <a:pt x="856102" y="387004"/>
                </a:moveTo>
                <a:lnTo>
                  <a:pt x="1518569" y="0"/>
                </a:lnTo>
              </a:path>
              <a:path w="3037840" h="802004">
                <a:moveTo>
                  <a:pt x="1518569" y="0"/>
                </a:moveTo>
                <a:lnTo>
                  <a:pt x="2181521" y="414834"/>
                </a:lnTo>
              </a:path>
              <a:path w="3037840" h="802004">
                <a:moveTo>
                  <a:pt x="2181521" y="414834"/>
                </a:moveTo>
                <a:lnTo>
                  <a:pt x="1518569" y="801843"/>
                </a:lnTo>
              </a:path>
              <a:path w="3037840" h="802004">
                <a:moveTo>
                  <a:pt x="1518569" y="801843"/>
                </a:moveTo>
                <a:lnTo>
                  <a:pt x="856102" y="387004"/>
                </a:lnTo>
              </a:path>
              <a:path w="3037840" h="802004">
                <a:moveTo>
                  <a:pt x="856102" y="387004"/>
                </a:moveTo>
                <a:lnTo>
                  <a:pt x="0" y="387004"/>
                </a:lnTo>
              </a:path>
              <a:path w="3037840" h="802004">
                <a:moveTo>
                  <a:pt x="3037672" y="414834"/>
                </a:moveTo>
                <a:lnTo>
                  <a:pt x="2181521" y="414834"/>
                </a:lnTo>
              </a:path>
            </a:pathLst>
          </a:custGeom>
          <a:ln w="27103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78480" y="5188884"/>
            <a:ext cx="5257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solidFill>
                  <a:srgbClr val="24211D"/>
                </a:solidFill>
                <a:latin typeface="Arial MT"/>
                <a:cs typeface="Arial MT"/>
              </a:rPr>
              <a:t>(1</a:t>
            </a:r>
            <a:r>
              <a:rPr sz="1950" spc="-110" dirty="0">
                <a:solidFill>
                  <a:srgbClr val="24211D"/>
                </a:solidFill>
                <a:latin typeface="Arial MT"/>
                <a:cs typeface="Arial MT"/>
              </a:rPr>
              <a:t>,</a:t>
            </a:r>
            <a:r>
              <a:rPr sz="1950" dirty="0">
                <a:solidFill>
                  <a:srgbClr val="24211D"/>
                </a:solidFill>
                <a:latin typeface="Arial MT"/>
                <a:cs typeface="Arial MT"/>
              </a:rPr>
              <a:t>1</a:t>
            </a:r>
            <a:r>
              <a:rPr sz="1950" spc="25" dirty="0">
                <a:solidFill>
                  <a:srgbClr val="24211D"/>
                </a:solidFill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1012" y="5161077"/>
            <a:ext cx="5257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solidFill>
                  <a:srgbClr val="24211D"/>
                </a:solidFill>
                <a:latin typeface="Arial MT"/>
                <a:cs typeface="Arial MT"/>
              </a:rPr>
              <a:t>(0</a:t>
            </a:r>
            <a:r>
              <a:rPr sz="1950" spc="-110" dirty="0">
                <a:solidFill>
                  <a:srgbClr val="24211D"/>
                </a:solidFill>
                <a:latin typeface="Arial MT"/>
                <a:cs typeface="Arial MT"/>
              </a:rPr>
              <a:t>,</a:t>
            </a:r>
            <a:r>
              <a:rPr sz="1950" dirty="0">
                <a:solidFill>
                  <a:srgbClr val="24211D"/>
                </a:solidFill>
                <a:latin typeface="Arial MT"/>
                <a:cs typeface="Arial MT"/>
              </a:rPr>
              <a:t>2</a:t>
            </a:r>
            <a:r>
              <a:rPr sz="1950" spc="25" dirty="0">
                <a:solidFill>
                  <a:srgbClr val="24211D"/>
                </a:solidFill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125" y="946035"/>
            <a:ext cx="44392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40" dirty="0">
                <a:latin typeface="Times New Roman"/>
                <a:cs typeface="Times New Roman"/>
              </a:rPr>
              <a:t>Grau</a:t>
            </a:r>
            <a:r>
              <a:rPr sz="3500" b="0" spc="-20" dirty="0">
                <a:latin typeface="Times New Roman"/>
                <a:cs typeface="Times New Roman"/>
              </a:rPr>
              <a:t> </a:t>
            </a:r>
            <a:r>
              <a:rPr sz="3500" b="0" spc="-10" dirty="0">
                <a:latin typeface="Times New Roman"/>
                <a:cs typeface="Times New Roman"/>
              </a:rPr>
              <a:t>de</a:t>
            </a:r>
            <a:r>
              <a:rPr sz="3500" b="0" spc="-25" dirty="0">
                <a:latin typeface="Times New Roman"/>
                <a:cs typeface="Times New Roman"/>
              </a:rPr>
              <a:t> </a:t>
            </a:r>
            <a:r>
              <a:rPr sz="3500" b="0" spc="-20" dirty="0">
                <a:latin typeface="Times New Roman"/>
                <a:cs typeface="Times New Roman"/>
              </a:rPr>
              <a:t>Relacionamento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082368"/>
            <a:ext cx="8181340" cy="4226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947419" indent="-457200">
              <a:lnSpc>
                <a:spcPts val="2800"/>
              </a:lnSpc>
              <a:spcBef>
                <a:spcPts val="26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Indica</a:t>
            </a:r>
            <a:r>
              <a:rPr sz="2400" spc="5" dirty="0">
                <a:latin typeface="Times New Roman"/>
                <a:cs typeface="Times New Roman"/>
              </a:rPr>
              <a:t> quantos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45" dirty="0">
                <a:latin typeface="Times New Roman"/>
                <a:cs typeface="Times New Roman"/>
              </a:rPr>
              <a:t>conjuntos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200" dirty="0">
                <a:latin typeface="Times New Roman"/>
                <a:cs typeface="Times New Roman"/>
              </a:rPr>
              <a:t>de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150" dirty="0">
                <a:latin typeface="Times New Roman"/>
                <a:cs typeface="Times New Roman"/>
              </a:rPr>
              <a:t>entidades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estão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envolvidos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determinado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55" dirty="0">
                <a:latin typeface="Times New Roman"/>
                <a:cs typeface="Times New Roman"/>
              </a:rPr>
              <a:t>relacionamento</a:t>
            </a:r>
            <a:endParaRPr sz="2400">
              <a:latin typeface="Times New Roman"/>
              <a:cs typeface="Times New Roman"/>
            </a:endParaRPr>
          </a:p>
          <a:p>
            <a:pPr marL="469900" marR="837565" indent="-457200">
              <a:lnSpc>
                <a:spcPct val="100699"/>
              </a:lnSpc>
              <a:spcBef>
                <a:spcPts val="192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10" dirty="0">
                <a:latin typeface="Times New Roman"/>
                <a:cs typeface="Times New Roman"/>
              </a:rPr>
              <a:t>Os </a:t>
            </a:r>
            <a:r>
              <a:rPr sz="2400" i="1" spc="-160" dirty="0">
                <a:latin typeface="Times New Roman"/>
                <a:cs typeface="Times New Roman"/>
              </a:rPr>
              <a:t>relacionamentos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podem </a:t>
            </a:r>
            <a:r>
              <a:rPr sz="2400" spc="5" dirty="0">
                <a:latin typeface="Times New Roman"/>
                <a:cs typeface="Times New Roman"/>
              </a:rPr>
              <a:t>ter </a:t>
            </a:r>
            <a:r>
              <a:rPr sz="2400" spc="-55" dirty="0">
                <a:latin typeface="Times New Roman"/>
                <a:cs typeface="Times New Roman"/>
              </a:rPr>
              <a:t>associado </a:t>
            </a:r>
            <a:r>
              <a:rPr sz="2400" spc="-65" dirty="0">
                <a:latin typeface="Times New Roman"/>
                <a:cs typeface="Times New Roman"/>
              </a:rPr>
              <a:t>vários </a:t>
            </a:r>
            <a:r>
              <a:rPr sz="2400" i="1" spc="-145" dirty="0">
                <a:latin typeface="Times New Roman"/>
                <a:cs typeface="Times New Roman"/>
              </a:rPr>
              <a:t>conjuntos </a:t>
            </a:r>
            <a:r>
              <a:rPr sz="2400" i="1" spc="-200" dirty="0">
                <a:latin typeface="Times New Roman"/>
                <a:cs typeface="Times New Roman"/>
              </a:rPr>
              <a:t>de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135" dirty="0">
                <a:latin typeface="Times New Roman"/>
                <a:cs typeface="Times New Roman"/>
              </a:rPr>
              <a:t>entidades</a:t>
            </a:r>
            <a:r>
              <a:rPr sz="2400" spc="-135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caracterizando: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62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5" dirty="0">
                <a:latin typeface="Times New Roman"/>
                <a:cs typeface="Times New Roman"/>
              </a:rPr>
              <a:t>relacionamentos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binários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(grau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relacionamento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5" dirty="0">
                <a:latin typeface="Times New Roman"/>
                <a:cs typeface="Times New Roman"/>
              </a:rPr>
              <a:t>relacionamentos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ternários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(grau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5" dirty="0">
                <a:latin typeface="Times New Roman"/>
                <a:cs typeface="Times New Roman"/>
              </a:rPr>
              <a:t>relacionamentos</a:t>
            </a:r>
            <a:r>
              <a:rPr sz="2000" spc="-5" dirty="0">
                <a:latin typeface="Times New Roman"/>
                <a:cs typeface="Times New Roman"/>
              </a:rPr>
              <a:t> quaternários </a:t>
            </a:r>
            <a:r>
              <a:rPr sz="2000" spc="-50" dirty="0">
                <a:latin typeface="Times New Roman"/>
                <a:cs typeface="Times New Roman"/>
              </a:rPr>
              <a:t>(grau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4),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entre</a:t>
            </a:r>
            <a:r>
              <a:rPr sz="2000" dirty="0">
                <a:latin typeface="Times New Roman"/>
                <a:cs typeface="Times New Roman"/>
              </a:rPr>
              <a:t> outros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3300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9000"/>
              </a:lnSpc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-65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m</a:t>
            </a:r>
            <a:r>
              <a:rPr sz="2400" spc="15" dirty="0">
                <a:latin typeface="Times New Roman"/>
                <a:cs typeface="Times New Roman"/>
              </a:rPr>
              <a:t>po</a:t>
            </a:r>
            <a:r>
              <a:rPr sz="2400" spc="75" dirty="0">
                <a:latin typeface="Times New Roman"/>
                <a:cs typeface="Times New Roman"/>
              </a:rPr>
              <a:t>r</a:t>
            </a:r>
            <a:r>
              <a:rPr sz="2400" spc="9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4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r</a:t>
            </a:r>
            <a:r>
              <a:rPr sz="2400" spc="-210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q</a:t>
            </a:r>
            <a:r>
              <a:rPr sz="2400" spc="50" dirty="0">
                <a:latin typeface="Times New Roman"/>
                <a:cs typeface="Times New Roman"/>
              </a:rPr>
              <a:t>u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u</a:t>
            </a:r>
            <a:r>
              <a:rPr sz="2400" spc="1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254" dirty="0">
                <a:latin typeface="Times New Roman"/>
                <a:cs typeface="Times New Roman"/>
              </a:rPr>
              <a:t>re</a:t>
            </a:r>
            <a:r>
              <a:rPr sz="2400" i="1" spc="-130" dirty="0">
                <a:latin typeface="Times New Roman"/>
                <a:cs typeface="Times New Roman"/>
              </a:rPr>
              <a:t>l</a:t>
            </a:r>
            <a:r>
              <a:rPr sz="2400" i="1" spc="-120" dirty="0">
                <a:latin typeface="Times New Roman"/>
                <a:cs typeface="Times New Roman"/>
              </a:rPr>
              <a:t>a</a:t>
            </a:r>
            <a:r>
              <a:rPr sz="2400" i="1" spc="-240" dirty="0">
                <a:latin typeface="Times New Roman"/>
                <a:cs typeface="Times New Roman"/>
              </a:rPr>
              <a:t>c</a:t>
            </a:r>
            <a:r>
              <a:rPr sz="2400" i="1" spc="-85" dirty="0">
                <a:latin typeface="Times New Roman"/>
                <a:cs typeface="Times New Roman"/>
              </a:rPr>
              <a:t>i</a:t>
            </a:r>
            <a:r>
              <a:rPr sz="2400" i="1" spc="-245" dirty="0">
                <a:latin typeface="Times New Roman"/>
                <a:cs typeface="Times New Roman"/>
              </a:rPr>
              <a:t>o</a:t>
            </a:r>
            <a:r>
              <a:rPr sz="2400" i="1" spc="-80" dirty="0">
                <a:latin typeface="Times New Roman"/>
                <a:cs typeface="Times New Roman"/>
              </a:rPr>
              <a:t>n</a:t>
            </a:r>
            <a:r>
              <a:rPr sz="2400" i="1" spc="-120" dirty="0">
                <a:latin typeface="Times New Roman"/>
                <a:cs typeface="Times New Roman"/>
              </a:rPr>
              <a:t>a</a:t>
            </a:r>
            <a:r>
              <a:rPr sz="2400" i="1" spc="-114" dirty="0">
                <a:latin typeface="Times New Roman"/>
                <a:cs typeface="Times New Roman"/>
              </a:rPr>
              <a:t>m</a:t>
            </a:r>
            <a:r>
              <a:rPr sz="2400" i="1" spc="-229" dirty="0">
                <a:latin typeface="Times New Roman"/>
                <a:cs typeface="Times New Roman"/>
              </a:rPr>
              <a:t>e</a:t>
            </a:r>
            <a:r>
              <a:rPr sz="2400" i="1" spc="-80" dirty="0">
                <a:latin typeface="Times New Roman"/>
                <a:cs typeface="Times New Roman"/>
              </a:rPr>
              <a:t>n</a:t>
            </a:r>
            <a:r>
              <a:rPr sz="2400" i="1" spc="10" dirty="0">
                <a:latin typeface="Times New Roman"/>
                <a:cs typeface="Times New Roman"/>
              </a:rPr>
              <a:t>t</a:t>
            </a:r>
            <a:r>
              <a:rPr sz="2400" i="1" spc="-245" dirty="0">
                <a:latin typeface="Times New Roman"/>
                <a:cs typeface="Times New Roman"/>
              </a:rPr>
              <a:t>o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co</a:t>
            </a:r>
            <a:r>
              <a:rPr sz="2400" spc="1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spc="-45" dirty="0">
                <a:latin typeface="Times New Roman"/>
                <a:cs typeface="Times New Roman"/>
              </a:rPr>
              <a:t>só  </a:t>
            </a:r>
            <a:r>
              <a:rPr sz="2400" spc="-60" dirty="0">
                <a:latin typeface="Times New Roman"/>
                <a:cs typeface="Times New Roman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justificável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não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puder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decomposto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60" dirty="0">
                <a:latin typeface="Times New Roman"/>
                <a:cs typeface="Times New Roman"/>
              </a:rPr>
              <a:t>relacionamentos 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graus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menores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ainda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manter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semântica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desejada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197" y="946035"/>
            <a:ext cx="45015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0" dirty="0">
                <a:latin typeface="Times New Roman"/>
                <a:cs typeface="Times New Roman"/>
              </a:rPr>
              <a:t>Relacionamento</a:t>
            </a:r>
            <a:r>
              <a:rPr sz="3500" b="0" spc="-50" dirty="0">
                <a:latin typeface="Times New Roman"/>
                <a:cs typeface="Times New Roman"/>
              </a:rPr>
              <a:t> </a:t>
            </a:r>
            <a:r>
              <a:rPr sz="3500" b="0" spc="-30" dirty="0">
                <a:latin typeface="Times New Roman"/>
                <a:cs typeface="Times New Roman"/>
              </a:rPr>
              <a:t>Ternário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053158"/>
            <a:ext cx="8066405" cy="22047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5080" indent="-457200">
              <a:lnSpc>
                <a:spcPct val="89400"/>
              </a:lnSpc>
              <a:spcBef>
                <a:spcPts val="390"/>
              </a:spcBef>
              <a:buClr>
                <a:srgbClr val="FF3300"/>
              </a:buClr>
              <a:buSzPct val="8913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300" spc="10" dirty="0">
                <a:latin typeface="Times New Roman"/>
                <a:cs typeface="Times New Roman"/>
              </a:rPr>
              <a:t>Os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relacionamentos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entre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múltiplas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entidades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expressam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um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fato </a:t>
            </a:r>
            <a:r>
              <a:rPr sz="2300" spc="-25" dirty="0">
                <a:latin typeface="Times New Roman"/>
                <a:cs typeface="Times New Roman"/>
              </a:rPr>
              <a:t> em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que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todas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85" dirty="0">
                <a:latin typeface="Times New Roman"/>
                <a:cs typeface="Times New Roman"/>
              </a:rPr>
              <a:t>as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entidades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ocorrem</a:t>
            </a:r>
            <a:r>
              <a:rPr sz="2300" spc="-5" dirty="0">
                <a:latin typeface="Times New Roman"/>
                <a:cs typeface="Times New Roman"/>
              </a:rPr>
              <a:t> simultaneamente,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ou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70" dirty="0">
                <a:latin typeface="Times New Roman"/>
                <a:cs typeface="Times New Roman"/>
              </a:rPr>
              <a:t>seja, 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todas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85" dirty="0">
                <a:latin typeface="Times New Roman"/>
                <a:cs typeface="Times New Roman"/>
              </a:rPr>
              <a:t>as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ocorrências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do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relacionamento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possuem,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sempre,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80" dirty="0">
                <a:latin typeface="Times New Roman"/>
                <a:cs typeface="Times New Roman"/>
              </a:rPr>
              <a:t>ligações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com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todas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85" dirty="0">
                <a:latin typeface="Times New Roman"/>
                <a:cs typeface="Times New Roman"/>
              </a:rPr>
              <a:t>as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entidades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65" dirty="0">
                <a:latin typeface="Times New Roman"/>
                <a:cs typeface="Times New Roman"/>
              </a:rPr>
              <a:t>envolvidas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no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relacionamento</a:t>
            </a:r>
            <a:endParaRPr sz="2300">
              <a:latin typeface="Times New Roman"/>
              <a:cs typeface="Times New Roman"/>
            </a:endParaRPr>
          </a:p>
          <a:p>
            <a:pPr marL="469900" marR="1359535" indent="-457200">
              <a:lnSpc>
                <a:spcPts val="2500"/>
              </a:lnSpc>
              <a:spcBef>
                <a:spcPts val="2039"/>
              </a:spcBef>
              <a:buClr>
                <a:srgbClr val="FF3300"/>
              </a:buClr>
              <a:buSzPct val="8913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300" spc="-5" dirty="0">
                <a:latin typeface="Times New Roman"/>
                <a:cs typeface="Times New Roman"/>
              </a:rPr>
              <a:t>Não </a:t>
            </a:r>
            <a:r>
              <a:rPr sz="2300" spc="5" dirty="0">
                <a:latin typeface="Times New Roman"/>
                <a:cs typeface="Times New Roman"/>
              </a:rPr>
              <a:t>pode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existir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 </a:t>
            </a:r>
            <a:r>
              <a:rPr sz="2300" spc="35" dirty="0">
                <a:latin typeface="Times New Roman"/>
                <a:cs typeface="Times New Roman"/>
              </a:rPr>
              <a:t>um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relacionamento</a:t>
            </a:r>
            <a:r>
              <a:rPr sz="2300" dirty="0">
                <a:latin typeface="Times New Roman"/>
                <a:cs typeface="Times New Roman"/>
              </a:rPr>
              <a:t> triplo, </a:t>
            </a:r>
            <a:r>
              <a:rPr sz="2300" spc="-25" dirty="0">
                <a:latin typeface="Times New Roman"/>
                <a:cs typeface="Times New Roman"/>
              </a:rPr>
              <a:t>em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um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determinado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momento,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90" dirty="0">
                <a:latin typeface="Times New Roman"/>
                <a:cs typeface="Times New Roman"/>
              </a:rPr>
              <a:t>se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transformar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em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duplo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4571" y="4647000"/>
            <a:ext cx="2094230" cy="66357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53670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210"/>
              </a:spcBef>
            </a:pPr>
            <a:r>
              <a:rPr sz="2000" spc="-60" dirty="0">
                <a:solidFill>
                  <a:srgbClr val="24211D"/>
                </a:solidFill>
                <a:latin typeface="Arial MT"/>
                <a:cs typeface="Arial MT"/>
              </a:rPr>
              <a:t>ALUNO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6784" y="4647000"/>
            <a:ext cx="2094230" cy="663575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5367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1210"/>
              </a:spcBef>
            </a:pPr>
            <a:r>
              <a:rPr sz="2000" spc="-40" dirty="0">
                <a:solidFill>
                  <a:srgbClr val="24211D"/>
                </a:solidFill>
                <a:latin typeface="Arial MT"/>
                <a:cs typeface="Arial MT"/>
              </a:rPr>
              <a:t>DISCIPLINA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1022" y="6076360"/>
            <a:ext cx="2094230" cy="664210"/>
          </a:xfrm>
          <a:prstGeom prst="rect">
            <a:avLst/>
          </a:prstGeom>
          <a:solidFill>
            <a:srgbClr val="0085CE"/>
          </a:solidFill>
        </p:spPr>
        <p:txBody>
          <a:bodyPr vert="horz" wrap="square" lIns="0" tIns="15430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215"/>
              </a:spcBef>
            </a:pPr>
            <a:r>
              <a:rPr sz="2000" spc="-50" dirty="0">
                <a:solidFill>
                  <a:srgbClr val="24211D"/>
                </a:solidFill>
                <a:latin typeface="Arial MT"/>
                <a:cs typeface="Arial MT"/>
              </a:rPr>
              <a:t>PROFESSOR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448" y="4838112"/>
            <a:ext cx="8801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70" dirty="0">
                <a:solidFill>
                  <a:srgbClr val="24211D"/>
                </a:solidFill>
                <a:latin typeface="Arial MT"/>
                <a:cs typeface="Arial MT"/>
              </a:rPr>
              <a:t>M</a:t>
            </a:r>
            <a:r>
              <a:rPr sz="1600" spc="110" dirty="0">
                <a:solidFill>
                  <a:srgbClr val="24211D"/>
                </a:solidFill>
                <a:latin typeface="Arial MT"/>
                <a:cs typeface="Arial MT"/>
              </a:rPr>
              <a:t>on</a:t>
            </a:r>
            <a:r>
              <a:rPr sz="1600" spc="40" dirty="0">
                <a:solidFill>
                  <a:srgbClr val="24211D"/>
                </a:solidFill>
                <a:latin typeface="Arial MT"/>
                <a:cs typeface="Arial MT"/>
              </a:rPr>
              <a:t>i</a:t>
            </a:r>
            <a:r>
              <a:rPr sz="1600" spc="-50" dirty="0">
                <a:solidFill>
                  <a:srgbClr val="24211D"/>
                </a:solidFill>
                <a:latin typeface="Arial MT"/>
                <a:cs typeface="Arial MT"/>
              </a:rPr>
              <a:t>t</a:t>
            </a:r>
            <a:r>
              <a:rPr sz="1600" spc="110" dirty="0">
                <a:solidFill>
                  <a:srgbClr val="24211D"/>
                </a:solidFill>
                <a:latin typeface="Arial MT"/>
                <a:cs typeface="Arial MT"/>
              </a:rPr>
              <a:t>o</a:t>
            </a:r>
            <a:r>
              <a:rPr sz="1600" spc="60" dirty="0">
                <a:solidFill>
                  <a:srgbClr val="24211D"/>
                </a:solidFill>
                <a:latin typeface="Arial MT"/>
                <a:cs typeface="Arial MT"/>
              </a:rPr>
              <a:t>r</a:t>
            </a:r>
            <a:r>
              <a:rPr sz="1600" spc="10" dirty="0">
                <a:solidFill>
                  <a:srgbClr val="24211D"/>
                </a:solidFill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8454" y="4596057"/>
            <a:ext cx="2808605" cy="1480820"/>
          </a:xfrm>
          <a:custGeom>
            <a:avLst/>
            <a:gdLst/>
            <a:ahLst/>
            <a:cxnLst/>
            <a:rect l="l" t="t" r="r" b="b"/>
            <a:pathLst>
              <a:path w="2808604" h="1480820">
                <a:moveTo>
                  <a:pt x="791468" y="382958"/>
                </a:moveTo>
                <a:lnTo>
                  <a:pt x="1403918" y="0"/>
                </a:lnTo>
              </a:path>
              <a:path w="2808604" h="1480820">
                <a:moveTo>
                  <a:pt x="1403918" y="0"/>
                </a:moveTo>
                <a:lnTo>
                  <a:pt x="2016818" y="382958"/>
                </a:lnTo>
              </a:path>
              <a:path w="2808604" h="1480820">
                <a:moveTo>
                  <a:pt x="2016818" y="382958"/>
                </a:moveTo>
                <a:lnTo>
                  <a:pt x="1403918" y="740157"/>
                </a:lnTo>
              </a:path>
              <a:path w="2808604" h="1480820">
                <a:moveTo>
                  <a:pt x="1403918" y="740157"/>
                </a:moveTo>
                <a:lnTo>
                  <a:pt x="791468" y="382958"/>
                </a:lnTo>
              </a:path>
              <a:path w="2808604" h="1480820">
                <a:moveTo>
                  <a:pt x="791468" y="382958"/>
                </a:moveTo>
                <a:lnTo>
                  <a:pt x="0" y="382958"/>
                </a:lnTo>
              </a:path>
              <a:path w="2808604" h="1480820">
                <a:moveTo>
                  <a:pt x="2808331" y="382958"/>
                </a:moveTo>
                <a:lnTo>
                  <a:pt x="2016818" y="382958"/>
                </a:lnTo>
              </a:path>
              <a:path w="2808604" h="1480820">
                <a:moveTo>
                  <a:pt x="1403918" y="740157"/>
                </a:moveTo>
                <a:lnTo>
                  <a:pt x="1403918" y="1480314"/>
                </a:lnTo>
              </a:path>
            </a:pathLst>
          </a:custGeom>
          <a:ln w="25338">
            <a:solidFill>
              <a:srgbClr val="242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76511" y="5757415"/>
            <a:ext cx="1549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5" dirty="0">
                <a:solidFill>
                  <a:srgbClr val="24211D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7665" y="4634299"/>
            <a:ext cx="24149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33930" algn="l"/>
              </a:tabLst>
            </a:pPr>
            <a:r>
              <a:rPr sz="1800" spc="15" dirty="0">
                <a:solidFill>
                  <a:srgbClr val="24211D"/>
                </a:solidFill>
                <a:latin typeface="Arial MT"/>
                <a:cs typeface="Arial MT"/>
              </a:rPr>
              <a:t>N	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197" y="946035"/>
            <a:ext cx="45015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0" dirty="0">
                <a:latin typeface="Times New Roman"/>
                <a:cs typeface="Times New Roman"/>
              </a:rPr>
              <a:t>Relacionamento</a:t>
            </a:r>
            <a:r>
              <a:rPr sz="3500" b="0" spc="-50" dirty="0">
                <a:latin typeface="Times New Roman"/>
                <a:cs typeface="Times New Roman"/>
              </a:rPr>
              <a:t> </a:t>
            </a:r>
            <a:r>
              <a:rPr sz="3500" b="0" spc="-30" dirty="0">
                <a:latin typeface="Times New Roman"/>
                <a:cs typeface="Times New Roman"/>
              </a:rPr>
              <a:t>Ternário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021408"/>
            <a:ext cx="7653020" cy="40741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marR="122555" indent="-457200">
              <a:lnSpc>
                <a:spcPct val="79900"/>
              </a:lnSpc>
              <a:spcBef>
                <a:spcPts val="675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-60" dirty="0">
                <a:latin typeface="Times New Roman"/>
                <a:cs typeface="Times New Roman"/>
              </a:rPr>
              <a:t>Para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descobrir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cardinalidade </a:t>
            </a:r>
            <a:r>
              <a:rPr sz="2400" spc="30" dirty="0">
                <a:latin typeface="Times New Roman"/>
                <a:cs typeface="Times New Roman"/>
              </a:rPr>
              <a:t>do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relacionamento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ternário,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deve-se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prodecer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 </a:t>
            </a:r>
            <a:r>
              <a:rPr sz="2400" spc="-35" dirty="0">
                <a:latin typeface="Times New Roman"/>
                <a:cs typeface="Times New Roman"/>
              </a:rPr>
              <a:t>seguinte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forma:</a:t>
            </a:r>
            <a:endParaRPr sz="2400">
              <a:latin typeface="Times New Roman"/>
              <a:cs typeface="Times New Roman"/>
            </a:endParaRPr>
          </a:p>
          <a:p>
            <a:pPr marL="927100" marR="511175" lvl="1" indent="-457200" algn="just">
              <a:lnSpc>
                <a:spcPct val="79400"/>
              </a:lnSpc>
              <a:spcBef>
                <a:spcPts val="600"/>
              </a:spcBef>
              <a:buClr>
                <a:srgbClr val="FF3300"/>
              </a:buClr>
              <a:buSzPct val="88095"/>
              <a:buFont typeface="Wingdings"/>
              <a:buChar char=""/>
              <a:tabLst>
                <a:tab pos="927100" algn="l"/>
              </a:tabLst>
            </a:pPr>
            <a:r>
              <a:rPr sz="2100" spc="-30" dirty="0">
                <a:latin typeface="Times New Roman"/>
                <a:cs typeface="Times New Roman"/>
              </a:rPr>
              <a:t>Separar </a:t>
            </a:r>
            <a:r>
              <a:rPr sz="2100" spc="-45" dirty="0">
                <a:latin typeface="Times New Roman"/>
                <a:cs typeface="Times New Roman"/>
              </a:rPr>
              <a:t>a </a:t>
            </a:r>
            <a:r>
              <a:rPr sz="2100" dirty="0">
                <a:latin typeface="Times New Roman"/>
                <a:cs typeface="Times New Roman"/>
              </a:rPr>
              <a:t>entidade </a:t>
            </a:r>
            <a:r>
              <a:rPr sz="2100" spc="-10" dirty="0">
                <a:latin typeface="Times New Roman"/>
                <a:cs typeface="Times New Roman"/>
              </a:rPr>
              <a:t>ALUNO </a:t>
            </a:r>
            <a:r>
              <a:rPr sz="2100" spc="-55" dirty="0">
                <a:latin typeface="Times New Roman"/>
                <a:cs typeface="Times New Roman"/>
              </a:rPr>
              <a:t>e </a:t>
            </a:r>
            <a:r>
              <a:rPr sz="2100" spc="-30" dirty="0">
                <a:latin typeface="Times New Roman"/>
                <a:cs typeface="Times New Roman"/>
              </a:rPr>
              <a:t>analisar </a:t>
            </a:r>
            <a:r>
              <a:rPr sz="2100" spc="5" dirty="0">
                <a:latin typeface="Times New Roman"/>
                <a:cs typeface="Times New Roman"/>
              </a:rPr>
              <a:t>o </a:t>
            </a:r>
            <a:r>
              <a:rPr sz="2100" dirty="0">
                <a:latin typeface="Times New Roman"/>
                <a:cs typeface="Times New Roman"/>
              </a:rPr>
              <a:t>par </a:t>
            </a:r>
            <a:r>
              <a:rPr sz="2100" spc="-35" dirty="0">
                <a:latin typeface="Times New Roman"/>
                <a:cs typeface="Times New Roman"/>
              </a:rPr>
              <a:t>PROFESSOR,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DISCIPLINA.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Para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cada</a:t>
            </a:r>
            <a:r>
              <a:rPr sz="2100" dirty="0">
                <a:latin typeface="Times New Roman"/>
                <a:cs typeface="Times New Roman"/>
              </a:rPr>
              <a:t> par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PROFESSOR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420" dirty="0">
                <a:latin typeface="Times New Roman"/>
                <a:cs typeface="Times New Roman"/>
              </a:rPr>
              <a:t>/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Times New Roman"/>
                <a:cs typeface="Times New Roman"/>
              </a:rPr>
              <a:t>DISCIPLINA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podemos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ter</a:t>
            </a:r>
            <a:r>
              <a:rPr sz="2100" spc="-5" dirty="0">
                <a:latin typeface="Times New Roman"/>
                <a:cs typeface="Times New Roman"/>
              </a:rPr>
              <a:t> de </a:t>
            </a:r>
            <a:r>
              <a:rPr sz="2100" dirty="0">
                <a:latin typeface="Times New Roman"/>
                <a:cs typeface="Times New Roman"/>
              </a:rPr>
              <a:t>1 </a:t>
            </a:r>
            <a:r>
              <a:rPr sz="2100" spc="-20" dirty="0">
                <a:latin typeface="Times New Roman"/>
                <a:cs typeface="Times New Roman"/>
              </a:rPr>
              <a:t>até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ALUNOS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relacionados</a:t>
            </a:r>
            <a:endParaRPr sz="2100">
              <a:latin typeface="Times New Roman"/>
              <a:cs typeface="Times New Roman"/>
            </a:endParaRPr>
          </a:p>
          <a:p>
            <a:pPr marL="927100" marR="15240" lvl="1" indent="-457200">
              <a:lnSpc>
                <a:spcPct val="79400"/>
              </a:lnSpc>
              <a:spcBef>
                <a:spcPts val="600"/>
              </a:spcBef>
              <a:buClr>
                <a:srgbClr val="FF3300"/>
              </a:buClr>
              <a:buSzPct val="88095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100" spc="-30" dirty="0">
                <a:latin typeface="Times New Roman"/>
                <a:cs typeface="Times New Roman"/>
              </a:rPr>
              <a:t>Separar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entidade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PROFESSOR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analisar</a:t>
            </a:r>
            <a:r>
              <a:rPr sz="2100" spc="5" dirty="0">
                <a:latin typeface="Times New Roman"/>
                <a:cs typeface="Times New Roman"/>
              </a:rPr>
              <a:t> o </a:t>
            </a:r>
            <a:r>
              <a:rPr sz="2100" dirty="0">
                <a:latin typeface="Times New Roman"/>
                <a:cs typeface="Times New Roman"/>
              </a:rPr>
              <a:t>par </a:t>
            </a:r>
            <a:r>
              <a:rPr sz="2100" spc="-10" dirty="0">
                <a:latin typeface="Times New Roman"/>
                <a:cs typeface="Times New Roman"/>
              </a:rPr>
              <a:t>ALUNO, 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DISCIPLINA.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Para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cada</a:t>
            </a:r>
            <a:r>
              <a:rPr sz="2100" dirty="0">
                <a:latin typeface="Times New Roman"/>
                <a:cs typeface="Times New Roman"/>
              </a:rPr>
              <a:t> par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ALUNO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420" dirty="0">
                <a:latin typeface="Times New Roman"/>
                <a:cs typeface="Times New Roman"/>
              </a:rPr>
              <a:t>/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Times New Roman"/>
                <a:cs typeface="Times New Roman"/>
              </a:rPr>
              <a:t>DISCIPLINA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podemos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 </a:t>
            </a:r>
            <a:r>
              <a:rPr sz="2100" spc="-5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somente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 </a:t>
            </a:r>
            <a:r>
              <a:rPr sz="2100" spc="-40" dirty="0">
                <a:latin typeface="Times New Roman"/>
                <a:cs typeface="Times New Roman"/>
              </a:rPr>
              <a:t>PROFESSOR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relacionado</a:t>
            </a:r>
            <a:endParaRPr sz="2100">
              <a:latin typeface="Times New Roman"/>
              <a:cs typeface="Times New Roman"/>
            </a:endParaRPr>
          </a:p>
          <a:p>
            <a:pPr marL="927100" marR="5080" lvl="1" indent="-457200" algn="just">
              <a:lnSpc>
                <a:spcPct val="79400"/>
              </a:lnSpc>
              <a:spcBef>
                <a:spcPts val="700"/>
              </a:spcBef>
              <a:buClr>
                <a:srgbClr val="FF3300"/>
              </a:buClr>
              <a:buSzPct val="88095"/>
              <a:buFont typeface="Wingdings"/>
              <a:buChar char=""/>
              <a:tabLst>
                <a:tab pos="927100" algn="l"/>
              </a:tabLst>
            </a:pPr>
            <a:r>
              <a:rPr sz="2100" spc="-30" dirty="0">
                <a:latin typeface="Times New Roman"/>
                <a:cs typeface="Times New Roman"/>
              </a:rPr>
              <a:t>Separar </a:t>
            </a:r>
            <a:r>
              <a:rPr sz="2100" spc="-45" dirty="0">
                <a:latin typeface="Times New Roman"/>
                <a:cs typeface="Times New Roman"/>
              </a:rPr>
              <a:t>a </a:t>
            </a:r>
            <a:r>
              <a:rPr sz="2100" dirty="0">
                <a:latin typeface="Times New Roman"/>
                <a:cs typeface="Times New Roman"/>
              </a:rPr>
              <a:t>entidade </a:t>
            </a:r>
            <a:r>
              <a:rPr sz="2100" spc="-35" dirty="0">
                <a:latin typeface="Times New Roman"/>
                <a:cs typeface="Times New Roman"/>
              </a:rPr>
              <a:t>DISCIPLINA </a:t>
            </a:r>
            <a:r>
              <a:rPr sz="2100" spc="-55" dirty="0">
                <a:latin typeface="Times New Roman"/>
                <a:cs typeface="Times New Roman"/>
              </a:rPr>
              <a:t>e </a:t>
            </a:r>
            <a:r>
              <a:rPr sz="2100" spc="-30" dirty="0">
                <a:latin typeface="Times New Roman"/>
                <a:cs typeface="Times New Roman"/>
              </a:rPr>
              <a:t>analisar </a:t>
            </a:r>
            <a:r>
              <a:rPr sz="2100" spc="5" dirty="0">
                <a:latin typeface="Times New Roman"/>
                <a:cs typeface="Times New Roman"/>
              </a:rPr>
              <a:t>o </a:t>
            </a:r>
            <a:r>
              <a:rPr sz="2100" dirty="0">
                <a:latin typeface="Times New Roman"/>
                <a:cs typeface="Times New Roman"/>
              </a:rPr>
              <a:t>par </a:t>
            </a:r>
            <a:r>
              <a:rPr sz="2100" spc="-35" dirty="0">
                <a:latin typeface="Times New Roman"/>
                <a:cs typeface="Times New Roman"/>
              </a:rPr>
              <a:t>PROFESSOR,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ALUNO. </a:t>
            </a:r>
            <a:r>
              <a:rPr sz="2100" spc="-50" dirty="0">
                <a:latin typeface="Times New Roman"/>
                <a:cs typeface="Times New Roman"/>
              </a:rPr>
              <a:t>Para </a:t>
            </a:r>
            <a:r>
              <a:rPr sz="2100" spc="-40" dirty="0">
                <a:latin typeface="Times New Roman"/>
                <a:cs typeface="Times New Roman"/>
              </a:rPr>
              <a:t>cada </a:t>
            </a:r>
            <a:r>
              <a:rPr sz="2100" dirty="0">
                <a:latin typeface="Times New Roman"/>
                <a:cs typeface="Times New Roman"/>
              </a:rPr>
              <a:t>par </a:t>
            </a:r>
            <a:r>
              <a:rPr sz="2100" spc="-40" dirty="0">
                <a:latin typeface="Times New Roman"/>
                <a:cs typeface="Times New Roman"/>
              </a:rPr>
              <a:t>PROFESSOR </a:t>
            </a:r>
            <a:r>
              <a:rPr sz="2100" spc="420" dirty="0">
                <a:latin typeface="Times New Roman"/>
                <a:cs typeface="Times New Roman"/>
              </a:rPr>
              <a:t>/ </a:t>
            </a:r>
            <a:r>
              <a:rPr sz="2100" spc="-30" dirty="0">
                <a:latin typeface="Times New Roman"/>
                <a:cs typeface="Times New Roman"/>
              </a:rPr>
              <a:t>ALLUNO </a:t>
            </a:r>
            <a:r>
              <a:rPr sz="2100" spc="-10" dirty="0">
                <a:latin typeface="Times New Roman"/>
                <a:cs typeface="Times New Roman"/>
              </a:rPr>
              <a:t>podemos </a:t>
            </a:r>
            <a:r>
              <a:rPr sz="2100" dirty="0">
                <a:latin typeface="Times New Roman"/>
                <a:cs typeface="Times New Roman"/>
              </a:rPr>
              <a:t>ter </a:t>
            </a:r>
            <a:r>
              <a:rPr sz="2100" spc="-5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 </a:t>
            </a:r>
            <a:r>
              <a:rPr sz="2100" spc="-20" dirty="0">
                <a:latin typeface="Times New Roman"/>
                <a:cs typeface="Times New Roman"/>
              </a:rPr>
              <a:t>até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DISCIPLINAS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relacionadas</a:t>
            </a:r>
            <a:endParaRPr sz="2100">
              <a:latin typeface="Times New Roman"/>
              <a:cs typeface="Times New Roman"/>
            </a:endParaRPr>
          </a:p>
          <a:p>
            <a:pPr marL="469900" marR="300990" indent="-457200">
              <a:lnSpc>
                <a:spcPts val="2400"/>
              </a:lnSpc>
              <a:spcBef>
                <a:spcPts val="198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500" spc="-45" dirty="0">
                <a:latin typeface="Times New Roman"/>
                <a:cs typeface="Times New Roman"/>
              </a:rPr>
              <a:t>Sempre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que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Times New Roman"/>
                <a:cs typeface="Times New Roman"/>
              </a:rPr>
              <a:t>existe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uma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ocorrência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no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relacionamento </a:t>
            </a:r>
            <a:r>
              <a:rPr sz="2500" spc="-20" dirty="0">
                <a:latin typeface="Times New Roman"/>
                <a:cs typeface="Times New Roman"/>
              </a:rPr>
              <a:t>,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Times New Roman"/>
                <a:cs typeface="Times New Roman"/>
              </a:rPr>
              <a:t>esta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apresenta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referência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95" dirty="0">
                <a:latin typeface="Times New Roman"/>
                <a:cs typeface="Times New Roman"/>
              </a:rPr>
              <a:t>às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três</a:t>
            </a:r>
            <a:r>
              <a:rPr sz="2500" spc="-10" dirty="0">
                <a:latin typeface="Times New Roman"/>
                <a:cs typeface="Times New Roman"/>
              </a:rPr>
              <a:t> entidades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652" y="946035"/>
            <a:ext cx="45015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0" dirty="0">
                <a:latin typeface="Times New Roman"/>
                <a:cs typeface="Times New Roman"/>
              </a:rPr>
              <a:t>Relacionamento</a:t>
            </a:r>
            <a:r>
              <a:rPr sz="3500" b="0" spc="-50" dirty="0">
                <a:latin typeface="Times New Roman"/>
                <a:cs typeface="Times New Roman"/>
              </a:rPr>
              <a:t> </a:t>
            </a:r>
            <a:r>
              <a:rPr sz="3500" b="0" spc="-30" dirty="0">
                <a:latin typeface="Times New Roman"/>
                <a:cs typeface="Times New Roman"/>
              </a:rPr>
              <a:t>Ternário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1919489"/>
            <a:ext cx="7440295" cy="23647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69900" marR="248285" indent="-457200" algn="just">
              <a:lnSpc>
                <a:spcPct val="69400"/>
              </a:lnSpc>
              <a:spcBef>
                <a:spcPts val="98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6250" algn="l"/>
              </a:tabLst>
            </a:pPr>
            <a:r>
              <a:rPr sz="2400" spc="-195" dirty="0">
                <a:latin typeface="Times New Roman"/>
                <a:cs typeface="Times New Roman"/>
              </a:rPr>
              <a:t>P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50" dirty="0">
                <a:latin typeface="Times New Roman"/>
                <a:cs typeface="Times New Roman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mo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90" dirty="0">
                <a:latin typeface="Times New Roman"/>
                <a:cs typeface="Times New Roman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S Gothic"/>
                <a:cs typeface="MS Gothic"/>
              </a:rPr>
              <a:t>“</a:t>
            </a:r>
            <a:r>
              <a:rPr sz="2400" spc="10" dirty="0">
                <a:latin typeface="Times New Roman"/>
                <a:cs typeface="Times New Roman"/>
              </a:rPr>
              <a:t>q</a:t>
            </a:r>
            <a:r>
              <a:rPr sz="2400" spc="50" dirty="0">
                <a:latin typeface="Times New Roman"/>
                <a:cs typeface="Times New Roman"/>
              </a:rPr>
              <a:t>u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MS Gothic"/>
                <a:cs typeface="MS Gothic"/>
              </a:rPr>
              <a:t>”</a:t>
            </a:r>
            <a:r>
              <a:rPr sz="2400" spc="-600" dirty="0">
                <a:latin typeface="MS Gothic"/>
                <a:cs typeface="MS Gothic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r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c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4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á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o  </a:t>
            </a:r>
            <a:r>
              <a:rPr sz="2400" spc="-25" dirty="0">
                <a:latin typeface="Times New Roman"/>
                <a:cs typeface="Times New Roman"/>
              </a:rPr>
              <a:t>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vários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binários</a:t>
            </a:r>
            <a:endParaRPr sz="2400">
              <a:latin typeface="Times New Roman"/>
              <a:cs typeface="Times New Roman"/>
            </a:endParaRPr>
          </a:p>
          <a:p>
            <a:pPr marL="476250" indent="-463550" algn="just">
              <a:lnSpc>
                <a:spcPts val="2800"/>
              </a:lnSpc>
              <a:spcBef>
                <a:spcPts val="112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6250" algn="l"/>
              </a:tabLst>
            </a:pPr>
            <a:r>
              <a:rPr sz="2400" spc="14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problema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é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perda</a:t>
            </a:r>
            <a:r>
              <a:rPr sz="2400" spc="-5" dirty="0">
                <a:latin typeface="Times New Roman"/>
                <a:cs typeface="Times New Roman"/>
              </a:rPr>
              <a:t> 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informações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semânticas</a:t>
            </a:r>
            <a:endParaRPr sz="2400">
              <a:latin typeface="Times New Roman"/>
              <a:cs typeface="Times New Roman"/>
            </a:endParaRPr>
          </a:p>
          <a:p>
            <a:pPr marL="927100" marR="5080" lvl="1" indent="-457200" algn="just">
              <a:lnSpc>
                <a:spcPct val="70800"/>
              </a:lnSpc>
              <a:spcBef>
                <a:spcPts val="62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71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informação </a:t>
            </a:r>
            <a:r>
              <a:rPr sz="2000" spc="-10" dirty="0">
                <a:latin typeface="Times New Roman"/>
                <a:cs typeface="Times New Roman"/>
              </a:rPr>
              <a:t>representada </a:t>
            </a:r>
            <a:r>
              <a:rPr sz="2000" spc="15" dirty="0">
                <a:latin typeface="Times New Roman"/>
                <a:cs typeface="Times New Roman"/>
              </a:rPr>
              <a:t>por </a:t>
            </a:r>
            <a:r>
              <a:rPr sz="2000" spc="30" dirty="0">
                <a:latin typeface="Times New Roman"/>
                <a:cs typeface="Times New Roman"/>
              </a:rPr>
              <a:t>um </a:t>
            </a:r>
            <a:r>
              <a:rPr sz="2000" spc="15" dirty="0">
                <a:latin typeface="Times New Roman"/>
                <a:cs typeface="Times New Roman"/>
              </a:rPr>
              <a:t>conjunto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15" dirty="0">
                <a:latin typeface="Times New Roman"/>
                <a:cs typeface="Times New Roman"/>
              </a:rPr>
              <a:t>relacionamentos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ternário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nem </a:t>
            </a:r>
            <a:r>
              <a:rPr sz="2000" spc="-35" dirty="0">
                <a:latin typeface="Times New Roman"/>
                <a:cs typeface="Times New Roman"/>
              </a:rPr>
              <a:t>sempre </a:t>
            </a:r>
            <a:r>
              <a:rPr sz="2000" spc="5" dirty="0">
                <a:latin typeface="Times New Roman"/>
                <a:cs typeface="Times New Roman"/>
              </a:rPr>
              <a:t>pode </a:t>
            </a:r>
            <a:r>
              <a:rPr sz="2000" spc="-45" dirty="0">
                <a:latin typeface="Times New Roman"/>
                <a:cs typeface="Times New Roman"/>
              </a:rPr>
              <a:t>ser </a:t>
            </a:r>
            <a:r>
              <a:rPr sz="2000" dirty="0">
                <a:latin typeface="Times New Roman"/>
                <a:cs typeface="Times New Roman"/>
              </a:rPr>
              <a:t>obtidada </a:t>
            </a:r>
            <a:r>
              <a:rPr sz="2000" spc="-25" dirty="0">
                <a:latin typeface="Times New Roman"/>
                <a:cs typeface="Times New Roman"/>
              </a:rPr>
              <a:t>apenas com </a:t>
            </a:r>
            <a:r>
              <a:rPr sz="2000" spc="15" dirty="0">
                <a:latin typeface="Times New Roman"/>
                <a:cs typeface="Times New Roman"/>
              </a:rPr>
              <a:t>conjunto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relacionamentos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binários</a:t>
            </a:r>
            <a:endParaRPr sz="2000">
              <a:latin typeface="Times New Roman"/>
              <a:cs typeface="Times New Roman"/>
            </a:endParaRPr>
          </a:p>
          <a:p>
            <a:pPr marL="927100" marR="790575" lvl="1" indent="-457200" algn="just">
              <a:lnSpc>
                <a:spcPct val="70800"/>
              </a:lnSpc>
              <a:spcBef>
                <a:spcPts val="5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927100" algn="l"/>
              </a:tabLst>
            </a:pPr>
            <a:r>
              <a:rPr sz="2000" spc="-90" dirty="0">
                <a:latin typeface="Times New Roman"/>
                <a:cs typeface="Times New Roman"/>
              </a:rPr>
              <a:t>ex: </a:t>
            </a:r>
            <a:r>
              <a:rPr sz="2000" spc="-20" dirty="0">
                <a:latin typeface="Times New Roman"/>
                <a:cs typeface="Times New Roman"/>
              </a:rPr>
              <a:t>como </a:t>
            </a:r>
            <a:r>
              <a:rPr sz="2000" spc="-15" dirty="0">
                <a:latin typeface="Times New Roman"/>
                <a:cs typeface="Times New Roman"/>
              </a:rPr>
              <a:t>responder: </a:t>
            </a:r>
            <a:r>
              <a:rPr sz="2000" dirty="0">
                <a:latin typeface="Times New Roman"/>
                <a:cs typeface="Times New Roman"/>
              </a:rPr>
              <a:t>Aluno </a:t>
            </a:r>
            <a:r>
              <a:rPr sz="2000" spc="-110" dirty="0">
                <a:latin typeface="Times New Roman"/>
                <a:cs typeface="Times New Roman"/>
              </a:rPr>
              <a:t>A </a:t>
            </a:r>
            <a:r>
              <a:rPr sz="2000" spc="-40" dirty="0">
                <a:latin typeface="Times New Roman"/>
                <a:cs typeface="Times New Roman"/>
              </a:rPr>
              <a:t>auxilia </a:t>
            </a:r>
            <a:r>
              <a:rPr sz="2000" spc="-45" dirty="0">
                <a:latin typeface="Times New Roman"/>
                <a:cs typeface="Times New Roman"/>
              </a:rPr>
              <a:t>Professor </a:t>
            </a:r>
            <a:r>
              <a:rPr sz="2000" spc="-55" dirty="0">
                <a:latin typeface="Times New Roman"/>
                <a:cs typeface="Times New Roman"/>
              </a:rPr>
              <a:t>P </a:t>
            </a:r>
            <a:r>
              <a:rPr sz="2000" spc="-20" dirty="0">
                <a:latin typeface="Times New Roman"/>
                <a:cs typeface="Times New Roman"/>
              </a:rPr>
              <a:t>em </a:t>
            </a:r>
            <a:r>
              <a:rPr sz="2000" spc="-15" dirty="0">
                <a:latin typeface="Times New Roman"/>
                <a:cs typeface="Times New Roman"/>
              </a:rPr>
              <a:t>qual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Disciplina?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797" y="4417898"/>
            <a:ext cx="5616573" cy="243204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652" y="946035"/>
            <a:ext cx="45015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0" dirty="0">
                <a:latin typeface="Times New Roman"/>
                <a:cs typeface="Times New Roman"/>
              </a:rPr>
              <a:t>Relacionamento</a:t>
            </a:r>
            <a:r>
              <a:rPr sz="3500" b="0" spc="-50" dirty="0">
                <a:latin typeface="Times New Roman"/>
                <a:cs typeface="Times New Roman"/>
              </a:rPr>
              <a:t> </a:t>
            </a:r>
            <a:r>
              <a:rPr sz="3500" b="0" spc="-30" dirty="0">
                <a:latin typeface="Times New Roman"/>
                <a:cs typeface="Times New Roman"/>
              </a:rPr>
              <a:t>Ternário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226194"/>
            <a:ext cx="7142480" cy="15214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marR="5080" indent="-457200">
              <a:lnSpc>
                <a:spcPct val="79900"/>
              </a:lnSpc>
              <a:spcBef>
                <a:spcPts val="675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35" dirty="0">
                <a:latin typeface="Times New Roman"/>
                <a:cs typeface="Times New Roman"/>
              </a:rPr>
              <a:t>Um </a:t>
            </a:r>
            <a:r>
              <a:rPr sz="2400" spc="-30" dirty="0">
                <a:latin typeface="Times New Roman"/>
                <a:cs typeface="Times New Roman"/>
              </a:rPr>
              <a:t>mesmo </a:t>
            </a:r>
            <a:r>
              <a:rPr sz="2400" spc="45" dirty="0">
                <a:latin typeface="Times New Roman"/>
                <a:cs typeface="Times New Roman"/>
              </a:rPr>
              <a:t>Conjunto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spc="-10" dirty="0">
                <a:latin typeface="Times New Roman"/>
                <a:cs typeface="Times New Roman"/>
              </a:rPr>
              <a:t>Entidades </a:t>
            </a:r>
            <a:r>
              <a:rPr sz="2400" spc="5" dirty="0">
                <a:latin typeface="Times New Roman"/>
                <a:cs typeface="Times New Roman"/>
              </a:rPr>
              <a:t>pode </a:t>
            </a:r>
            <a:r>
              <a:rPr sz="2400" spc="-10" dirty="0">
                <a:latin typeface="Times New Roman"/>
                <a:cs typeface="Times New Roman"/>
              </a:rPr>
              <a:t>desempenhar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vários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papéis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num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Conjunto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spc="-25" dirty="0">
                <a:latin typeface="Times New Roman"/>
                <a:cs typeface="Times New Roman"/>
              </a:rPr>
              <a:t>Relacionamentos</a:t>
            </a:r>
            <a:endParaRPr sz="2400">
              <a:latin typeface="Times New Roman"/>
              <a:cs typeface="Times New Roman"/>
            </a:endParaRPr>
          </a:p>
          <a:p>
            <a:pPr marL="469900" marR="6985" indent="-457200">
              <a:lnSpc>
                <a:spcPct val="79900"/>
              </a:lnSpc>
              <a:spcBef>
                <a:spcPts val="200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400" spc="5" dirty="0">
                <a:latin typeface="Times New Roman"/>
                <a:cs typeface="Times New Roman"/>
              </a:rPr>
              <a:t>Uma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Empresa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(vendedora)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negocia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Produtos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outra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Empresa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(compradora)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633" y="4641734"/>
            <a:ext cx="7488237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8780" y="946035"/>
            <a:ext cx="38519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45" dirty="0">
                <a:latin typeface="Times New Roman"/>
                <a:cs typeface="Times New Roman"/>
              </a:rPr>
              <a:t>Auto-Relacionamento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indent="-463550">
              <a:lnSpc>
                <a:spcPct val="100000"/>
              </a:lnSpc>
              <a:spcBef>
                <a:spcPts val="1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83870" algn="l"/>
                <a:tab pos="484505" algn="l"/>
              </a:tabLst>
            </a:pPr>
            <a:r>
              <a:rPr spc="-15" dirty="0"/>
              <a:t>Representa</a:t>
            </a:r>
            <a:r>
              <a:rPr spc="-5" dirty="0"/>
              <a:t> </a:t>
            </a:r>
            <a:r>
              <a:rPr spc="5" dirty="0"/>
              <a:t>uma</a:t>
            </a:r>
            <a:r>
              <a:rPr spc="-5" dirty="0"/>
              <a:t> </a:t>
            </a:r>
            <a:r>
              <a:rPr spc="-55" dirty="0"/>
              <a:t>associação</a:t>
            </a:r>
            <a:r>
              <a:rPr spc="5" dirty="0"/>
              <a:t> entre</a:t>
            </a:r>
            <a:r>
              <a:rPr spc="-5" dirty="0"/>
              <a:t> </a:t>
            </a:r>
            <a:r>
              <a:rPr spc="-25" dirty="0"/>
              <a:t>ocorrências</a:t>
            </a:r>
            <a:r>
              <a:rPr spc="5" dirty="0"/>
              <a:t> </a:t>
            </a:r>
            <a:r>
              <a:rPr spc="-5" dirty="0"/>
              <a:t>de </a:t>
            </a:r>
            <a:r>
              <a:rPr spc="5" dirty="0"/>
              <a:t>uma</a:t>
            </a:r>
            <a:r>
              <a:rPr dirty="0"/>
              <a:t> </a:t>
            </a:r>
            <a:r>
              <a:rPr spc="-40" dirty="0"/>
              <a:t>mesma</a:t>
            </a:r>
            <a:r>
              <a:rPr spc="-5" dirty="0"/>
              <a:t> </a:t>
            </a:r>
            <a:r>
              <a:rPr spc="5" dirty="0"/>
              <a:t>entidade</a:t>
            </a:r>
          </a:p>
          <a:p>
            <a:pPr marL="483870" indent="-463550">
              <a:lnSpc>
                <a:spcPct val="100000"/>
              </a:lnSpc>
              <a:spcBef>
                <a:spcPts val="15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83870" algn="l"/>
                <a:tab pos="484505" algn="l"/>
              </a:tabLst>
            </a:pPr>
            <a:r>
              <a:rPr spc="-15" dirty="0"/>
              <a:t>Requer</a:t>
            </a:r>
            <a:r>
              <a:rPr spc="-5" dirty="0"/>
              <a:t> </a:t>
            </a:r>
            <a:r>
              <a:rPr spc="-45" dirty="0"/>
              <a:t>a</a:t>
            </a:r>
            <a:r>
              <a:rPr spc="-5" dirty="0"/>
              <a:t> </a:t>
            </a:r>
            <a:r>
              <a:rPr spc="-25" dirty="0"/>
              <a:t>identificação</a:t>
            </a:r>
            <a:r>
              <a:rPr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35" dirty="0"/>
              <a:t>papéis</a:t>
            </a:r>
          </a:p>
          <a:p>
            <a:pPr marL="934719" marR="201295" lvl="1" indent="-457200">
              <a:lnSpc>
                <a:spcPct val="78700"/>
              </a:lnSpc>
              <a:spcBef>
                <a:spcPts val="600"/>
              </a:spcBef>
              <a:buClr>
                <a:srgbClr val="FF3300"/>
              </a:buClr>
              <a:buSzPct val="88888"/>
              <a:buFont typeface="Wingdings"/>
              <a:buChar char=""/>
              <a:tabLst>
                <a:tab pos="934719" algn="l"/>
                <a:tab pos="935355" algn="l"/>
              </a:tabLst>
            </a:pPr>
            <a:r>
              <a:rPr sz="1800" b="1" spc="-60" dirty="0">
                <a:latin typeface="Times New Roman"/>
                <a:cs typeface="Times New Roman"/>
              </a:rPr>
              <a:t>Papel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spc="-114" dirty="0">
                <a:latin typeface="Times New Roman"/>
                <a:cs typeface="Times New Roman"/>
              </a:rPr>
              <a:t>relacionamento</a:t>
            </a:r>
            <a:r>
              <a:rPr sz="1800" spc="-114" dirty="0">
                <a:latin typeface="Times New Roman"/>
                <a:cs typeface="Times New Roman"/>
              </a:rPr>
              <a:t>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utilizado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quando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não </a:t>
            </a:r>
            <a:r>
              <a:rPr sz="1800" spc="-45" dirty="0">
                <a:latin typeface="Times New Roman"/>
                <a:cs typeface="Times New Roman"/>
              </a:rPr>
              <a:t>é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clara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participação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u</a:t>
            </a:r>
            <a:r>
              <a:rPr sz="1800" spc="10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d</a:t>
            </a:r>
            <a:r>
              <a:rPr sz="1800" spc="-65" dirty="0">
                <a:latin typeface="Times New Roman"/>
                <a:cs typeface="Times New Roman"/>
              </a:rPr>
              <a:t>e</a:t>
            </a:r>
            <a:r>
              <a:rPr sz="1800" spc="30" dirty="0">
                <a:latin typeface="Times New Roman"/>
                <a:cs typeface="Times New Roman"/>
              </a:rPr>
              <a:t>t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2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m</a:t>
            </a:r>
            <a:r>
              <a:rPr sz="1800" spc="-30" dirty="0">
                <a:latin typeface="Times New Roman"/>
                <a:cs typeface="Times New Roman"/>
              </a:rPr>
              <a:t>i</a:t>
            </a:r>
            <a:r>
              <a:rPr sz="1800" spc="90" dirty="0">
                <a:latin typeface="Times New Roman"/>
                <a:cs typeface="Times New Roman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a</a:t>
            </a:r>
            <a:r>
              <a:rPr sz="1800" spc="35" dirty="0">
                <a:latin typeface="Times New Roman"/>
                <a:cs typeface="Times New Roman"/>
              </a:rPr>
              <a:t>d</a:t>
            </a:r>
            <a:r>
              <a:rPr sz="1800" spc="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180" dirty="0">
                <a:latin typeface="Times New Roman"/>
                <a:cs typeface="Times New Roman"/>
              </a:rPr>
              <a:t>c</a:t>
            </a:r>
            <a:r>
              <a:rPr sz="1800" i="1" spc="-185" dirty="0">
                <a:latin typeface="Times New Roman"/>
                <a:cs typeface="Times New Roman"/>
              </a:rPr>
              <a:t>o</a:t>
            </a:r>
            <a:r>
              <a:rPr sz="1800" i="1" spc="-65" dirty="0">
                <a:latin typeface="Times New Roman"/>
                <a:cs typeface="Times New Roman"/>
              </a:rPr>
              <a:t>n</a:t>
            </a:r>
            <a:r>
              <a:rPr sz="1800" i="1" spc="-90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u</a:t>
            </a:r>
            <a:r>
              <a:rPr sz="1800" i="1" spc="-65" dirty="0">
                <a:latin typeface="Times New Roman"/>
                <a:cs typeface="Times New Roman"/>
              </a:rPr>
              <a:t>n</a:t>
            </a:r>
            <a:r>
              <a:rPr sz="1800" i="1" spc="5" dirty="0">
                <a:latin typeface="Times New Roman"/>
                <a:cs typeface="Times New Roman"/>
              </a:rPr>
              <a:t>t</a:t>
            </a:r>
            <a:r>
              <a:rPr sz="1800" i="1" spc="-185" dirty="0">
                <a:latin typeface="Times New Roman"/>
                <a:cs typeface="Times New Roman"/>
              </a:rPr>
              <a:t>o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130" dirty="0">
                <a:latin typeface="Times New Roman"/>
                <a:cs typeface="Times New Roman"/>
              </a:rPr>
              <a:t>d</a:t>
            </a:r>
            <a:r>
              <a:rPr sz="1800" i="1" spc="-175" dirty="0">
                <a:latin typeface="Times New Roman"/>
                <a:cs typeface="Times New Roman"/>
              </a:rPr>
              <a:t>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80" dirty="0">
                <a:latin typeface="Times New Roman"/>
                <a:cs typeface="Times New Roman"/>
              </a:rPr>
              <a:t>e</a:t>
            </a:r>
            <a:r>
              <a:rPr sz="1800" i="1" spc="-65" dirty="0">
                <a:latin typeface="Times New Roman"/>
                <a:cs typeface="Times New Roman"/>
              </a:rPr>
              <a:t>n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60" dirty="0">
                <a:latin typeface="Times New Roman"/>
                <a:cs typeface="Times New Roman"/>
              </a:rPr>
              <a:t>i</a:t>
            </a:r>
            <a:r>
              <a:rPr sz="1800" i="1" spc="-130" dirty="0">
                <a:latin typeface="Times New Roman"/>
                <a:cs typeface="Times New Roman"/>
              </a:rPr>
              <a:t>d</a:t>
            </a:r>
            <a:r>
              <a:rPr sz="1800" i="1" spc="-90" dirty="0">
                <a:latin typeface="Times New Roman"/>
                <a:cs typeface="Times New Roman"/>
              </a:rPr>
              <a:t>a</a:t>
            </a:r>
            <a:r>
              <a:rPr sz="1800" i="1" spc="-130" dirty="0">
                <a:latin typeface="Times New Roman"/>
                <a:cs typeface="Times New Roman"/>
              </a:rPr>
              <a:t>d</a:t>
            </a:r>
            <a:r>
              <a:rPr sz="1800" i="1" spc="-180" dirty="0">
                <a:latin typeface="Times New Roman"/>
                <a:cs typeface="Times New Roman"/>
              </a:rPr>
              <a:t>es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u</a:t>
            </a:r>
            <a:r>
              <a:rPr sz="1800" spc="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190" dirty="0">
                <a:latin typeface="Times New Roman"/>
                <a:cs typeface="Times New Roman"/>
              </a:rPr>
              <a:t>re</a:t>
            </a:r>
            <a:r>
              <a:rPr sz="1800" i="1" spc="-100" dirty="0">
                <a:latin typeface="Times New Roman"/>
                <a:cs typeface="Times New Roman"/>
              </a:rPr>
              <a:t>l</a:t>
            </a:r>
            <a:r>
              <a:rPr sz="1800" i="1" spc="-90" dirty="0">
                <a:latin typeface="Times New Roman"/>
                <a:cs typeface="Times New Roman"/>
              </a:rPr>
              <a:t>a</a:t>
            </a:r>
            <a:r>
              <a:rPr sz="1800" i="1" spc="-180" dirty="0">
                <a:latin typeface="Times New Roman"/>
                <a:cs typeface="Times New Roman"/>
              </a:rPr>
              <a:t>c</a:t>
            </a:r>
            <a:r>
              <a:rPr sz="1800" i="1" spc="-65" dirty="0">
                <a:latin typeface="Times New Roman"/>
                <a:cs typeface="Times New Roman"/>
              </a:rPr>
              <a:t>i</a:t>
            </a:r>
            <a:r>
              <a:rPr sz="1800" i="1" spc="-185" dirty="0">
                <a:latin typeface="Times New Roman"/>
                <a:cs typeface="Times New Roman"/>
              </a:rPr>
              <a:t>o</a:t>
            </a:r>
            <a:r>
              <a:rPr sz="1800" i="1" spc="-65" dirty="0">
                <a:latin typeface="Times New Roman"/>
                <a:cs typeface="Times New Roman"/>
              </a:rPr>
              <a:t>n</a:t>
            </a:r>
            <a:r>
              <a:rPr sz="1800" i="1" spc="-90" dirty="0">
                <a:latin typeface="Times New Roman"/>
                <a:cs typeface="Times New Roman"/>
              </a:rPr>
              <a:t>a</a:t>
            </a:r>
            <a:r>
              <a:rPr sz="1800" i="1" spc="-85" dirty="0">
                <a:latin typeface="Times New Roman"/>
                <a:cs typeface="Times New Roman"/>
              </a:rPr>
              <a:t>m</a:t>
            </a:r>
            <a:r>
              <a:rPr sz="1800" i="1" spc="-175" dirty="0">
                <a:latin typeface="Times New Roman"/>
                <a:cs typeface="Times New Roman"/>
              </a:rPr>
              <a:t>e</a:t>
            </a:r>
            <a:r>
              <a:rPr sz="1800" i="1" spc="-65" dirty="0">
                <a:latin typeface="Times New Roman"/>
                <a:cs typeface="Times New Roman"/>
              </a:rPr>
              <a:t>n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185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  <a:p>
            <a:pPr marL="934719" marR="254635" lvl="1" indent="-457200">
              <a:lnSpc>
                <a:spcPts val="1800"/>
              </a:lnSpc>
              <a:spcBef>
                <a:spcPts val="500"/>
              </a:spcBef>
              <a:buClr>
                <a:srgbClr val="FF3300"/>
              </a:buClr>
              <a:buSzPct val="88888"/>
              <a:buFont typeface="Wingdings"/>
              <a:buChar char=""/>
              <a:tabLst>
                <a:tab pos="934719" algn="l"/>
                <a:tab pos="935355" algn="l"/>
              </a:tabLst>
            </a:pPr>
            <a:r>
              <a:rPr sz="1800" spc="-10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representação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papel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é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extremamente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importante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quando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trata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um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relacionamento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unário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ou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auto-</a:t>
            </a:r>
            <a:r>
              <a:rPr sz="1800" i="1" spc="-100" dirty="0">
                <a:latin typeface="Times New Roman"/>
                <a:cs typeface="Times New Roman"/>
              </a:rPr>
              <a:t>relacionamento</a:t>
            </a:r>
            <a:endParaRPr sz="1800">
              <a:latin typeface="Times New Roman"/>
              <a:cs typeface="Times New Roman"/>
            </a:endParaRPr>
          </a:p>
          <a:p>
            <a:pPr marL="7620" lvl="1">
              <a:lnSpc>
                <a:spcPct val="100000"/>
              </a:lnSpc>
              <a:spcBef>
                <a:spcPts val="30"/>
              </a:spcBef>
              <a:buClr>
                <a:srgbClr val="FF3300"/>
              </a:buClr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477520" marR="1113790" indent="-457200">
              <a:lnSpc>
                <a:spcPct val="78200"/>
              </a:lnSpc>
              <a:buClr>
                <a:srgbClr val="FF3300"/>
              </a:buClr>
              <a:buSzPct val="90000"/>
              <a:buFont typeface="Wingdings"/>
              <a:buChar char=""/>
              <a:tabLst>
                <a:tab pos="483870" algn="l"/>
                <a:tab pos="484505" algn="l"/>
              </a:tabLst>
            </a:pPr>
            <a:r>
              <a:rPr i="1" spc="-135" dirty="0">
                <a:latin typeface="Times New Roman"/>
                <a:cs typeface="Times New Roman"/>
              </a:rPr>
              <a:t>Ex: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sz="2050" i="1" spc="235" dirty="0">
                <a:latin typeface="Times New Roman"/>
                <a:cs typeface="Times New Roman"/>
              </a:rPr>
              <a:t>“</a:t>
            </a:r>
            <a:r>
              <a:rPr i="1" spc="235" dirty="0">
                <a:latin typeface="Times New Roman"/>
                <a:cs typeface="Times New Roman"/>
              </a:rPr>
              <a:t>Um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i="1" spc="-135" dirty="0">
                <a:latin typeface="Times New Roman"/>
                <a:cs typeface="Times New Roman"/>
              </a:rPr>
              <a:t>Funcionário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i="1" spc="-165" dirty="0">
                <a:latin typeface="Times New Roman"/>
                <a:cs typeface="Times New Roman"/>
              </a:rPr>
              <a:t>pode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200" dirty="0">
                <a:latin typeface="Times New Roman"/>
                <a:cs typeface="Times New Roman"/>
              </a:rPr>
              <a:t>ser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140" dirty="0">
                <a:latin typeface="Times New Roman"/>
                <a:cs typeface="Times New Roman"/>
              </a:rPr>
              <a:t>supervisionado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i="1" spc="-175" dirty="0">
                <a:latin typeface="Times New Roman"/>
                <a:cs typeface="Times New Roman"/>
              </a:rPr>
              <a:t>por</a:t>
            </a:r>
            <a:r>
              <a:rPr i="1" spc="10" dirty="0">
                <a:latin typeface="Times New Roman"/>
                <a:cs typeface="Times New Roman"/>
              </a:rPr>
              <a:t> </a:t>
            </a:r>
            <a:r>
              <a:rPr i="1" spc="-135" dirty="0">
                <a:latin typeface="Times New Roman"/>
                <a:cs typeface="Times New Roman"/>
              </a:rPr>
              <a:t>no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i="1" spc="-120" dirty="0">
                <a:latin typeface="Times New Roman"/>
                <a:cs typeface="Times New Roman"/>
              </a:rPr>
              <a:t>máximo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1 </a:t>
            </a:r>
            <a:r>
              <a:rPr i="1" spc="-484" dirty="0">
                <a:latin typeface="Times New Roman"/>
                <a:cs typeface="Times New Roman"/>
              </a:rPr>
              <a:t> </a:t>
            </a:r>
            <a:r>
              <a:rPr i="1" spc="-235" dirty="0">
                <a:latin typeface="Times New Roman"/>
                <a:cs typeface="Times New Roman"/>
              </a:rPr>
              <a:t>F</a:t>
            </a:r>
            <a:r>
              <a:rPr i="1" spc="-55" dirty="0">
                <a:latin typeface="Times New Roman"/>
                <a:cs typeface="Times New Roman"/>
              </a:rPr>
              <a:t>u</a:t>
            </a:r>
            <a:r>
              <a:rPr i="1" spc="-70" dirty="0">
                <a:latin typeface="Times New Roman"/>
                <a:cs typeface="Times New Roman"/>
              </a:rPr>
              <a:t>n</a:t>
            </a:r>
            <a:r>
              <a:rPr i="1" spc="-200" dirty="0">
                <a:latin typeface="Times New Roman"/>
                <a:cs typeface="Times New Roman"/>
              </a:rPr>
              <a:t>c</a:t>
            </a:r>
            <a:r>
              <a:rPr i="1" spc="-70" dirty="0">
                <a:latin typeface="Times New Roman"/>
                <a:cs typeface="Times New Roman"/>
              </a:rPr>
              <a:t>i</a:t>
            </a:r>
            <a:r>
              <a:rPr i="1" spc="-204" dirty="0">
                <a:latin typeface="Times New Roman"/>
                <a:cs typeface="Times New Roman"/>
              </a:rPr>
              <a:t>o</a:t>
            </a:r>
            <a:r>
              <a:rPr i="1" spc="-70" dirty="0">
                <a:latin typeface="Times New Roman"/>
                <a:cs typeface="Times New Roman"/>
              </a:rPr>
              <a:t>n</a:t>
            </a:r>
            <a:r>
              <a:rPr i="1" spc="-100" dirty="0">
                <a:latin typeface="Times New Roman"/>
                <a:cs typeface="Times New Roman"/>
              </a:rPr>
              <a:t>á</a:t>
            </a:r>
            <a:r>
              <a:rPr i="1" spc="-130" dirty="0">
                <a:latin typeface="Times New Roman"/>
                <a:cs typeface="Times New Roman"/>
              </a:rPr>
              <a:t>ri</a:t>
            </a:r>
            <a:r>
              <a:rPr i="1" spc="-204" dirty="0">
                <a:latin typeface="Times New Roman"/>
                <a:cs typeface="Times New Roman"/>
              </a:rPr>
              <a:t>o</a:t>
            </a:r>
            <a:r>
              <a:rPr i="1" spc="-50" dirty="0">
                <a:latin typeface="Times New Roman"/>
                <a:cs typeface="Times New Roman"/>
              </a:rPr>
              <a:t>.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55" dirty="0">
                <a:latin typeface="Times New Roman"/>
                <a:cs typeface="Times New Roman"/>
              </a:rPr>
              <a:t>U</a:t>
            </a:r>
            <a:r>
              <a:rPr i="1" spc="-95" dirty="0">
                <a:latin typeface="Times New Roman"/>
                <a:cs typeface="Times New Roman"/>
              </a:rPr>
              <a:t>m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235" dirty="0">
                <a:latin typeface="Times New Roman"/>
                <a:cs typeface="Times New Roman"/>
              </a:rPr>
              <a:t>F</a:t>
            </a:r>
            <a:r>
              <a:rPr i="1" spc="-55" dirty="0">
                <a:latin typeface="Times New Roman"/>
                <a:cs typeface="Times New Roman"/>
              </a:rPr>
              <a:t>u</a:t>
            </a:r>
            <a:r>
              <a:rPr i="1" spc="-70" dirty="0">
                <a:latin typeface="Times New Roman"/>
                <a:cs typeface="Times New Roman"/>
              </a:rPr>
              <a:t>n</a:t>
            </a:r>
            <a:r>
              <a:rPr i="1" spc="-200" dirty="0">
                <a:latin typeface="Times New Roman"/>
                <a:cs typeface="Times New Roman"/>
              </a:rPr>
              <a:t>c</a:t>
            </a:r>
            <a:r>
              <a:rPr i="1" spc="-70" dirty="0">
                <a:latin typeface="Times New Roman"/>
                <a:cs typeface="Times New Roman"/>
              </a:rPr>
              <a:t>i</a:t>
            </a:r>
            <a:r>
              <a:rPr i="1" spc="-204" dirty="0">
                <a:latin typeface="Times New Roman"/>
                <a:cs typeface="Times New Roman"/>
              </a:rPr>
              <a:t>o</a:t>
            </a:r>
            <a:r>
              <a:rPr i="1" spc="-70" dirty="0">
                <a:latin typeface="Times New Roman"/>
                <a:cs typeface="Times New Roman"/>
              </a:rPr>
              <a:t>n</a:t>
            </a:r>
            <a:r>
              <a:rPr i="1" spc="-100" dirty="0">
                <a:latin typeface="Times New Roman"/>
                <a:cs typeface="Times New Roman"/>
              </a:rPr>
              <a:t>á</a:t>
            </a:r>
            <a:r>
              <a:rPr i="1" spc="-130" dirty="0">
                <a:latin typeface="Times New Roman"/>
                <a:cs typeface="Times New Roman"/>
              </a:rPr>
              <a:t>ri</a:t>
            </a:r>
            <a:r>
              <a:rPr i="1" spc="-204" dirty="0">
                <a:latin typeface="Times New Roman"/>
                <a:cs typeface="Times New Roman"/>
              </a:rPr>
              <a:t>o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165" dirty="0">
                <a:latin typeface="Times New Roman"/>
                <a:cs typeface="Times New Roman"/>
              </a:rPr>
              <a:t>po</a:t>
            </a:r>
            <a:r>
              <a:rPr i="1" spc="-145" dirty="0">
                <a:latin typeface="Times New Roman"/>
                <a:cs typeface="Times New Roman"/>
              </a:rPr>
              <a:t>d</a:t>
            </a:r>
            <a:r>
              <a:rPr i="1" spc="-195" dirty="0">
                <a:latin typeface="Times New Roman"/>
                <a:cs typeface="Times New Roman"/>
              </a:rPr>
              <a:t>e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i="1" spc="-200" dirty="0">
                <a:latin typeface="Times New Roman"/>
                <a:cs typeface="Times New Roman"/>
              </a:rPr>
              <a:t>s</a:t>
            </a:r>
            <a:r>
              <a:rPr i="1" spc="-55" dirty="0">
                <a:latin typeface="Times New Roman"/>
                <a:cs typeface="Times New Roman"/>
              </a:rPr>
              <a:t>u</a:t>
            </a:r>
            <a:r>
              <a:rPr i="1" spc="-170" dirty="0">
                <a:latin typeface="Times New Roman"/>
                <a:cs typeface="Times New Roman"/>
              </a:rPr>
              <a:t>p</a:t>
            </a:r>
            <a:r>
              <a:rPr i="1" spc="-155" dirty="0">
                <a:latin typeface="Times New Roman"/>
                <a:cs typeface="Times New Roman"/>
              </a:rPr>
              <a:t>e</a:t>
            </a:r>
            <a:r>
              <a:rPr i="1" spc="-180" dirty="0">
                <a:latin typeface="Times New Roman"/>
                <a:cs typeface="Times New Roman"/>
              </a:rPr>
              <a:t>r</a:t>
            </a:r>
            <a:r>
              <a:rPr i="1" spc="-110" dirty="0">
                <a:latin typeface="Times New Roman"/>
                <a:cs typeface="Times New Roman"/>
              </a:rPr>
              <a:t>v</a:t>
            </a:r>
            <a:r>
              <a:rPr i="1" spc="-70" dirty="0">
                <a:latin typeface="Times New Roman"/>
                <a:cs typeface="Times New Roman"/>
              </a:rPr>
              <a:t>i</a:t>
            </a:r>
            <a:r>
              <a:rPr i="1" spc="-200" dirty="0">
                <a:latin typeface="Times New Roman"/>
                <a:cs typeface="Times New Roman"/>
              </a:rPr>
              <a:t>s</a:t>
            </a:r>
            <a:r>
              <a:rPr i="1" spc="-70" dirty="0">
                <a:latin typeface="Times New Roman"/>
                <a:cs typeface="Times New Roman"/>
              </a:rPr>
              <a:t>i</a:t>
            </a:r>
            <a:r>
              <a:rPr i="1" spc="-204" dirty="0">
                <a:latin typeface="Times New Roman"/>
                <a:cs typeface="Times New Roman"/>
              </a:rPr>
              <a:t>o</a:t>
            </a:r>
            <a:r>
              <a:rPr i="1" spc="-70" dirty="0">
                <a:latin typeface="Times New Roman"/>
                <a:cs typeface="Times New Roman"/>
              </a:rPr>
              <a:t>n</a:t>
            </a:r>
            <a:r>
              <a:rPr i="1" spc="-100" dirty="0">
                <a:latin typeface="Times New Roman"/>
                <a:cs typeface="Times New Roman"/>
              </a:rPr>
              <a:t>a</a:t>
            </a:r>
            <a:r>
              <a:rPr i="1" spc="-195" dirty="0">
                <a:latin typeface="Times New Roman"/>
                <a:cs typeface="Times New Roman"/>
              </a:rPr>
              <a:t>r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70" dirty="0">
                <a:latin typeface="Times New Roman"/>
                <a:cs typeface="Times New Roman"/>
              </a:rPr>
              <a:t>n</a:t>
            </a:r>
            <a:r>
              <a:rPr i="1" spc="-204" dirty="0">
                <a:latin typeface="Times New Roman"/>
                <a:cs typeface="Times New Roman"/>
              </a:rPr>
              <a:t>o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95" dirty="0">
                <a:latin typeface="Times New Roman"/>
                <a:cs typeface="Times New Roman"/>
              </a:rPr>
              <a:t>m</a:t>
            </a:r>
            <a:r>
              <a:rPr i="1" spc="-100" dirty="0">
                <a:latin typeface="Times New Roman"/>
                <a:cs typeface="Times New Roman"/>
              </a:rPr>
              <a:t>á</a:t>
            </a:r>
            <a:r>
              <a:rPr i="1" spc="-155" dirty="0">
                <a:latin typeface="Times New Roman"/>
                <a:cs typeface="Times New Roman"/>
              </a:rPr>
              <a:t>x</a:t>
            </a:r>
            <a:r>
              <a:rPr i="1" spc="-70" dirty="0">
                <a:latin typeface="Times New Roman"/>
                <a:cs typeface="Times New Roman"/>
              </a:rPr>
              <a:t>i</a:t>
            </a:r>
            <a:r>
              <a:rPr i="1" spc="-95" dirty="0">
                <a:latin typeface="Times New Roman"/>
                <a:cs typeface="Times New Roman"/>
              </a:rPr>
              <a:t>m</a:t>
            </a:r>
            <a:r>
              <a:rPr i="1" spc="-204" dirty="0">
                <a:latin typeface="Times New Roman"/>
                <a:cs typeface="Times New Roman"/>
              </a:rPr>
              <a:t>o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50" dirty="0">
                <a:latin typeface="Times New Roman"/>
                <a:cs typeface="Times New Roman"/>
              </a:rPr>
              <a:t>N  </a:t>
            </a:r>
            <a:r>
              <a:rPr i="1" spc="-60" dirty="0">
                <a:latin typeface="Times New Roman"/>
                <a:cs typeface="Times New Roman"/>
              </a:rPr>
              <a:t>Funcionários.</a:t>
            </a:r>
            <a:r>
              <a:rPr sz="2050" i="1" spc="-60" dirty="0">
                <a:latin typeface="Times New Roman"/>
                <a:cs typeface="Times New Roman"/>
              </a:rPr>
              <a:t>”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72" y="5073534"/>
            <a:ext cx="7200898" cy="140176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195" y="946035"/>
            <a:ext cx="2667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10" dirty="0">
                <a:latin typeface="Times New Roman"/>
                <a:cs typeface="Times New Roman"/>
              </a:rPr>
              <a:t>Entidade</a:t>
            </a:r>
            <a:r>
              <a:rPr sz="3500" b="0" spc="-60" dirty="0">
                <a:latin typeface="Times New Roman"/>
                <a:cs typeface="Times New Roman"/>
              </a:rPr>
              <a:t> </a:t>
            </a:r>
            <a:r>
              <a:rPr sz="3500" b="0" spc="-85" dirty="0">
                <a:latin typeface="Times New Roman"/>
                <a:cs typeface="Times New Roman"/>
              </a:rPr>
              <a:t>Fraca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1688668"/>
            <a:ext cx="7698105" cy="489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 indent="-463550">
              <a:lnSpc>
                <a:spcPct val="100000"/>
              </a:lnSpc>
              <a:spcBef>
                <a:spcPts val="1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spc="40" dirty="0">
                <a:latin typeface="Times New Roman"/>
                <a:cs typeface="Times New Roman"/>
              </a:rPr>
              <a:t>Conjunto</a:t>
            </a:r>
            <a:r>
              <a:rPr sz="2000" spc="-5" dirty="0">
                <a:latin typeface="Times New Roman"/>
                <a:cs typeface="Times New Roman"/>
              </a:rPr>
              <a:t> 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</a:t>
            </a:r>
            <a:r>
              <a:rPr sz="2000" dirty="0">
                <a:latin typeface="Times New Roman"/>
                <a:cs typeface="Times New Roman"/>
              </a:rPr>
              <a:t> que </a:t>
            </a:r>
            <a:r>
              <a:rPr sz="2000" spc="20" dirty="0">
                <a:latin typeface="Times New Roman"/>
                <a:cs typeface="Times New Roman"/>
              </a:rPr>
              <a:t>não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possui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identificação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própria</a:t>
            </a:r>
            <a:endParaRPr sz="200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spcBef>
                <a:spcPts val="170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spc="5" dirty="0">
                <a:latin typeface="Times New Roman"/>
                <a:cs typeface="Times New Roman"/>
              </a:rPr>
              <a:t>Entidade</a:t>
            </a:r>
            <a:r>
              <a:rPr sz="2000" dirty="0">
                <a:latin typeface="Times New Roman"/>
                <a:cs typeface="Times New Roman"/>
              </a:rPr>
              <a:t> que </a:t>
            </a:r>
            <a:r>
              <a:rPr sz="2000" spc="20" dirty="0">
                <a:latin typeface="Times New Roman"/>
                <a:cs typeface="Times New Roman"/>
              </a:rPr>
              <a:t>não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atributos</a:t>
            </a:r>
            <a:r>
              <a:rPr sz="2000" dirty="0">
                <a:latin typeface="Times New Roman"/>
                <a:cs typeface="Times New Roman"/>
              </a:rPr>
              <a:t> que </a:t>
            </a:r>
            <a:r>
              <a:rPr sz="2000" spc="-35" dirty="0">
                <a:latin typeface="Times New Roman"/>
                <a:cs typeface="Times New Roman"/>
              </a:rPr>
              <a:t>possam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identificá-la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univocamente</a:t>
            </a:r>
            <a:endParaRPr sz="2000">
              <a:latin typeface="Times New Roman"/>
              <a:cs typeface="Times New Roman"/>
            </a:endParaRPr>
          </a:p>
          <a:p>
            <a:pPr marL="927100" marR="338455" lvl="1" indent="-457200">
              <a:lnSpc>
                <a:spcPts val="1900"/>
              </a:lnSpc>
              <a:spcBef>
                <a:spcPts val="700"/>
              </a:spcBef>
              <a:buClr>
                <a:srgbClr val="FF3300"/>
              </a:buClr>
              <a:buSzPct val="88888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30" dirty="0">
                <a:latin typeface="Times New Roman"/>
                <a:cs typeface="Times New Roman"/>
              </a:rPr>
              <a:t>sua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identificação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depende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um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relacionamento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com</a:t>
            </a:r>
            <a:r>
              <a:rPr sz="1800" spc="5" dirty="0">
                <a:latin typeface="Times New Roman"/>
                <a:cs typeface="Times New Roman"/>
              </a:rPr>
              <a:t> uma </a:t>
            </a:r>
            <a:r>
              <a:rPr sz="1800" dirty="0">
                <a:latin typeface="Times New Roman"/>
                <a:cs typeface="Times New Roman"/>
              </a:rPr>
              <a:t>entidade </a:t>
            </a:r>
            <a:r>
              <a:rPr sz="1800" spc="-5" dirty="0">
                <a:latin typeface="Times New Roman"/>
                <a:cs typeface="Times New Roman"/>
              </a:rPr>
              <a:t>de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outro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conjunto</a:t>
            </a:r>
            <a:endParaRPr sz="180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2030"/>
              </a:lnSpc>
              <a:spcBef>
                <a:spcPts val="420"/>
              </a:spcBef>
              <a:buClr>
                <a:srgbClr val="FF3300"/>
              </a:buClr>
              <a:buSzPct val="88888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1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identificador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um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conjunto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entidades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fracas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é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também </a:t>
            </a:r>
            <a:r>
              <a:rPr sz="1800" spc="-10" dirty="0">
                <a:latin typeface="Times New Roman"/>
                <a:cs typeface="Times New Roman"/>
              </a:rPr>
              <a:t>chamado</a:t>
            </a:r>
            <a:r>
              <a:rPr sz="1800" spc="-5" dirty="0">
                <a:latin typeface="Times New Roman"/>
                <a:cs typeface="Times New Roman"/>
              </a:rPr>
              <a:t> de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2030"/>
              </a:lnSpc>
            </a:pPr>
            <a:r>
              <a:rPr sz="1800" b="1" spc="-95" dirty="0">
                <a:latin typeface="Times New Roman"/>
                <a:cs typeface="Times New Roman"/>
              </a:rPr>
              <a:t>chave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Times New Roman"/>
                <a:cs typeface="Times New Roman"/>
              </a:rPr>
              <a:t>parcial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 </a:t>
            </a:r>
            <a:r>
              <a:rPr sz="1800" spc="30" dirty="0">
                <a:latin typeface="Times New Roman"/>
                <a:cs typeface="Times New Roman"/>
              </a:rPr>
              <a:t>um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conjunto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entidades</a:t>
            </a:r>
            <a:endParaRPr sz="1800">
              <a:latin typeface="Times New Roman"/>
              <a:cs typeface="Times New Roman"/>
            </a:endParaRPr>
          </a:p>
          <a:p>
            <a:pPr marL="927100" marR="5080" lvl="1" indent="-457200" algn="just">
              <a:lnSpc>
                <a:spcPct val="90300"/>
              </a:lnSpc>
              <a:spcBef>
                <a:spcPts val="550"/>
              </a:spcBef>
              <a:buClr>
                <a:srgbClr val="FF3300"/>
              </a:buClr>
              <a:buSzPct val="88888"/>
              <a:buFont typeface="Wingdings"/>
              <a:buChar char=""/>
              <a:tabLst>
                <a:tab pos="927100" algn="l"/>
              </a:tabLst>
            </a:pPr>
            <a:r>
              <a:rPr sz="1800" spc="-100" dirty="0">
                <a:latin typeface="Times New Roman"/>
                <a:cs typeface="Times New Roman"/>
              </a:rPr>
              <a:t>A </a:t>
            </a:r>
            <a:r>
              <a:rPr sz="1800" spc="-70" dirty="0">
                <a:latin typeface="Times New Roman"/>
                <a:cs typeface="Times New Roman"/>
              </a:rPr>
              <a:t>chave </a:t>
            </a:r>
            <a:r>
              <a:rPr sz="1800" spc="-10" dirty="0">
                <a:latin typeface="Times New Roman"/>
                <a:cs typeface="Times New Roman"/>
              </a:rPr>
              <a:t>primária </a:t>
            </a:r>
            <a:r>
              <a:rPr sz="1800" spc="-5" dirty="0">
                <a:latin typeface="Times New Roman"/>
                <a:cs typeface="Times New Roman"/>
              </a:rPr>
              <a:t>de </a:t>
            </a:r>
            <a:r>
              <a:rPr sz="1800" spc="30" dirty="0">
                <a:latin typeface="Times New Roman"/>
                <a:cs typeface="Times New Roman"/>
              </a:rPr>
              <a:t>um </a:t>
            </a:r>
            <a:r>
              <a:rPr sz="1800" spc="10" dirty="0">
                <a:latin typeface="Times New Roman"/>
                <a:cs typeface="Times New Roman"/>
              </a:rPr>
              <a:t>conjunto </a:t>
            </a:r>
            <a:r>
              <a:rPr sz="1800" spc="-5" dirty="0">
                <a:latin typeface="Times New Roman"/>
                <a:cs typeface="Times New Roman"/>
              </a:rPr>
              <a:t>de </a:t>
            </a:r>
            <a:r>
              <a:rPr sz="1800" spc="-10" dirty="0">
                <a:latin typeface="Times New Roman"/>
                <a:cs typeface="Times New Roman"/>
              </a:rPr>
              <a:t>entidades </a:t>
            </a:r>
            <a:r>
              <a:rPr sz="1800" spc="-55" dirty="0">
                <a:latin typeface="Times New Roman"/>
                <a:cs typeface="Times New Roman"/>
              </a:rPr>
              <a:t>fracas </a:t>
            </a:r>
            <a:r>
              <a:rPr sz="1800" spc="-45" dirty="0">
                <a:latin typeface="Times New Roman"/>
                <a:cs typeface="Times New Roman"/>
              </a:rPr>
              <a:t>é </a:t>
            </a:r>
            <a:r>
              <a:rPr sz="1800" spc="-20" dirty="0">
                <a:latin typeface="Times New Roman"/>
                <a:cs typeface="Times New Roman"/>
              </a:rPr>
              <a:t>formada </a:t>
            </a:r>
            <a:r>
              <a:rPr sz="1800" spc="-30" dirty="0">
                <a:latin typeface="Times New Roman"/>
                <a:cs typeface="Times New Roman"/>
              </a:rPr>
              <a:t>pela </a:t>
            </a:r>
            <a:r>
              <a:rPr sz="1800" spc="-70" dirty="0">
                <a:latin typeface="Times New Roman"/>
                <a:cs typeface="Times New Roman"/>
              </a:rPr>
              <a:t>chave 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primária </a:t>
            </a:r>
            <a:r>
              <a:rPr sz="1800" spc="20" dirty="0">
                <a:latin typeface="Times New Roman"/>
                <a:cs typeface="Times New Roman"/>
              </a:rPr>
              <a:t>do </a:t>
            </a:r>
            <a:r>
              <a:rPr sz="1800" spc="10" dirty="0">
                <a:latin typeface="Times New Roman"/>
                <a:cs typeface="Times New Roman"/>
              </a:rPr>
              <a:t>conjunto </a:t>
            </a:r>
            <a:r>
              <a:rPr sz="1800" spc="-5" dirty="0">
                <a:latin typeface="Times New Roman"/>
                <a:cs typeface="Times New Roman"/>
              </a:rPr>
              <a:t>de </a:t>
            </a:r>
            <a:r>
              <a:rPr sz="1800" spc="-10" dirty="0">
                <a:latin typeface="Times New Roman"/>
                <a:cs typeface="Times New Roman"/>
              </a:rPr>
              <a:t>entidades </a:t>
            </a:r>
            <a:r>
              <a:rPr sz="1800" spc="-25" dirty="0">
                <a:latin typeface="Times New Roman"/>
                <a:cs typeface="Times New Roman"/>
              </a:rPr>
              <a:t>fortes vinculada </a:t>
            </a:r>
            <a:r>
              <a:rPr sz="1800" spc="-40" dirty="0">
                <a:latin typeface="Times New Roman"/>
                <a:cs typeface="Times New Roman"/>
              </a:rPr>
              <a:t>mais </a:t>
            </a:r>
            <a:r>
              <a:rPr sz="1800" spc="5" dirty="0">
                <a:latin typeface="Times New Roman"/>
                <a:cs typeface="Times New Roman"/>
              </a:rPr>
              <a:t>o </a:t>
            </a:r>
            <a:r>
              <a:rPr sz="1800" spc="-5" dirty="0">
                <a:latin typeface="Times New Roman"/>
                <a:cs typeface="Times New Roman"/>
              </a:rPr>
              <a:t>identificador </a:t>
            </a:r>
            <a:r>
              <a:rPr sz="1800" spc="20" dirty="0">
                <a:latin typeface="Times New Roman"/>
                <a:cs typeface="Times New Roman"/>
              </a:rPr>
              <a:t>do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conjunto</a:t>
            </a:r>
            <a:r>
              <a:rPr sz="1800" spc="-5" dirty="0">
                <a:latin typeface="Times New Roman"/>
                <a:cs typeface="Times New Roman"/>
              </a:rPr>
              <a:t> 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entidades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fracas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000" spc="-90" dirty="0">
                <a:latin typeface="Times New Roman"/>
                <a:cs typeface="Times New Roman"/>
              </a:rPr>
              <a:t>Ex:</a:t>
            </a:r>
            <a:endParaRPr sz="2000">
              <a:latin typeface="Times New Roman"/>
              <a:cs typeface="Times New Roman"/>
            </a:endParaRPr>
          </a:p>
          <a:p>
            <a:pPr marL="927100" marR="735330" lvl="1" indent="-457200">
              <a:lnSpc>
                <a:spcPts val="2000"/>
              </a:lnSpc>
              <a:spcBef>
                <a:spcPts val="520"/>
              </a:spcBef>
              <a:buClr>
                <a:srgbClr val="FF3300"/>
              </a:buClr>
              <a:buSzPct val="88888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15" dirty="0">
                <a:latin typeface="Times New Roman"/>
                <a:cs typeface="Times New Roman"/>
              </a:rPr>
              <a:t>Num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120" dirty="0">
                <a:latin typeface="Times New Roman"/>
                <a:cs typeface="Times New Roman"/>
              </a:rPr>
              <a:t>relacionamento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entre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110" dirty="0">
                <a:latin typeface="Times New Roman"/>
                <a:cs typeface="Times New Roman"/>
              </a:rPr>
              <a:t>entidades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Funcionário </a:t>
            </a:r>
            <a:r>
              <a:rPr sz="1800" spc="-45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 Dependente, 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Dependente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só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existe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houver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um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Funcionário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ele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associado</a:t>
            </a:r>
            <a:endParaRPr sz="180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SzPct val="90000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000" spc="-20" dirty="0">
                <a:latin typeface="Times New Roman"/>
                <a:cs typeface="Times New Roman"/>
              </a:rPr>
              <a:t>Notação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DER: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420"/>
              </a:spcBef>
              <a:buClr>
                <a:srgbClr val="FF3300"/>
              </a:buClr>
              <a:buSzPct val="88888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10" dirty="0">
                <a:latin typeface="Times New Roman"/>
                <a:cs typeface="Times New Roman"/>
              </a:rPr>
              <a:t>linha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dupla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no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retângulo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no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losango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relacionamento</a:t>
            </a:r>
            <a:endParaRPr sz="18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340"/>
              </a:spcBef>
              <a:buClr>
                <a:srgbClr val="FF3300"/>
              </a:buClr>
              <a:buSzPct val="88888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dirty="0">
                <a:latin typeface="Times New Roman"/>
                <a:cs typeface="Times New Roman"/>
              </a:rPr>
              <a:t>sublinhar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com</a:t>
            </a:r>
            <a:r>
              <a:rPr sz="1800" dirty="0">
                <a:latin typeface="Times New Roman"/>
                <a:cs typeface="Times New Roman"/>
              </a:rPr>
              <a:t> llinha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tracejada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chave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parcial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650" y="946035"/>
            <a:ext cx="2667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10" dirty="0">
                <a:latin typeface="Times New Roman"/>
                <a:cs typeface="Times New Roman"/>
              </a:rPr>
              <a:t>Entidade</a:t>
            </a:r>
            <a:r>
              <a:rPr sz="3500" b="0" spc="-60" dirty="0">
                <a:latin typeface="Times New Roman"/>
                <a:cs typeface="Times New Roman"/>
              </a:rPr>
              <a:t> </a:t>
            </a:r>
            <a:r>
              <a:rPr sz="3500" b="0" spc="-85" dirty="0">
                <a:latin typeface="Times New Roman"/>
                <a:cs typeface="Times New Roman"/>
              </a:rPr>
              <a:t>Fraca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082368"/>
            <a:ext cx="1924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 indent="-463550">
              <a:lnSpc>
                <a:spcPct val="100000"/>
              </a:lnSpc>
              <a:spcBef>
                <a:spcPts val="100"/>
              </a:spcBef>
              <a:buClr>
                <a:srgbClr val="FF3300"/>
              </a:buClr>
              <a:buSzPct val="89285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spc="-80" dirty="0">
                <a:latin typeface="Times New Roman"/>
                <a:cs typeface="Times New Roman"/>
              </a:rPr>
              <a:t>Exemplos: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533" y="2841509"/>
            <a:ext cx="7129462" cy="9366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172" y="4786197"/>
            <a:ext cx="7885109" cy="167481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395" y="1090815"/>
            <a:ext cx="452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0" dirty="0">
                <a:latin typeface="Times New Roman"/>
                <a:cs typeface="Times New Roman"/>
              </a:rPr>
              <a:t>Restrição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de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spc="-55" dirty="0">
                <a:latin typeface="Times New Roman"/>
                <a:cs typeface="Times New Roman"/>
              </a:rPr>
              <a:t>Participação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082368"/>
            <a:ext cx="7507605" cy="3896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lr>
                <a:srgbClr val="FF3300"/>
              </a:buClr>
              <a:buSzPct val="89285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spc="-35" dirty="0">
                <a:latin typeface="Times New Roman"/>
                <a:cs typeface="Times New Roman"/>
              </a:rPr>
              <a:t>Mostra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se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existência</a:t>
            </a:r>
            <a:r>
              <a:rPr sz="2800" spc="-5" dirty="0">
                <a:latin typeface="Times New Roman"/>
                <a:cs typeface="Times New Roman"/>
              </a:rPr>
              <a:t> de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uma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155" dirty="0">
                <a:latin typeface="Times New Roman"/>
                <a:cs typeface="Times New Roman"/>
              </a:rPr>
              <a:t>entidade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depende</a:t>
            </a:r>
            <a:r>
              <a:rPr sz="2800" spc="-5" dirty="0">
                <a:latin typeface="Times New Roman"/>
                <a:cs typeface="Times New Roman"/>
              </a:rPr>
              <a:t> de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outra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55" dirty="0">
                <a:latin typeface="Times New Roman"/>
                <a:cs typeface="Times New Roman"/>
              </a:rPr>
              <a:t>entidade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por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meio</a:t>
            </a:r>
            <a:r>
              <a:rPr sz="2800" spc="-5" dirty="0">
                <a:latin typeface="Times New Roman"/>
                <a:cs typeface="Times New Roman"/>
              </a:rPr>
              <a:t> de </a:t>
            </a:r>
            <a:r>
              <a:rPr sz="2800" spc="45" dirty="0">
                <a:latin typeface="Times New Roman"/>
                <a:cs typeface="Times New Roman"/>
              </a:rPr>
              <a:t>um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80" dirty="0">
                <a:latin typeface="Times New Roman"/>
                <a:cs typeface="Times New Roman"/>
              </a:rPr>
              <a:t>relacionamento</a:t>
            </a:r>
            <a:endParaRPr sz="280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spcBef>
                <a:spcPts val="1940"/>
              </a:spcBef>
              <a:buClr>
                <a:srgbClr val="FF3300"/>
              </a:buClr>
              <a:buSzPct val="89285"/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spc="25" dirty="0">
                <a:latin typeface="Times New Roman"/>
                <a:cs typeface="Times New Roman"/>
              </a:rPr>
              <a:t>Há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dois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tipos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 </a:t>
            </a:r>
            <a:r>
              <a:rPr sz="2800" spc="-40" dirty="0">
                <a:latin typeface="Times New Roman"/>
                <a:cs typeface="Times New Roman"/>
              </a:rPr>
              <a:t>restrição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 </a:t>
            </a:r>
            <a:r>
              <a:rPr sz="2800" spc="-35" dirty="0">
                <a:latin typeface="Times New Roman"/>
                <a:cs typeface="Times New Roman"/>
              </a:rPr>
              <a:t>participação:</a:t>
            </a:r>
            <a:endParaRPr sz="2800">
              <a:latin typeface="Times New Roman"/>
              <a:cs typeface="Times New Roman"/>
            </a:endParaRPr>
          </a:p>
          <a:p>
            <a:pPr marL="927100" marR="513080" lvl="1" indent="-457200">
              <a:lnSpc>
                <a:spcPct val="100699"/>
              </a:lnSpc>
              <a:spcBef>
                <a:spcPts val="52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b="1" spc="-85" dirty="0">
                <a:latin typeface="Times New Roman"/>
                <a:cs typeface="Times New Roman"/>
              </a:rPr>
              <a:t>participação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total</a:t>
            </a:r>
            <a:r>
              <a:rPr sz="2400" spc="-6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toda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35" dirty="0">
                <a:latin typeface="Times New Roman"/>
                <a:cs typeface="Times New Roman"/>
              </a:rPr>
              <a:t>entidade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135" dirty="0">
                <a:latin typeface="Times New Roman"/>
                <a:cs typeface="Times New Roman"/>
              </a:rPr>
              <a:t>conjunto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200" dirty="0">
                <a:latin typeface="Times New Roman"/>
                <a:cs typeface="Times New Roman"/>
              </a:rPr>
              <a:t>de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145" dirty="0">
                <a:latin typeface="Times New Roman"/>
                <a:cs typeface="Times New Roman"/>
              </a:rPr>
              <a:t>entidades</a:t>
            </a:r>
            <a:r>
              <a:rPr sz="2400" i="1" spc="-14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precisa ser </a:t>
            </a:r>
            <a:r>
              <a:rPr sz="2400" spc="-25" dirty="0">
                <a:latin typeface="Times New Roman"/>
                <a:cs typeface="Times New Roman"/>
              </a:rPr>
              <a:t>relacionada </a:t>
            </a:r>
            <a:r>
              <a:rPr sz="2400" spc="-30" dirty="0">
                <a:latin typeface="Times New Roman"/>
                <a:cs typeface="Times New Roman"/>
              </a:rPr>
              <a:t>com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i="1" spc="-135" dirty="0">
                <a:latin typeface="Times New Roman"/>
                <a:cs typeface="Times New Roman"/>
              </a:rPr>
              <a:t>entidade 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correspondente </a:t>
            </a:r>
            <a:r>
              <a:rPr sz="2400" spc="65" dirty="0">
                <a:latin typeface="Times New Roman"/>
                <a:cs typeface="Times New Roman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55" dirty="0">
                <a:latin typeface="Times New Roman"/>
                <a:cs typeface="Times New Roman"/>
              </a:rPr>
              <a:t>relacionamento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questão</a:t>
            </a:r>
            <a:endParaRPr sz="2400">
              <a:latin typeface="Times New Roman"/>
              <a:cs typeface="Times New Roman"/>
            </a:endParaRPr>
          </a:p>
          <a:p>
            <a:pPr marL="927100" marR="374650" lvl="1" indent="-457200">
              <a:lnSpc>
                <a:spcPct val="99000"/>
              </a:lnSpc>
              <a:spcBef>
                <a:spcPts val="645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b="1" spc="-85" dirty="0">
                <a:latin typeface="Times New Roman"/>
                <a:cs typeface="Times New Roman"/>
              </a:rPr>
              <a:t>participação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parcial</a:t>
            </a:r>
            <a:r>
              <a:rPr sz="2400" spc="-10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somente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parte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do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35" dirty="0">
                <a:latin typeface="Times New Roman"/>
                <a:cs typeface="Times New Roman"/>
              </a:rPr>
              <a:t>conjunto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200" dirty="0">
                <a:latin typeface="Times New Roman"/>
                <a:cs typeface="Times New Roman"/>
              </a:rPr>
              <a:t>de </a:t>
            </a:r>
            <a:r>
              <a:rPr sz="2400" i="1" spc="-195" dirty="0">
                <a:latin typeface="Times New Roman"/>
                <a:cs typeface="Times New Roman"/>
              </a:rPr>
              <a:t> </a:t>
            </a:r>
            <a:r>
              <a:rPr sz="2400" i="1" spc="-145" dirty="0">
                <a:latin typeface="Times New Roman"/>
                <a:cs typeface="Times New Roman"/>
              </a:rPr>
              <a:t>entidades</a:t>
            </a:r>
            <a:r>
              <a:rPr sz="2400" i="1" spc="-14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é </a:t>
            </a:r>
            <a:r>
              <a:rPr sz="2400" spc="-25" dirty="0">
                <a:latin typeface="Times New Roman"/>
                <a:cs typeface="Times New Roman"/>
              </a:rPr>
              <a:t>relacionada </a:t>
            </a:r>
            <a:r>
              <a:rPr sz="2400" spc="-50" dirty="0">
                <a:latin typeface="Times New Roman"/>
                <a:cs typeface="Times New Roman"/>
              </a:rPr>
              <a:t>à </a:t>
            </a:r>
            <a:r>
              <a:rPr sz="2400" i="1" spc="-135" dirty="0">
                <a:latin typeface="Times New Roman"/>
                <a:cs typeface="Times New Roman"/>
              </a:rPr>
              <a:t>entidade </a:t>
            </a:r>
            <a:r>
              <a:rPr sz="2400" spc="-5" dirty="0">
                <a:latin typeface="Times New Roman"/>
                <a:cs typeface="Times New Roman"/>
              </a:rPr>
              <a:t>correspondente </a:t>
            </a:r>
            <a:r>
              <a:rPr sz="2400" spc="65" dirty="0">
                <a:latin typeface="Times New Roman"/>
                <a:cs typeface="Times New Roman"/>
              </a:rPr>
              <a:t>no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i="1" spc="-155" dirty="0">
                <a:latin typeface="Times New Roman"/>
                <a:cs typeface="Times New Roman"/>
              </a:rPr>
              <a:t>relacionamento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1819" y="923334"/>
            <a:ext cx="38887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780" algn="l"/>
              </a:tabLst>
            </a:pPr>
            <a:r>
              <a:rPr sz="4600" spc="15" dirty="0">
                <a:latin typeface="Times New Roman"/>
                <a:cs typeface="Times New Roman"/>
              </a:rPr>
              <a:t>Última	</a:t>
            </a:r>
            <a:r>
              <a:rPr sz="4600" spc="30" dirty="0">
                <a:latin typeface="Times New Roman"/>
                <a:cs typeface="Times New Roman"/>
              </a:rPr>
              <a:t>encontro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923" y="2620213"/>
            <a:ext cx="201365" cy="182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923" y="3229813"/>
            <a:ext cx="201365" cy="1828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29782" y="2485593"/>
            <a:ext cx="34074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Conceitos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spc="-15" dirty="0">
                <a:latin typeface="Times New Roman"/>
                <a:cs typeface="Times New Roman"/>
              </a:rPr>
              <a:t>tipos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dados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50" dirty="0">
                <a:latin typeface="Times New Roman"/>
                <a:cs typeface="Times New Roman"/>
              </a:rPr>
              <a:t>Persistência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dados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726" y="938414"/>
            <a:ext cx="452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0" dirty="0">
                <a:latin typeface="Times New Roman"/>
                <a:cs typeface="Times New Roman"/>
              </a:rPr>
              <a:t>Restrição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de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spc="-55" dirty="0">
                <a:latin typeface="Times New Roman"/>
                <a:cs typeface="Times New Roman"/>
              </a:rPr>
              <a:t>Participação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823" y="2207144"/>
            <a:ext cx="7832090" cy="25031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730"/>
              </a:spcBef>
              <a:buClr>
                <a:srgbClr val="FF3300"/>
              </a:buClr>
              <a:buSzPct val="85714"/>
              <a:buFont typeface="Wingdings"/>
              <a:buChar char=""/>
              <a:tabLst>
                <a:tab pos="267970" algn="l"/>
              </a:tabLst>
            </a:pPr>
            <a:r>
              <a:rPr sz="2800" spc="-45" dirty="0">
                <a:latin typeface="Times New Roman"/>
                <a:cs typeface="Times New Roman"/>
              </a:rPr>
              <a:t>Participação</a:t>
            </a:r>
            <a:r>
              <a:rPr sz="2800" dirty="0">
                <a:latin typeface="Times New Roman"/>
                <a:cs typeface="Times New Roman"/>
              </a:rPr>
              <a:t> total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ou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Dependência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Existêncial:</a:t>
            </a:r>
            <a:endParaRPr sz="2800">
              <a:latin typeface="Times New Roman"/>
              <a:cs typeface="Times New Roman"/>
            </a:endParaRPr>
          </a:p>
          <a:p>
            <a:pPr marL="927100" marR="868680" lvl="1" indent="-457200">
              <a:lnSpc>
                <a:spcPct val="100699"/>
              </a:lnSpc>
              <a:spcBef>
                <a:spcPts val="520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5" dirty="0">
                <a:latin typeface="Times New Roman"/>
                <a:cs typeface="Times New Roman"/>
              </a:rPr>
              <a:t>Uma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entidade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existe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estiver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associada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outra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entidade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por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meio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um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relacionamento</a:t>
            </a:r>
            <a:endParaRPr sz="240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ct val="99000"/>
              </a:lnSpc>
              <a:spcBef>
                <a:spcPts val="645"/>
              </a:spcBef>
              <a:buClr>
                <a:srgbClr val="FF3300"/>
              </a:buClr>
              <a:buSzPct val="89583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105" dirty="0">
                <a:latin typeface="Times New Roman"/>
                <a:cs typeface="Times New Roman"/>
              </a:rPr>
              <a:t>Ex: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uma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entidade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00" dirty="0">
                <a:latin typeface="Times New Roman"/>
                <a:cs typeface="Times New Roman"/>
              </a:rPr>
              <a:t>Ementa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participar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spc="40" dirty="0">
                <a:latin typeface="Times New Roman"/>
                <a:cs typeface="Times New Roman"/>
              </a:rPr>
              <a:t>um 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relacionamento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85" dirty="0">
                <a:latin typeface="Times New Roman"/>
                <a:cs typeface="Times New Roman"/>
              </a:rPr>
              <a:t>Possui</a:t>
            </a:r>
            <a:r>
              <a:rPr sz="2400" spc="-18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seja,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deve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estar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associada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uma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entidade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30" dirty="0">
                <a:latin typeface="Times New Roman"/>
                <a:cs typeface="Times New Roman"/>
              </a:rPr>
              <a:t>Disciplina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197" y="5291023"/>
            <a:ext cx="7632698" cy="881061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3" y="1403235"/>
            <a:ext cx="7259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EF1F1D"/>
                </a:solidFill>
                <a:latin typeface="Times New Roman"/>
                <a:cs typeface="Times New Roman"/>
              </a:rPr>
              <a:t>Reconhecendo</a:t>
            </a:r>
            <a:r>
              <a:rPr sz="3200" b="0" spc="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EF1F1D"/>
                </a:solidFill>
                <a:latin typeface="Times New Roman"/>
                <a:cs typeface="Times New Roman"/>
              </a:rPr>
              <a:t>Entidades</a:t>
            </a:r>
            <a:r>
              <a:rPr sz="3200" b="0" spc="10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640" dirty="0">
                <a:solidFill>
                  <a:srgbClr val="EF1F1D"/>
                </a:solidFill>
                <a:latin typeface="Times New Roman"/>
                <a:cs typeface="Times New Roman"/>
              </a:rPr>
              <a:t>/</a:t>
            </a:r>
            <a:r>
              <a:rPr sz="3200" b="0" spc="10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30" dirty="0">
                <a:solidFill>
                  <a:srgbClr val="EF1F1D"/>
                </a:solidFill>
                <a:latin typeface="Times New Roman"/>
                <a:cs typeface="Times New Roman"/>
              </a:rPr>
              <a:t>Relacionamentos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473" y="1949969"/>
            <a:ext cx="7573645" cy="3870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27000" indent="-342900">
              <a:lnSpc>
                <a:spcPct val="79900"/>
              </a:lnSpc>
              <a:spcBef>
                <a:spcPts val="675"/>
              </a:spcBef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b="1" spc="-114" dirty="0">
                <a:latin typeface="Times New Roman"/>
                <a:cs typeface="Times New Roman"/>
              </a:rPr>
              <a:t>Lista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de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perguntas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úteis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para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identificar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entidades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em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um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contexto: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65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30" dirty="0">
                <a:latin typeface="Times New Roman"/>
                <a:cs typeface="Times New Roman"/>
              </a:rPr>
              <a:t>Que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coisas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são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trabalhadas?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12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que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identificado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número,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código?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75" dirty="0">
                <a:latin typeface="Times New Roman"/>
                <a:cs typeface="Times New Roman"/>
              </a:rPr>
              <a:t>Essa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coisa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atributos?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Esses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atributos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são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relevantes,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pertinentes?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75" dirty="0">
                <a:latin typeface="Times New Roman"/>
                <a:cs typeface="Times New Roman"/>
              </a:rPr>
              <a:t>Essa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coisa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assumir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forma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5" dirty="0">
                <a:latin typeface="Times New Roman"/>
                <a:cs typeface="Times New Roman"/>
              </a:rPr>
              <a:t>uma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tabela?</a:t>
            </a:r>
            <a:endParaRPr sz="2000">
              <a:latin typeface="Times New Roman"/>
              <a:cs typeface="Times New Roman"/>
            </a:endParaRPr>
          </a:p>
          <a:p>
            <a:pPr marL="749300" marR="5080" lvl="1" indent="-279400">
              <a:lnSpc>
                <a:spcPts val="2000"/>
              </a:lnSpc>
              <a:spcBef>
                <a:spcPts val="150"/>
              </a:spcBef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55" dirty="0">
                <a:latin typeface="Times New Roman"/>
                <a:cs typeface="Times New Roman"/>
              </a:rPr>
              <a:t>É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documento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externo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(recibo,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fatura,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nota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fiscal)?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sim,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é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forte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à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entidade.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65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70" dirty="0">
                <a:latin typeface="Times New Roman"/>
                <a:cs typeface="Times New Roman"/>
              </a:rPr>
              <a:t>Tem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significado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próprio?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88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10" dirty="0">
                <a:latin typeface="Times New Roman"/>
                <a:cs typeface="Times New Roman"/>
              </a:rPr>
              <a:t>Qual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entidade</a:t>
            </a:r>
            <a:r>
              <a:rPr sz="2000" spc="-10" dirty="0">
                <a:latin typeface="Times New Roman"/>
                <a:cs typeface="Times New Roman"/>
              </a:rPr>
              <a:t> principal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contexto?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120"/>
              </a:lnSpc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75" dirty="0">
                <a:latin typeface="Times New Roman"/>
                <a:cs typeface="Times New Roman"/>
              </a:rPr>
              <a:t>Dicas:</a:t>
            </a:r>
            <a:endParaRPr sz="2200">
              <a:latin typeface="Times New Roman"/>
              <a:cs typeface="Times New Roman"/>
            </a:endParaRPr>
          </a:p>
          <a:p>
            <a:pPr marL="749300" marR="433705" lvl="1" indent="-279400">
              <a:lnSpc>
                <a:spcPct val="79200"/>
              </a:lnSpc>
              <a:spcBef>
                <a:spcPts val="250"/>
              </a:spcBef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30" dirty="0">
                <a:latin typeface="Times New Roman"/>
                <a:cs typeface="Times New Roman"/>
              </a:rPr>
              <a:t>Substantivos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 </a:t>
            </a:r>
            <a:r>
              <a:rPr sz="2000" spc="20" dirty="0">
                <a:latin typeface="Times New Roman"/>
                <a:cs typeface="Times New Roman"/>
              </a:rPr>
              <a:t>não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possuem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atributos</a:t>
            </a:r>
            <a:r>
              <a:rPr sz="2000" spc="5" dirty="0">
                <a:latin typeface="Times New Roman"/>
                <a:cs typeface="Times New Roman"/>
              </a:rPr>
              <a:t> podem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atributos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outras </a:t>
            </a:r>
            <a:r>
              <a:rPr sz="2000" spc="-10" dirty="0">
                <a:latin typeface="Times New Roman"/>
                <a:cs typeface="Times New Roman"/>
              </a:rPr>
              <a:t>entidades</a:t>
            </a:r>
            <a:endParaRPr sz="2000">
              <a:latin typeface="Times New Roman"/>
              <a:cs typeface="Times New Roman"/>
            </a:endParaRPr>
          </a:p>
          <a:p>
            <a:pPr marL="749300" marR="121920" lvl="1" indent="-279400">
              <a:lnSpc>
                <a:spcPct val="79200"/>
              </a:lnSpc>
              <a:spcBef>
                <a:spcPts val="100"/>
              </a:spcBef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60" dirty="0">
                <a:latin typeface="Times New Roman"/>
                <a:cs typeface="Times New Roman"/>
              </a:rPr>
              <a:t>Adjetivos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colocados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pelos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usuários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indicam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normalmente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atributos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uma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entidade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3" y="1403235"/>
            <a:ext cx="7259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EF1F1D"/>
                </a:solidFill>
                <a:latin typeface="Times New Roman"/>
                <a:cs typeface="Times New Roman"/>
              </a:rPr>
              <a:t>Reconhecendo</a:t>
            </a:r>
            <a:r>
              <a:rPr sz="3200" b="0" spc="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EF1F1D"/>
                </a:solidFill>
                <a:latin typeface="Times New Roman"/>
                <a:cs typeface="Times New Roman"/>
              </a:rPr>
              <a:t>Entidades</a:t>
            </a:r>
            <a:r>
              <a:rPr sz="3200" b="0" spc="10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640" dirty="0">
                <a:solidFill>
                  <a:srgbClr val="EF1F1D"/>
                </a:solidFill>
                <a:latin typeface="Times New Roman"/>
                <a:cs typeface="Times New Roman"/>
              </a:rPr>
              <a:t>/</a:t>
            </a:r>
            <a:r>
              <a:rPr sz="3200" b="0" spc="10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30" dirty="0">
                <a:solidFill>
                  <a:srgbClr val="EF1F1D"/>
                </a:solidFill>
                <a:latin typeface="Times New Roman"/>
                <a:cs typeface="Times New Roman"/>
              </a:rPr>
              <a:t>Relacionamentos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473" y="1955049"/>
            <a:ext cx="7009130" cy="3624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90"/>
              </a:lnSpc>
              <a:spcBef>
                <a:spcPts val="100"/>
              </a:spcBef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75" dirty="0">
                <a:latin typeface="Times New Roman"/>
                <a:cs typeface="Times New Roman"/>
              </a:rPr>
              <a:t>Dicas: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5" dirty="0">
                <a:latin typeface="Times New Roman"/>
                <a:cs typeface="Times New Roman"/>
              </a:rPr>
              <a:t>(cont)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60" dirty="0">
                <a:latin typeface="Times New Roman"/>
                <a:cs typeface="Times New Roman"/>
              </a:rPr>
              <a:t>Verbos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indicam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prováveis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relacioanamentos</a:t>
            </a:r>
            <a:endParaRPr sz="2000">
              <a:latin typeface="Times New Roman"/>
              <a:cs typeface="Times New Roman"/>
            </a:endParaRPr>
          </a:p>
          <a:p>
            <a:pPr marL="749300" marR="681990" lvl="1" indent="-279400">
              <a:lnSpc>
                <a:spcPct val="79200"/>
              </a:lnSpc>
              <a:spcBef>
                <a:spcPts val="250"/>
              </a:spcBef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45" dirty="0">
                <a:latin typeface="Times New Roman"/>
                <a:cs typeface="Times New Roman"/>
              </a:rPr>
              <a:t>Advérbios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temporais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indicam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prováveis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atributos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relacionamento</a:t>
            </a:r>
            <a:endParaRPr sz="2000">
              <a:latin typeface="Times New Roman"/>
              <a:cs typeface="Times New Roman"/>
            </a:endParaRPr>
          </a:p>
          <a:p>
            <a:pPr marL="749300" marR="5080" lvl="1" indent="-279400">
              <a:lnSpc>
                <a:spcPct val="792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20" dirty="0">
                <a:latin typeface="Times New Roman"/>
                <a:cs typeface="Times New Roman"/>
              </a:rPr>
              <a:t>Procure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sempre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visualizar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entidade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principal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contexto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sob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análise</a:t>
            </a:r>
            <a:endParaRPr sz="2000">
              <a:latin typeface="Times New Roman"/>
              <a:cs typeface="Times New Roman"/>
            </a:endParaRPr>
          </a:p>
          <a:p>
            <a:pPr marL="355600" marR="326390" indent="-342900">
              <a:lnSpc>
                <a:spcPct val="79900"/>
              </a:lnSpc>
              <a:spcBef>
                <a:spcPts val="95"/>
              </a:spcBef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b="1" spc="-65" dirty="0">
                <a:latin typeface="Times New Roman"/>
                <a:cs typeface="Times New Roman"/>
              </a:rPr>
              <a:t>Dicas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para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reconhecer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inserir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relacionamentos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no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modelo: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65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12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relacionamento </a:t>
            </a:r>
            <a:r>
              <a:rPr sz="2000" spc="-50" dirty="0">
                <a:latin typeface="Times New Roman"/>
                <a:cs typeface="Times New Roman"/>
              </a:rPr>
              <a:t>é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necessário?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50" dirty="0">
                <a:latin typeface="Times New Roman"/>
                <a:cs typeface="Times New Roman"/>
              </a:rPr>
              <a:t>Ele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é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útil?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55" dirty="0">
                <a:latin typeface="Times New Roman"/>
                <a:cs typeface="Times New Roman"/>
              </a:rPr>
              <a:t>É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redundante?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redudante,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retirar?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10" dirty="0">
                <a:latin typeface="Times New Roman"/>
                <a:cs typeface="Times New Roman"/>
              </a:rPr>
              <a:t>Qual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sua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finalidade?</a:t>
            </a:r>
            <a:r>
              <a:rPr sz="2000" spc="-10" dirty="0">
                <a:latin typeface="Times New Roman"/>
                <a:cs typeface="Times New Roman"/>
              </a:rPr>
              <a:t> (Documentar)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5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60" dirty="0">
                <a:latin typeface="Times New Roman"/>
                <a:cs typeface="Times New Roman"/>
              </a:rPr>
              <a:t>Verbos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indicam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possíveis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relacionamentos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200"/>
              </a:lnSpc>
              <a:buClr>
                <a:srgbClr val="FF3300"/>
              </a:buClr>
              <a:buSzPct val="60000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000" spc="-35" dirty="0">
                <a:latin typeface="Times New Roman"/>
                <a:cs typeface="Times New Roman"/>
              </a:rPr>
              <a:t>Analisar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sempre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aos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pares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3" y="1403235"/>
            <a:ext cx="36118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solidFill>
                  <a:srgbClr val="EF1F1D"/>
                </a:solidFill>
                <a:latin typeface="Times New Roman"/>
                <a:cs typeface="Times New Roman"/>
              </a:rPr>
              <a:t>Notação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114" dirty="0">
                <a:solidFill>
                  <a:srgbClr val="EF1F1D"/>
                </a:solidFill>
                <a:latin typeface="Times New Roman"/>
                <a:cs typeface="Times New Roman"/>
              </a:rPr>
              <a:t>James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20" dirty="0">
                <a:solidFill>
                  <a:srgbClr val="EF1F1D"/>
                </a:solidFill>
                <a:latin typeface="Times New Roman"/>
                <a:cs typeface="Times New Roman"/>
              </a:rPr>
              <a:t>Martin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473" y="1960129"/>
            <a:ext cx="7572375" cy="12954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5080" indent="-342900" algn="just">
              <a:lnSpc>
                <a:spcPct val="79200"/>
              </a:lnSpc>
              <a:spcBef>
                <a:spcPts val="600"/>
              </a:spcBef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Times New Roman"/>
                <a:cs typeface="Times New Roman"/>
              </a:rPr>
              <a:t>Notação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45" dirty="0">
                <a:latin typeface="Times New Roman"/>
                <a:cs typeface="Times New Roman"/>
              </a:rPr>
              <a:t>Peter </a:t>
            </a:r>
            <a:r>
              <a:rPr sz="2000" spc="50" dirty="0">
                <a:latin typeface="Times New Roman"/>
                <a:cs typeface="Times New Roman"/>
              </a:rPr>
              <a:t>Chen </a:t>
            </a:r>
            <a:r>
              <a:rPr sz="2000" spc="-50" dirty="0">
                <a:latin typeface="Times New Roman"/>
                <a:cs typeface="Times New Roman"/>
              </a:rPr>
              <a:t>é </a:t>
            </a:r>
            <a:r>
              <a:rPr sz="2000" spc="-15" dirty="0">
                <a:latin typeface="Times New Roman"/>
                <a:cs typeface="Times New Roman"/>
              </a:rPr>
              <a:t>interessante </a:t>
            </a:r>
            <a:r>
              <a:rPr sz="2000" spc="-50" dirty="0">
                <a:latin typeface="Times New Roman"/>
                <a:cs typeface="Times New Roman"/>
              </a:rPr>
              <a:t>e </a:t>
            </a:r>
            <a:r>
              <a:rPr sz="2000" spc="-10" dirty="0">
                <a:latin typeface="Times New Roman"/>
                <a:cs typeface="Times New Roman"/>
              </a:rPr>
              <a:t>bastante </a:t>
            </a:r>
            <a:r>
              <a:rPr sz="2000" spc="-65" dirty="0">
                <a:latin typeface="Times New Roman"/>
                <a:cs typeface="Times New Roman"/>
              </a:rPr>
              <a:t>expressiva, </a:t>
            </a:r>
            <a:r>
              <a:rPr sz="2000" dirty="0">
                <a:latin typeface="Times New Roman"/>
                <a:cs typeface="Times New Roman"/>
              </a:rPr>
              <a:t>porém </a:t>
            </a:r>
            <a:r>
              <a:rPr sz="2000" spc="-10" dirty="0">
                <a:latin typeface="Times New Roman"/>
                <a:cs typeface="Times New Roman"/>
              </a:rPr>
              <a:t>para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grandes </a:t>
            </a:r>
            <a:r>
              <a:rPr sz="2000" spc="-20" dirty="0">
                <a:latin typeface="Times New Roman"/>
                <a:cs typeface="Times New Roman"/>
              </a:rPr>
              <a:t>modelos </a:t>
            </a:r>
            <a:r>
              <a:rPr sz="2000" spc="25" dirty="0">
                <a:latin typeface="Times New Roman"/>
                <a:cs typeface="Times New Roman"/>
              </a:rPr>
              <a:t>torna </a:t>
            </a:r>
            <a:r>
              <a:rPr sz="2000" spc="-35" dirty="0">
                <a:latin typeface="Times New Roman"/>
                <a:cs typeface="Times New Roman"/>
              </a:rPr>
              <a:t>sensivelmente </a:t>
            </a:r>
            <a:r>
              <a:rPr sz="2000" spc="-20" dirty="0">
                <a:latin typeface="Times New Roman"/>
                <a:cs typeface="Times New Roman"/>
              </a:rPr>
              <a:t>confuso, </a:t>
            </a:r>
            <a:r>
              <a:rPr sz="2000" spc="-25" dirty="0">
                <a:latin typeface="Times New Roman"/>
                <a:cs typeface="Times New Roman"/>
              </a:rPr>
              <a:t>com </a:t>
            </a:r>
            <a:r>
              <a:rPr sz="2000" spc="-5" dirty="0">
                <a:latin typeface="Times New Roman"/>
                <a:cs typeface="Times New Roman"/>
              </a:rPr>
              <a:t>muitos </a:t>
            </a:r>
            <a:r>
              <a:rPr sz="2000" spc="-30" dirty="0">
                <a:latin typeface="Times New Roman"/>
                <a:cs typeface="Times New Roman"/>
              </a:rPr>
              <a:t>cruzamentos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complicada</a:t>
            </a:r>
            <a:r>
              <a:rPr sz="2000" spc="-5" dirty="0">
                <a:latin typeface="Times New Roman"/>
                <a:cs typeface="Times New Roman"/>
              </a:rPr>
              <a:t> de </a:t>
            </a:r>
            <a:r>
              <a:rPr sz="2000" spc="-45" dirty="0">
                <a:latin typeface="Times New Roman"/>
                <a:cs typeface="Times New Roman"/>
              </a:rPr>
              <a:t>ser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lido</a:t>
            </a:r>
            <a:endParaRPr sz="2000">
              <a:latin typeface="Times New Roman"/>
              <a:cs typeface="Times New Roman"/>
            </a:endParaRPr>
          </a:p>
          <a:p>
            <a:pPr marL="355600" marR="173355" indent="-342900" algn="just">
              <a:lnSpc>
                <a:spcPct val="79200"/>
              </a:lnSpc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As </a:t>
            </a:r>
            <a:r>
              <a:rPr sz="2000" spc="-20" dirty="0">
                <a:latin typeface="Times New Roman"/>
                <a:cs typeface="Times New Roman"/>
              </a:rPr>
              <a:t>ferramentas </a:t>
            </a:r>
            <a:r>
              <a:rPr sz="2000" spc="-30" dirty="0">
                <a:latin typeface="Times New Roman"/>
                <a:cs typeface="Times New Roman"/>
              </a:rPr>
              <a:t>Case </a:t>
            </a:r>
            <a:r>
              <a:rPr sz="2000" spc="-35" dirty="0">
                <a:latin typeface="Times New Roman"/>
                <a:cs typeface="Times New Roman"/>
              </a:rPr>
              <a:t>utilizam </a:t>
            </a:r>
            <a:r>
              <a:rPr sz="2000" spc="-4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notação </a:t>
            </a:r>
            <a:r>
              <a:rPr sz="2000" dirty="0">
                <a:latin typeface="Times New Roman"/>
                <a:cs typeface="Times New Roman"/>
              </a:rPr>
              <a:t>da </a:t>
            </a:r>
            <a:r>
              <a:rPr sz="2000" spc="-10" dirty="0">
                <a:latin typeface="Times New Roman"/>
                <a:cs typeface="Times New Roman"/>
              </a:rPr>
              <a:t>Engenharia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30" dirty="0">
                <a:latin typeface="Times New Roman"/>
                <a:cs typeface="Times New Roman"/>
              </a:rPr>
              <a:t>informações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ou</a:t>
            </a:r>
            <a:r>
              <a:rPr sz="2000" spc="-5" dirty="0">
                <a:latin typeface="Times New Roman"/>
                <a:cs typeface="Times New Roman"/>
              </a:rPr>
              <a:t> notação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 </a:t>
            </a:r>
            <a:r>
              <a:rPr sz="2000" spc="-75" dirty="0">
                <a:latin typeface="Times New Roman"/>
                <a:cs typeface="Times New Roman"/>
              </a:rPr>
              <a:t>James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Martin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233" y="3495559"/>
            <a:ext cx="6111873" cy="359727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3" y="1403235"/>
            <a:ext cx="36118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solidFill>
                  <a:srgbClr val="EF1F1D"/>
                </a:solidFill>
                <a:latin typeface="Times New Roman"/>
                <a:cs typeface="Times New Roman"/>
              </a:rPr>
              <a:t>Notação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114" dirty="0">
                <a:solidFill>
                  <a:srgbClr val="EF1F1D"/>
                </a:solidFill>
                <a:latin typeface="Times New Roman"/>
                <a:cs typeface="Times New Roman"/>
              </a:rPr>
              <a:t>James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20" dirty="0">
                <a:solidFill>
                  <a:srgbClr val="EF1F1D"/>
                </a:solidFill>
                <a:latin typeface="Times New Roman"/>
                <a:cs typeface="Times New Roman"/>
              </a:rPr>
              <a:t>Martin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9883" y="476873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1283" y="446393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9" y="0"/>
                </a:lnTo>
              </a:path>
              <a:path w="304800" h="152400">
                <a:moveTo>
                  <a:pt x="0" y="0"/>
                </a:moveTo>
                <a:lnTo>
                  <a:pt x="304799" y="152399"/>
                </a:lnTo>
              </a:path>
              <a:path w="304800" h="152400">
                <a:moveTo>
                  <a:pt x="0" y="0"/>
                </a:moveTo>
                <a:lnTo>
                  <a:pt x="304799" y="1523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7483" y="522593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299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599" y="114299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599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2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9883" y="560693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54120" y="2477972"/>
            <a:ext cx="5343525" cy="695325"/>
            <a:chOff x="1454120" y="2477972"/>
            <a:chExt cx="5343525" cy="695325"/>
          </a:xfrm>
        </p:grpSpPr>
        <p:sp>
          <p:nvSpPr>
            <p:cNvPr id="8" name="object 8"/>
            <p:cNvSpPr/>
            <p:nvPr/>
          </p:nvSpPr>
          <p:spPr>
            <a:xfrm>
              <a:off x="6792883" y="278753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8883" y="2482734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1828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828800" y="685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8883" y="2482734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0"/>
                  </a:moveTo>
                  <a:lnTo>
                    <a:pt x="1828799" y="0"/>
                  </a:lnTo>
                  <a:lnTo>
                    <a:pt x="1828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42423" y="3684154"/>
            <a:ext cx="5028565" cy="22707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245" dirty="0">
                <a:latin typeface="Arial MT"/>
                <a:cs typeface="Arial MT"/>
              </a:rPr>
              <a:t>E</a:t>
            </a:r>
            <a:r>
              <a:rPr sz="2000" spc="-180" dirty="0">
                <a:latin typeface="Arial MT"/>
                <a:cs typeface="Arial MT"/>
              </a:rPr>
              <a:t>x</a:t>
            </a:r>
            <a:r>
              <a:rPr sz="2000" spc="-235" dirty="0">
                <a:latin typeface="Arial MT"/>
                <a:cs typeface="Arial MT"/>
              </a:rPr>
              <a:t>emp</a:t>
            </a:r>
            <a:r>
              <a:rPr sz="2000" spc="-90" dirty="0">
                <a:latin typeface="Arial MT"/>
                <a:cs typeface="Arial MT"/>
              </a:rPr>
              <a:t>l</a:t>
            </a:r>
            <a:r>
              <a:rPr sz="2000" spc="-204" dirty="0">
                <a:latin typeface="Arial MT"/>
                <a:cs typeface="Arial MT"/>
              </a:rPr>
              <a:t>o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204" dirty="0">
                <a:latin typeface="Arial MT"/>
                <a:cs typeface="Arial MT"/>
              </a:rPr>
              <a:t>de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Mode</a:t>
            </a:r>
            <a:r>
              <a:rPr sz="2000" spc="-90" dirty="0">
                <a:latin typeface="Arial MT"/>
                <a:cs typeface="Arial MT"/>
              </a:rPr>
              <a:t>l</a:t>
            </a:r>
            <a:r>
              <a:rPr sz="2000" spc="-229" dirty="0">
                <a:latin typeface="Arial MT"/>
                <a:cs typeface="Arial MT"/>
              </a:rPr>
              <a:t>agem</a:t>
            </a:r>
            <a:r>
              <a:rPr sz="2000" spc="-100" dirty="0">
                <a:latin typeface="Arial MT"/>
                <a:cs typeface="Arial MT"/>
              </a:rPr>
              <a:t>, </a:t>
            </a:r>
            <a:r>
              <a:rPr sz="2000" spc="-204" dirty="0">
                <a:latin typeface="Arial MT"/>
                <a:cs typeface="Arial MT"/>
              </a:rPr>
              <a:t>onde</a:t>
            </a:r>
            <a:r>
              <a:rPr sz="2000" spc="-1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22542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muitos</a:t>
            </a:r>
            <a:endParaRPr sz="20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um</a:t>
            </a:r>
            <a:endParaRPr sz="20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000" b="1" spc="-204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190" dirty="0">
                <a:latin typeface="Arial"/>
                <a:cs typeface="Arial"/>
              </a:rPr>
              <a:t>ocorrência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220" dirty="0">
                <a:latin typeface="Arial"/>
                <a:cs typeface="Arial"/>
              </a:rPr>
              <a:t>do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195" dirty="0">
                <a:latin typeface="Arial"/>
                <a:cs typeface="Arial"/>
              </a:rPr>
              <a:t>relacionamento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204" dirty="0">
                <a:latin typeface="Arial"/>
                <a:cs typeface="Arial"/>
              </a:rPr>
              <a:t>é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180" dirty="0">
                <a:latin typeface="Arial"/>
                <a:cs typeface="Arial"/>
              </a:rPr>
              <a:t>opcional</a:t>
            </a:r>
            <a:r>
              <a:rPr sz="2400" spc="-18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000" b="1" spc="-204" dirty="0">
                <a:latin typeface="Arial"/>
                <a:cs typeface="Arial"/>
              </a:rPr>
              <a:t>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190" dirty="0">
                <a:latin typeface="Arial"/>
                <a:cs typeface="Arial"/>
              </a:rPr>
              <a:t>ocorrência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220" dirty="0">
                <a:latin typeface="Arial"/>
                <a:cs typeface="Arial"/>
              </a:rPr>
              <a:t>do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195" dirty="0">
                <a:latin typeface="Arial"/>
                <a:cs typeface="Arial"/>
              </a:rPr>
              <a:t>relacionamento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204" dirty="0">
                <a:latin typeface="Arial"/>
                <a:cs typeface="Arial"/>
              </a:rPr>
              <a:t>é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170" dirty="0">
                <a:latin typeface="Arial"/>
                <a:cs typeface="Arial"/>
              </a:rPr>
              <a:t>obrigatória</a:t>
            </a:r>
            <a:r>
              <a:rPr sz="2400" spc="-17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8883" y="2482734"/>
            <a:ext cx="1828800" cy="685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260"/>
              </a:spcBef>
            </a:pPr>
            <a:r>
              <a:rPr sz="2400" spc="-250" dirty="0">
                <a:latin typeface="Arial MT"/>
                <a:cs typeface="Arial MT"/>
              </a:rPr>
              <a:t>Empregado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16720" y="2477972"/>
            <a:ext cx="1722755" cy="695325"/>
            <a:chOff x="7016720" y="2477972"/>
            <a:chExt cx="1722755" cy="695325"/>
          </a:xfrm>
        </p:grpSpPr>
        <p:sp>
          <p:nvSpPr>
            <p:cNvPr id="14" name="object 14"/>
            <p:cNvSpPr/>
            <p:nvPr/>
          </p:nvSpPr>
          <p:spPr>
            <a:xfrm>
              <a:off x="7021482" y="2482734"/>
              <a:ext cx="1713230" cy="685800"/>
            </a:xfrm>
            <a:custGeom>
              <a:avLst/>
              <a:gdLst/>
              <a:ahLst/>
              <a:cxnLst/>
              <a:rect l="l" t="t" r="r" b="b"/>
              <a:pathLst>
                <a:path w="1713229" h="685800">
                  <a:moveTo>
                    <a:pt x="17129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712912" y="685800"/>
                  </a:lnTo>
                  <a:lnTo>
                    <a:pt x="1712912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1483" y="2482734"/>
              <a:ext cx="1713230" cy="685800"/>
            </a:xfrm>
            <a:custGeom>
              <a:avLst/>
              <a:gdLst/>
              <a:ahLst/>
              <a:cxnLst/>
              <a:rect l="l" t="t" r="r" b="b"/>
              <a:pathLst>
                <a:path w="1713229" h="685800">
                  <a:moveTo>
                    <a:pt x="0" y="0"/>
                  </a:moveTo>
                  <a:lnTo>
                    <a:pt x="1712912" y="0"/>
                  </a:lnTo>
                  <a:lnTo>
                    <a:pt x="1712912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21483" y="2482734"/>
            <a:ext cx="1713230" cy="685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260"/>
              </a:spcBef>
            </a:pPr>
            <a:r>
              <a:rPr sz="2400" spc="-229" dirty="0">
                <a:latin typeface="Arial MT"/>
                <a:cs typeface="Arial MT"/>
              </a:rPr>
              <a:t>Departamento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87683" y="2630372"/>
            <a:ext cx="3738879" cy="314325"/>
            <a:chOff x="3287683" y="2630372"/>
            <a:chExt cx="3738879" cy="314325"/>
          </a:xfrm>
        </p:grpSpPr>
        <p:sp>
          <p:nvSpPr>
            <p:cNvPr id="18" name="object 18"/>
            <p:cNvSpPr/>
            <p:nvPr/>
          </p:nvSpPr>
          <p:spPr>
            <a:xfrm>
              <a:off x="4125883" y="2787534"/>
              <a:ext cx="2514600" cy="0"/>
            </a:xfrm>
            <a:custGeom>
              <a:avLst/>
              <a:gdLst/>
              <a:ahLst/>
              <a:cxnLst/>
              <a:rect l="l" t="t" r="r" b="b"/>
              <a:pathLst>
                <a:path w="2514600">
                  <a:moveTo>
                    <a:pt x="2514599" y="0"/>
                  </a:moveTo>
                  <a:lnTo>
                    <a:pt x="0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7683" y="2787534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599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0083" y="2635134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720" y="2630372"/>
              <a:ext cx="390524" cy="3143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92482" y="2635134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3" y="1403235"/>
            <a:ext cx="36118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solidFill>
                  <a:srgbClr val="EF1F1D"/>
                </a:solidFill>
                <a:latin typeface="Times New Roman"/>
                <a:cs typeface="Times New Roman"/>
              </a:rPr>
              <a:t>Notação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114" dirty="0">
                <a:solidFill>
                  <a:srgbClr val="EF1F1D"/>
                </a:solidFill>
                <a:latin typeface="Times New Roman"/>
                <a:cs typeface="Times New Roman"/>
              </a:rPr>
              <a:t>James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20" dirty="0">
                <a:solidFill>
                  <a:srgbClr val="EF1F1D"/>
                </a:solidFill>
                <a:latin typeface="Times New Roman"/>
                <a:cs typeface="Times New Roman"/>
              </a:rPr>
              <a:t>Martin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5920" y="5032260"/>
            <a:ext cx="1838325" cy="695325"/>
            <a:chOff x="1885920" y="5032260"/>
            <a:chExt cx="1838325" cy="695325"/>
          </a:xfrm>
        </p:grpSpPr>
        <p:sp>
          <p:nvSpPr>
            <p:cNvPr id="4" name="object 4"/>
            <p:cNvSpPr/>
            <p:nvPr/>
          </p:nvSpPr>
          <p:spPr>
            <a:xfrm>
              <a:off x="1890683" y="5037023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1828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828800" y="685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0683" y="5037023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0"/>
                  </a:moveTo>
                  <a:lnTo>
                    <a:pt x="1828799" y="0"/>
                  </a:lnTo>
                  <a:lnTo>
                    <a:pt x="1828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90683" y="5037023"/>
            <a:ext cx="1828800" cy="685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260"/>
              </a:spcBef>
            </a:pPr>
            <a:r>
              <a:rPr sz="2400" spc="-250" dirty="0">
                <a:latin typeface="Arial MT"/>
                <a:cs typeface="Arial MT"/>
              </a:rPr>
              <a:t>Empregado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43720" y="5032260"/>
            <a:ext cx="1722755" cy="695325"/>
            <a:chOff x="7143720" y="5032260"/>
            <a:chExt cx="1722755" cy="695325"/>
          </a:xfrm>
        </p:grpSpPr>
        <p:sp>
          <p:nvSpPr>
            <p:cNvPr id="8" name="object 8"/>
            <p:cNvSpPr/>
            <p:nvPr/>
          </p:nvSpPr>
          <p:spPr>
            <a:xfrm>
              <a:off x="7148483" y="5037023"/>
              <a:ext cx="1713230" cy="685800"/>
            </a:xfrm>
            <a:custGeom>
              <a:avLst/>
              <a:gdLst/>
              <a:ahLst/>
              <a:cxnLst/>
              <a:rect l="l" t="t" r="r" b="b"/>
              <a:pathLst>
                <a:path w="1713229" h="685800">
                  <a:moveTo>
                    <a:pt x="17129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712912" y="685800"/>
                  </a:lnTo>
                  <a:lnTo>
                    <a:pt x="1712912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48483" y="5037023"/>
              <a:ext cx="1713230" cy="685800"/>
            </a:xfrm>
            <a:custGeom>
              <a:avLst/>
              <a:gdLst/>
              <a:ahLst/>
              <a:cxnLst/>
              <a:rect l="l" t="t" r="r" b="b"/>
              <a:pathLst>
                <a:path w="1713229" h="685800">
                  <a:moveTo>
                    <a:pt x="0" y="0"/>
                  </a:moveTo>
                  <a:lnTo>
                    <a:pt x="1712911" y="0"/>
                  </a:lnTo>
                  <a:lnTo>
                    <a:pt x="1712911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48483" y="5037023"/>
            <a:ext cx="1713230" cy="685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260"/>
              </a:spcBef>
            </a:pPr>
            <a:r>
              <a:rPr sz="2400" spc="-229" dirty="0">
                <a:latin typeface="Arial MT"/>
                <a:cs typeface="Arial MT"/>
              </a:rPr>
              <a:t>Departamento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09720" y="2898660"/>
            <a:ext cx="5343525" cy="2600325"/>
            <a:chOff x="1809720" y="2898660"/>
            <a:chExt cx="5343525" cy="2600325"/>
          </a:xfrm>
        </p:grpSpPr>
        <p:sp>
          <p:nvSpPr>
            <p:cNvPr id="12" name="object 12"/>
            <p:cNvSpPr/>
            <p:nvPr/>
          </p:nvSpPr>
          <p:spPr>
            <a:xfrm>
              <a:off x="4557682" y="5341822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22097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9483" y="5341822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5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1883" y="51894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19" y="5184660"/>
              <a:ext cx="390526" cy="314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24283" y="51894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14483" y="2903423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1828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828800" y="685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4483" y="2903423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0"/>
                  </a:moveTo>
                  <a:lnTo>
                    <a:pt x="1828799" y="0"/>
                  </a:lnTo>
                  <a:lnTo>
                    <a:pt x="1828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14483" y="2903423"/>
            <a:ext cx="1828800" cy="685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260"/>
              </a:spcBef>
            </a:pPr>
            <a:r>
              <a:rPr sz="2400" spc="-250" dirty="0">
                <a:latin typeface="Arial MT"/>
                <a:cs typeface="Arial MT"/>
              </a:rPr>
              <a:t>Empregado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72320" y="2898660"/>
            <a:ext cx="1722755" cy="695325"/>
            <a:chOff x="7372320" y="2898660"/>
            <a:chExt cx="1722755" cy="695325"/>
          </a:xfrm>
        </p:grpSpPr>
        <p:sp>
          <p:nvSpPr>
            <p:cNvPr id="21" name="object 21"/>
            <p:cNvSpPr/>
            <p:nvPr/>
          </p:nvSpPr>
          <p:spPr>
            <a:xfrm>
              <a:off x="7377083" y="2903423"/>
              <a:ext cx="1713230" cy="685800"/>
            </a:xfrm>
            <a:custGeom>
              <a:avLst/>
              <a:gdLst/>
              <a:ahLst/>
              <a:cxnLst/>
              <a:rect l="l" t="t" r="r" b="b"/>
              <a:pathLst>
                <a:path w="1713229" h="685800">
                  <a:moveTo>
                    <a:pt x="17129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712912" y="685800"/>
                  </a:lnTo>
                  <a:lnTo>
                    <a:pt x="1712912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7083" y="2903423"/>
              <a:ext cx="1713230" cy="685800"/>
            </a:xfrm>
            <a:custGeom>
              <a:avLst/>
              <a:gdLst/>
              <a:ahLst/>
              <a:cxnLst/>
              <a:rect l="l" t="t" r="r" b="b"/>
              <a:pathLst>
                <a:path w="1713229" h="685800">
                  <a:moveTo>
                    <a:pt x="0" y="0"/>
                  </a:moveTo>
                  <a:lnTo>
                    <a:pt x="1712911" y="0"/>
                  </a:lnTo>
                  <a:lnTo>
                    <a:pt x="1712911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77083" y="2903423"/>
            <a:ext cx="1713230" cy="685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260"/>
              </a:spcBef>
            </a:pPr>
            <a:r>
              <a:rPr sz="2400" spc="-229" dirty="0">
                <a:latin typeface="Arial MT"/>
                <a:cs typeface="Arial MT"/>
              </a:rPr>
              <a:t>Departamento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29120" y="2746260"/>
            <a:ext cx="1762125" cy="1000125"/>
            <a:chOff x="4629120" y="2746260"/>
            <a:chExt cx="1762125" cy="1000125"/>
          </a:xfrm>
        </p:grpSpPr>
        <p:sp>
          <p:nvSpPr>
            <p:cNvPr id="25" name="object 25"/>
            <p:cNvSpPr/>
            <p:nvPr/>
          </p:nvSpPr>
          <p:spPr>
            <a:xfrm>
              <a:off x="4633883" y="2751023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876300" y="0"/>
                  </a:moveTo>
                  <a:lnTo>
                    <a:pt x="0" y="495300"/>
                  </a:lnTo>
                  <a:lnTo>
                    <a:pt x="876300" y="990600"/>
                  </a:lnTo>
                  <a:lnTo>
                    <a:pt x="1752600" y="4953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33883" y="2751023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0" y="495299"/>
                  </a:moveTo>
                  <a:lnTo>
                    <a:pt x="876299" y="0"/>
                  </a:lnTo>
                  <a:lnTo>
                    <a:pt x="1752599" y="495299"/>
                  </a:lnTo>
                  <a:lnTo>
                    <a:pt x="876299" y="990599"/>
                  </a:lnTo>
                  <a:lnTo>
                    <a:pt x="0" y="4952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11073" y="3050743"/>
            <a:ext cx="100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40" dirty="0">
                <a:latin typeface="Arial MT"/>
                <a:cs typeface="Arial MT"/>
              </a:rPr>
              <a:t>T</a:t>
            </a:r>
            <a:r>
              <a:rPr sz="2400" spc="-220" dirty="0">
                <a:latin typeface="Arial MT"/>
                <a:cs typeface="Arial MT"/>
              </a:rPr>
              <a:t>raba</a:t>
            </a:r>
            <a:r>
              <a:rPr sz="2400" spc="-100" dirty="0">
                <a:latin typeface="Arial MT"/>
                <a:cs typeface="Arial MT"/>
              </a:rPr>
              <a:t>l</a:t>
            </a:r>
            <a:r>
              <a:rPr sz="2400" spc="-245" dirty="0">
                <a:latin typeface="Arial MT"/>
                <a:cs typeface="Arial MT"/>
              </a:rPr>
              <a:t>ha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38520" y="3203460"/>
            <a:ext cx="3743325" cy="9525"/>
            <a:chOff x="3638520" y="3203460"/>
            <a:chExt cx="3743325" cy="9525"/>
          </a:xfrm>
        </p:grpSpPr>
        <p:sp>
          <p:nvSpPr>
            <p:cNvPr id="29" name="object 29"/>
            <p:cNvSpPr/>
            <p:nvPr/>
          </p:nvSpPr>
          <p:spPr>
            <a:xfrm>
              <a:off x="6386483" y="3208223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990599" y="0"/>
                  </a:moveTo>
                  <a:lnTo>
                    <a:pt x="0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3283" y="3208223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599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82348" y="3199968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 MT"/>
                <a:cs typeface="Arial MT"/>
              </a:rPr>
              <a:t>(</a:t>
            </a:r>
            <a:r>
              <a:rPr sz="1800" spc="-185" dirty="0">
                <a:latin typeface="Arial MT"/>
                <a:cs typeface="Arial MT"/>
              </a:rPr>
              <a:t>1</a:t>
            </a:r>
            <a:r>
              <a:rPr sz="1800" spc="-135" dirty="0">
                <a:latin typeface="Arial MT"/>
                <a:cs typeface="Arial MT"/>
              </a:rPr>
              <a:t>,1</a:t>
            </a:r>
            <a:r>
              <a:rPr sz="1800" spc="-11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70023" y="3241243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 MT"/>
                <a:cs typeface="Arial MT"/>
              </a:rPr>
              <a:t>(</a:t>
            </a:r>
            <a:r>
              <a:rPr sz="1800" spc="-185" dirty="0">
                <a:latin typeface="Arial MT"/>
                <a:cs typeface="Arial MT"/>
              </a:rPr>
              <a:t>0</a:t>
            </a:r>
            <a:r>
              <a:rPr sz="1800" spc="-135" dirty="0">
                <a:latin typeface="Arial MT"/>
                <a:cs typeface="Arial MT"/>
              </a:rPr>
              <a:t>,n</a:t>
            </a:r>
            <a:r>
              <a:rPr sz="1800" spc="-11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90933" y="3589223"/>
            <a:ext cx="3162300" cy="1524000"/>
            <a:chOff x="3890933" y="3589223"/>
            <a:chExt cx="3162300" cy="1524000"/>
          </a:xfrm>
        </p:grpSpPr>
        <p:sp>
          <p:nvSpPr>
            <p:cNvPr id="34" name="object 34"/>
            <p:cNvSpPr/>
            <p:nvPr/>
          </p:nvSpPr>
          <p:spPr>
            <a:xfrm>
              <a:off x="3948083" y="3589223"/>
              <a:ext cx="0" cy="1485900"/>
            </a:xfrm>
            <a:custGeom>
              <a:avLst/>
              <a:gdLst/>
              <a:ahLst/>
              <a:cxnLst/>
              <a:rect l="l" t="t" r="r" b="b"/>
              <a:pathLst>
                <a:path h="1485900">
                  <a:moveTo>
                    <a:pt x="0" y="0"/>
                  </a:moveTo>
                  <a:lnTo>
                    <a:pt x="0" y="14858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90933" y="499892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96082" y="3589223"/>
              <a:ext cx="0" cy="1485900"/>
            </a:xfrm>
            <a:custGeom>
              <a:avLst/>
              <a:gdLst/>
              <a:ahLst/>
              <a:cxnLst/>
              <a:rect l="l" t="t" r="r" b="b"/>
              <a:pathLst>
                <a:path h="1485900">
                  <a:moveTo>
                    <a:pt x="0" y="0"/>
                  </a:moveTo>
                  <a:lnTo>
                    <a:pt x="0" y="14858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8932" y="499892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3" y="1403235"/>
            <a:ext cx="36118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solidFill>
                  <a:srgbClr val="EF1F1D"/>
                </a:solidFill>
                <a:latin typeface="Times New Roman"/>
                <a:cs typeface="Times New Roman"/>
              </a:rPr>
              <a:t>Notação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114" dirty="0">
                <a:solidFill>
                  <a:srgbClr val="EF1F1D"/>
                </a:solidFill>
                <a:latin typeface="Times New Roman"/>
                <a:cs typeface="Times New Roman"/>
              </a:rPr>
              <a:t>James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20" dirty="0">
                <a:solidFill>
                  <a:srgbClr val="EF1F1D"/>
                </a:solidFill>
                <a:latin typeface="Times New Roman"/>
                <a:cs typeface="Times New Roman"/>
              </a:rPr>
              <a:t>Martin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3523" y="2155393"/>
            <a:ext cx="7583805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spc="-15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principais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diferenças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entre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notações:</a:t>
            </a:r>
            <a:endParaRPr sz="2800">
              <a:latin typeface="Times New Roman"/>
              <a:cs typeface="Times New Roman"/>
            </a:endParaRPr>
          </a:p>
          <a:p>
            <a:pPr marL="749300" marR="252095" indent="-279400">
              <a:lnSpc>
                <a:spcPts val="2900"/>
              </a:lnSpc>
              <a:spcBef>
                <a:spcPts val="50"/>
              </a:spcBef>
              <a:buSzPct val="58333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10" dirty="0">
                <a:latin typeface="Times New Roman"/>
                <a:cs typeface="Times New Roman"/>
              </a:rPr>
              <a:t>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relacionamentos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são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representados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apenas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por</a:t>
            </a:r>
            <a:r>
              <a:rPr sz="2400" spc="5" dirty="0">
                <a:latin typeface="Times New Roman"/>
                <a:cs typeface="Times New Roman"/>
              </a:rPr>
              <a:t> uma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linha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une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duas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entidades;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ts val="2800"/>
              </a:lnSpc>
              <a:buSzPct val="58333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Somente</a:t>
            </a:r>
            <a:r>
              <a:rPr sz="2400" spc="-20" dirty="0">
                <a:latin typeface="Times New Roman"/>
                <a:cs typeface="Times New Roman"/>
              </a:rPr>
              <a:t> relacionamentos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binários;</a:t>
            </a:r>
            <a:endParaRPr sz="2400">
              <a:latin typeface="Times New Roman"/>
              <a:cs typeface="Times New Roman"/>
            </a:endParaRPr>
          </a:p>
          <a:p>
            <a:pPr marL="749300" marR="5080" indent="-279400">
              <a:lnSpc>
                <a:spcPct val="99500"/>
              </a:lnSpc>
              <a:spcBef>
                <a:spcPts val="35"/>
              </a:spcBef>
              <a:buSzPct val="58333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13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notação 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cardinalidade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máxima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mínima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gráfica, 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sendo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assim: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símbolo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mais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próximo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retângulo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é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representação</a:t>
            </a:r>
            <a:r>
              <a:rPr sz="2400" dirty="0">
                <a:latin typeface="Times New Roman"/>
                <a:cs typeface="Times New Roman"/>
              </a:rPr>
              <a:t> da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cardinalidade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máxima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mais</a:t>
            </a:r>
            <a:r>
              <a:rPr sz="2400" dirty="0">
                <a:latin typeface="Times New Roman"/>
                <a:cs typeface="Times New Roman"/>
              </a:rPr>
              <a:t> distante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cardinalidade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mínima.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3" y="1403235"/>
            <a:ext cx="36118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solidFill>
                  <a:srgbClr val="EF1F1D"/>
                </a:solidFill>
                <a:latin typeface="Times New Roman"/>
                <a:cs typeface="Times New Roman"/>
              </a:rPr>
              <a:t>Notação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-114" dirty="0">
                <a:solidFill>
                  <a:srgbClr val="EF1F1D"/>
                </a:solidFill>
                <a:latin typeface="Times New Roman"/>
                <a:cs typeface="Times New Roman"/>
              </a:rPr>
              <a:t>James</a:t>
            </a:r>
            <a:r>
              <a:rPr sz="3200" b="0" spc="-35" dirty="0">
                <a:solidFill>
                  <a:srgbClr val="EF1F1D"/>
                </a:solidFill>
                <a:latin typeface="Times New Roman"/>
                <a:cs typeface="Times New Roman"/>
              </a:rPr>
              <a:t> </a:t>
            </a:r>
            <a:r>
              <a:rPr sz="3200" b="0" spc="20" dirty="0">
                <a:solidFill>
                  <a:srgbClr val="EF1F1D"/>
                </a:solidFill>
                <a:latin typeface="Times New Roman"/>
                <a:cs typeface="Times New Roman"/>
              </a:rPr>
              <a:t>Martin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5128" y="2722848"/>
            <a:ext cx="3804920" cy="659130"/>
            <a:chOff x="3165128" y="2722848"/>
            <a:chExt cx="3804920" cy="659130"/>
          </a:xfrm>
        </p:grpSpPr>
        <p:sp>
          <p:nvSpPr>
            <p:cNvPr id="4" name="object 4"/>
            <p:cNvSpPr/>
            <p:nvPr/>
          </p:nvSpPr>
          <p:spPr>
            <a:xfrm>
              <a:off x="4467119" y="305111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49" y="1258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7119" y="3051113"/>
              <a:ext cx="1294130" cy="1270"/>
            </a:xfrm>
            <a:custGeom>
              <a:avLst/>
              <a:gdLst/>
              <a:ahLst/>
              <a:cxnLst/>
              <a:rect l="l" t="t" r="r" b="b"/>
              <a:pathLst>
                <a:path w="1294129" h="1269">
                  <a:moveTo>
                    <a:pt x="1293571" y="0"/>
                  </a:moveTo>
                  <a:lnTo>
                    <a:pt x="0" y="1258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4919" y="3004535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0"/>
                  </a:moveTo>
                  <a:lnTo>
                    <a:pt x="0" y="91895"/>
                  </a:lnTo>
                  <a:lnTo>
                    <a:pt x="0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7351" y="3051113"/>
              <a:ext cx="1299845" cy="1270"/>
            </a:xfrm>
            <a:custGeom>
              <a:avLst/>
              <a:gdLst/>
              <a:ahLst/>
              <a:cxnLst/>
              <a:rect l="l" t="t" r="r" b="b"/>
              <a:pathLst>
                <a:path w="1299845" h="1269">
                  <a:moveTo>
                    <a:pt x="1299768" y="0"/>
                  </a:moveTo>
                  <a:lnTo>
                    <a:pt x="0" y="1258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3121" y="3004535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91895"/>
                  </a:moveTo>
                  <a:lnTo>
                    <a:pt x="0" y="0"/>
                  </a:lnTo>
                  <a:lnTo>
                    <a:pt x="0" y="91895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60690" y="2725070"/>
              <a:ext cx="1207135" cy="654685"/>
            </a:xfrm>
            <a:custGeom>
              <a:avLst/>
              <a:gdLst/>
              <a:ahLst/>
              <a:cxnLst/>
              <a:rect l="l" t="t" r="r" b="b"/>
              <a:pathLst>
                <a:path w="1207134" h="654685">
                  <a:moveTo>
                    <a:pt x="1206817" y="0"/>
                  </a:moveTo>
                  <a:lnTo>
                    <a:pt x="0" y="0"/>
                  </a:lnTo>
                  <a:lnTo>
                    <a:pt x="0" y="654602"/>
                  </a:lnTo>
                  <a:lnTo>
                    <a:pt x="1206817" y="654602"/>
                  </a:lnTo>
                  <a:lnTo>
                    <a:pt x="1206817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0690" y="2725070"/>
              <a:ext cx="1207135" cy="654685"/>
            </a:xfrm>
            <a:custGeom>
              <a:avLst/>
              <a:gdLst/>
              <a:ahLst/>
              <a:cxnLst/>
              <a:rect l="l" t="t" r="r" b="b"/>
              <a:pathLst>
                <a:path w="1207134" h="654685">
                  <a:moveTo>
                    <a:pt x="0" y="0"/>
                  </a:moveTo>
                  <a:lnTo>
                    <a:pt x="1206816" y="0"/>
                  </a:lnTo>
                  <a:lnTo>
                    <a:pt x="1206816" y="654601"/>
                  </a:lnTo>
                  <a:lnTo>
                    <a:pt x="0" y="654601"/>
                  </a:lnTo>
                  <a:lnTo>
                    <a:pt x="0" y="0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60690" y="2725070"/>
            <a:ext cx="1207135" cy="6546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8255" algn="ctr">
              <a:lnSpc>
                <a:spcPct val="100000"/>
              </a:lnSpc>
            </a:pPr>
            <a:r>
              <a:rPr sz="1400" spc="-40" dirty="0">
                <a:latin typeface="Times New Roman"/>
                <a:cs typeface="Times New Roman"/>
              </a:rPr>
              <a:t>Táxi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8455" y="2696556"/>
            <a:ext cx="1211580" cy="659130"/>
            <a:chOff x="1958455" y="2696556"/>
            <a:chExt cx="1211580" cy="659130"/>
          </a:xfrm>
        </p:grpSpPr>
        <p:sp>
          <p:nvSpPr>
            <p:cNvPr id="13" name="object 13"/>
            <p:cNvSpPr/>
            <p:nvPr/>
          </p:nvSpPr>
          <p:spPr>
            <a:xfrm>
              <a:off x="1960533" y="2698634"/>
              <a:ext cx="1207135" cy="654685"/>
            </a:xfrm>
            <a:custGeom>
              <a:avLst/>
              <a:gdLst/>
              <a:ahLst/>
              <a:cxnLst/>
              <a:rect l="l" t="t" r="r" b="b"/>
              <a:pathLst>
                <a:path w="1207135" h="654685">
                  <a:moveTo>
                    <a:pt x="1206817" y="0"/>
                  </a:moveTo>
                  <a:lnTo>
                    <a:pt x="0" y="0"/>
                  </a:lnTo>
                  <a:lnTo>
                    <a:pt x="0" y="654602"/>
                  </a:lnTo>
                  <a:lnTo>
                    <a:pt x="1206817" y="654602"/>
                  </a:lnTo>
                  <a:lnTo>
                    <a:pt x="1206817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0533" y="2698634"/>
              <a:ext cx="1207135" cy="654685"/>
            </a:xfrm>
            <a:custGeom>
              <a:avLst/>
              <a:gdLst/>
              <a:ahLst/>
              <a:cxnLst/>
              <a:rect l="l" t="t" r="r" b="b"/>
              <a:pathLst>
                <a:path w="1207135" h="654685">
                  <a:moveTo>
                    <a:pt x="0" y="0"/>
                  </a:moveTo>
                  <a:lnTo>
                    <a:pt x="1206816" y="0"/>
                  </a:lnTo>
                  <a:lnTo>
                    <a:pt x="1206816" y="654601"/>
                  </a:lnTo>
                  <a:lnTo>
                    <a:pt x="0" y="654601"/>
                  </a:lnTo>
                  <a:lnTo>
                    <a:pt x="0" y="0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60533" y="2698634"/>
            <a:ext cx="1207135" cy="654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Motorista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8623" y="2155393"/>
            <a:ext cx="342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ss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ç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õe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“</a:t>
            </a:r>
            <a:r>
              <a:rPr sz="2400" u="heavy" spc="-3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2400" u="heavy" spc="-3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</a:t>
            </a:r>
            <a:r>
              <a:rPr sz="2400" u="heavy" spc="-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3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2400" u="heavy" spc="-3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2400" u="heavy" spc="-1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9748" y="4352175"/>
            <a:ext cx="3596640" cy="725170"/>
            <a:chOff x="2029748" y="4352175"/>
            <a:chExt cx="3596640" cy="725170"/>
          </a:xfrm>
        </p:grpSpPr>
        <p:sp>
          <p:nvSpPr>
            <p:cNvPr id="18" name="object 18"/>
            <p:cNvSpPr/>
            <p:nvPr/>
          </p:nvSpPr>
          <p:spPr>
            <a:xfrm>
              <a:off x="4593963" y="4713612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330" y="1147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53196" y="4713612"/>
              <a:ext cx="1040765" cy="1270"/>
            </a:xfrm>
            <a:custGeom>
              <a:avLst/>
              <a:gdLst/>
              <a:ahLst/>
              <a:cxnLst/>
              <a:rect l="l" t="t" r="r" b="b"/>
              <a:pathLst>
                <a:path w="1040764" h="1270">
                  <a:moveTo>
                    <a:pt x="0" y="0"/>
                  </a:moveTo>
                  <a:lnTo>
                    <a:pt x="1040767" y="1147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23732" y="4661969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41"/>
                  </a:moveTo>
                  <a:lnTo>
                    <a:pt x="0" y="0"/>
                  </a:lnTo>
                  <a:lnTo>
                    <a:pt x="0" y="102141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3963" y="4713612"/>
              <a:ext cx="1030605" cy="1270"/>
            </a:xfrm>
            <a:custGeom>
              <a:avLst/>
              <a:gdLst/>
              <a:ahLst/>
              <a:cxnLst/>
              <a:rect l="l" t="t" r="r" b="b"/>
              <a:pathLst>
                <a:path w="1030604" h="1270">
                  <a:moveTo>
                    <a:pt x="0" y="0"/>
                  </a:moveTo>
                  <a:lnTo>
                    <a:pt x="1030119" y="1147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96317" y="4661969"/>
              <a:ext cx="128270" cy="102235"/>
            </a:xfrm>
            <a:custGeom>
              <a:avLst/>
              <a:gdLst/>
              <a:ahLst/>
              <a:cxnLst/>
              <a:rect l="l" t="t" r="r" b="b"/>
              <a:pathLst>
                <a:path w="128270" h="102235">
                  <a:moveTo>
                    <a:pt x="127766" y="0"/>
                  </a:moveTo>
                  <a:lnTo>
                    <a:pt x="0" y="51070"/>
                  </a:lnTo>
                  <a:lnTo>
                    <a:pt x="127766" y="102141"/>
                  </a:lnTo>
                  <a:lnTo>
                    <a:pt x="0" y="5107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24448" y="4661969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41"/>
                  </a:lnTo>
                  <a:lnTo>
                    <a:pt x="0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1970" y="4354398"/>
              <a:ext cx="1521460" cy="720725"/>
            </a:xfrm>
            <a:custGeom>
              <a:avLst/>
              <a:gdLst/>
              <a:ahLst/>
              <a:cxnLst/>
              <a:rect l="l" t="t" r="r" b="b"/>
              <a:pathLst>
                <a:path w="1521460" h="720725">
                  <a:moveTo>
                    <a:pt x="1521223" y="0"/>
                  </a:moveTo>
                  <a:lnTo>
                    <a:pt x="0" y="0"/>
                  </a:lnTo>
                  <a:lnTo>
                    <a:pt x="0" y="720723"/>
                  </a:lnTo>
                  <a:lnTo>
                    <a:pt x="1521223" y="720723"/>
                  </a:lnTo>
                  <a:lnTo>
                    <a:pt x="1521223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31970" y="4354398"/>
              <a:ext cx="1521460" cy="720725"/>
            </a:xfrm>
            <a:custGeom>
              <a:avLst/>
              <a:gdLst/>
              <a:ahLst/>
              <a:cxnLst/>
              <a:rect l="l" t="t" r="r" b="b"/>
              <a:pathLst>
                <a:path w="1521460" h="720725">
                  <a:moveTo>
                    <a:pt x="0" y="0"/>
                  </a:moveTo>
                  <a:lnTo>
                    <a:pt x="1521223" y="0"/>
                  </a:lnTo>
                  <a:lnTo>
                    <a:pt x="1521223" y="720724"/>
                  </a:lnTo>
                  <a:lnTo>
                    <a:pt x="0" y="720724"/>
                  </a:lnTo>
                  <a:lnTo>
                    <a:pt x="0" y="0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31970" y="4354398"/>
            <a:ext cx="1521460" cy="7207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Estado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22004" y="4352319"/>
            <a:ext cx="1525905" cy="725170"/>
            <a:chOff x="5622004" y="4352319"/>
            <a:chExt cx="1525905" cy="725170"/>
          </a:xfrm>
        </p:grpSpPr>
        <p:sp>
          <p:nvSpPr>
            <p:cNvPr id="28" name="object 28"/>
            <p:cNvSpPr/>
            <p:nvPr/>
          </p:nvSpPr>
          <p:spPr>
            <a:xfrm>
              <a:off x="5624083" y="4354398"/>
              <a:ext cx="1521460" cy="720725"/>
            </a:xfrm>
            <a:custGeom>
              <a:avLst/>
              <a:gdLst/>
              <a:ahLst/>
              <a:cxnLst/>
              <a:rect l="l" t="t" r="r" b="b"/>
              <a:pathLst>
                <a:path w="1521459" h="720725">
                  <a:moveTo>
                    <a:pt x="1521223" y="0"/>
                  </a:moveTo>
                  <a:lnTo>
                    <a:pt x="0" y="0"/>
                  </a:lnTo>
                  <a:lnTo>
                    <a:pt x="0" y="720723"/>
                  </a:lnTo>
                  <a:lnTo>
                    <a:pt x="1521223" y="720723"/>
                  </a:lnTo>
                  <a:lnTo>
                    <a:pt x="1521223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24083" y="4354398"/>
              <a:ext cx="1521460" cy="720725"/>
            </a:xfrm>
            <a:custGeom>
              <a:avLst/>
              <a:gdLst/>
              <a:ahLst/>
              <a:cxnLst/>
              <a:rect l="l" t="t" r="r" b="b"/>
              <a:pathLst>
                <a:path w="1521459" h="720725">
                  <a:moveTo>
                    <a:pt x="0" y="0"/>
                  </a:moveTo>
                  <a:lnTo>
                    <a:pt x="1521222" y="0"/>
                  </a:lnTo>
                  <a:lnTo>
                    <a:pt x="1521222" y="720724"/>
                  </a:lnTo>
                  <a:lnTo>
                    <a:pt x="0" y="720724"/>
                  </a:lnTo>
                  <a:lnTo>
                    <a:pt x="0" y="0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24083" y="4354398"/>
            <a:ext cx="1521460" cy="7207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Cidade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7837" y="3739718"/>
            <a:ext cx="3776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ss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ç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õe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“</a:t>
            </a:r>
            <a:r>
              <a:rPr sz="2400" u="heavy" spc="-3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2400" u="heavy" spc="-3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</a:t>
            </a:r>
            <a:r>
              <a:rPr sz="2400" u="heavy" spc="-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3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Mu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400" u="heavy" spc="-22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os</a:t>
            </a:r>
            <a:r>
              <a:rPr sz="2400" u="heavy" spc="-1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02774" y="6080961"/>
            <a:ext cx="4402455" cy="739775"/>
            <a:chOff x="2102774" y="6080961"/>
            <a:chExt cx="4402455" cy="739775"/>
          </a:xfrm>
        </p:grpSpPr>
        <p:sp>
          <p:nvSpPr>
            <p:cNvPr id="33" name="object 33"/>
            <p:cNvSpPr/>
            <p:nvPr/>
          </p:nvSpPr>
          <p:spPr>
            <a:xfrm>
              <a:off x="4986977" y="644891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463" y="1184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8451" y="6448915"/>
              <a:ext cx="1518920" cy="1270"/>
            </a:xfrm>
            <a:custGeom>
              <a:avLst/>
              <a:gdLst/>
              <a:ahLst/>
              <a:cxnLst/>
              <a:rect l="l" t="t" r="r" b="b"/>
              <a:pathLst>
                <a:path w="1518920" h="1270">
                  <a:moveTo>
                    <a:pt x="0" y="0"/>
                  </a:moveTo>
                  <a:lnTo>
                    <a:pt x="1518525" y="1184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68451" y="6396837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104155"/>
                  </a:moveTo>
                  <a:lnTo>
                    <a:pt x="114108" y="52078"/>
                  </a:lnTo>
                  <a:lnTo>
                    <a:pt x="0" y="0"/>
                  </a:lnTo>
                  <a:lnTo>
                    <a:pt x="114108" y="52078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46929" y="6396837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h="104775">
                  <a:moveTo>
                    <a:pt x="0" y="104155"/>
                  </a:moveTo>
                  <a:lnTo>
                    <a:pt x="0" y="0"/>
                  </a:lnTo>
                  <a:lnTo>
                    <a:pt x="0" y="104155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86977" y="6448915"/>
              <a:ext cx="1515745" cy="1270"/>
            </a:xfrm>
            <a:custGeom>
              <a:avLst/>
              <a:gdLst/>
              <a:ahLst/>
              <a:cxnLst/>
              <a:rect l="l" t="t" r="r" b="b"/>
              <a:pathLst>
                <a:path w="1515745" h="1270">
                  <a:moveTo>
                    <a:pt x="0" y="0"/>
                  </a:moveTo>
                  <a:lnTo>
                    <a:pt x="1515599" y="1184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9115" y="6394759"/>
              <a:ext cx="245539" cy="10831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04996" y="6083184"/>
              <a:ext cx="1363980" cy="735330"/>
            </a:xfrm>
            <a:custGeom>
              <a:avLst/>
              <a:gdLst/>
              <a:ahLst/>
              <a:cxnLst/>
              <a:rect l="l" t="t" r="r" b="b"/>
              <a:pathLst>
                <a:path w="1363979" h="735329">
                  <a:moveTo>
                    <a:pt x="1363454" y="0"/>
                  </a:moveTo>
                  <a:lnTo>
                    <a:pt x="0" y="0"/>
                  </a:lnTo>
                  <a:lnTo>
                    <a:pt x="0" y="735013"/>
                  </a:lnTo>
                  <a:lnTo>
                    <a:pt x="1363454" y="735013"/>
                  </a:lnTo>
                  <a:lnTo>
                    <a:pt x="1363454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04997" y="6083184"/>
              <a:ext cx="1363980" cy="735330"/>
            </a:xfrm>
            <a:custGeom>
              <a:avLst/>
              <a:gdLst/>
              <a:ahLst/>
              <a:cxnLst/>
              <a:rect l="l" t="t" r="r" b="b"/>
              <a:pathLst>
                <a:path w="1363979" h="735329">
                  <a:moveTo>
                    <a:pt x="0" y="0"/>
                  </a:moveTo>
                  <a:lnTo>
                    <a:pt x="1363454" y="0"/>
                  </a:lnTo>
                  <a:lnTo>
                    <a:pt x="1363454" y="735012"/>
                  </a:lnTo>
                  <a:lnTo>
                    <a:pt x="0" y="735012"/>
                  </a:lnTo>
                  <a:lnTo>
                    <a:pt x="0" y="0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104997" y="6083184"/>
            <a:ext cx="1363980" cy="73533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600"/>
              </a:spcBef>
            </a:pPr>
            <a:r>
              <a:rPr sz="1600" spc="-45" dirty="0">
                <a:latin typeface="Times New Roman"/>
                <a:cs typeface="Times New Roman"/>
              </a:rPr>
              <a:t>Advogado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500499" y="6081106"/>
            <a:ext cx="1367790" cy="739775"/>
            <a:chOff x="6500499" y="6081106"/>
            <a:chExt cx="1367790" cy="739775"/>
          </a:xfrm>
        </p:grpSpPr>
        <p:sp>
          <p:nvSpPr>
            <p:cNvPr id="43" name="object 43"/>
            <p:cNvSpPr/>
            <p:nvPr/>
          </p:nvSpPr>
          <p:spPr>
            <a:xfrm>
              <a:off x="6502577" y="6083184"/>
              <a:ext cx="1363980" cy="735330"/>
            </a:xfrm>
            <a:custGeom>
              <a:avLst/>
              <a:gdLst/>
              <a:ahLst/>
              <a:cxnLst/>
              <a:rect l="l" t="t" r="r" b="b"/>
              <a:pathLst>
                <a:path w="1363979" h="735329">
                  <a:moveTo>
                    <a:pt x="1363454" y="0"/>
                  </a:moveTo>
                  <a:lnTo>
                    <a:pt x="0" y="0"/>
                  </a:lnTo>
                  <a:lnTo>
                    <a:pt x="0" y="735013"/>
                  </a:lnTo>
                  <a:lnTo>
                    <a:pt x="1363454" y="735013"/>
                  </a:lnTo>
                  <a:lnTo>
                    <a:pt x="1363454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02577" y="6083184"/>
              <a:ext cx="1363980" cy="735330"/>
            </a:xfrm>
            <a:custGeom>
              <a:avLst/>
              <a:gdLst/>
              <a:ahLst/>
              <a:cxnLst/>
              <a:rect l="l" t="t" r="r" b="b"/>
              <a:pathLst>
                <a:path w="1363979" h="735329">
                  <a:moveTo>
                    <a:pt x="0" y="0"/>
                  </a:moveTo>
                  <a:lnTo>
                    <a:pt x="1363454" y="0"/>
                  </a:lnTo>
                  <a:lnTo>
                    <a:pt x="1363454" y="735012"/>
                  </a:lnTo>
                  <a:lnTo>
                    <a:pt x="0" y="735012"/>
                  </a:lnTo>
                  <a:lnTo>
                    <a:pt x="0" y="0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502577" y="6083184"/>
            <a:ext cx="1363980" cy="7353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600" spc="-45" dirty="0">
                <a:latin typeface="Times New Roman"/>
                <a:cs typeface="Times New Roman"/>
              </a:rPr>
              <a:t>Processo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39273" y="5539943"/>
            <a:ext cx="404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ss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ç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õe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“</a:t>
            </a:r>
            <a:r>
              <a:rPr sz="2400" u="heavy" spc="-3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Mu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400" u="heavy" spc="-22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os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</a:t>
            </a:r>
            <a:r>
              <a:rPr sz="2400" u="heavy" spc="-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3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Mu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2400" u="heavy" spc="-22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3" y="1403235"/>
            <a:ext cx="1480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95" dirty="0">
                <a:solidFill>
                  <a:srgbClr val="EF1F1D"/>
                </a:solidFill>
                <a:latin typeface="Times New Roman"/>
                <a:cs typeface="Times New Roman"/>
              </a:rPr>
              <a:t>Exercício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473" y="1980449"/>
            <a:ext cx="7656830" cy="357377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10795" indent="-342900">
              <a:lnSpc>
                <a:spcPct val="79500"/>
              </a:lnSpc>
              <a:spcBef>
                <a:spcPts val="640"/>
              </a:spcBef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Uma </a:t>
            </a:r>
            <a:r>
              <a:rPr sz="2200" spc="-40" dirty="0">
                <a:latin typeface="Times New Roman"/>
                <a:cs typeface="Times New Roman"/>
              </a:rPr>
              <a:t>empresa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é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organizada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em</a:t>
            </a:r>
            <a:r>
              <a:rPr sz="2200" dirty="0">
                <a:latin typeface="Times New Roman"/>
                <a:cs typeface="Times New Roman"/>
              </a:rPr>
              <a:t> departamentos,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cada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 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nome</a:t>
            </a:r>
            <a:r>
              <a:rPr sz="2200" dirty="0">
                <a:latin typeface="Times New Roman"/>
                <a:cs typeface="Times New Roman"/>
              </a:rPr>
              <a:t> único,</a:t>
            </a:r>
            <a:r>
              <a:rPr sz="2200" spc="5" dirty="0">
                <a:latin typeface="Times New Roman"/>
                <a:cs typeface="Times New Roman"/>
              </a:rPr>
              <a:t> uma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sigla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funcionário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responsável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por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gerenciá-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lo. </a:t>
            </a:r>
            <a:r>
              <a:rPr sz="2200" dirty="0">
                <a:latin typeface="Times New Roman"/>
                <a:cs typeface="Times New Roman"/>
              </a:rPr>
              <a:t>Uma </a:t>
            </a:r>
            <a:r>
              <a:rPr sz="2200" spc="5" dirty="0">
                <a:latin typeface="Times New Roman"/>
                <a:cs typeface="Times New Roman"/>
              </a:rPr>
              <a:t>data </a:t>
            </a:r>
            <a:r>
              <a:rPr sz="2200" dirty="0">
                <a:latin typeface="Times New Roman"/>
                <a:cs typeface="Times New Roman"/>
              </a:rPr>
              <a:t>determina </a:t>
            </a:r>
            <a:r>
              <a:rPr sz="2200" spc="25" dirty="0">
                <a:latin typeface="Times New Roman"/>
                <a:cs typeface="Times New Roman"/>
              </a:rPr>
              <a:t>quando </a:t>
            </a:r>
            <a:r>
              <a:rPr sz="2200" spc="5" dirty="0">
                <a:latin typeface="Times New Roman"/>
                <a:cs typeface="Times New Roman"/>
              </a:rPr>
              <a:t>o </a:t>
            </a:r>
            <a:r>
              <a:rPr sz="2200" dirty="0">
                <a:latin typeface="Times New Roman"/>
                <a:cs typeface="Times New Roman"/>
              </a:rPr>
              <a:t>funcionário </a:t>
            </a:r>
            <a:r>
              <a:rPr sz="2200" spc="-5" dirty="0">
                <a:latin typeface="Times New Roman"/>
                <a:cs typeface="Times New Roman"/>
              </a:rPr>
              <a:t>iniciou </a:t>
            </a:r>
            <a:r>
              <a:rPr sz="2200" spc="-55" dirty="0">
                <a:latin typeface="Times New Roman"/>
                <a:cs typeface="Times New Roman"/>
              </a:rPr>
              <a:t>suas 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atividades</a:t>
            </a:r>
            <a:r>
              <a:rPr sz="2200" spc="-5" dirty="0">
                <a:latin typeface="Times New Roman"/>
                <a:cs typeface="Times New Roman"/>
              </a:rPr>
              <a:t> de </a:t>
            </a:r>
            <a:r>
              <a:rPr sz="2200" spc="-45" dirty="0">
                <a:latin typeface="Times New Roman"/>
                <a:cs typeface="Times New Roman"/>
              </a:rPr>
              <a:t>gerência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no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departamento.</a:t>
            </a:r>
            <a:endParaRPr sz="2200">
              <a:latin typeface="Times New Roman"/>
              <a:cs typeface="Times New Roman"/>
            </a:endParaRPr>
          </a:p>
          <a:p>
            <a:pPr marL="355600" marR="237490" indent="-342900">
              <a:lnSpc>
                <a:spcPct val="79500"/>
              </a:lnSpc>
              <a:buClr>
                <a:srgbClr val="FF3300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30" dirty="0">
                <a:latin typeface="Times New Roman"/>
                <a:cs typeface="Times New Roman"/>
              </a:rPr>
              <a:t>Um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departamento</a:t>
            </a:r>
            <a:r>
              <a:rPr sz="2200" dirty="0">
                <a:latin typeface="Times New Roman"/>
                <a:cs typeface="Times New Roman"/>
              </a:rPr>
              <a:t> da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empresa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controla </a:t>
            </a:r>
            <a:r>
              <a:rPr sz="2200" spc="-60" dirty="0">
                <a:latin typeface="Times New Roman"/>
                <a:cs typeface="Times New Roman"/>
              </a:rPr>
              <a:t>vários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projetos,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cada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código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único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nome.</a:t>
            </a:r>
            <a:endParaRPr sz="2200">
              <a:latin typeface="Times New Roman"/>
              <a:cs typeface="Times New Roman"/>
            </a:endParaRPr>
          </a:p>
          <a:p>
            <a:pPr marL="425450" indent="-412750">
              <a:lnSpc>
                <a:spcPts val="1880"/>
              </a:lnSpc>
              <a:buClr>
                <a:srgbClr val="FF3300"/>
              </a:buClr>
              <a:buFont typeface="Wingdings"/>
              <a:buChar char=""/>
              <a:tabLst>
                <a:tab pos="424815" algn="l"/>
                <a:tab pos="425450" algn="l"/>
              </a:tabLst>
            </a:pPr>
            <a:r>
              <a:rPr sz="2200" spc="30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funcionário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empresa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está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vinculado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departamento,</a:t>
            </a:r>
            <a:endParaRPr sz="2200">
              <a:latin typeface="Times New Roman"/>
              <a:cs typeface="Times New Roman"/>
            </a:endParaRPr>
          </a:p>
          <a:p>
            <a:pPr marL="355600" marR="30480">
              <a:lnSpc>
                <a:spcPct val="79500"/>
              </a:lnSpc>
              <a:spcBef>
                <a:spcPts val="320"/>
              </a:spcBef>
            </a:pPr>
            <a:r>
              <a:rPr sz="2200" spc="-55" dirty="0">
                <a:latin typeface="Times New Roman"/>
                <a:cs typeface="Times New Roman"/>
              </a:rPr>
              <a:t>mas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pode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trabalhar </a:t>
            </a:r>
            <a:r>
              <a:rPr sz="2200" spc="-25" dirty="0">
                <a:latin typeface="Times New Roman"/>
                <a:cs typeface="Times New Roman"/>
              </a:rPr>
              <a:t>em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vários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projetos,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sendo</a:t>
            </a:r>
            <a:r>
              <a:rPr sz="2200" spc="5" dirty="0">
                <a:latin typeface="Times New Roman"/>
                <a:cs typeface="Times New Roman"/>
              </a:rPr>
              <a:t> determinado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número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 </a:t>
            </a:r>
            <a:r>
              <a:rPr sz="2200" spc="-10" dirty="0">
                <a:latin typeface="Times New Roman"/>
                <a:cs typeface="Times New Roman"/>
              </a:rPr>
              <a:t>horas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semanais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dedicadas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cada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um.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Além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disso,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todo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funcionáriotem </a:t>
            </a:r>
            <a:r>
              <a:rPr sz="2200" spc="35" dirty="0">
                <a:latin typeface="Times New Roman"/>
                <a:cs typeface="Times New Roman"/>
              </a:rPr>
              <a:t>um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supervisor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direto.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5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"/>
              <a:tabLst>
                <a:tab pos="424815" algn="l"/>
                <a:tab pos="425450" algn="l"/>
              </a:tabLst>
            </a:pPr>
            <a:r>
              <a:rPr dirty="0"/>
              <a:t>	</a:t>
            </a:r>
            <a:r>
              <a:rPr sz="2200" spc="-55" dirty="0">
                <a:latin typeface="Times New Roman"/>
                <a:cs typeface="Times New Roman"/>
              </a:rPr>
              <a:t>Para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cada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funcionário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são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armazenadas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informações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como: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nome,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CPF,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endereço,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telefone(s)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 </a:t>
            </a:r>
            <a:r>
              <a:rPr sz="2200" spc="-15" dirty="0">
                <a:latin typeface="Times New Roman"/>
                <a:cs typeface="Times New Roman"/>
              </a:rPr>
              <a:t>contato,salário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dependentes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(primeiroNome,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idade,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parentesco)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571" y="923334"/>
            <a:ext cx="269684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05" dirty="0">
                <a:latin typeface="Times New Roman"/>
                <a:cs typeface="Times New Roman"/>
              </a:rPr>
              <a:t>Bibliografia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923" y="2221433"/>
            <a:ext cx="201365" cy="182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923" y="3123133"/>
            <a:ext cx="201365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923" y="4037533"/>
            <a:ext cx="201365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923" y="4951932"/>
            <a:ext cx="201365" cy="182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23423" y="2086812"/>
            <a:ext cx="6685915" cy="3782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102360" indent="6350">
              <a:lnSpc>
                <a:spcPts val="2500"/>
              </a:lnSpc>
              <a:spcBef>
                <a:spcPts val="500"/>
              </a:spcBef>
            </a:pPr>
            <a:r>
              <a:rPr sz="2400" spc="-135" dirty="0">
                <a:latin typeface="Times New Roman"/>
                <a:cs typeface="Times New Roman"/>
              </a:rPr>
              <a:t>A</a:t>
            </a:r>
            <a:r>
              <a:rPr sz="2400" spc="-365" dirty="0">
                <a:latin typeface="Times New Roman"/>
                <a:cs typeface="Times New Roman"/>
              </a:rPr>
              <a:t>L</a:t>
            </a:r>
            <a:r>
              <a:rPr sz="2400" spc="-120" dirty="0">
                <a:latin typeface="Times New Roman"/>
                <a:cs typeface="Times New Roman"/>
              </a:rPr>
              <a:t>V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r>
              <a:rPr sz="2400" spc="-285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2009. </a:t>
            </a:r>
            <a:r>
              <a:rPr sz="2400" spc="-105" dirty="0">
                <a:latin typeface="Times New Roman"/>
                <a:cs typeface="Times New Roman"/>
              </a:rPr>
              <a:t>Ba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4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35" dirty="0">
                <a:latin typeface="Times New Roman"/>
                <a:cs typeface="Times New Roman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  </a:t>
            </a:r>
            <a:r>
              <a:rPr sz="2400" spc="-40" dirty="0">
                <a:latin typeface="Times New Roman"/>
                <a:cs typeface="Times New Roman"/>
              </a:rPr>
              <a:t>Desenvolvimento.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Editora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Érica,</a:t>
            </a:r>
            <a:r>
              <a:rPr sz="2400" dirty="0">
                <a:latin typeface="Times New Roman"/>
                <a:cs typeface="Times New Roman"/>
              </a:rPr>
              <a:t> 288 </a:t>
            </a:r>
            <a:r>
              <a:rPr sz="2400" spc="5" dirty="0">
                <a:latin typeface="Times New Roman"/>
                <a:cs typeface="Times New Roman"/>
              </a:rPr>
              <a:t>p.</a:t>
            </a:r>
            <a:endParaRPr sz="2400">
              <a:latin typeface="Times New Roman"/>
              <a:cs typeface="Times New Roman"/>
            </a:endParaRPr>
          </a:p>
          <a:p>
            <a:pPr marL="12700" marR="122555" indent="6350">
              <a:lnSpc>
                <a:spcPts val="2600"/>
              </a:lnSpc>
              <a:spcBef>
                <a:spcPts val="2020"/>
              </a:spcBef>
            </a:pPr>
            <a:r>
              <a:rPr sz="2400" spc="-80" dirty="0">
                <a:latin typeface="Times New Roman"/>
                <a:cs typeface="Times New Roman"/>
              </a:rPr>
              <a:t>DATE,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C.</a:t>
            </a:r>
            <a:r>
              <a:rPr sz="2400" spc="-5" dirty="0">
                <a:latin typeface="Times New Roman"/>
                <a:cs typeface="Times New Roman"/>
              </a:rPr>
              <a:t> 2000.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Introdução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sistemas</a:t>
            </a:r>
            <a:r>
              <a:rPr sz="2400" spc="-5" dirty="0">
                <a:latin typeface="Times New Roman"/>
                <a:cs typeface="Times New Roman"/>
              </a:rPr>
              <a:t> 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banco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dados.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Editora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Campus,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Rio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Janeiro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(Brasil),</a:t>
            </a:r>
            <a:r>
              <a:rPr sz="2400" dirty="0">
                <a:latin typeface="Times New Roman"/>
                <a:cs typeface="Times New Roman"/>
              </a:rPr>
              <a:t> 803</a:t>
            </a:r>
            <a:r>
              <a:rPr sz="2400" spc="5" dirty="0">
                <a:latin typeface="Times New Roman"/>
                <a:cs typeface="Times New Roman"/>
              </a:rPr>
              <a:t> p.</a:t>
            </a:r>
            <a:endParaRPr sz="2400">
              <a:latin typeface="Times New Roman"/>
              <a:cs typeface="Times New Roman"/>
            </a:endParaRPr>
          </a:p>
          <a:p>
            <a:pPr marL="12700" marR="114935" indent="6350">
              <a:lnSpc>
                <a:spcPts val="2600"/>
              </a:lnSpc>
              <a:spcBef>
                <a:spcPts val="2000"/>
              </a:spcBef>
            </a:pPr>
            <a:r>
              <a:rPr sz="2400" spc="-80" dirty="0">
                <a:latin typeface="Times New Roman"/>
                <a:cs typeface="Times New Roman"/>
              </a:rPr>
              <a:t>MILLER,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2009.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Introdução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à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Gerência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Banco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4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M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u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oj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Ed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40" dirty="0">
                <a:latin typeface="Times New Roman"/>
                <a:cs typeface="Times New Roman"/>
              </a:rPr>
              <a:t>t</a:t>
            </a:r>
            <a:r>
              <a:rPr sz="2400" spc="20" dirty="0">
                <a:latin typeface="Times New Roman"/>
                <a:cs typeface="Times New Roman"/>
              </a:rPr>
              <a:t>or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0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T</a:t>
            </a:r>
            <a:r>
              <a:rPr sz="2400" spc="40" dirty="0">
                <a:latin typeface="Times New Roman"/>
                <a:cs typeface="Times New Roman"/>
              </a:rPr>
              <a:t>C,</a:t>
            </a:r>
            <a:r>
              <a:rPr sz="2400" dirty="0">
                <a:latin typeface="Times New Roman"/>
                <a:cs typeface="Times New Roman"/>
              </a:rPr>
              <a:t> 228 </a:t>
            </a:r>
            <a:r>
              <a:rPr sz="2400" spc="25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080" indent="6350">
              <a:lnSpc>
                <a:spcPts val="2600"/>
              </a:lnSpc>
              <a:spcBef>
                <a:spcPts val="2000"/>
              </a:spcBef>
            </a:pPr>
            <a:r>
              <a:rPr sz="2400" spc="-145" dirty="0">
                <a:latin typeface="Times New Roman"/>
                <a:cs typeface="Times New Roman"/>
              </a:rPr>
              <a:t>R</a:t>
            </a:r>
            <a:r>
              <a:rPr sz="2400" spc="145" dirty="0">
                <a:latin typeface="Times New Roman"/>
                <a:cs typeface="Times New Roman"/>
              </a:rPr>
              <a:t>O</a:t>
            </a:r>
            <a:r>
              <a:rPr sz="2400" spc="-155" dirty="0">
                <a:latin typeface="Times New Roman"/>
                <a:cs typeface="Times New Roman"/>
              </a:rPr>
              <a:t>B</a:t>
            </a:r>
            <a:r>
              <a:rPr sz="2400" spc="-2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&amp;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C</a:t>
            </a:r>
            <a:r>
              <a:rPr sz="2400" spc="125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R</a:t>
            </a:r>
            <a:r>
              <a:rPr sz="2400" spc="145" dirty="0">
                <a:latin typeface="Times New Roman"/>
                <a:cs typeface="Times New Roman"/>
              </a:rPr>
              <a:t>O</a:t>
            </a:r>
            <a:r>
              <a:rPr sz="2400" spc="3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-165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C.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40" dirty="0">
                <a:latin typeface="Times New Roman"/>
                <a:cs typeface="Times New Roman"/>
              </a:rPr>
              <a:t>0</a:t>
            </a:r>
            <a:r>
              <a:rPr sz="2400" spc="-114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0.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i</a:t>
            </a:r>
            <a:r>
              <a:rPr sz="2400" spc="-145" dirty="0">
                <a:latin typeface="Times New Roman"/>
                <a:cs typeface="Times New Roman"/>
              </a:rPr>
              <a:t>s</a:t>
            </a:r>
            <a:r>
              <a:rPr sz="2400" spc="4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m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Ba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e  </a:t>
            </a:r>
            <a:r>
              <a:rPr sz="2400" spc="45" dirty="0">
                <a:latin typeface="Times New Roman"/>
                <a:cs typeface="Times New Roman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4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oj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5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ple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40" dirty="0">
                <a:latin typeface="Times New Roman"/>
                <a:cs typeface="Times New Roman"/>
              </a:rPr>
              <a:t>en</a:t>
            </a:r>
            <a:r>
              <a:rPr sz="2400" spc="60" dirty="0">
                <a:latin typeface="Times New Roman"/>
                <a:cs typeface="Times New Roman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ação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m</a:t>
            </a:r>
            <a:r>
              <a:rPr sz="2400" spc="-40" dirty="0">
                <a:latin typeface="Times New Roman"/>
                <a:cs typeface="Times New Roman"/>
              </a:rPr>
              <a:t>i</a:t>
            </a:r>
            <a:r>
              <a:rPr sz="2400" spc="120" dirty="0">
                <a:latin typeface="Times New Roman"/>
                <a:cs typeface="Times New Roman"/>
              </a:rPr>
              <a:t>n</a:t>
            </a:r>
            <a:r>
              <a:rPr sz="2400" spc="-40" dirty="0">
                <a:latin typeface="Times New Roman"/>
                <a:cs typeface="Times New Roman"/>
              </a:rPr>
              <a:t>i</a:t>
            </a:r>
            <a:r>
              <a:rPr sz="2400" spc="-145" dirty="0">
                <a:latin typeface="Times New Roman"/>
                <a:cs typeface="Times New Roman"/>
              </a:rPr>
              <a:t>s</a:t>
            </a:r>
            <a:r>
              <a:rPr sz="2400" spc="50" dirty="0">
                <a:latin typeface="Times New Roman"/>
                <a:cs typeface="Times New Roman"/>
              </a:rPr>
              <a:t>t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ç</a:t>
            </a:r>
            <a:r>
              <a:rPr sz="2400" spc="-50" dirty="0">
                <a:latin typeface="Times New Roman"/>
                <a:cs typeface="Times New Roman"/>
              </a:rPr>
              <a:t>ã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8a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60"/>
              </a:lnSpc>
            </a:pPr>
            <a:r>
              <a:rPr sz="2400" spc="-15" dirty="0">
                <a:latin typeface="Times New Roman"/>
                <a:cs typeface="Times New Roman"/>
              </a:rPr>
              <a:t>Ed.,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Editora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Cengage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Learning,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744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177" y="923334"/>
            <a:ext cx="55727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30" dirty="0">
                <a:latin typeface="Times New Roman"/>
                <a:cs typeface="Times New Roman"/>
              </a:rPr>
              <a:t>Competências</a:t>
            </a:r>
            <a:r>
              <a:rPr sz="4600" b="0" spc="-65" dirty="0">
                <a:latin typeface="Times New Roman"/>
                <a:cs typeface="Times New Roman"/>
              </a:rPr>
              <a:t> </a:t>
            </a:r>
            <a:r>
              <a:rPr sz="4600" b="0" spc="-95" dirty="0">
                <a:latin typeface="Times New Roman"/>
                <a:cs typeface="Times New Roman"/>
              </a:rPr>
              <a:t>desejadas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6223" y="2117293"/>
            <a:ext cx="7340600" cy="2745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285115">
              <a:lnSpc>
                <a:spcPts val="2800"/>
              </a:lnSpc>
              <a:spcBef>
                <a:spcPts val="260"/>
              </a:spcBef>
            </a:pPr>
            <a:r>
              <a:rPr sz="2400" spc="-60" dirty="0">
                <a:latin typeface="Times New Roman"/>
                <a:cs typeface="Times New Roman"/>
              </a:rPr>
              <a:t>Para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compreênsão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conceitos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abordados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desejado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alunos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já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tenham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apropriado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seguintes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competências: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735330" indent="-343535">
              <a:lnSpc>
                <a:spcPts val="284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sz="2400" spc="5" dirty="0">
                <a:latin typeface="Times New Roman"/>
                <a:cs typeface="Times New Roman"/>
              </a:rPr>
              <a:t>Conhecimentos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sobre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algoritmos</a:t>
            </a:r>
            <a:endParaRPr sz="2400">
              <a:latin typeface="Times New Roman"/>
              <a:cs typeface="Times New Roman"/>
            </a:endParaRPr>
          </a:p>
          <a:p>
            <a:pPr marL="1306830">
              <a:lnSpc>
                <a:spcPts val="2840"/>
              </a:lnSpc>
            </a:pP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programação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computadores</a:t>
            </a:r>
            <a:endParaRPr sz="2400">
              <a:latin typeface="Times New Roman"/>
              <a:cs typeface="Times New Roman"/>
            </a:endParaRPr>
          </a:p>
          <a:p>
            <a:pPr marL="735330" indent="-34353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sz="2400" spc="5" dirty="0">
                <a:latin typeface="Times New Roman"/>
                <a:cs typeface="Times New Roman"/>
              </a:rPr>
              <a:t>Conhecimentos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sobre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principais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estruturas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 </a:t>
            </a:r>
            <a:r>
              <a:rPr sz="2400" spc="-15" dirty="0">
                <a:latin typeface="Times New Roman"/>
                <a:cs typeface="Times New Roman"/>
              </a:rPr>
              <a:t>dados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1636" y="407324"/>
            <a:ext cx="5469890" cy="1496695"/>
            <a:chOff x="2701636" y="407324"/>
            <a:chExt cx="5469890" cy="1496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1636" y="407324"/>
              <a:ext cx="5469774" cy="8354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7436" y="1068185"/>
              <a:ext cx="4098174" cy="8354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20875" marR="5080" indent="-690880">
              <a:lnSpc>
                <a:spcPts val="5200"/>
              </a:lnSpc>
              <a:spcBef>
                <a:spcPts val="280"/>
              </a:spcBef>
            </a:pPr>
            <a:r>
              <a:rPr spc="-5" dirty="0"/>
              <a:t>Deﬁnindo</a:t>
            </a:r>
            <a:r>
              <a:rPr spc="-25" dirty="0"/>
              <a:t> </a:t>
            </a:r>
            <a:r>
              <a:rPr dirty="0"/>
              <a:t>o</a:t>
            </a:r>
            <a:r>
              <a:rPr spc="-20" dirty="0"/>
              <a:t> </a:t>
            </a:r>
            <a:r>
              <a:rPr spc="-5" dirty="0"/>
              <a:t>Modelo</a:t>
            </a:r>
            <a:r>
              <a:rPr spc="-20" dirty="0"/>
              <a:t> </a:t>
            </a:r>
            <a:r>
              <a:rPr spc="-5" dirty="0"/>
              <a:t>de </a:t>
            </a:r>
            <a:r>
              <a:rPr spc="-980" dirty="0"/>
              <a:t> </a:t>
            </a:r>
            <a:r>
              <a:rPr spc="-5" dirty="0"/>
              <a:t>Banco</a:t>
            </a:r>
            <a:r>
              <a:rPr spc="-15" dirty="0"/>
              <a:t> </a:t>
            </a:r>
            <a:r>
              <a:rPr spc="-5" dirty="0"/>
              <a:t>de Dados?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1198" y="2415108"/>
            <a:ext cx="234927" cy="2133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5698" y="2051888"/>
            <a:ext cx="8387080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48800"/>
              </a:lnSpc>
              <a:spcBef>
                <a:spcPts val="100"/>
              </a:spcBef>
              <a:tabLst>
                <a:tab pos="1708150" algn="l"/>
                <a:tab pos="2673350" algn="l"/>
                <a:tab pos="2999105" algn="l"/>
                <a:tab pos="4521835" algn="l"/>
                <a:tab pos="5190490" algn="l"/>
                <a:tab pos="6057900" algn="l"/>
                <a:tab pos="6576695" algn="l"/>
              </a:tabLst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nhecido	c</a:t>
            </a:r>
            <a:r>
              <a:rPr sz="2800" spc="-5" dirty="0">
                <a:latin typeface="Calibri"/>
                <a:cs typeface="Calibri"/>
              </a:rPr>
              <a:t>om</a:t>
            </a:r>
            <a:r>
              <a:rPr sz="2800" dirty="0">
                <a:latin typeface="Calibri"/>
                <a:cs typeface="Calibri"/>
              </a:rPr>
              <a:t>o	a	desc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ição	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15" dirty="0">
                <a:latin typeface="Calibri"/>
                <a:cs typeface="Calibri"/>
              </a:rPr>
              <a:t>ti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	de	inf</a:t>
            </a:r>
            <a:r>
              <a:rPr sz="2800" spc="-5" dirty="0">
                <a:latin typeface="Calibri"/>
                <a:cs typeface="Calibri"/>
              </a:rPr>
              <a:t>orm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çõ</a:t>
            </a:r>
            <a:r>
              <a:rPr sz="2800" dirty="0">
                <a:latin typeface="Calibri"/>
                <a:cs typeface="Calibri"/>
              </a:rPr>
              <a:t>es  que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estão </a:t>
            </a:r>
            <a:r>
              <a:rPr sz="2800" spc="-5" dirty="0">
                <a:latin typeface="Calibri"/>
                <a:cs typeface="Calibri"/>
              </a:rPr>
              <a:t>armazenadas</a:t>
            </a:r>
            <a:r>
              <a:rPr sz="2800" dirty="0">
                <a:latin typeface="Calibri"/>
                <a:cs typeface="Calibri"/>
              </a:rPr>
              <a:t> em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 banco de </a:t>
            </a:r>
            <a:r>
              <a:rPr sz="2800" spc="-5" dirty="0">
                <a:latin typeface="Calibri"/>
                <a:cs typeface="Calibri"/>
              </a:rPr>
              <a:t>dados.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1198" y="4840808"/>
            <a:ext cx="234927" cy="2133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5698" y="4477588"/>
            <a:ext cx="838708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 algn="just">
              <a:lnSpc>
                <a:spcPct val="1488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Pode</a:t>
            </a:r>
            <a:r>
              <a:rPr sz="2800" dirty="0">
                <a:latin typeface="Calibri"/>
                <a:cs typeface="Calibri"/>
              </a:rPr>
              <a:t> 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definido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também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modelo</a:t>
            </a:r>
            <a:r>
              <a:rPr sz="2800" dirty="0">
                <a:latin typeface="Calibri"/>
                <a:cs typeface="Calibri"/>
              </a:rPr>
              <a:t> 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dados,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descrevendo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maneira formal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estrutura </a:t>
            </a:r>
            <a:r>
              <a:rPr sz="2800" dirty="0">
                <a:latin typeface="Calibri"/>
                <a:cs typeface="Calibri"/>
              </a:rPr>
              <a:t>de um banco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" dirty="0">
                <a:latin typeface="Calibri"/>
                <a:cs typeface="Calibri"/>
              </a:rPr>
              <a:t> dados.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7811" y="399011"/>
            <a:ext cx="7273635" cy="835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7873" y="426604"/>
            <a:ext cx="7171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Evoluindo</a:t>
            </a:r>
            <a:r>
              <a:rPr spc="-30" dirty="0"/>
              <a:t> </a:t>
            </a:r>
            <a:r>
              <a:rPr dirty="0"/>
              <a:t>em</a:t>
            </a:r>
            <a:r>
              <a:rPr spc="-25" dirty="0"/>
              <a:t> </a:t>
            </a:r>
            <a:r>
              <a:rPr dirty="0"/>
              <a:t>direção</a:t>
            </a:r>
            <a:r>
              <a:rPr spc="-20" dirty="0"/>
              <a:t> </a:t>
            </a:r>
            <a:r>
              <a:rPr dirty="0"/>
              <a:t>ao</a:t>
            </a:r>
            <a:r>
              <a:rPr spc="-25" dirty="0"/>
              <a:t> </a:t>
            </a:r>
            <a:r>
              <a:rPr dirty="0"/>
              <a:t>SGBD</a:t>
            </a:r>
          </a:p>
        </p:txBody>
      </p:sp>
      <p:sp>
        <p:nvSpPr>
          <p:cNvPr id="4" name="object 4"/>
          <p:cNvSpPr/>
          <p:nvPr/>
        </p:nvSpPr>
        <p:spPr>
          <a:xfrm>
            <a:off x="1384272" y="5075123"/>
            <a:ext cx="2952750" cy="1196975"/>
          </a:xfrm>
          <a:custGeom>
            <a:avLst/>
            <a:gdLst/>
            <a:ahLst/>
            <a:cxnLst/>
            <a:rect l="l" t="t" r="r" b="b"/>
            <a:pathLst>
              <a:path w="2952750" h="1196975">
                <a:moveTo>
                  <a:pt x="2952748" y="0"/>
                </a:moveTo>
                <a:lnTo>
                  <a:pt x="0" y="0"/>
                </a:lnTo>
                <a:lnTo>
                  <a:pt x="0" y="1196973"/>
                </a:lnTo>
                <a:lnTo>
                  <a:pt x="2952748" y="1196973"/>
                </a:lnTo>
                <a:lnTo>
                  <a:pt x="295274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4271" y="5075123"/>
            <a:ext cx="2952750" cy="1196975"/>
          </a:xfrm>
          <a:prstGeom prst="rect">
            <a:avLst/>
          </a:prstGeom>
          <a:ln w="9524">
            <a:solidFill>
              <a:srgbClr val="6B5F3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708025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PROGRAMA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9183" y="5075123"/>
            <a:ext cx="1081405" cy="1196975"/>
          </a:xfrm>
          <a:custGeom>
            <a:avLst/>
            <a:gdLst/>
            <a:ahLst/>
            <a:cxnLst/>
            <a:rect l="l" t="t" r="r" b="b"/>
            <a:pathLst>
              <a:path w="1081404" h="1196975">
                <a:moveTo>
                  <a:pt x="1081087" y="0"/>
                </a:moveTo>
                <a:lnTo>
                  <a:pt x="0" y="0"/>
                </a:lnTo>
                <a:lnTo>
                  <a:pt x="0" y="1196973"/>
                </a:lnTo>
                <a:lnTo>
                  <a:pt x="1081087" y="1196973"/>
                </a:lnTo>
                <a:lnTo>
                  <a:pt x="1081087" y="0"/>
                </a:lnTo>
                <a:close/>
              </a:path>
            </a:pathLst>
          </a:custGeom>
          <a:solidFill>
            <a:srgbClr val="D08B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29183" y="5075123"/>
            <a:ext cx="1081405" cy="1196975"/>
          </a:xfrm>
          <a:prstGeom prst="rect">
            <a:avLst/>
          </a:prstGeom>
          <a:ln w="9524">
            <a:solidFill>
              <a:srgbClr val="6B5F3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SGBD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271" y="1906473"/>
            <a:ext cx="4262755" cy="831850"/>
          </a:xfrm>
          <a:prstGeom prst="rect">
            <a:avLst/>
          </a:prstGeom>
          <a:solidFill>
            <a:srgbClr val="5D0A02"/>
          </a:solidFill>
          <a:ln w="9524">
            <a:solidFill>
              <a:srgbClr val="6B5F3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118870" marR="504190" indent="-601980">
              <a:lnSpc>
                <a:spcPts val="28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PROGRAMA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DADOS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ARMAZENADOS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271" y="3273309"/>
            <a:ext cx="4262755" cy="1196975"/>
          </a:xfrm>
          <a:prstGeom prst="rect">
            <a:avLst/>
          </a:prstGeom>
          <a:solidFill>
            <a:srgbClr val="FF2600"/>
          </a:solidFill>
          <a:ln w="9524">
            <a:solidFill>
              <a:srgbClr val="6B5F3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PROGRAMA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96082" y="3197110"/>
            <a:ext cx="1362710" cy="1235075"/>
            <a:chOff x="6996082" y="3197110"/>
            <a:chExt cx="1362710" cy="1235075"/>
          </a:xfrm>
        </p:grpSpPr>
        <p:sp>
          <p:nvSpPr>
            <p:cNvPr id="11" name="object 11"/>
            <p:cNvSpPr/>
            <p:nvPr/>
          </p:nvSpPr>
          <p:spPr>
            <a:xfrm>
              <a:off x="7000844" y="3355066"/>
              <a:ext cx="1330325" cy="1072515"/>
            </a:xfrm>
            <a:custGeom>
              <a:avLst/>
              <a:gdLst/>
              <a:ahLst/>
              <a:cxnLst/>
              <a:rect l="l" t="t" r="r" b="b"/>
              <a:pathLst>
                <a:path w="1330325" h="1072514">
                  <a:moveTo>
                    <a:pt x="1330326" y="0"/>
                  </a:moveTo>
                  <a:lnTo>
                    <a:pt x="1296415" y="48421"/>
                  </a:lnTo>
                  <a:lnTo>
                    <a:pt x="1239512" y="77320"/>
                  </a:lnTo>
                  <a:lnTo>
                    <a:pt x="1201988" y="90474"/>
                  </a:lnTo>
                  <a:lnTo>
                    <a:pt x="1158958" y="102641"/>
                  </a:lnTo>
                  <a:lnTo>
                    <a:pt x="1110826" y="113726"/>
                  </a:lnTo>
                  <a:lnTo>
                    <a:pt x="1058000" y="123636"/>
                  </a:lnTo>
                  <a:lnTo>
                    <a:pt x="1000883" y="132278"/>
                  </a:lnTo>
                  <a:lnTo>
                    <a:pt x="939884" y="139558"/>
                  </a:lnTo>
                  <a:lnTo>
                    <a:pt x="875406" y="145383"/>
                  </a:lnTo>
                  <a:lnTo>
                    <a:pt x="807856" y="149660"/>
                  </a:lnTo>
                  <a:lnTo>
                    <a:pt x="737640" y="152294"/>
                  </a:lnTo>
                  <a:lnTo>
                    <a:pt x="665163" y="153193"/>
                  </a:lnTo>
                  <a:lnTo>
                    <a:pt x="592687" y="152294"/>
                  </a:lnTo>
                  <a:lnTo>
                    <a:pt x="522470" y="149660"/>
                  </a:lnTo>
                  <a:lnTo>
                    <a:pt x="454921" y="145383"/>
                  </a:lnTo>
                  <a:lnTo>
                    <a:pt x="390443" y="139558"/>
                  </a:lnTo>
                  <a:lnTo>
                    <a:pt x="329443" y="132278"/>
                  </a:lnTo>
                  <a:lnTo>
                    <a:pt x="272327" y="123636"/>
                  </a:lnTo>
                  <a:lnTo>
                    <a:pt x="219500" y="113726"/>
                  </a:lnTo>
                  <a:lnTo>
                    <a:pt x="171369" y="102641"/>
                  </a:lnTo>
                  <a:lnTo>
                    <a:pt x="128339" y="90474"/>
                  </a:lnTo>
                  <a:lnTo>
                    <a:pt x="90815" y="77320"/>
                  </a:lnTo>
                  <a:lnTo>
                    <a:pt x="33911" y="48421"/>
                  </a:lnTo>
                  <a:lnTo>
                    <a:pt x="3904" y="16692"/>
                  </a:lnTo>
                  <a:lnTo>
                    <a:pt x="1" y="0"/>
                  </a:lnTo>
                  <a:lnTo>
                    <a:pt x="0" y="919162"/>
                  </a:lnTo>
                  <a:lnTo>
                    <a:pt x="33910" y="967583"/>
                  </a:lnTo>
                  <a:lnTo>
                    <a:pt x="90814" y="996482"/>
                  </a:lnTo>
                  <a:lnTo>
                    <a:pt x="128337" y="1009636"/>
                  </a:lnTo>
                  <a:lnTo>
                    <a:pt x="171368" y="1021803"/>
                  </a:lnTo>
                  <a:lnTo>
                    <a:pt x="219499" y="1032888"/>
                  </a:lnTo>
                  <a:lnTo>
                    <a:pt x="272326" y="1042798"/>
                  </a:lnTo>
                  <a:lnTo>
                    <a:pt x="329442" y="1051440"/>
                  </a:lnTo>
                  <a:lnTo>
                    <a:pt x="390442" y="1058721"/>
                  </a:lnTo>
                  <a:lnTo>
                    <a:pt x="454919" y="1064546"/>
                  </a:lnTo>
                  <a:lnTo>
                    <a:pt x="522469" y="1068822"/>
                  </a:lnTo>
                  <a:lnTo>
                    <a:pt x="592685" y="1071457"/>
                  </a:lnTo>
                  <a:lnTo>
                    <a:pt x="665162" y="1072356"/>
                  </a:lnTo>
                  <a:lnTo>
                    <a:pt x="737639" y="1071457"/>
                  </a:lnTo>
                  <a:lnTo>
                    <a:pt x="807855" y="1068822"/>
                  </a:lnTo>
                  <a:lnTo>
                    <a:pt x="875405" y="1064546"/>
                  </a:lnTo>
                  <a:lnTo>
                    <a:pt x="939883" y="1058721"/>
                  </a:lnTo>
                  <a:lnTo>
                    <a:pt x="1000883" y="1051440"/>
                  </a:lnTo>
                  <a:lnTo>
                    <a:pt x="1057999" y="1042798"/>
                  </a:lnTo>
                  <a:lnTo>
                    <a:pt x="1110826" y="1032888"/>
                  </a:lnTo>
                  <a:lnTo>
                    <a:pt x="1158957" y="1021803"/>
                  </a:lnTo>
                  <a:lnTo>
                    <a:pt x="1201988" y="1009636"/>
                  </a:lnTo>
                  <a:lnTo>
                    <a:pt x="1239512" y="996482"/>
                  </a:lnTo>
                  <a:lnTo>
                    <a:pt x="1296415" y="967583"/>
                  </a:lnTo>
                  <a:lnTo>
                    <a:pt x="1326423" y="935854"/>
                  </a:lnTo>
                  <a:lnTo>
                    <a:pt x="1330326" y="919162"/>
                  </a:lnTo>
                  <a:lnTo>
                    <a:pt x="1330326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0845" y="3201873"/>
              <a:ext cx="1330325" cy="306705"/>
            </a:xfrm>
            <a:custGeom>
              <a:avLst/>
              <a:gdLst/>
              <a:ahLst/>
              <a:cxnLst/>
              <a:rect l="l" t="t" r="r" b="b"/>
              <a:pathLst>
                <a:path w="1330325" h="306704">
                  <a:moveTo>
                    <a:pt x="665162" y="0"/>
                  </a:moveTo>
                  <a:lnTo>
                    <a:pt x="592685" y="898"/>
                  </a:lnTo>
                  <a:lnTo>
                    <a:pt x="522469" y="3533"/>
                  </a:lnTo>
                  <a:lnTo>
                    <a:pt x="454919" y="7809"/>
                  </a:lnTo>
                  <a:lnTo>
                    <a:pt x="390442" y="13635"/>
                  </a:lnTo>
                  <a:lnTo>
                    <a:pt x="329442" y="20915"/>
                  </a:lnTo>
                  <a:lnTo>
                    <a:pt x="272326" y="29557"/>
                  </a:lnTo>
                  <a:lnTo>
                    <a:pt x="219499" y="39467"/>
                  </a:lnTo>
                  <a:lnTo>
                    <a:pt x="171368" y="50553"/>
                  </a:lnTo>
                  <a:lnTo>
                    <a:pt x="128337" y="62719"/>
                  </a:lnTo>
                  <a:lnTo>
                    <a:pt x="90814" y="75874"/>
                  </a:lnTo>
                  <a:lnTo>
                    <a:pt x="33910" y="104772"/>
                  </a:lnTo>
                  <a:lnTo>
                    <a:pt x="3903" y="136501"/>
                  </a:lnTo>
                  <a:lnTo>
                    <a:pt x="0" y="153193"/>
                  </a:lnTo>
                  <a:lnTo>
                    <a:pt x="3903" y="169886"/>
                  </a:lnTo>
                  <a:lnTo>
                    <a:pt x="33910" y="201615"/>
                  </a:lnTo>
                  <a:lnTo>
                    <a:pt x="90814" y="230513"/>
                  </a:lnTo>
                  <a:lnTo>
                    <a:pt x="128337" y="243668"/>
                  </a:lnTo>
                  <a:lnTo>
                    <a:pt x="171368" y="255834"/>
                  </a:lnTo>
                  <a:lnTo>
                    <a:pt x="219499" y="266919"/>
                  </a:lnTo>
                  <a:lnTo>
                    <a:pt x="272326" y="276830"/>
                  </a:lnTo>
                  <a:lnTo>
                    <a:pt x="329442" y="285472"/>
                  </a:lnTo>
                  <a:lnTo>
                    <a:pt x="390442" y="292752"/>
                  </a:lnTo>
                  <a:lnTo>
                    <a:pt x="454919" y="298577"/>
                  </a:lnTo>
                  <a:lnTo>
                    <a:pt x="522469" y="302854"/>
                  </a:lnTo>
                  <a:lnTo>
                    <a:pt x="592685" y="305488"/>
                  </a:lnTo>
                  <a:lnTo>
                    <a:pt x="665162" y="306387"/>
                  </a:lnTo>
                  <a:lnTo>
                    <a:pt x="737639" y="305488"/>
                  </a:lnTo>
                  <a:lnTo>
                    <a:pt x="807855" y="302854"/>
                  </a:lnTo>
                  <a:lnTo>
                    <a:pt x="875405" y="298577"/>
                  </a:lnTo>
                  <a:lnTo>
                    <a:pt x="939882" y="292752"/>
                  </a:lnTo>
                  <a:lnTo>
                    <a:pt x="1000882" y="285472"/>
                  </a:lnTo>
                  <a:lnTo>
                    <a:pt x="1057998" y="276830"/>
                  </a:lnTo>
                  <a:lnTo>
                    <a:pt x="1110825" y="266919"/>
                  </a:lnTo>
                  <a:lnTo>
                    <a:pt x="1158956" y="255834"/>
                  </a:lnTo>
                  <a:lnTo>
                    <a:pt x="1201987" y="243668"/>
                  </a:lnTo>
                  <a:lnTo>
                    <a:pt x="1239510" y="230513"/>
                  </a:lnTo>
                  <a:lnTo>
                    <a:pt x="1296414" y="201615"/>
                  </a:lnTo>
                  <a:lnTo>
                    <a:pt x="1326421" y="169886"/>
                  </a:lnTo>
                  <a:lnTo>
                    <a:pt x="1330325" y="153193"/>
                  </a:lnTo>
                  <a:lnTo>
                    <a:pt x="1326421" y="136501"/>
                  </a:lnTo>
                  <a:lnTo>
                    <a:pt x="1296414" y="104772"/>
                  </a:lnTo>
                  <a:lnTo>
                    <a:pt x="1239510" y="75874"/>
                  </a:lnTo>
                  <a:lnTo>
                    <a:pt x="1201987" y="62719"/>
                  </a:lnTo>
                  <a:lnTo>
                    <a:pt x="1158956" y="50553"/>
                  </a:lnTo>
                  <a:lnTo>
                    <a:pt x="1110825" y="39467"/>
                  </a:lnTo>
                  <a:lnTo>
                    <a:pt x="1057998" y="29557"/>
                  </a:lnTo>
                  <a:lnTo>
                    <a:pt x="1000882" y="20915"/>
                  </a:lnTo>
                  <a:lnTo>
                    <a:pt x="939882" y="13635"/>
                  </a:lnTo>
                  <a:lnTo>
                    <a:pt x="875405" y="7809"/>
                  </a:lnTo>
                  <a:lnTo>
                    <a:pt x="807855" y="3533"/>
                  </a:lnTo>
                  <a:lnTo>
                    <a:pt x="737639" y="898"/>
                  </a:lnTo>
                  <a:lnTo>
                    <a:pt x="665162" y="0"/>
                  </a:lnTo>
                  <a:close/>
                </a:path>
              </a:pathLst>
            </a:custGeom>
            <a:solidFill>
              <a:srgbClr val="C48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00844" y="3201873"/>
              <a:ext cx="1330325" cy="1225550"/>
            </a:xfrm>
            <a:custGeom>
              <a:avLst/>
              <a:gdLst/>
              <a:ahLst/>
              <a:cxnLst/>
              <a:rect l="l" t="t" r="r" b="b"/>
              <a:pathLst>
                <a:path w="1330325" h="1225550">
                  <a:moveTo>
                    <a:pt x="1330325" y="153194"/>
                  </a:moveTo>
                  <a:lnTo>
                    <a:pt x="1296414" y="201615"/>
                  </a:lnTo>
                  <a:lnTo>
                    <a:pt x="1239511" y="230513"/>
                  </a:lnTo>
                  <a:lnTo>
                    <a:pt x="1201987" y="243668"/>
                  </a:lnTo>
                  <a:lnTo>
                    <a:pt x="1158957" y="255834"/>
                  </a:lnTo>
                  <a:lnTo>
                    <a:pt x="1110825" y="266919"/>
                  </a:lnTo>
                  <a:lnTo>
                    <a:pt x="1057999" y="276830"/>
                  </a:lnTo>
                  <a:lnTo>
                    <a:pt x="1000883" y="285472"/>
                  </a:lnTo>
                  <a:lnTo>
                    <a:pt x="939883" y="292752"/>
                  </a:lnTo>
                  <a:lnTo>
                    <a:pt x="875405" y="298577"/>
                  </a:lnTo>
                  <a:lnTo>
                    <a:pt x="807855" y="302854"/>
                  </a:lnTo>
                  <a:lnTo>
                    <a:pt x="737639" y="305488"/>
                  </a:lnTo>
                  <a:lnTo>
                    <a:pt x="665162" y="306387"/>
                  </a:lnTo>
                  <a:lnTo>
                    <a:pt x="592685" y="305488"/>
                  </a:lnTo>
                  <a:lnTo>
                    <a:pt x="522469" y="302854"/>
                  </a:lnTo>
                  <a:lnTo>
                    <a:pt x="454919" y="298577"/>
                  </a:lnTo>
                  <a:lnTo>
                    <a:pt x="390442" y="292752"/>
                  </a:lnTo>
                  <a:lnTo>
                    <a:pt x="329442" y="285472"/>
                  </a:lnTo>
                  <a:lnTo>
                    <a:pt x="272326" y="276830"/>
                  </a:lnTo>
                  <a:lnTo>
                    <a:pt x="219499" y="266919"/>
                  </a:lnTo>
                  <a:lnTo>
                    <a:pt x="171368" y="255834"/>
                  </a:lnTo>
                  <a:lnTo>
                    <a:pt x="128337" y="243668"/>
                  </a:lnTo>
                  <a:lnTo>
                    <a:pt x="90814" y="230513"/>
                  </a:lnTo>
                  <a:lnTo>
                    <a:pt x="33910" y="201615"/>
                  </a:lnTo>
                  <a:lnTo>
                    <a:pt x="3903" y="169886"/>
                  </a:lnTo>
                  <a:lnTo>
                    <a:pt x="0" y="153194"/>
                  </a:lnTo>
                  <a:lnTo>
                    <a:pt x="3903" y="136501"/>
                  </a:lnTo>
                  <a:lnTo>
                    <a:pt x="33910" y="104772"/>
                  </a:lnTo>
                  <a:lnTo>
                    <a:pt x="90814" y="75874"/>
                  </a:lnTo>
                  <a:lnTo>
                    <a:pt x="128337" y="62719"/>
                  </a:lnTo>
                  <a:lnTo>
                    <a:pt x="171368" y="50553"/>
                  </a:lnTo>
                  <a:lnTo>
                    <a:pt x="219499" y="39467"/>
                  </a:lnTo>
                  <a:lnTo>
                    <a:pt x="272326" y="29557"/>
                  </a:lnTo>
                  <a:lnTo>
                    <a:pt x="329442" y="20915"/>
                  </a:lnTo>
                  <a:lnTo>
                    <a:pt x="390442" y="13635"/>
                  </a:lnTo>
                  <a:lnTo>
                    <a:pt x="454919" y="7809"/>
                  </a:lnTo>
                  <a:lnTo>
                    <a:pt x="522469" y="3533"/>
                  </a:lnTo>
                  <a:lnTo>
                    <a:pt x="592685" y="898"/>
                  </a:lnTo>
                  <a:lnTo>
                    <a:pt x="665162" y="0"/>
                  </a:lnTo>
                  <a:lnTo>
                    <a:pt x="737639" y="898"/>
                  </a:lnTo>
                  <a:lnTo>
                    <a:pt x="807855" y="3533"/>
                  </a:lnTo>
                  <a:lnTo>
                    <a:pt x="875405" y="7809"/>
                  </a:lnTo>
                  <a:lnTo>
                    <a:pt x="939883" y="13635"/>
                  </a:lnTo>
                  <a:lnTo>
                    <a:pt x="1000883" y="20915"/>
                  </a:lnTo>
                  <a:lnTo>
                    <a:pt x="1057999" y="29557"/>
                  </a:lnTo>
                  <a:lnTo>
                    <a:pt x="1110825" y="39467"/>
                  </a:lnTo>
                  <a:lnTo>
                    <a:pt x="1158957" y="50553"/>
                  </a:lnTo>
                  <a:lnTo>
                    <a:pt x="1201987" y="62719"/>
                  </a:lnTo>
                  <a:lnTo>
                    <a:pt x="1239511" y="75874"/>
                  </a:lnTo>
                  <a:lnTo>
                    <a:pt x="1296414" y="104772"/>
                  </a:lnTo>
                  <a:lnTo>
                    <a:pt x="1326422" y="136501"/>
                  </a:lnTo>
                  <a:lnTo>
                    <a:pt x="1330325" y="153194"/>
                  </a:lnTo>
                  <a:close/>
                </a:path>
                <a:path w="1330325" h="1225550">
                  <a:moveTo>
                    <a:pt x="1330325" y="1072355"/>
                  </a:moveTo>
                  <a:lnTo>
                    <a:pt x="1296414" y="1120776"/>
                  </a:lnTo>
                  <a:lnTo>
                    <a:pt x="1239511" y="1149675"/>
                  </a:lnTo>
                  <a:lnTo>
                    <a:pt x="1201987" y="1162830"/>
                  </a:lnTo>
                  <a:lnTo>
                    <a:pt x="1158957" y="1174996"/>
                  </a:lnTo>
                  <a:lnTo>
                    <a:pt x="1110825" y="1186081"/>
                  </a:lnTo>
                  <a:lnTo>
                    <a:pt x="1057999" y="1195992"/>
                  </a:lnTo>
                  <a:lnTo>
                    <a:pt x="1000883" y="1204634"/>
                  </a:lnTo>
                  <a:lnTo>
                    <a:pt x="939883" y="1211914"/>
                  </a:lnTo>
                  <a:lnTo>
                    <a:pt x="875405" y="1217739"/>
                  </a:lnTo>
                  <a:lnTo>
                    <a:pt x="807855" y="1222016"/>
                  </a:lnTo>
                  <a:lnTo>
                    <a:pt x="737639" y="1224650"/>
                  </a:lnTo>
                  <a:lnTo>
                    <a:pt x="665162" y="1225549"/>
                  </a:lnTo>
                  <a:lnTo>
                    <a:pt x="592685" y="1224650"/>
                  </a:lnTo>
                  <a:lnTo>
                    <a:pt x="522469" y="1222016"/>
                  </a:lnTo>
                  <a:lnTo>
                    <a:pt x="454919" y="1217739"/>
                  </a:lnTo>
                  <a:lnTo>
                    <a:pt x="390442" y="1211914"/>
                  </a:lnTo>
                  <a:lnTo>
                    <a:pt x="329442" y="1204634"/>
                  </a:lnTo>
                  <a:lnTo>
                    <a:pt x="272326" y="1195992"/>
                  </a:lnTo>
                  <a:lnTo>
                    <a:pt x="219499" y="1186081"/>
                  </a:lnTo>
                  <a:lnTo>
                    <a:pt x="171368" y="1174996"/>
                  </a:lnTo>
                  <a:lnTo>
                    <a:pt x="128337" y="1162830"/>
                  </a:lnTo>
                  <a:lnTo>
                    <a:pt x="90814" y="1149675"/>
                  </a:lnTo>
                  <a:lnTo>
                    <a:pt x="33910" y="1120776"/>
                  </a:lnTo>
                  <a:lnTo>
                    <a:pt x="3903" y="1089047"/>
                  </a:lnTo>
                  <a:lnTo>
                    <a:pt x="0" y="1072355"/>
                  </a:lnTo>
                  <a:lnTo>
                    <a:pt x="0" y="1531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5940" y="3670069"/>
              <a:ext cx="1342505" cy="4904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041485" y="369566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ARQUIVO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4009" y="3432059"/>
            <a:ext cx="1367155" cy="763905"/>
            <a:chOff x="5634009" y="3432059"/>
            <a:chExt cx="1367155" cy="763905"/>
          </a:xfrm>
        </p:grpSpPr>
        <p:sp>
          <p:nvSpPr>
            <p:cNvPr id="17" name="object 17"/>
            <p:cNvSpPr/>
            <p:nvPr/>
          </p:nvSpPr>
          <p:spPr>
            <a:xfrm>
              <a:off x="5634009" y="3489209"/>
              <a:ext cx="1329055" cy="0"/>
            </a:xfrm>
            <a:custGeom>
              <a:avLst/>
              <a:gdLst/>
              <a:ahLst/>
              <a:cxnLst/>
              <a:rect l="l" t="t" r="r" b="b"/>
              <a:pathLst>
                <a:path w="1329054">
                  <a:moveTo>
                    <a:pt x="0" y="0"/>
                  </a:moveTo>
                  <a:lnTo>
                    <a:pt x="132873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6547" y="343205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72109" y="4138498"/>
              <a:ext cx="1329055" cy="0"/>
            </a:xfrm>
            <a:custGeom>
              <a:avLst/>
              <a:gdLst/>
              <a:ahLst/>
              <a:cxnLst/>
              <a:rect l="l" t="t" r="r" b="b"/>
              <a:pathLst>
                <a:path w="1329054">
                  <a:moveTo>
                    <a:pt x="1328737" y="0"/>
                  </a:moveTo>
                  <a:lnTo>
                    <a:pt x="0" y="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34009" y="408134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996082" y="4925897"/>
            <a:ext cx="1339850" cy="1235075"/>
            <a:chOff x="6996082" y="4925897"/>
            <a:chExt cx="1339850" cy="1235075"/>
          </a:xfrm>
        </p:grpSpPr>
        <p:sp>
          <p:nvSpPr>
            <p:cNvPr id="22" name="object 22"/>
            <p:cNvSpPr/>
            <p:nvPr/>
          </p:nvSpPr>
          <p:spPr>
            <a:xfrm>
              <a:off x="7000844" y="5083853"/>
              <a:ext cx="1330325" cy="1072515"/>
            </a:xfrm>
            <a:custGeom>
              <a:avLst/>
              <a:gdLst/>
              <a:ahLst/>
              <a:cxnLst/>
              <a:rect l="l" t="t" r="r" b="b"/>
              <a:pathLst>
                <a:path w="1330325" h="1072514">
                  <a:moveTo>
                    <a:pt x="1330326" y="0"/>
                  </a:moveTo>
                  <a:lnTo>
                    <a:pt x="1296415" y="48421"/>
                  </a:lnTo>
                  <a:lnTo>
                    <a:pt x="1239512" y="77320"/>
                  </a:lnTo>
                  <a:lnTo>
                    <a:pt x="1201988" y="90474"/>
                  </a:lnTo>
                  <a:lnTo>
                    <a:pt x="1158958" y="102641"/>
                  </a:lnTo>
                  <a:lnTo>
                    <a:pt x="1110826" y="113726"/>
                  </a:lnTo>
                  <a:lnTo>
                    <a:pt x="1058000" y="123636"/>
                  </a:lnTo>
                  <a:lnTo>
                    <a:pt x="1000883" y="132278"/>
                  </a:lnTo>
                  <a:lnTo>
                    <a:pt x="939884" y="139558"/>
                  </a:lnTo>
                  <a:lnTo>
                    <a:pt x="875406" y="145383"/>
                  </a:lnTo>
                  <a:lnTo>
                    <a:pt x="807856" y="149660"/>
                  </a:lnTo>
                  <a:lnTo>
                    <a:pt x="737640" y="152294"/>
                  </a:lnTo>
                  <a:lnTo>
                    <a:pt x="665163" y="153193"/>
                  </a:lnTo>
                  <a:lnTo>
                    <a:pt x="592687" y="152294"/>
                  </a:lnTo>
                  <a:lnTo>
                    <a:pt x="522470" y="149660"/>
                  </a:lnTo>
                  <a:lnTo>
                    <a:pt x="454921" y="145383"/>
                  </a:lnTo>
                  <a:lnTo>
                    <a:pt x="390443" y="139558"/>
                  </a:lnTo>
                  <a:lnTo>
                    <a:pt x="329443" y="132278"/>
                  </a:lnTo>
                  <a:lnTo>
                    <a:pt x="272327" y="123636"/>
                  </a:lnTo>
                  <a:lnTo>
                    <a:pt x="219500" y="113726"/>
                  </a:lnTo>
                  <a:lnTo>
                    <a:pt x="171369" y="102641"/>
                  </a:lnTo>
                  <a:lnTo>
                    <a:pt x="128339" y="90474"/>
                  </a:lnTo>
                  <a:lnTo>
                    <a:pt x="90815" y="77320"/>
                  </a:lnTo>
                  <a:lnTo>
                    <a:pt x="33911" y="48421"/>
                  </a:lnTo>
                  <a:lnTo>
                    <a:pt x="3904" y="16692"/>
                  </a:lnTo>
                  <a:lnTo>
                    <a:pt x="1" y="0"/>
                  </a:lnTo>
                  <a:lnTo>
                    <a:pt x="0" y="919162"/>
                  </a:lnTo>
                  <a:lnTo>
                    <a:pt x="33910" y="967583"/>
                  </a:lnTo>
                  <a:lnTo>
                    <a:pt x="90814" y="996482"/>
                  </a:lnTo>
                  <a:lnTo>
                    <a:pt x="128337" y="1009636"/>
                  </a:lnTo>
                  <a:lnTo>
                    <a:pt x="171368" y="1021803"/>
                  </a:lnTo>
                  <a:lnTo>
                    <a:pt x="219499" y="1032888"/>
                  </a:lnTo>
                  <a:lnTo>
                    <a:pt x="272326" y="1042798"/>
                  </a:lnTo>
                  <a:lnTo>
                    <a:pt x="329442" y="1051440"/>
                  </a:lnTo>
                  <a:lnTo>
                    <a:pt x="390442" y="1058721"/>
                  </a:lnTo>
                  <a:lnTo>
                    <a:pt x="454919" y="1064546"/>
                  </a:lnTo>
                  <a:lnTo>
                    <a:pt x="522469" y="1068822"/>
                  </a:lnTo>
                  <a:lnTo>
                    <a:pt x="592685" y="1071457"/>
                  </a:lnTo>
                  <a:lnTo>
                    <a:pt x="665162" y="1072356"/>
                  </a:lnTo>
                  <a:lnTo>
                    <a:pt x="737639" y="1071457"/>
                  </a:lnTo>
                  <a:lnTo>
                    <a:pt x="807855" y="1068822"/>
                  </a:lnTo>
                  <a:lnTo>
                    <a:pt x="875405" y="1064546"/>
                  </a:lnTo>
                  <a:lnTo>
                    <a:pt x="939883" y="1058721"/>
                  </a:lnTo>
                  <a:lnTo>
                    <a:pt x="1000883" y="1051440"/>
                  </a:lnTo>
                  <a:lnTo>
                    <a:pt x="1057999" y="1042798"/>
                  </a:lnTo>
                  <a:lnTo>
                    <a:pt x="1110826" y="1032888"/>
                  </a:lnTo>
                  <a:lnTo>
                    <a:pt x="1158957" y="1021803"/>
                  </a:lnTo>
                  <a:lnTo>
                    <a:pt x="1201988" y="1009636"/>
                  </a:lnTo>
                  <a:lnTo>
                    <a:pt x="1239512" y="996482"/>
                  </a:lnTo>
                  <a:lnTo>
                    <a:pt x="1296415" y="967583"/>
                  </a:lnTo>
                  <a:lnTo>
                    <a:pt x="1326423" y="935854"/>
                  </a:lnTo>
                  <a:lnTo>
                    <a:pt x="1330326" y="919162"/>
                  </a:lnTo>
                  <a:lnTo>
                    <a:pt x="1330326" y="0"/>
                  </a:lnTo>
                  <a:close/>
                </a:path>
              </a:pathLst>
            </a:custGeom>
            <a:solidFill>
              <a:srgbClr val="9A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00845" y="4930659"/>
              <a:ext cx="1330325" cy="306705"/>
            </a:xfrm>
            <a:custGeom>
              <a:avLst/>
              <a:gdLst/>
              <a:ahLst/>
              <a:cxnLst/>
              <a:rect l="l" t="t" r="r" b="b"/>
              <a:pathLst>
                <a:path w="1330325" h="306704">
                  <a:moveTo>
                    <a:pt x="665162" y="0"/>
                  </a:moveTo>
                  <a:lnTo>
                    <a:pt x="592685" y="898"/>
                  </a:lnTo>
                  <a:lnTo>
                    <a:pt x="522469" y="3533"/>
                  </a:lnTo>
                  <a:lnTo>
                    <a:pt x="454919" y="7809"/>
                  </a:lnTo>
                  <a:lnTo>
                    <a:pt x="390442" y="13635"/>
                  </a:lnTo>
                  <a:lnTo>
                    <a:pt x="329442" y="20915"/>
                  </a:lnTo>
                  <a:lnTo>
                    <a:pt x="272326" y="29557"/>
                  </a:lnTo>
                  <a:lnTo>
                    <a:pt x="219499" y="39467"/>
                  </a:lnTo>
                  <a:lnTo>
                    <a:pt x="171368" y="50553"/>
                  </a:lnTo>
                  <a:lnTo>
                    <a:pt x="128337" y="62719"/>
                  </a:lnTo>
                  <a:lnTo>
                    <a:pt x="90814" y="75874"/>
                  </a:lnTo>
                  <a:lnTo>
                    <a:pt x="33910" y="104772"/>
                  </a:lnTo>
                  <a:lnTo>
                    <a:pt x="3903" y="136501"/>
                  </a:lnTo>
                  <a:lnTo>
                    <a:pt x="0" y="153193"/>
                  </a:lnTo>
                  <a:lnTo>
                    <a:pt x="3903" y="169886"/>
                  </a:lnTo>
                  <a:lnTo>
                    <a:pt x="33910" y="201615"/>
                  </a:lnTo>
                  <a:lnTo>
                    <a:pt x="90814" y="230513"/>
                  </a:lnTo>
                  <a:lnTo>
                    <a:pt x="128337" y="243668"/>
                  </a:lnTo>
                  <a:lnTo>
                    <a:pt x="171368" y="255834"/>
                  </a:lnTo>
                  <a:lnTo>
                    <a:pt x="219499" y="266919"/>
                  </a:lnTo>
                  <a:lnTo>
                    <a:pt x="272326" y="276830"/>
                  </a:lnTo>
                  <a:lnTo>
                    <a:pt x="329442" y="285472"/>
                  </a:lnTo>
                  <a:lnTo>
                    <a:pt x="390442" y="292752"/>
                  </a:lnTo>
                  <a:lnTo>
                    <a:pt x="454919" y="298577"/>
                  </a:lnTo>
                  <a:lnTo>
                    <a:pt x="522469" y="302854"/>
                  </a:lnTo>
                  <a:lnTo>
                    <a:pt x="592685" y="305488"/>
                  </a:lnTo>
                  <a:lnTo>
                    <a:pt x="665162" y="306387"/>
                  </a:lnTo>
                  <a:lnTo>
                    <a:pt x="737639" y="305488"/>
                  </a:lnTo>
                  <a:lnTo>
                    <a:pt x="807855" y="302854"/>
                  </a:lnTo>
                  <a:lnTo>
                    <a:pt x="875405" y="298577"/>
                  </a:lnTo>
                  <a:lnTo>
                    <a:pt x="939882" y="292752"/>
                  </a:lnTo>
                  <a:lnTo>
                    <a:pt x="1000882" y="285472"/>
                  </a:lnTo>
                  <a:lnTo>
                    <a:pt x="1057998" y="276830"/>
                  </a:lnTo>
                  <a:lnTo>
                    <a:pt x="1110825" y="266919"/>
                  </a:lnTo>
                  <a:lnTo>
                    <a:pt x="1158956" y="255834"/>
                  </a:lnTo>
                  <a:lnTo>
                    <a:pt x="1201987" y="243668"/>
                  </a:lnTo>
                  <a:lnTo>
                    <a:pt x="1239510" y="230513"/>
                  </a:lnTo>
                  <a:lnTo>
                    <a:pt x="1296414" y="201615"/>
                  </a:lnTo>
                  <a:lnTo>
                    <a:pt x="1326421" y="169886"/>
                  </a:lnTo>
                  <a:lnTo>
                    <a:pt x="1330325" y="153193"/>
                  </a:lnTo>
                  <a:lnTo>
                    <a:pt x="1326421" y="136501"/>
                  </a:lnTo>
                  <a:lnTo>
                    <a:pt x="1296414" y="104772"/>
                  </a:lnTo>
                  <a:lnTo>
                    <a:pt x="1239510" y="75874"/>
                  </a:lnTo>
                  <a:lnTo>
                    <a:pt x="1201987" y="62719"/>
                  </a:lnTo>
                  <a:lnTo>
                    <a:pt x="1158956" y="50553"/>
                  </a:lnTo>
                  <a:lnTo>
                    <a:pt x="1110825" y="39467"/>
                  </a:lnTo>
                  <a:lnTo>
                    <a:pt x="1057998" y="29557"/>
                  </a:lnTo>
                  <a:lnTo>
                    <a:pt x="1000882" y="20915"/>
                  </a:lnTo>
                  <a:lnTo>
                    <a:pt x="939882" y="13635"/>
                  </a:lnTo>
                  <a:lnTo>
                    <a:pt x="875405" y="7809"/>
                  </a:lnTo>
                  <a:lnTo>
                    <a:pt x="807855" y="3533"/>
                  </a:lnTo>
                  <a:lnTo>
                    <a:pt x="737639" y="898"/>
                  </a:lnTo>
                  <a:lnTo>
                    <a:pt x="665162" y="0"/>
                  </a:lnTo>
                  <a:close/>
                </a:path>
              </a:pathLst>
            </a:custGeom>
            <a:solidFill>
              <a:srgbClr val="C48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00844" y="4930659"/>
              <a:ext cx="1330325" cy="1225550"/>
            </a:xfrm>
            <a:custGeom>
              <a:avLst/>
              <a:gdLst/>
              <a:ahLst/>
              <a:cxnLst/>
              <a:rect l="l" t="t" r="r" b="b"/>
              <a:pathLst>
                <a:path w="1330325" h="1225550">
                  <a:moveTo>
                    <a:pt x="1330325" y="153193"/>
                  </a:moveTo>
                  <a:lnTo>
                    <a:pt x="1296414" y="201615"/>
                  </a:lnTo>
                  <a:lnTo>
                    <a:pt x="1239511" y="230513"/>
                  </a:lnTo>
                  <a:lnTo>
                    <a:pt x="1201987" y="243668"/>
                  </a:lnTo>
                  <a:lnTo>
                    <a:pt x="1158957" y="255834"/>
                  </a:lnTo>
                  <a:lnTo>
                    <a:pt x="1110825" y="266919"/>
                  </a:lnTo>
                  <a:lnTo>
                    <a:pt x="1057999" y="276830"/>
                  </a:lnTo>
                  <a:lnTo>
                    <a:pt x="1000883" y="285472"/>
                  </a:lnTo>
                  <a:lnTo>
                    <a:pt x="939883" y="292752"/>
                  </a:lnTo>
                  <a:lnTo>
                    <a:pt x="875405" y="298577"/>
                  </a:lnTo>
                  <a:lnTo>
                    <a:pt x="807855" y="302854"/>
                  </a:lnTo>
                  <a:lnTo>
                    <a:pt x="737639" y="305488"/>
                  </a:lnTo>
                  <a:lnTo>
                    <a:pt x="665162" y="306387"/>
                  </a:lnTo>
                  <a:lnTo>
                    <a:pt x="592685" y="305488"/>
                  </a:lnTo>
                  <a:lnTo>
                    <a:pt x="522469" y="302854"/>
                  </a:lnTo>
                  <a:lnTo>
                    <a:pt x="454919" y="298577"/>
                  </a:lnTo>
                  <a:lnTo>
                    <a:pt x="390442" y="292752"/>
                  </a:lnTo>
                  <a:lnTo>
                    <a:pt x="329442" y="285472"/>
                  </a:lnTo>
                  <a:lnTo>
                    <a:pt x="272326" y="276830"/>
                  </a:lnTo>
                  <a:lnTo>
                    <a:pt x="219499" y="266919"/>
                  </a:lnTo>
                  <a:lnTo>
                    <a:pt x="171368" y="255834"/>
                  </a:lnTo>
                  <a:lnTo>
                    <a:pt x="128337" y="243668"/>
                  </a:lnTo>
                  <a:lnTo>
                    <a:pt x="90814" y="230513"/>
                  </a:lnTo>
                  <a:lnTo>
                    <a:pt x="33910" y="201615"/>
                  </a:lnTo>
                  <a:lnTo>
                    <a:pt x="3903" y="169886"/>
                  </a:lnTo>
                  <a:lnTo>
                    <a:pt x="0" y="153193"/>
                  </a:lnTo>
                  <a:lnTo>
                    <a:pt x="3903" y="136501"/>
                  </a:lnTo>
                  <a:lnTo>
                    <a:pt x="33910" y="104772"/>
                  </a:lnTo>
                  <a:lnTo>
                    <a:pt x="90814" y="75874"/>
                  </a:lnTo>
                  <a:lnTo>
                    <a:pt x="128337" y="62719"/>
                  </a:lnTo>
                  <a:lnTo>
                    <a:pt x="171368" y="50553"/>
                  </a:lnTo>
                  <a:lnTo>
                    <a:pt x="219499" y="39467"/>
                  </a:lnTo>
                  <a:lnTo>
                    <a:pt x="272326" y="29557"/>
                  </a:lnTo>
                  <a:lnTo>
                    <a:pt x="329442" y="20915"/>
                  </a:lnTo>
                  <a:lnTo>
                    <a:pt x="390442" y="13635"/>
                  </a:lnTo>
                  <a:lnTo>
                    <a:pt x="454919" y="7809"/>
                  </a:lnTo>
                  <a:lnTo>
                    <a:pt x="522469" y="3533"/>
                  </a:lnTo>
                  <a:lnTo>
                    <a:pt x="592685" y="898"/>
                  </a:lnTo>
                  <a:lnTo>
                    <a:pt x="665162" y="0"/>
                  </a:lnTo>
                  <a:lnTo>
                    <a:pt x="737639" y="898"/>
                  </a:lnTo>
                  <a:lnTo>
                    <a:pt x="807855" y="3533"/>
                  </a:lnTo>
                  <a:lnTo>
                    <a:pt x="875405" y="7809"/>
                  </a:lnTo>
                  <a:lnTo>
                    <a:pt x="939883" y="13635"/>
                  </a:lnTo>
                  <a:lnTo>
                    <a:pt x="1000883" y="20915"/>
                  </a:lnTo>
                  <a:lnTo>
                    <a:pt x="1057999" y="29557"/>
                  </a:lnTo>
                  <a:lnTo>
                    <a:pt x="1110825" y="39467"/>
                  </a:lnTo>
                  <a:lnTo>
                    <a:pt x="1158957" y="50553"/>
                  </a:lnTo>
                  <a:lnTo>
                    <a:pt x="1201987" y="62719"/>
                  </a:lnTo>
                  <a:lnTo>
                    <a:pt x="1239511" y="75874"/>
                  </a:lnTo>
                  <a:lnTo>
                    <a:pt x="1296414" y="104772"/>
                  </a:lnTo>
                  <a:lnTo>
                    <a:pt x="1326422" y="136501"/>
                  </a:lnTo>
                  <a:lnTo>
                    <a:pt x="1330325" y="153193"/>
                  </a:lnTo>
                  <a:close/>
                </a:path>
                <a:path w="1330325" h="1225550">
                  <a:moveTo>
                    <a:pt x="1330325" y="1072355"/>
                  </a:moveTo>
                  <a:lnTo>
                    <a:pt x="1296414" y="1120776"/>
                  </a:lnTo>
                  <a:lnTo>
                    <a:pt x="1239511" y="1149675"/>
                  </a:lnTo>
                  <a:lnTo>
                    <a:pt x="1201987" y="1162830"/>
                  </a:lnTo>
                  <a:lnTo>
                    <a:pt x="1158957" y="1174996"/>
                  </a:lnTo>
                  <a:lnTo>
                    <a:pt x="1110825" y="1186081"/>
                  </a:lnTo>
                  <a:lnTo>
                    <a:pt x="1057999" y="1195992"/>
                  </a:lnTo>
                  <a:lnTo>
                    <a:pt x="1000883" y="1204634"/>
                  </a:lnTo>
                  <a:lnTo>
                    <a:pt x="939883" y="1211914"/>
                  </a:lnTo>
                  <a:lnTo>
                    <a:pt x="875405" y="1217739"/>
                  </a:lnTo>
                  <a:lnTo>
                    <a:pt x="807855" y="1222016"/>
                  </a:lnTo>
                  <a:lnTo>
                    <a:pt x="737639" y="1224650"/>
                  </a:lnTo>
                  <a:lnTo>
                    <a:pt x="665162" y="1225549"/>
                  </a:lnTo>
                  <a:lnTo>
                    <a:pt x="592685" y="1224650"/>
                  </a:lnTo>
                  <a:lnTo>
                    <a:pt x="522469" y="1222016"/>
                  </a:lnTo>
                  <a:lnTo>
                    <a:pt x="454919" y="1217739"/>
                  </a:lnTo>
                  <a:lnTo>
                    <a:pt x="390442" y="1211914"/>
                  </a:lnTo>
                  <a:lnTo>
                    <a:pt x="329442" y="1204634"/>
                  </a:lnTo>
                  <a:lnTo>
                    <a:pt x="272326" y="1195992"/>
                  </a:lnTo>
                  <a:lnTo>
                    <a:pt x="219499" y="1186081"/>
                  </a:lnTo>
                  <a:lnTo>
                    <a:pt x="171368" y="1174996"/>
                  </a:lnTo>
                  <a:lnTo>
                    <a:pt x="128337" y="1162830"/>
                  </a:lnTo>
                  <a:lnTo>
                    <a:pt x="90814" y="1149675"/>
                  </a:lnTo>
                  <a:lnTo>
                    <a:pt x="33910" y="1120776"/>
                  </a:lnTo>
                  <a:lnTo>
                    <a:pt x="3903" y="1089047"/>
                  </a:lnTo>
                  <a:lnTo>
                    <a:pt x="0" y="1072355"/>
                  </a:lnTo>
                  <a:lnTo>
                    <a:pt x="0" y="15319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8202" y="5399115"/>
              <a:ext cx="465512" cy="49045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473285" y="5424451"/>
            <a:ext cx="38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BD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65583" y="5248160"/>
            <a:ext cx="2808605" cy="660400"/>
            <a:chOff x="4265583" y="5248160"/>
            <a:chExt cx="2808605" cy="660400"/>
          </a:xfrm>
        </p:grpSpPr>
        <p:sp>
          <p:nvSpPr>
            <p:cNvPr id="28" name="object 28"/>
            <p:cNvSpPr/>
            <p:nvPr/>
          </p:nvSpPr>
          <p:spPr>
            <a:xfrm>
              <a:off x="4337020" y="5291023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0" y="0"/>
                  </a:moveTo>
                  <a:lnTo>
                    <a:pt x="76358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43458" y="524816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4158" y="5865698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835024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5583" y="582283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08684" y="5433898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612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8145" y="539103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65821" y="5865698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835024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37245" y="582283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1283" y="6597534"/>
            <a:ext cx="514067" cy="43857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663169" y="6692840"/>
            <a:ext cx="426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imes New Roman"/>
                <a:cs typeface="Times New Roman"/>
                <a:hlinkClick r:id="rId6"/>
              </a:rPr>
              <a:t>http://pt.wikipedia.org/wiki/Banco_de_dados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98" y="1626754"/>
            <a:ext cx="167804" cy="152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98" y="2337954"/>
            <a:ext cx="167804" cy="152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98" y="3049154"/>
            <a:ext cx="167804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98" y="3760354"/>
            <a:ext cx="167804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98" y="4928754"/>
            <a:ext cx="167804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98" y="6554354"/>
            <a:ext cx="167804" cy="152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8498" y="1512454"/>
            <a:ext cx="8871585" cy="525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Até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1960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Sistema</a:t>
            </a:r>
            <a:r>
              <a:rPr sz="2000" dirty="0">
                <a:latin typeface="Calibri"/>
                <a:cs typeface="Calibri"/>
              </a:rPr>
              <a:t> de </a:t>
            </a:r>
            <a:r>
              <a:rPr sz="2000" spc="-5" dirty="0">
                <a:latin typeface="Calibri"/>
                <a:cs typeface="Calibri"/>
              </a:rPr>
              <a:t>Arquivos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integrados</a:t>
            </a:r>
            <a:r>
              <a:rPr sz="2000" dirty="0">
                <a:latin typeface="Calibri"/>
                <a:cs typeface="Calibri"/>
              </a:rPr>
              <a:t> ISAM,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VSAM;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8034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Final</a:t>
            </a:r>
            <a:r>
              <a:rPr sz="2000" b="1" dirty="0">
                <a:latin typeface="Calibri"/>
                <a:cs typeface="Calibri"/>
              </a:rPr>
              <a:t> da década de </a:t>
            </a:r>
            <a:r>
              <a:rPr sz="2000" b="1" spc="-5" dirty="0">
                <a:latin typeface="Calibri"/>
                <a:cs typeface="Calibri"/>
              </a:rPr>
              <a:t>60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Modelo </a:t>
            </a:r>
            <a:r>
              <a:rPr sz="2000" spc="-5" dirty="0">
                <a:latin typeface="Calibri"/>
                <a:cs typeface="Calibri"/>
              </a:rPr>
              <a:t>Hierárquico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IMS(IBM);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8034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Década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70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Modelo 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(CODASYL)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IDMS, </a:t>
            </a:r>
            <a:r>
              <a:rPr sz="2000" spc="-75" dirty="0">
                <a:latin typeface="Calibri"/>
                <a:cs typeface="Calibri"/>
              </a:rPr>
              <a:t>DMS-­‐II(Unisys);</a:t>
            </a:r>
            <a:endParaRPr sz="2000">
              <a:latin typeface="Calibri"/>
              <a:cs typeface="Calibri"/>
            </a:endParaRPr>
          </a:p>
          <a:p>
            <a:pPr marL="12700" marR="5080" indent="167640" algn="just">
              <a:lnSpc>
                <a:spcPct val="150000"/>
              </a:lnSpc>
              <a:spcBef>
                <a:spcPts val="2000"/>
              </a:spcBef>
            </a:pPr>
            <a:r>
              <a:rPr sz="2000" b="1" dirty="0">
                <a:latin typeface="Calibri"/>
                <a:cs typeface="Calibri"/>
              </a:rPr>
              <a:t>Meados da década de </a:t>
            </a:r>
            <a:r>
              <a:rPr sz="2000" b="1" spc="-5" dirty="0">
                <a:latin typeface="Calibri"/>
                <a:cs typeface="Calibri"/>
              </a:rPr>
              <a:t>80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Modelo </a:t>
            </a:r>
            <a:r>
              <a:rPr sz="2000" spc="-5" dirty="0">
                <a:latin typeface="Calibri"/>
                <a:cs typeface="Calibri"/>
              </a:rPr>
              <a:t>Relacional (Codd) </a:t>
            </a:r>
            <a:r>
              <a:rPr sz="2000" spc="-180" dirty="0">
                <a:latin typeface="Calibri"/>
                <a:cs typeface="Calibri"/>
              </a:rPr>
              <a:t>DB-­‐2,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spc="-155" dirty="0">
                <a:latin typeface="Calibri"/>
                <a:cs typeface="Calibri"/>
              </a:rPr>
              <a:t>SQL-­‐DS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(IBM), Oracle,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Ingres;</a:t>
            </a:r>
            <a:endParaRPr sz="2000">
              <a:latin typeface="Calibri"/>
              <a:cs typeface="Calibri"/>
            </a:endParaRPr>
          </a:p>
          <a:p>
            <a:pPr marL="12700" marR="5080" indent="167640" algn="just">
              <a:lnSpc>
                <a:spcPct val="150000"/>
              </a:lnSpc>
              <a:spcBef>
                <a:spcPts val="2000"/>
              </a:spcBef>
            </a:pPr>
            <a:r>
              <a:rPr sz="2000" b="1" spc="-5" dirty="0">
                <a:latin typeface="Calibri"/>
                <a:cs typeface="Calibri"/>
              </a:rPr>
              <a:t>Final </a:t>
            </a:r>
            <a:r>
              <a:rPr sz="2000" b="1" dirty="0">
                <a:latin typeface="Calibri"/>
                <a:cs typeface="Calibri"/>
              </a:rPr>
              <a:t>da década de </a:t>
            </a:r>
            <a:r>
              <a:rPr sz="2000" b="1" spc="-5" dirty="0">
                <a:latin typeface="Calibri"/>
                <a:cs typeface="Calibri"/>
              </a:rPr>
              <a:t>80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Modelo </a:t>
            </a:r>
            <a:r>
              <a:rPr sz="2000" spc="-5" dirty="0">
                <a:latin typeface="Calibri"/>
                <a:cs typeface="Calibri"/>
              </a:rPr>
              <a:t>Orientado </a:t>
            </a:r>
            <a:r>
              <a:rPr sz="2000" dirty="0">
                <a:latin typeface="Calibri"/>
                <a:cs typeface="Calibri"/>
              </a:rPr>
              <a:t>a Objetos e </a:t>
            </a:r>
            <a:r>
              <a:rPr sz="2000" spc="-5" dirty="0">
                <a:latin typeface="Calibri"/>
                <a:cs typeface="Calibri"/>
              </a:rPr>
              <a:t>Relacional Estendido </a:t>
            </a:r>
            <a:r>
              <a:rPr sz="2000" spc="-125" dirty="0">
                <a:latin typeface="Calibri"/>
                <a:cs typeface="Calibri"/>
              </a:rPr>
              <a:t>(Objeto-­‐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Relacional)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BDOO: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Vbase,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O2,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Orion,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Gemstone,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Jasmine,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ObjectStore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BDRE: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Postgres,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Illustra/Informix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Universal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Oracle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8i,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IBM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DB2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Universal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8034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Década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90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Inteligentes,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Espaciais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Temporais;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7811" y="399011"/>
            <a:ext cx="7273635" cy="83542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67873" y="426604"/>
            <a:ext cx="7171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Evoluindo</a:t>
            </a:r>
            <a:r>
              <a:rPr spc="-30" dirty="0"/>
              <a:t> </a:t>
            </a:r>
            <a:r>
              <a:rPr dirty="0"/>
              <a:t>em</a:t>
            </a:r>
            <a:r>
              <a:rPr spc="-25" dirty="0"/>
              <a:t> </a:t>
            </a:r>
            <a:r>
              <a:rPr dirty="0"/>
              <a:t>direção</a:t>
            </a:r>
            <a:r>
              <a:rPr spc="-20" dirty="0"/>
              <a:t> </a:t>
            </a:r>
            <a:r>
              <a:rPr dirty="0"/>
              <a:t>ao</a:t>
            </a:r>
            <a:r>
              <a:rPr spc="-25" dirty="0"/>
              <a:t> </a:t>
            </a:r>
            <a:r>
              <a:rPr dirty="0"/>
              <a:t>SGBD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3397</Words>
  <Application>Microsoft Office PowerPoint</Application>
  <PresentationFormat>Personalizar</PresentationFormat>
  <Paragraphs>421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6" baseType="lpstr">
      <vt:lpstr>MS Gothic</vt:lpstr>
      <vt:lpstr>Arial</vt:lpstr>
      <vt:lpstr>Arial MT</vt:lpstr>
      <vt:lpstr>Calibri</vt:lpstr>
      <vt:lpstr>Times New Roman</vt:lpstr>
      <vt:lpstr>Wingdings</vt:lpstr>
      <vt:lpstr>Office Theme</vt:lpstr>
      <vt:lpstr>Apresentação do PowerPoint</vt:lpstr>
      <vt:lpstr>Apresentação do PowerPoint</vt:lpstr>
      <vt:lpstr>Legendas</vt:lpstr>
      <vt:lpstr>Roteiro</vt:lpstr>
      <vt:lpstr>Apresentação do PowerPoint</vt:lpstr>
      <vt:lpstr>Competências desejadas</vt:lpstr>
      <vt:lpstr>Deﬁnindo o Modelo de  Banco de Dados?</vt:lpstr>
      <vt:lpstr>Evoluindo em direção ao SGBD</vt:lpstr>
      <vt:lpstr>Evoluindo em direção ao SGBD</vt:lpstr>
      <vt:lpstr>Evolução -­‐ Modelo de Banco de Dados</vt:lpstr>
      <vt:lpstr>Desvantagens do Sistema de Arquivos</vt:lpstr>
      <vt:lpstr>Modelo de Banco de Dados</vt:lpstr>
      <vt:lpstr>Construindo um Modelo  de Banco de Dados</vt:lpstr>
      <vt:lpstr>Como construir o Modelo de  Banco de Dados?</vt:lpstr>
      <vt:lpstr>Modelagem de Banco de Dados</vt:lpstr>
      <vt:lpstr>Projetando um banco de dados</vt:lpstr>
      <vt:lpstr>Modelo Conceitual  e Modelo Lógico</vt:lpstr>
      <vt:lpstr>Modelo Conceitual</vt:lpstr>
      <vt:lpstr>Modelo Lógico</vt:lpstr>
      <vt:lpstr>Diferentes Modelos Lógicos</vt:lpstr>
      <vt:lpstr>Modelo de Rede</vt:lpstr>
      <vt:lpstr>Representação Gráﬁca  Modelo de Rede</vt:lpstr>
      <vt:lpstr>Modelo Hierárquico</vt:lpstr>
      <vt:lpstr>Representação Gráﬁca  Modelo Hierárquico</vt:lpstr>
      <vt:lpstr>Modelo Relacional</vt:lpstr>
      <vt:lpstr>Representação Gráﬁca  Modelo Relacional</vt:lpstr>
      <vt:lpstr>Revisão</vt:lpstr>
      <vt:lpstr>Modelo Entidade-Relacionamento</vt:lpstr>
      <vt:lpstr>Modelo Entidade-Relacionamento</vt:lpstr>
      <vt:lpstr>Conjunto de Entidades</vt:lpstr>
      <vt:lpstr>Atributos</vt:lpstr>
      <vt:lpstr>Atributos</vt:lpstr>
      <vt:lpstr>Conjunto de Relacionamentos</vt:lpstr>
      <vt:lpstr>Conjunto de Relacionamentos</vt:lpstr>
      <vt:lpstr>Cardinalidade</vt:lpstr>
      <vt:lpstr>Cardinalidade 1 para 1</vt:lpstr>
      <vt:lpstr>Cardinalidade 1 para muitos</vt:lpstr>
      <vt:lpstr>Cardinalidade muitos para muitos</vt:lpstr>
      <vt:lpstr>Cardinalidade máxima e mínima</vt:lpstr>
      <vt:lpstr>Cardinalidade máxima e mínima</vt:lpstr>
      <vt:lpstr>Grau de Relacionamento</vt:lpstr>
      <vt:lpstr>Relacionamento Ternário</vt:lpstr>
      <vt:lpstr>Relacionamento Ternário</vt:lpstr>
      <vt:lpstr>Relacionamento Ternário</vt:lpstr>
      <vt:lpstr>Relacionamento Ternário</vt:lpstr>
      <vt:lpstr>Auto-Relacionamento</vt:lpstr>
      <vt:lpstr>Entidade Fraca</vt:lpstr>
      <vt:lpstr>Entidade Fraca</vt:lpstr>
      <vt:lpstr>Restrição de Participação</vt:lpstr>
      <vt:lpstr>Restrição de Participação</vt:lpstr>
      <vt:lpstr>Reconhecendo Entidades / Relacionamentos</vt:lpstr>
      <vt:lpstr>Reconhecendo Entidades / Relacionamentos</vt:lpstr>
      <vt:lpstr>Notação James Martin</vt:lpstr>
      <vt:lpstr>Notação James Martin</vt:lpstr>
      <vt:lpstr>Notação James Martin</vt:lpstr>
      <vt:lpstr>Notação James Martin</vt:lpstr>
      <vt:lpstr>Notação James Martin</vt:lpstr>
      <vt:lpstr>Exercício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</dc:creator>
  <cp:lastModifiedBy>note</cp:lastModifiedBy>
  <cp:revision>1</cp:revision>
  <dcterms:created xsi:type="dcterms:W3CDTF">2022-08-08T01:03:43Z</dcterms:created>
  <dcterms:modified xsi:type="dcterms:W3CDTF">2022-08-08T01:05:15Z</dcterms:modified>
</cp:coreProperties>
</file>