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10058400" cy="7772400"/>
  <p:notesSz cx="10058400" cy="7772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95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50020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‹nº›</a:t>
            </a:fld>
            <a:endParaRPr spc="7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9B2C1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50020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‹nº›</a:t>
            </a:fld>
            <a:endParaRPr spc="7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9B2C1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50020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‹nº›</a:t>
            </a:fld>
            <a:endParaRPr spc="7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9B2C1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50020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‹nº›</a:t>
            </a:fld>
            <a:endParaRPr spc="7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50020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‹nº›</a:t>
            </a:fld>
            <a:endParaRPr spc="7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193" y="457193"/>
            <a:ext cx="9144000" cy="133960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26357" y="1799081"/>
            <a:ext cx="8975090" cy="13970"/>
          </a:xfrm>
          <a:custGeom>
            <a:avLst/>
            <a:gdLst/>
            <a:ahLst/>
            <a:cxnLst/>
            <a:rect l="l" t="t" r="r" b="b"/>
            <a:pathLst>
              <a:path w="8975090" h="13969">
                <a:moveTo>
                  <a:pt x="0" y="0"/>
                </a:moveTo>
                <a:lnTo>
                  <a:pt x="8974835" y="0"/>
                </a:lnTo>
              </a:path>
              <a:path w="8975090" h="13969">
                <a:moveTo>
                  <a:pt x="0" y="4571"/>
                </a:moveTo>
                <a:lnTo>
                  <a:pt x="8974835" y="4571"/>
                </a:lnTo>
              </a:path>
              <a:path w="8975090" h="13969">
                <a:moveTo>
                  <a:pt x="36575" y="9143"/>
                </a:moveTo>
                <a:lnTo>
                  <a:pt x="8974835" y="9143"/>
                </a:lnTo>
              </a:path>
              <a:path w="8975090" h="13969">
                <a:moveTo>
                  <a:pt x="36575" y="13715"/>
                </a:moveTo>
                <a:lnTo>
                  <a:pt x="8974835" y="13715"/>
                </a:lnTo>
              </a:path>
            </a:pathLst>
          </a:custGeom>
          <a:ln w="4572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9876" y="3967986"/>
            <a:ext cx="7978646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9B2C1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4185" y="1671735"/>
            <a:ext cx="8510029" cy="3650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33100" y="7042737"/>
            <a:ext cx="256540" cy="179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50020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‹nº›</a:t>
            </a:fld>
            <a:endParaRPr spc="7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2733992"/>
            <a:ext cx="9144000" cy="2304415"/>
            <a:chOff x="457193" y="457193"/>
            <a:chExt cx="9144000" cy="230441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93" y="457193"/>
              <a:ext cx="9144000" cy="2276862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pic>
        <p:sp>
          <p:nvSpPr>
            <p:cNvPr id="4" name="object 4"/>
            <p:cNvSpPr/>
            <p:nvPr/>
          </p:nvSpPr>
          <p:spPr>
            <a:xfrm>
              <a:off x="589781" y="2736341"/>
              <a:ext cx="9011920" cy="22860"/>
            </a:xfrm>
            <a:custGeom>
              <a:avLst/>
              <a:gdLst/>
              <a:ahLst/>
              <a:cxnLst/>
              <a:rect l="l" t="t" r="r" b="b"/>
              <a:pathLst>
                <a:path w="9011920" h="22860">
                  <a:moveTo>
                    <a:pt x="0" y="0"/>
                  </a:moveTo>
                  <a:lnTo>
                    <a:pt x="9011411" y="0"/>
                  </a:lnTo>
                </a:path>
                <a:path w="9011920" h="22860">
                  <a:moveTo>
                    <a:pt x="0" y="4572"/>
                  </a:moveTo>
                  <a:lnTo>
                    <a:pt x="9011411" y="4572"/>
                  </a:lnTo>
                </a:path>
                <a:path w="9011920" h="22860">
                  <a:moveTo>
                    <a:pt x="36576" y="9144"/>
                  </a:moveTo>
                  <a:lnTo>
                    <a:pt x="9011411" y="9144"/>
                  </a:lnTo>
                </a:path>
                <a:path w="9011920" h="22860">
                  <a:moveTo>
                    <a:pt x="36576" y="13716"/>
                  </a:moveTo>
                  <a:lnTo>
                    <a:pt x="9011411" y="13716"/>
                  </a:lnTo>
                </a:path>
                <a:path w="9011920" h="22860">
                  <a:moveTo>
                    <a:pt x="114300" y="18287"/>
                  </a:moveTo>
                  <a:lnTo>
                    <a:pt x="9011411" y="18287"/>
                  </a:lnTo>
                </a:path>
                <a:path w="9011920" h="22860">
                  <a:moveTo>
                    <a:pt x="114300" y="22859"/>
                  </a:moveTo>
                  <a:lnTo>
                    <a:pt x="9011411" y="22859"/>
                  </a:lnTo>
                </a:path>
              </a:pathLst>
            </a:custGeom>
            <a:ln w="4572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51995" y="3226230"/>
            <a:ext cx="8154410" cy="104097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0" tIns="12065" rIns="0" bIns="0" rtlCol="0">
            <a:prstTxWarp prst="textStop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200" b="1" spc="-10" dirty="0">
                <a:solidFill>
                  <a:srgbClr val="FFFF00"/>
                </a:solidFill>
                <a:latin typeface="Arial"/>
                <a:cs typeface="Arial"/>
              </a:rPr>
              <a:t>Teste</a:t>
            </a:r>
            <a:r>
              <a:rPr sz="7200" b="1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7200" b="1" spc="-10" dirty="0">
                <a:solidFill>
                  <a:srgbClr val="FFFF00"/>
                </a:solidFill>
                <a:latin typeface="Arial"/>
                <a:cs typeface="Arial"/>
              </a:rPr>
              <a:t>de</a:t>
            </a:r>
            <a:r>
              <a:rPr sz="7200" b="1" spc="-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7200" b="1" spc="-5" dirty="0">
                <a:solidFill>
                  <a:srgbClr val="FFFF00"/>
                </a:solidFill>
                <a:latin typeface="Arial"/>
                <a:cs typeface="Arial"/>
              </a:rPr>
              <a:t>Software</a:t>
            </a:r>
            <a:endParaRPr sz="7200" dirty="0">
              <a:solidFill>
                <a:srgbClr val="FFFF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" presetClass="emph" presetSubtype="6" repeatCount="indefinite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400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863" y="750817"/>
            <a:ext cx="1925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Verificação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10</a:t>
            </a:fld>
            <a:endParaRPr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758437" y="2226055"/>
            <a:ext cx="8073390" cy="2499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Refere-se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ao</a:t>
            </a:r>
            <a:r>
              <a:rPr sz="2800" dirty="0">
                <a:latin typeface="Arial MT"/>
                <a:cs typeface="Arial MT"/>
              </a:rPr>
              <a:t> conjunto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dirty="0">
                <a:latin typeface="Arial MT"/>
                <a:cs typeface="Arial MT"/>
              </a:rPr>
              <a:t> atividades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que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garante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que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software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implementa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corretamente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uma </a:t>
            </a:r>
            <a:r>
              <a:rPr sz="2800" dirty="0">
                <a:latin typeface="Arial MT"/>
                <a:cs typeface="Arial MT"/>
              </a:rPr>
              <a:t> função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específica.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200">
              <a:latin typeface="Arial MT"/>
              <a:cs typeface="Arial MT"/>
            </a:endParaRPr>
          </a:p>
          <a:p>
            <a:pPr marL="807720">
              <a:lnSpc>
                <a:spcPct val="100000"/>
              </a:lnSpc>
              <a:spcBef>
                <a:spcPts val="2370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“Estamos</a:t>
            </a:r>
            <a:r>
              <a:rPr sz="2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construindo</a:t>
            </a:r>
            <a:r>
              <a:rPr sz="2800" b="1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certo o</a:t>
            </a:r>
            <a:r>
              <a:rPr sz="2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produto?”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863" y="750817"/>
            <a:ext cx="16859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Validação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11</a:t>
            </a:fld>
            <a:endParaRPr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758437" y="2226055"/>
            <a:ext cx="8307705" cy="2499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Refere-se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conjunto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atividades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que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garante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que </a:t>
            </a:r>
            <a:r>
              <a:rPr sz="2800" spc="-5" dirty="0">
                <a:latin typeface="Arial MT"/>
                <a:cs typeface="Arial MT"/>
              </a:rPr>
              <a:t>o software </a:t>
            </a:r>
            <a:r>
              <a:rPr sz="2800" dirty="0">
                <a:latin typeface="Arial MT"/>
                <a:cs typeface="Arial MT"/>
              </a:rPr>
              <a:t>que foi construído </a:t>
            </a:r>
            <a:r>
              <a:rPr sz="2800" spc="-5" dirty="0">
                <a:latin typeface="Arial MT"/>
                <a:cs typeface="Arial MT"/>
              </a:rPr>
              <a:t>é </a:t>
            </a:r>
            <a:r>
              <a:rPr sz="2800" dirty="0">
                <a:latin typeface="Arial MT"/>
                <a:cs typeface="Arial MT"/>
              </a:rPr>
              <a:t>“rastreável” às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exigências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cliente.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200">
              <a:latin typeface="Arial MT"/>
              <a:cs typeface="Arial MT"/>
            </a:endParaRPr>
          </a:p>
          <a:p>
            <a:pPr marL="806450">
              <a:lnSpc>
                <a:spcPct val="100000"/>
              </a:lnSpc>
              <a:spcBef>
                <a:spcPts val="2370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“Estamos construindo</a:t>
            </a:r>
            <a:r>
              <a:rPr sz="2800" b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produto</a:t>
            </a:r>
            <a:r>
              <a:rPr sz="28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certo?”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863" y="750817"/>
            <a:ext cx="5915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Garantia</a:t>
            </a:r>
            <a:r>
              <a:rPr sz="2800" spc="-2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da</a:t>
            </a:r>
            <a:r>
              <a:rPr sz="2800" spc="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Qualidade</a:t>
            </a:r>
            <a:r>
              <a:rPr sz="2800" spc="2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de Software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12</a:t>
            </a:fld>
            <a:endParaRPr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746245" y="2198623"/>
            <a:ext cx="8526780" cy="37801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2900">
              <a:lnSpc>
                <a:spcPct val="100000"/>
              </a:lnSpc>
              <a:spcBef>
                <a:spcPts val="9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6870" algn="l"/>
                <a:tab pos="357505" algn="l"/>
              </a:tabLst>
            </a:pPr>
            <a:r>
              <a:rPr sz="2800" spc="-5" dirty="0">
                <a:latin typeface="Arial MT"/>
                <a:cs typeface="Arial MT"/>
              </a:rPr>
              <a:t>Métodos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Engenharia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Software:</a:t>
            </a:r>
            <a:r>
              <a:rPr sz="2800" dirty="0">
                <a:latin typeface="Arial MT"/>
                <a:cs typeface="Arial MT"/>
              </a:rPr>
              <a:t> proporcionam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base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dirty="0">
                <a:latin typeface="Arial MT"/>
                <a:cs typeface="Arial MT"/>
              </a:rPr>
              <a:t>partir </a:t>
            </a:r>
            <a:r>
              <a:rPr sz="2800" spc="-5" dirty="0">
                <a:latin typeface="Arial MT"/>
                <a:cs typeface="Arial MT"/>
              </a:rPr>
              <a:t>da</a:t>
            </a:r>
            <a:r>
              <a:rPr sz="2800" dirty="0">
                <a:latin typeface="Arial MT"/>
                <a:cs typeface="Arial MT"/>
              </a:rPr>
              <a:t> qual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qualidade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é </a:t>
            </a:r>
            <a:r>
              <a:rPr sz="2800" dirty="0">
                <a:latin typeface="Arial MT"/>
                <a:cs typeface="Arial MT"/>
              </a:rPr>
              <a:t>construída.</a:t>
            </a:r>
            <a:endParaRPr sz="2800">
              <a:latin typeface="Arial MT"/>
              <a:cs typeface="Arial MT"/>
            </a:endParaRPr>
          </a:p>
          <a:p>
            <a:pPr marL="354965" marR="520700" indent="-341630">
              <a:lnSpc>
                <a:spcPct val="100000"/>
              </a:lnSpc>
              <a:spcBef>
                <a:spcPts val="134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6870" algn="l"/>
                <a:tab pos="357505" algn="l"/>
              </a:tabLst>
            </a:pPr>
            <a:r>
              <a:rPr sz="2800" dirty="0">
                <a:latin typeface="Arial MT"/>
                <a:cs typeface="Arial MT"/>
              </a:rPr>
              <a:t>Revisões Técnicas </a:t>
            </a:r>
            <a:r>
              <a:rPr sz="2800" spc="-5" dirty="0">
                <a:latin typeface="Arial MT"/>
                <a:cs typeface="Arial MT"/>
              </a:rPr>
              <a:t>Formais: </a:t>
            </a:r>
            <a:r>
              <a:rPr sz="2800" dirty="0">
                <a:latin typeface="Arial MT"/>
                <a:cs typeface="Arial MT"/>
              </a:rPr>
              <a:t>ajudam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dirty="0">
                <a:latin typeface="Arial MT"/>
                <a:cs typeface="Arial MT"/>
              </a:rPr>
              <a:t>garantir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qualidade </a:t>
            </a:r>
            <a:r>
              <a:rPr sz="2800" spc="-5" dirty="0">
                <a:latin typeface="Arial MT"/>
                <a:cs typeface="Arial MT"/>
              </a:rPr>
              <a:t>do</a:t>
            </a:r>
            <a:r>
              <a:rPr sz="2800" dirty="0">
                <a:latin typeface="Arial MT"/>
                <a:cs typeface="Arial MT"/>
              </a:rPr>
              <a:t> produto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produzido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como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uma </a:t>
            </a:r>
            <a:r>
              <a:rPr sz="2800" dirty="0">
                <a:latin typeface="Arial MT"/>
                <a:cs typeface="Arial MT"/>
              </a:rPr>
              <a:t> conseqüência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dirty="0">
                <a:latin typeface="Arial MT"/>
                <a:cs typeface="Arial MT"/>
              </a:rPr>
              <a:t> cada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passo </a:t>
            </a:r>
            <a:r>
              <a:rPr sz="2800" spc="-5" dirty="0">
                <a:latin typeface="Arial MT"/>
                <a:cs typeface="Arial MT"/>
              </a:rPr>
              <a:t>da</a:t>
            </a:r>
            <a:r>
              <a:rPr sz="2800" dirty="0">
                <a:latin typeface="Arial MT"/>
                <a:cs typeface="Arial MT"/>
              </a:rPr>
              <a:t> engenharia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software.</a:t>
            </a:r>
            <a:endParaRPr sz="2800">
              <a:latin typeface="Arial MT"/>
              <a:cs typeface="Arial MT"/>
            </a:endParaRPr>
          </a:p>
          <a:p>
            <a:pPr marL="354965" marR="735330" indent="-342900">
              <a:lnSpc>
                <a:spcPct val="100000"/>
              </a:lnSpc>
              <a:spcBef>
                <a:spcPts val="1340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Medição: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ajudam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controlar cada </a:t>
            </a:r>
            <a:r>
              <a:rPr sz="2800" spc="-5" dirty="0">
                <a:latin typeface="Arial MT"/>
                <a:cs typeface="Arial MT"/>
              </a:rPr>
              <a:t>elemento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configuração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software.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863" y="750817"/>
            <a:ext cx="5915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Garantia</a:t>
            </a:r>
            <a:r>
              <a:rPr sz="2800" spc="-2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da</a:t>
            </a:r>
            <a:r>
              <a:rPr sz="2800" spc="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Qualidade</a:t>
            </a:r>
            <a:r>
              <a:rPr sz="2800" spc="2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de Software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13</a:t>
            </a:fld>
            <a:endParaRPr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746245" y="2198623"/>
            <a:ext cx="8423275" cy="2508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692785" indent="-342900">
              <a:lnSpc>
                <a:spcPct val="100000"/>
              </a:lnSpc>
              <a:spcBef>
                <a:spcPts val="9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6870" algn="l"/>
                <a:tab pos="357505" algn="l"/>
              </a:tabLst>
            </a:pPr>
            <a:r>
              <a:rPr sz="2800" spc="-5" dirty="0">
                <a:latin typeface="Arial MT"/>
                <a:cs typeface="Arial MT"/>
              </a:rPr>
              <a:t>Padrões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 </a:t>
            </a:r>
            <a:r>
              <a:rPr sz="2800" dirty="0">
                <a:latin typeface="Arial MT"/>
                <a:cs typeface="Arial MT"/>
              </a:rPr>
              <a:t>Procedimentos: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ajudam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dirty="0">
                <a:latin typeface="Arial MT"/>
                <a:cs typeface="Arial MT"/>
              </a:rPr>
              <a:t>garantir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uniformidade.</a:t>
            </a:r>
            <a:endParaRPr sz="2800">
              <a:latin typeface="Arial MT"/>
              <a:cs typeface="Arial MT"/>
            </a:endParaRPr>
          </a:p>
          <a:p>
            <a:pPr marL="354965" marR="5080" indent="-341630">
              <a:lnSpc>
                <a:spcPct val="100000"/>
              </a:lnSpc>
              <a:spcBef>
                <a:spcPts val="134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6870" algn="l"/>
                <a:tab pos="357505" algn="l"/>
              </a:tabLst>
            </a:pPr>
            <a:r>
              <a:rPr sz="2800" spc="-5" dirty="0">
                <a:latin typeface="Arial MT"/>
                <a:cs typeface="Arial MT"/>
              </a:rPr>
              <a:t>Garantia de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Qualidade</a:t>
            </a:r>
            <a:r>
              <a:rPr sz="2800" spc="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Software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(SQA):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põe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em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prática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uma</a:t>
            </a:r>
            <a:r>
              <a:rPr sz="2800" dirty="0">
                <a:latin typeface="Arial MT"/>
                <a:cs typeface="Arial MT"/>
              </a:rPr>
              <a:t> filosofia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dirty="0">
                <a:latin typeface="Arial MT"/>
                <a:cs typeface="Arial MT"/>
              </a:rPr>
              <a:t> qualidade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total.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340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Teste: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qualidade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pode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ser avaliada.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863" y="750817"/>
            <a:ext cx="5915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Garantia</a:t>
            </a:r>
            <a:r>
              <a:rPr sz="2800" spc="-2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da</a:t>
            </a:r>
            <a:r>
              <a:rPr sz="2800" spc="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Qualidade</a:t>
            </a:r>
            <a:r>
              <a:rPr sz="2800" spc="2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de Software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593" y="1749551"/>
            <a:ext cx="7303007" cy="440588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14</a:t>
            </a:fld>
            <a:endParaRPr spc="7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193" y="457193"/>
            <a:ext cx="9144000" cy="2304415"/>
            <a:chOff x="457193" y="457193"/>
            <a:chExt cx="9144000" cy="2304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93" y="457193"/>
              <a:ext cx="9144000" cy="227686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9781" y="2736341"/>
              <a:ext cx="9011920" cy="22860"/>
            </a:xfrm>
            <a:custGeom>
              <a:avLst/>
              <a:gdLst/>
              <a:ahLst/>
              <a:cxnLst/>
              <a:rect l="l" t="t" r="r" b="b"/>
              <a:pathLst>
                <a:path w="9011920" h="22860">
                  <a:moveTo>
                    <a:pt x="0" y="0"/>
                  </a:moveTo>
                  <a:lnTo>
                    <a:pt x="9011411" y="0"/>
                  </a:lnTo>
                </a:path>
                <a:path w="9011920" h="22860">
                  <a:moveTo>
                    <a:pt x="0" y="4572"/>
                  </a:moveTo>
                  <a:lnTo>
                    <a:pt x="9011411" y="4572"/>
                  </a:lnTo>
                </a:path>
                <a:path w="9011920" h="22860">
                  <a:moveTo>
                    <a:pt x="36576" y="9144"/>
                  </a:moveTo>
                  <a:lnTo>
                    <a:pt x="9011411" y="9144"/>
                  </a:lnTo>
                </a:path>
                <a:path w="9011920" h="22860">
                  <a:moveTo>
                    <a:pt x="36576" y="13716"/>
                  </a:moveTo>
                  <a:lnTo>
                    <a:pt x="9011411" y="13716"/>
                  </a:lnTo>
                </a:path>
                <a:path w="9011920" h="22860">
                  <a:moveTo>
                    <a:pt x="114300" y="18287"/>
                  </a:moveTo>
                  <a:lnTo>
                    <a:pt x="9011411" y="18287"/>
                  </a:lnTo>
                </a:path>
                <a:path w="9011920" h="22860">
                  <a:moveTo>
                    <a:pt x="114300" y="22859"/>
                  </a:moveTo>
                  <a:lnTo>
                    <a:pt x="9011411" y="22859"/>
                  </a:lnTo>
                </a:path>
              </a:pathLst>
            </a:custGeom>
            <a:ln w="457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21404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Teste</a:t>
            </a:r>
            <a:r>
              <a:rPr spc="-25" dirty="0"/>
              <a:t> </a:t>
            </a:r>
            <a:r>
              <a:rPr spc="-10" dirty="0"/>
              <a:t>de</a:t>
            </a:r>
            <a:r>
              <a:rPr spc="-35" dirty="0"/>
              <a:t> </a:t>
            </a:r>
            <a:r>
              <a:rPr spc="-5" dirty="0"/>
              <a:t>Software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8863" y="5940552"/>
            <a:ext cx="1158239" cy="11201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7025" y="6065520"/>
            <a:ext cx="836675" cy="99517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863" y="750817"/>
            <a:ext cx="1740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O</a:t>
            </a:r>
            <a:r>
              <a:rPr sz="2800" spc="-40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Que</a:t>
            </a:r>
            <a:r>
              <a:rPr sz="2800" spc="-1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É</a:t>
            </a:r>
            <a:r>
              <a:rPr sz="2800" spc="-4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?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16</a:t>
            </a:fld>
            <a:endParaRPr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746245" y="2198623"/>
            <a:ext cx="8533765" cy="3353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351155" indent="-342900">
              <a:lnSpc>
                <a:spcPct val="100000"/>
              </a:lnSpc>
              <a:spcBef>
                <a:spcPts val="9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6870" algn="l"/>
                <a:tab pos="357505" algn="l"/>
              </a:tabLst>
            </a:pP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dirty="0">
                <a:latin typeface="Arial MT"/>
                <a:cs typeface="Arial MT"/>
              </a:rPr>
              <a:t>atividade </a:t>
            </a:r>
            <a:r>
              <a:rPr sz="2800" spc="-5" dirty="0">
                <a:latin typeface="Arial MT"/>
                <a:cs typeface="Arial MT"/>
              </a:rPr>
              <a:t>de </a:t>
            </a:r>
            <a:r>
              <a:rPr sz="2800" dirty="0">
                <a:latin typeface="Arial MT"/>
                <a:cs typeface="Arial MT"/>
              </a:rPr>
              <a:t>teste </a:t>
            </a:r>
            <a:r>
              <a:rPr sz="2800" spc="-5" dirty="0">
                <a:latin typeface="Arial MT"/>
                <a:cs typeface="Arial MT"/>
              </a:rPr>
              <a:t>é o </a:t>
            </a:r>
            <a:r>
              <a:rPr sz="2800" dirty="0">
                <a:latin typeface="Arial MT"/>
                <a:cs typeface="Arial MT"/>
              </a:rPr>
              <a:t>processo </a:t>
            </a:r>
            <a:r>
              <a:rPr sz="2800" spc="-5" dirty="0">
                <a:latin typeface="Arial MT"/>
                <a:cs typeface="Arial MT"/>
              </a:rPr>
              <a:t>de </a:t>
            </a:r>
            <a:r>
              <a:rPr sz="2800" dirty="0">
                <a:latin typeface="Arial MT"/>
                <a:cs typeface="Arial MT"/>
              </a:rPr>
              <a:t>executar </a:t>
            </a:r>
            <a:r>
              <a:rPr sz="2800" spc="-5" dirty="0">
                <a:latin typeface="Arial MT"/>
                <a:cs typeface="Arial MT"/>
              </a:rPr>
              <a:t>um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programa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intenção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descobrir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um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erro</a:t>
            </a:r>
            <a:endParaRPr sz="2800">
              <a:latin typeface="Arial MT"/>
              <a:cs typeface="Arial MT"/>
            </a:endParaRPr>
          </a:p>
          <a:p>
            <a:pPr marL="354965" marR="5080" indent="-341630">
              <a:lnSpc>
                <a:spcPct val="100000"/>
              </a:lnSpc>
              <a:spcBef>
                <a:spcPts val="134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6870" algn="l"/>
                <a:tab pos="357505" algn="l"/>
              </a:tabLst>
            </a:pPr>
            <a:r>
              <a:rPr sz="2800" spc="-10" dirty="0">
                <a:latin typeface="Arial MT"/>
                <a:cs typeface="Arial MT"/>
              </a:rPr>
              <a:t>Um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bom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caso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teste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é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aquele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que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tem uma </a:t>
            </a:r>
            <a:r>
              <a:rPr sz="2800" dirty="0">
                <a:latin typeface="Arial MT"/>
                <a:cs typeface="Arial MT"/>
              </a:rPr>
              <a:t> elevada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probabilidade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dirty="0">
                <a:latin typeface="Arial MT"/>
                <a:cs typeface="Arial MT"/>
              </a:rPr>
              <a:t> revelar </a:t>
            </a:r>
            <a:r>
              <a:rPr sz="2800" spc="-5" dirty="0">
                <a:latin typeface="Arial MT"/>
                <a:cs typeface="Arial MT"/>
              </a:rPr>
              <a:t>um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erro</a:t>
            </a:r>
            <a:r>
              <a:rPr sz="2800" dirty="0">
                <a:latin typeface="Arial MT"/>
                <a:cs typeface="Arial MT"/>
              </a:rPr>
              <a:t> ainda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não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descoberto</a:t>
            </a:r>
            <a:endParaRPr sz="2800">
              <a:latin typeface="Arial MT"/>
              <a:cs typeface="Arial MT"/>
            </a:endParaRPr>
          </a:p>
          <a:p>
            <a:pPr marL="354965" marR="586105" indent="-342900">
              <a:lnSpc>
                <a:spcPct val="100000"/>
              </a:lnSpc>
              <a:spcBef>
                <a:spcPts val="1340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 MT"/>
                <a:cs typeface="Arial MT"/>
              </a:rPr>
              <a:t>Um </a:t>
            </a:r>
            <a:r>
              <a:rPr sz="2800" dirty="0">
                <a:latin typeface="Arial MT"/>
                <a:cs typeface="Arial MT"/>
              </a:rPr>
              <a:t>teste bem-sucedido </a:t>
            </a:r>
            <a:r>
              <a:rPr sz="2800" spc="-5" dirty="0">
                <a:latin typeface="Arial MT"/>
                <a:cs typeface="Arial MT"/>
              </a:rPr>
              <a:t>é </a:t>
            </a:r>
            <a:r>
              <a:rPr sz="2800" dirty="0">
                <a:latin typeface="Arial MT"/>
                <a:cs typeface="Arial MT"/>
              </a:rPr>
              <a:t>aquele que revela </a:t>
            </a:r>
            <a:r>
              <a:rPr sz="2800" spc="-5" dirty="0">
                <a:latin typeface="Arial MT"/>
                <a:cs typeface="Arial MT"/>
              </a:rPr>
              <a:t>um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erro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ainda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não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descoberto.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8147" y="702049"/>
            <a:ext cx="5404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Objetivos da</a:t>
            </a:r>
            <a:r>
              <a:rPr sz="2800" spc="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Atividade</a:t>
            </a:r>
            <a:r>
              <a:rPr sz="2800" spc="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de</a:t>
            </a:r>
            <a:r>
              <a:rPr sz="2800" spc="1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Teste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57193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94"/>
                </a:lnTo>
                <a:lnTo>
                  <a:pt x="9144000" y="3428994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7769" y="2085847"/>
            <a:ext cx="8505190" cy="3782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243840" indent="-342900">
              <a:lnSpc>
                <a:spcPct val="100000"/>
              </a:lnSpc>
              <a:spcBef>
                <a:spcPts val="9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Objetivo: </a:t>
            </a:r>
            <a:r>
              <a:rPr sz="2800" dirty="0">
                <a:latin typeface="Arial MT"/>
                <a:cs typeface="Arial MT"/>
              </a:rPr>
              <a:t>projetar testes que descubram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sistematicamente </a:t>
            </a:r>
            <a:r>
              <a:rPr sz="2800" dirty="0">
                <a:latin typeface="Arial MT"/>
                <a:cs typeface="Arial MT"/>
              </a:rPr>
              <a:t>diferentes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classes</a:t>
            </a:r>
            <a:r>
              <a:rPr sz="2800" spc="-5" dirty="0">
                <a:latin typeface="Arial MT"/>
                <a:cs typeface="Arial MT"/>
              </a:rPr>
              <a:t> 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erros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uma</a:t>
            </a:r>
            <a:r>
              <a:rPr sz="2800" dirty="0">
                <a:latin typeface="Arial MT"/>
                <a:cs typeface="Arial MT"/>
              </a:rPr>
              <a:t> quantidade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tempo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esforço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razoáveis.</a:t>
            </a:r>
            <a:endParaRPr sz="2800">
              <a:latin typeface="Arial MT"/>
              <a:cs typeface="Arial MT"/>
            </a:endParaRPr>
          </a:p>
          <a:p>
            <a:pPr marL="353695" marR="5080" indent="-341630">
              <a:lnSpc>
                <a:spcPct val="100000"/>
              </a:lnSpc>
              <a:spcBef>
                <a:spcPts val="134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 MT"/>
                <a:cs typeface="Arial MT"/>
              </a:rPr>
              <a:t>Se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dirty="0">
                <a:latin typeface="Arial MT"/>
                <a:cs typeface="Arial MT"/>
              </a:rPr>
              <a:t>atividade </a:t>
            </a:r>
            <a:r>
              <a:rPr sz="2800" spc="-5" dirty="0">
                <a:latin typeface="Arial MT"/>
                <a:cs typeface="Arial MT"/>
              </a:rPr>
              <a:t>de </a:t>
            </a:r>
            <a:r>
              <a:rPr sz="2800" dirty="0">
                <a:latin typeface="Arial MT"/>
                <a:cs typeface="Arial MT"/>
              </a:rPr>
              <a:t>teste for conduzida com sucesso,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ela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descobrirá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erros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software.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200">
              <a:latin typeface="Arial MT"/>
              <a:cs typeface="Arial MT"/>
            </a:endParaRPr>
          </a:p>
          <a:p>
            <a:pPr marL="46355" algn="ctr">
              <a:lnSpc>
                <a:spcPct val="100000"/>
              </a:lnSpc>
              <a:spcBef>
                <a:spcPts val="2005"/>
              </a:spcBef>
            </a:pP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i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atividade</a:t>
            </a:r>
            <a:r>
              <a:rPr sz="2000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2000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teste</a:t>
            </a:r>
            <a:r>
              <a:rPr sz="2000" i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não</a:t>
            </a:r>
            <a:r>
              <a:rPr sz="2000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pode</a:t>
            </a:r>
            <a:r>
              <a:rPr sz="2000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mostrar</a:t>
            </a:r>
            <a:r>
              <a:rPr sz="2000" i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a ausência</a:t>
            </a:r>
            <a:r>
              <a:rPr sz="2000" i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bugs.</a:t>
            </a:r>
            <a:endParaRPr sz="2000">
              <a:latin typeface="Arial"/>
              <a:cs typeface="Arial"/>
            </a:endParaRPr>
          </a:p>
          <a:p>
            <a:pPr marL="46355" algn="ctr">
              <a:lnSpc>
                <a:spcPct val="100000"/>
              </a:lnSpc>
              <a:spcBef>
                <a:spcPts val="960"/>
              </a:spcBef>
            </a:pP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Ela</a:t>
            </a:r>
            <a:r>
              <a:rPr sz="2000" i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só</a:t>
            </a:r>
            <a:r>
              <a:rPr sz="2000" i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pode</a:t>
            </a:r>
            <a:r>
              <a:rPr sz="2000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mostrar</a:t>
            </a:r>
            <a:r>
              <a:rPr sz="2000" i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se</a:t>
            </a:r>
            <a:r>
              <a:rPr sz="2000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defeitos</a:t>
            </a:r>
            <a:r>
              <a:rPr sz="2000" i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de software</a:t>
            </a:r>
            <a:r>
              <a:rPr sz="2000" i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estão</a:t>
            </a:r>
            <a:r>
              <a:rPr sz="2000" i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presentes.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17</a:t>
            </a:fld>
            <a:endParaRPr spc="7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8147" y="702049"/>
            <a:ext cx="5186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Erros</a:t>
            </a:r>
            <a:r>
              <a:rPr sz="2800" spc="-1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e</a:t>
            </a:r>
            <a:r>
              <a:rPr sz="280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as Atividades</a:t>
            </a:r>
            <a:r>
              <a:rPr sz="2800" spc="2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de</a:t>
            </a:r>
            <a:r>
              <a:rPr sz="280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Teste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57193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94"/>
                </a:lnTo>
                <a:lnTo>
                  <a:pt x="9144000" y="3428994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6245" y="2085847"/>
            <a:ext cx="8211820" cy="4633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22605" indent="-342900">
              <a:lnSpc>
                <a:spcPct val="100000"/>
              </a:lnSpc>
              <a:spcBef>
                <a:spcPts val="9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6870" algn="l"/>
                <a:tab pos="357505" algn="l"/>
              </a:tabLst>
            </a:pPr>
            <a:r>
              <a:rPr sz="2800" b="1" spc="-10" dirty="0">
                <a:latin typeface="Arial"/>
                <a:cs typeface="Arial"/>
              </a:rPr>
              <a:t>Se </a:t>
            </a:r>
            <a:r>
              <a:rPr sz="2800" b="1" spc="-5" dirty="0">
                <a:latin typeface="Arial"/>
                <a:cs typeface="Arial"/>
              </a:rPr>
              <a:t>erros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graves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forem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encontrados</a:t>
            </a:r>
            <a:r>
              <a:rPr sz="2800" b="1" spc="5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com 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regularidade,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isto implica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que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qualidade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confiabilidade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software</a:t>
            </a:r>
            <a:r>
              <a:rPr sz="2800" dirty="0">
                <a:latin typeface="Arial MT"/>
                <a:cs typeface="Arial MT"/>
              </a:rPr>
              <a:t> são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suspeitas.</a:t>
            </a:r>
            <a:endParaRPr sz="2800">
              <a:latin typeface="Arial MT"/>
              <a:cs typeface="Arial MT"/>
            </a:endParaRPr>
          </a:p>
          <a:p>
            <a:pPr marL="354965" marR="5080" indent="-341630">
              <a:lnSpc>
                <a:spcPct val="100000"/>
              </a:lnSpc>
              <a:spcBef>
                <a:spcPts val="134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6870" algn="l"/>
                <a:tab pos="357505" algn="l"/>
              </a:tabLst>
            </a:pPr>
            <a:r>
              <a:rPr sz="2800" b="1" spc="-10" dirty="0">
                <a:latin typeface="Arial"/>
                <a:cs typeface="Arial"/>
              </a:rPr>
              <a:t>Se</a:t>
            </a:r>
            <a:r>
              <a:rPr sz="2800" b="1" spc="-5" dirty="0">
                <a:latin typeface="Arial"/>
                <a:cs typeface="Arial"/>
              </a:rPr>
              <a:t> erros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facilmente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corrigíveis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forem 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encontrados,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isto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implica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que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qualidade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dirty="0">
                <a:latin typeface="Arial MT"/>
                <a:cs typeface="Arial MT"/>
              </a:rPr>
              <a:t> confiabilidade </a:t>
            </a:r>
            <a:r>
              <a:rPr sz="2800" spc="-5" dirty="0">
                <a:latin typeface="Arial MT"/>
                <a:cs typeface="Arial MT"/>
              </a:rPr>
              <a:t>do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software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estão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aceitáveis</a:t>
            </a:r>
            <a:r>
              <a:rPr sz="2800" spc="-5" dirty="0">
                <a:latin typeface="Arial MT"/>
                <a:cs typeface="Arial MT"/>
              </a:rPr>
              <a:t> ou</a:t>
            </a:r>
            <a:r>
              <a:rPr sz="2800" dirty="0">
                <a:latin typeface="Arial MT"/>
                <a:cs typeface="Arial MT"/>
              </a:rPr>
              <a:t> os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testes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são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inadequados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para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revelar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erros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graves</a:t>
            </a:r>
            <a:endParaRPr sz="2800">
              <a:latin typeface="Arial MT"/>
              <a:cs typeface="Arial MT"/>
            </a:endParaRPr>
          </a:p>
          <a:p>
            <a:pPr marL="354965" marR="196850" indent="-342900">
              <a:lnSpc>
                <a:spcPct val="100000"/>
              </a:lnSpc>
              <a:spcBef>
                <a:spcPts val="1340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Arial"/>
                <a:cs typeface="Arial"/>
              </a:rPr>
              <a:t>Se</a:t>
            </a:r>
            <a:r>
              <a:rPr sz="2800" b="1" spc="-5" dirty="0">
                <a:latin typeface="Arial"/>
                <a:cs typeface="Arial"/>
              </a:rPr>
              <a:t> não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for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encontrado</a:t>
            </a:r>
            <a:r>
              <a:rPr sz="2800" b="1" spc="4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erro isto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implica </a:t>
            </a:r>
            <a:r>
              <a:rPr sz="2800" b="1" spc="-10" dirty="0">
                <a:latin typeface="Arial"/>
                <a:cs typeface="Arial"/>
              </a:rPr>
              <a:t>que</a:t>
            </a:r>
            <a:r>
              <a:rPr sz="2800" b="1" spc="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 </a:t>
            </a:r>
            <a:r>
              <a:rPr sz="2800" b="1" spc="-760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configuração </a:t>
            </a:r>
            <a:r>
              <a:rPr sz="2800" spc="-5" dirty="0">
                <a:latin typeface="Arial MT"/>
                <a:cs typeface="Arial MT"/>
              </a:rPr>
              <a:t>de </a:t>
            </a:r>
            <a:r>
              <a:rPr sz="2800" dirty="0">
                <a:latin typeface="Arial MT"/>
                <a:cs typeface="Arial MT"/>
              </a:rPr>
              <a:t>teste não foi suficientemente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elaborada </a:t>
            </a:r>
            <a:r>
              <a:rPr sz="2800" spc="-5" dirty="0">
                <a:latin typeface="Arial MT"/>
                <a:cs typeface="Arial MT"/>
              </a:rPr>
              <a:t>e</a:t>
            </a:r>
            <a:r>
              <a:rPr sz="2800" dirty="0">
                <a:latin typeface="Arial MT"/>
                <a:cs typeface="Arial MT"/>
              </a:rPr>
              <a:t> erros estão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escondidos </a:t>
            </a:r>
            <a:r>
              <a:rPr sz="2800" spc="-5" dirty="0">
                <a:latin typeface="Arial MT"/>
                <a:cs typeface="Arial MT"/>
              </a:rPr>
              <a:t>no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software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18</a:t>
            </a:fld>
            <a:endParaRPr spc="7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8147" y="702049"/>
            <a:ext cx="5365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Processo</a:t>
            </a:r>
            <a:r>
              <a:rPr sz="280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Tradicional</a:t>
            </a:r>
            <a:r>
              <a:rPr sz="2800" spc="1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de</a:t>
            </a:r>
            <a:r>
              <a:rPr sz="2800" spc="1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Testes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4809" y="1699260"/>
            <a:ext cx="7740395" cy="49621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19</a:t>
            </a:fld>
            <a:endParaRPr spc="7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193" y="457193"/>
            <a:ext cx="9144000" cy="2304415"/>
            <a:chOff x="457193" y="457193"/>
            <a:chExt cx="9144000" cy="2304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93" y="457193"/>
              <a:ext cx="9144000" cy="227686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9781" y="2736341"/>
              <a:ext cx="9011920" cy="22860"/>
            </a:xfrm>
            <a:custGeom>
              <a:avLst/>
              <a:gdLst/>
              <a:ahLst/>
              <a:cxnLst/>
              <a:rect l="l" t="t" r="r" b="b"/>
              <a:pathLst>
                <a:path w="9011920" h="22860">
                  <a:moveTo>
                    <a:pt x="0" y="0"/>
                  </a:moveTo>
                  <a:lnTo>
                    <a:pt x="9011411" y="0"/>
                  </a:lnTo>
                </a:path>
                <a:path w="9011920" h="22860">
                  <a:moveTo>
                    <a:pt x="0" y="4572"/>
                  </a:moveTo>
                  <a:lnTo>
                    <a:pt x="9011411" y="4572"/>
                  </a:lnTo>
                </a:path>
                <a:path w="9011920" h="22860">
                  <a:moveTo>
                    <a:pt x="36576" y="9144"/>
                  </a:moveTo>
                  <a:lnTo>
                    <a:pt x="9011411" y="9144"/>
                  </a:lnTo>
                </a:path>
                <a:path w="9011920" h="22860">
                  <a:moveTo>
                    <a:pt x="36576" y="13716"/>
                  </a:moveTo>
                  <a:lnTo>
                    <a:pt x="9011411" y="13716"/>
                  </a:lnTo>
                </a:path>
                <a:path w="9011920" h="22860">
                  <a:moveTo>
                    <a:pt x="114300" y="18287"/>
                  </a:moveTo>
                  <a:lnTo>
                    <a:pt x="9011411" y="18287"/>
                  </a:lnTo>
                </a:path>
                <a:path w="9011920" h="22860">
                  <a:moveTo>
                    <a:pt x="114300" y="22859"/>
                  </a:moveTo>
                  <a:lnTo>
                    <a:pt x="9011411" y="22859"/>
                  </a:lnTo>
                </a:path>
              </a:pathLst>
            </a:custGeom>
            <a:ln w="457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646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Conceitos</a:t>
            </a:r>
            <a:r>
              <a:rPr spc="-40" dirty="0"/>
              <a:t> </a:t>
            </a:r>
            <a:r>
              <a:rPr spc="-10" dirty="0"/>
              <a:t>Básicos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8147" y="702049"/>
            <a:ext cx="4177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Abordagens</a:t>
            </a:r>
            <a:r>
              <a:rPr sz="2800" spc="1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para</a:t>
            </a:r>
            <a:r>
              <a:rPr sz="2800" spc="-2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Testes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20</a:t>
            </a:fld>
            <a:endParaRPr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776725" y="2069997"/>
            <a:ext cx="8472170" cy="267144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4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Abordagem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funcional</a:t>
            </a:r>
            <a:endParaRPr sz="2800">
              <a:latin typeface="Arial MT"/>
              <a:cs typeface="Arial MT"/>
            </a:endParaRPr>
          </a:p>
          <a:p>
            <a:pPr marL="756285" lvl="1" indent="-287655">
              <a:lnSpc>
                <a:spcPct val="100000"/>
              </a:lnSpc>
              <a:spcBef>
                <a:spcPts val="1340"/>
              </a:spcBef>
              <a:buClr>
                <a:srgbClr val="A50020"/>
              </a:buClr>
              <a:buChar char="•"/>
              <a:tabLst>
                <a:tab pos="756285" algn="l"/>
                <a:tab pos="756920" algn="l"/>
              </a:tabLst>
            </a:pPr>
            <a:r>
              <a:rPr sz="2800" spc="-10" dirty="0">
                <a:latin typeface="Arial MT"/>
                <a:cs typeface="Arial MT"/>
              </a:rPr>
              <a:t>AKA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"teste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caixa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preta"</a:t>
            </a:r>
            <a:endParaRPr sz="2800">
              <a:latin typeface="Arial MT"/>
              <a:cs typeface="Arial MT"/>
            </a:endParaRPr>
          </a:p>
          <a:p>
            <a:pPr marL="754380" marR="5080" lvl="1" indent="-285115">
              <a:lnSpc>
                <a:spcPct val="100000"/>
              </a:lnSpc>
              <a:spcBef>
                <a:spcPts val="1345"/>
              </a:spcBef>
              <a:buClr>
                <a:srgbClr val="A50020"/>
              </a:buClr>
              <a:buChar char="•"/>
              <a:tabLst>
                <a:tab pos="756285" algn="l"/>
                <a:tab pos="756920" algn="l"/>
              </a:tabLst>
            </a:pPr>
            <a:r>
              <a:rPr sz="2800" dirty="0">
                <a:latin typeface="Arial MT"/>
                <a:cs typeface="Arial MT"/>
              </a:rPr>
              <a:t>são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testadas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funcionalidades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software,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emitindo </a:t>
            </a:r>
            <a:r>
              <a:rPr sz="2800" i="1" dirty="0">
                <a:latin typeface="Arial"/>
                <a:cs typeface="Arial"/>
              </a:rPr>
              <a:t>entradas pré-definidas</a:t>
            </a:r>
            <a:r>
              <a:rPr sz="2800" i="1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testando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pelas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i="1" dirty="0">
                <a:latin typeface="Arial"/>
                <a:cs typeface="Arial"/>
              </a:rPr>
              <a:t>saídas</a:t>
            </a:r>
            <a:r>
              <a:rPr sz="2800" i="1" spc="-2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esperadas</a:t>
            </a:r>
            <a:r>
              <a:rPr sz="2800" dirty="0"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8147" y="702049"/>
            <a:ext cx="4177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Abordagens</a:t>
            </a:r>
            <a:r>
              <a:rPr sz="2800" spc="1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para</a:t>
            </a:r>
            <a:r>
              <a:rPr sz="2800" spc="-2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Testes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21</a:t>
            </a:fld>
            <a:endParaRPr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747769" y="1914549"/>
            <a:ext cx="8295640" cy="3865879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4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Abordagem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estrutural</a:t>
            </a:r>
            <a:endParaRPr sz="2800">
              <a:latin typeface="Arial MT"/>
              <a:cs typeface="Arial MT"/>
            </a:endParaRPr>
          </a:p>
          <a:p>
            <a:pPr marL="756285" lvl="1" indent="-287655">
              <a:lnSpc>
                <a:spcPct val="100000"/>
              </a:lnSpc>
              <a:spcBef>
                <a:spcPts val="1340"/>
              </a:spcBef>
              <a:buClr>
                <a:srgbClr val="A50020"/>
              </a:buClr>
              <a:buChar char="•"/>
              <a:tabLst>
                <a:tab pos="756285" algn="l"/>
                <a:tab pos="756920" algn="l"/>
              </a:tabLst>
            </a:pPr>
            <a:r>
              <a:rPr sz="2800" spc="-10" dirty="0">
                <a:latin typeface="Arial MT"/>
                <a:cs typeface="Arial MT"/>
              </a:rPr>
              <a:t>AKA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"teste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caixa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branca"</a:t>
            </a:r>
            <a:endParaRPr sz="2800">
              <a:latin typeface="Arial MT"/>
              <a:cs typeface="Arial MT"/>
            </a:endParaRPr>
          </a:p>
          <a:p>
            <a:pPr marL="754380" marR="304800" lvl="1" indent="-285115">
              <a:lnSpc>
                <a:spcPct val="100000"/>
              </a:lnSpc>
              <a:spcBef>
                <a:spcPts val="1345"/>
              </a:spcBef>
              <a:buClr>
                <a:srgbClr val="A50020"/>
              </a:buClr>
              <a:buChar char="•"/>
              <a:tabLst>
                <a:tab pos="756285" algn="l"/>
                <a:tab pos="756920" algn="l"/>
              </a:tabLst>
            </a:pPr>
            <a:r>
              <a:rPr sz="2800" dirty="0">
                <a:latin typeface="Arial MT"/>
                <a:cs typeface="Arial MT"/>
              </a:rPr>
              <a:t>são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testados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aspectos</a:t>
            </a:r>
            <a:r>
              <a:rPr sz="2800" spc="-5" dirty="0">
                <a:latin typeface="Arial MT"/>
                <a:cs typeface="Arial MT"/>
              </a:rPr>
              <a:t> 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implementação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unidades</a:t>
            </a:r>
            <a:r>
              <a:rPr sz="2800" spc="-5" dirty="0">
                <a:latin typeface="Arial MT"/>
                <a:cs typeface="Arial MT"/>
              </a:rPr>
              <a:t> de</a:t>
            </a:r>
            <a:r>
              <a:rPr sz="2800" dirty="0">
                <a:latin typeface="Arial MT"/>
                <a:cs typeface="Arial MT"/>
              </a:rPr>
              <a:t> modularização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(e.g.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classes):</a:t>
            </a:r>
            <a:endParaRPr sz="2800">
              <a:latin typeface="Arial MT"/>
              <a:cs typeface="Arial MT"/>
            </a:endParaRPr>
          </a:p>
          <a:p>
            <a:pPr marL="1153795" lvl="2" indent="-229235">
              <a:lnSpc>
                <a:spcPct val="100000"/>
              </a:lnSpc>
              <a:spcBef>
                <a:spcPts val="1345"/>
              </a:spcBef>
              <a:buClr>
                <a:srgbClr val="A50020"/>
              </a:buClr>
              <a:buFont typeface="Microsoft Sans Serif"/>
              <a:buChar char="▪"/>
              <a:tabLst>
                <a:tab pos="1154430" algn="l"/>
              </a:tabLst>
            </a:pPr>
            <a:r>
              <a:rPr sz="2800" spc="-5" dirty="0">
                <a:latin typeface="Arial MT"/>
                <a:cs typeface="Arial MT"/>
              </a:rPr>
              <a:t>algoritmos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utilizados</a:t>
            </a:r>
            <a:endParaRPr sz="2800">
              <a:latin typeface="Arial MT"/>
              <a:cs typeface="Arial MT"/>
            </a:endParaRPr>
          </a:p>
          <a:p>
            <a:pPr marL="1153795" marR="5080" lvl="2" indent="-228600">
              <a:lnSpc>
                <a:spcPct val="100000"/>
              </a:lnSpc>
              <a:spcBef>
                <a:spcPts val="1345"/>
              </a:spcBef>
              <a:buClr>
                <a:srgbClr val="A50020"/>
              </a:buClr>
              <a:buFont typeface="Microsoft Sans Serif"/>
              <a:buChar char="▪"/>
              <a:tabLst>
                <a:tab pos="1154430" algn="l"/>
              </a:tabLst>
            </a:pPr>
            <a:r>
              <a:rPr sz="2800" dirty="0">
                <a:latin typeface="Arial MT"/>
                <a:cs typeface="Arial MT"/>
              </a:rPr>
              <a:t>resultados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esperados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métodos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em </a:t>
            </a:r>
            <a:r>
              <a:rPr sz="2800" dirty="0">
                <a:latin typeface="Arial MT"/>
                <a:cs typeface="Arial MT"/>
              </a:rPr>
              <a:t>função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seus</a:t>
            </a:r>
            <a:r>
              <a:rPr sz="2800" spc="-5" dirty="0">
                <a:latin typeface="Arial MT"/>
                <a:cs typeface="Arial MT"/>
              </a:rPr>
              <a:t> parâmetros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8147" y="702049"/>
            <a:ext cx="5521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Teste</a:t>
            </a:r>
            <a:r>
              <a:rPr sz="2800" spc="-1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Automatizado</a:t>
            </a:r>
            <a:r>
              <a:rPr sz="2800" spc="1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de</a:t>
            </a:r>
            <a:r>
              <a:rPr sz="280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Software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22</a:t>
            </a:fld>
            <a:endParaRPr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747769" y="1914549"/>
            <a:ext cx="5869940" cy="182562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4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Programas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que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testam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programas.</a:t>
            </a:r>
            <a:endParaRPr sz="2800">
              <a:latin typeface="Arial MT"/>
              <a:cs typeface="Arial MT"/>
            </a:endParaRPr>
          </a:p>
          <a:p>
            <a:pPr marL="756285" lvl="1" indent="-287655">
              <a:lnSpc>
                <a:spcPct val="100000"/>
              </a:lnSpc>
              <a:spcBef>
                <a:spcPts val="1340"/>
              </a:spcBef>
              <a:buClr>
                <a:srgbClr val="A50020"/>
              </a:buClr>
              <a:buChar char="•"/>
              <a:tabLst>
                <a:tab pos="756285" algn="l"/>
                <a:tab pos="756920" algn="l"/>
              </a:tabLst>
            </a:pPr>
            <a:r>
              <a:rPr sz="2800" dirty="0">
                <a:latin typeface="Arial MT"/>
                <a:cs typeface="Arial MT"/>
              </a:rPr>
              <a:t>oráculo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34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Uso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frameworks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dirty="0">
                <a:latin typeface="Arial MT"/>
                <a:cs typeface="Arial MT"/>
              </a:rPr>
              <a:t> teste.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8147" y="702049"/>
            <a:ext cx="4869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Etapas</a:t>
            </a:r>
            <a:r>
              <a:rPr sz="2800" spc="-1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do Teste</a:t>
            </a:r>
            <a:r>
              <a:rPr sz="280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de</a:t>
            </a:r>
            <a:r>
              <a:rPr sz="2800" spc="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Software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23</a:t>
            </a:fld>
            <a:endParaRPr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746251" y="2564383"/>
            <a:ext cx="7345045" cy="19107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2900" algn="just">
              <a:lnSpc>
                <a:spcPct val="100000"/>
              </a:lnSpc>
              <a:spcBef>
                <a:spcPts val="9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7505" algn="l"/>
              </a:tabLst>
            </a:pPr>
            <a:r>
              <a:rPr sz="2800" b="1" spc="-5" dirty="0">
                <a:latin typeface="Arial"/>
                <a:cs typeface="Arial"/>
              </a:rPr>
              <a:t>Testes de Unidade: </a:t>
            </a:r>
            <a:r>
              <a:rPr sz="2800" dirty="0">
                <a:latin typeface="Arial MT"/>
                <a:cs typeface="Arial MT"/>
              </a:rPr>
              <a:t>cada </a:t>
            </a:r>
            <a:r>
              <a:rPr sz="2800" spc="-5" dirty="0">
                <a:latin typeface="Arial MT"/>
                <a:cs typeface="Arial MT"/>
              </a:rPr>
              <a:t>módulo é </a:t>
            </a:r>
            <a:r>
              <a:rPr sz="2800" dirty="0">
                <a:latin typeface="Arial MT"/>
                <a:cs typeface="Arial MT"/>
              </a:rPr>
              <a:t>testado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individualmente garantindo que </a:t>
            </a:r>
            <a:r>
              <a:rPr sz="2800" spc="-5" dirty="0">
                <a:latin typeface="Arial MT"/>
                <a:cs typeface="Arial MT"/>
              </a:rPr>
              <a:t>ele </a:t>
            </a:r>
            <a:r>
              <a:rPr sz="2800" dirty="0">
                <a:latin typeface="Arial MT"/>
                <a:cs typeface="Arial MT"/>
              </a:rPr>
              <a:t>funcione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adequadamente.</a:t>
            </a:r>
            <a:endParaRPr sz="2800">
              <a:latin typeface="Arial MT"/>
              <a:cs typeface="Arial MT"/>
            </a:endParaRPr>
          </a:p>
          <a:p>
            <a:pPr marL="354965" indent="-342900" algn="just">
              <a:lnSpc>
                <a:spcPct val="100000"/>
              </a:lnSpc>
              <a:spcBef>
                <a:spcPts val="134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Utiliza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técnicas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dirty="0">
                <a:latin typeface="Arial MT"/>
                <a:cs typeface="Arial MT"/>
              </a:rPr>
              <a:t> teste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dirty="0">
                <a:latin typeface="Arial MT"/>
                <a:cs typeface="Arial MT"/>
              </a:rPr>
              <a:t> caixa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branca.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8147" y="702049"/>
            <a:ext cx="4869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Etapas</a:t>
            </a:r>
            <a:r>
              <a:rPr sz="2800" spc="-1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do Teste</a:t>
            </a:r>
            <a:r>
              <a:rPr sz="280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de</a:t>
            </a:r>
            <a:r>
              <a:rPr sz="2800" spc="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Software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24</a:t>
            </a:fld>
            <a:endParaRPr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746251" y="2564383"/>
            <a:ext cx="8425180" cy="2329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142240" indent="-342900">
              <a:lnSpc>
                <a:spcPct val="100000"/>
              </a:lnSpc>
              <a:spcBef>
                <a:spcPts val="9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6870" algn="l"/>
                <a:tab pos="357505" algn="l"/>
              </a:tabLst>
            </a:pPr>
            <a:r>
              <a:rPr sz="2800" b="1" spc="-5" dirty="0">
                <a:latin typeface="Arial"/>
                <a:cs typeface="Arial"/>
              </a:rPr>
              <a:t>Testes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Integração:</a:t>
            </a:r>
            <a:r>
              <a:rPr sz="2800" b="1" spc="30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os</a:t>
            </a:r>
            <a:r>
              <a:rPr sz="2800" spc="-5" dirty="0">
                <a:latin typeface="Arial MT"/>
                <a:cs typeface="Arial MT"/>
              </a:rPr>
              <a:t> módulos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são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montados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ou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integrados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para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formarem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um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pacote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software.</a:t>
            </a:r>
            <a:endParaRPr sz="2800">
              <a:latin typeface="Arial MT"/>
              <a:cs typeface="Arial MT"/>
            </a:endParaRPr>
          </a:p>
          <a:p>
            <a:pPr marL="354965" marR="5080" indent="-342900">
              <a:lnSpc>
                <a:spcPct val="100000"/>
              </a:lnSpc>
              <a:spcBef>
                <a:spcPts val="134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Utiliza </a:t>
            </a:r>
            <a:r>
              <a:rPr sz="2800" dirty="0">
                <a:latin typeface="Arial MT"/>
                <a:cs typeface="Arial MT"/>
              </a:rPr>
              <a:t>principalmente as técnicas </a:t>
            </a:r>
            <a:r>
              <a:rPr sz="2800" spc="-5" dirty="0">
                <a:latin typeface="Arial MT"/>
                <a:cs typeface="Arial MT"/>
              </a:rPr>
              <a:t>de </a:t>
            </a:r>
            <a:r>
              <a:rPr sz="2800" dirty="0">
                <a:latin typeface="Arial MT"/>
                <a:cs typeface="Arial MT"/>
              </a:rPr>
              <a:t>teste </a:t>
            </a:r>
            <a:r>
              <a:rPr sz="2800" spc="-5" dirty="0">
                <a:latin typeface="Arial MT"/>
                <a:cs typeface="Arial MT"/>
              </a:rPr>
              <a:t>de </a:t>
            </a:r>
            <a:r>
              <a:rPr sz="2800" dirty="0">
                <a:latin typeface="Arial MT"/>
                <a:cs typeface="Arial MT"/>
              </a:rPr>
              <a:t>caixa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preta.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8147" y="702049"/>
            <a:ext cx="4869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Etapas</a:t>
            </a:r>
            <a:r>
              <a:rPr sz="2800" spc="-1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do Teste</a:t>
            </a:r>
            <a:r>
              <a:rPr sz="280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de</a:t>
            </a:r>
            <a:r>
              <a:rPr sz="2800" spc="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Software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25</a:t>
            </a:fld>
            <a:endParaRPr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746245" y="2564383"/>
            <a:ext cx="8460740" cy="3361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358775" indent="-342900">
              <a:lnSpc>
                <a:spcPct val="100000"/>
              </a:lnSpc>
              <a:spcBef>
                <a:spcPts val="9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6870" algn="l"/>
                <a:tab pos="357505" algn="l"/>
              </a:tabLst>
            </a:pPr>
            <a:r>
              <a:rPr sz="2800" b="1" spc="-5" dirty="0">
                <a:latin typeface="Arial"/>
                <a:cs typeface="Arial"/>
              </a:rPr>
              <a:t>Testes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Alto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Nível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(validação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e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sistema):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Os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critérios </a:t>
            </a:r>
            <a:r>
              <a:rPr sz="2800" spc="-5" dirty="0">
                <a:latin typeface="Arial MT"/>
                <a:cs typeface="Arial MT"/>
              </a:rPr>
              <a:t>de </a:t>
            </a:r>
            <a:r>
              <a:rPr sz="2800" dirty="0">
                <a:latin typeface="Arial MT"/>
                <a:cs typeface="Arial MT"/>
              </a:rPr>
              <a:t>validação estabelecidos durante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dirty="0">
                <a:latin typeface="Arial MT"/>
                <a:cs typeface="Arial MT"/>
              </a:rPr>
              <a:t> análise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requisitos são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testados.</a:t>
            </a:r>
            <a:endParaRPr sz="2800">
              <a:latin typeface="Arial MT"/>
              <a:cs typeface="Arial MT"/>
            </a:endParaRPr>
          </a:p>
          <a:p>
            <a:pPr marL="354965" marR="5080" indent="-342900">
              <a:lnSpc>
                <a:spcPct val="100000"/>
              </a:lnSpc>
              <a:spcBef>
                <a:spcPts val="134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Verifica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também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todos os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elementos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combinam-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 adequadamente </a:t>
            </a:r>
            <a:r>
              <a:rPr sz="2800" spc="-5" dirty="0">
                <a:latin typeface="Arial MT"/>
                <a:cs typeface="Arial MT"/>
              </a:rPr>
              <a:t>e </a:t>
            </a:r>
            <a:r>
              <a:rPr sz="2800" dirty="0">
                <a:latin typeface="Arial MT"/>
                <a:cs typeface="Arial MT"/>
              </a:rPr>
              <a:t>se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dirty="0">
                <a:latin typeface="Arial MT"/>
                <a:cs typeface="Arial MT"/>
              </a:rPr>
              <a:t>função/ desempenho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global </a:t>
            </a:r>
            <a:r>
              <a:rPr sz="2800" spc="-5" dirty="0">
                <a:latin typeface="Arial MT"/>
                <a:cs typeface="Arial MT"/>
              </a:rPr>
              <a:t>do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sistema é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conseguida.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340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Utiliza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técnicas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 </a:t>
            </a:r>
            <a:r>
              <a:rPr sz="2800" dirty="0">
                <a:latin typeface="Arial MT"/>
                <a:cs typeface="Arial MT"/>
              </a:rPr>
              <a:t>caixa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preta.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8147" y="702049"/>
            <a:ext cx="4869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Etapas</a:t>
            </a:r>
            <a:r>
              <a:rPr sz="2800" spc="-1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do Teste</a:t>
            </a:r>
            <a:r>
              <a:rPr sz="280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de</a:t>
            </a:r>
            <a:r>
              <a:rPr sz="2800" spc="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Software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829" y="1949195"/>
            <a:ext cx="7876031" cy="413613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26</a:t>
            </a:fld>
            <a:endParaRPr spc="7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193" y="457193"/>
            <a:ext cx="9144000" cy="2304415"/>
            <a:chOff x="457193" y="457193"/>
            <a:chExt cx="9144000" cy="2304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93" y="457193"/>
              <a:ext cx="9144000" cy="227686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9781" y="2736341"/>
              <a:ext cx="9011920" cy="22860"/>
            </a:xfrm>
            <a:custGeom>
              <a:avLst/>
              <a:gdLst/>
              <a:ahLst/>
              <a:cxnLst/>
              <a:rect l="l" t="t" r="r" b="b"/>
              <a:pathLst>
                <a:path w="9011920" h="22860">
                  <a:moveTo>
                    <a:pt x="0" y="0"/>
                  </a:moveTo>
                  <a:lnTo>
                    <a:pt x="9011411" y="0"/>
                  </a:lnTo>
                </a:path>
                <a:path w="9011920" h="22860">
                  <a:moveTo>
                    <a:pt x="0" y="4572"/>
                  </a:moveTo>
                  <a:lnTo>
                    <a:pt x="9011411" y="4572"/>
                  </a:lnTo>
                </a:path>
                <a:path w="9011920" h="22860">
                  <a:moveTo>
                    <a:pt x="36576" y="9144"/>
                  </a:moveTo>
                  <a:lnTo>
                    <a:pt x="9011411" y="9144"/>
                  </a:lnTo>
                </a:path>
                <a:path w="9011920" h="22860">
                  <a:moveTo>
                    <a:pt x="36576" y="13716"/>
                  </a:moveTo>
                  <a:lnTo>
                    <a:pt x="9011411" y="13716"/>
                  </a:lnTo>
                </a:path>
                <a:path w="9011920" h="22860">
                  <a:moveTo>
                    <a:pt x="114300" y="18287"/>
                  </a:moveTo>
                  <a:lnTo>
                    <a:pt x="9011411" y="18287"/>
                  </a:lnTo>
                </a:path>
                <a:path w="9011920" h="22860">
                  <a:moveTo>
                    <a:pt x="114300" y="22859"/>
                  </a:moveTo>
                  <a:lnTo>
                    <a:pt x="9011411" y="22859"/>
                  </a:lnTo>
                </a:path>
              </a:pathLst>
            </a:custGeom>
            <a:ln w="457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29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Estratégia </a:t>
            </a:r>
            <a:r>
              <a:rPr spc="-10" dirty="0"/>
              <a:t>de Teste</a:t>
            </a:r>
            <a:r>
              <a:rPr spc="10" dirty="0"/>
              <a:t> </a:t>
            </a:r>
            <a:r>
              <a:rPr spc="-10" dirty="0"/>
              <a:t>em</a:t>
            </a:r>
            <a:r>
              <a:rPr spc="5" dirty="0"/>
              <a:t> </a:t>
            </a:r>
            <a:r>
              <a:rPr spc="-10" dirty="0"/>
              <a:t>XP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8863" y="5940552"/>
            <a:ext cx="1158239" cy="11201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7025" y="6065520"/>
            <a:ext cx="836675" cy="99517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8147" y="702049"/>
            <a:ext cx="4474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Estratégia de</a:t>
            </a:r>
            <a:r>
              <a:rPr sz="280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Teste</a:t>
            </a:r>
            <a:r>
              <a:rPr sz="2800" spc="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em </a:t>
            </a:r>
            <a:r>
              <a:rPr sz="2800" spc="-10" dirty="0">
                <a:solidFill>
                  <a:srgbClr val="FFFFFF"/>
                </a:solidFill>
              </a:rPr>
              <a:t>XP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28</a:t>
            </a:fld>
            <a:endParaRPr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732529" y="2268727"/>
            <a:ext cx="8404225" cy="4121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2900">
              <a:lnSpc>
                <a:spcPct val="100000"/>
              </a:lnSpc>
              <a:spcBef>
                <a:spcPts val="9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6870" algn="l"/>
                <a:tab pos="357505" algn="l"/>
              </a:tabLst>
            </a:pPr>
            <a:r>
              <a:rPr sz="2800" spc="-5" dirty="0">
                <a:latin typeface="Arial MT"/>
                <a:cs typeface="Arial MT"/>
              </a:rPr>
              <a:t>"O </a:t>
            </a:r>
            <a:r>
              <a:rPr sz="2800" dirty="0">
                <a:latin typeface="Arial MT"/>
                <a:cs typeface="Arial MT"/>
              </a:rPr>
              <a:t>que não pode ser mensurado não existe." </a:t>
            </a:r>
            <a:r>
              <a:rPr sz="2800" spc="-5" dirty="0">
                <a:latin typeface="Arial MT"/>
                <a:cs typeface="Arial MT"/>
              </a:rPr>
              <a:t>[Kent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Beck]</a:t>
            </a:r>
            <a:endParaRPr sz="2800">
              <a:latin typeface="Arial MT"/>
              <a:cs typeface="Arial MT"/>
            </a:endParaRPr>
          </a:p>
          <a:p>
            <a:pPr marL="354965" marR="31115" indent="-341630">
              <a:lnSpc>
                <a:spcPct val="100000"/>
              </a:lnSpc>
              <a:spcBef>
                <a:spcPts val="134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6870" algn="l"/>
                <a:tab pos="357505" algn="l"/>
              </a:tabLst>
            </a:pPr>
            <a:r>
              <a:rPr sz="2800" spc="-5" dirty="0">
                <a:latin typeface="Arial MT"/>
                <a:cs typeface="Arial MT"/>
              </a:rPr>
              <a:t>"Não</a:t>
            </a:r>
            <a:r>
              <a:rPr sz="2800" dirty="0">
                <a:latin typeface="Arial MT"/>
                <a:cs typeface="Arial MT"/>
              </a:rPr>
              <a:t> confio </a:t>
            </a:r>
            <a:r>
              <a:rPr sz="2800" spc="-5" dirty="0">
                <a:latin typeface="Arial MT"/>
                <a:cs typeface="Arial MT"/>
              </a:rPr>
              <a:t>em </a:t>
            </a:r>
            <a:r>
              <a:rPr sz="2800" dirty="0">
                <a:latin typeface="Arial MT"/>
                <a:cs typeface="Arial MT"/>
              </a:rPr>
              <a:t>nada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que escrevi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até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que </a:t>
            </a:r>
            <a:r>
              <a:rPr sz="2800" spc="-5" dirty="0">
                <a:latin typeface="Arial MT"/>
                <a:cs typeface="Arial MT"/>
              </a:rPr>
              <a:t>eu</a:t>
            </a:r>
            <a:r>
              <a:rPr sz="2800" dirty="0">
                <a:latin typeface="Arial MT"/>
                <a:cs typeface="Arial MT"/>
              </a:rPr>
              <a:t> tenha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testes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para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isso."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[Kent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Beck]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340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"Tests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are</a:t>
            </a:r>
            <a:r>
              <a:rPr sz="2800" dirty="0">
                <a:latin typeface="Arial MT"/>
                <a:cs typeface="Arial MT"/>
              </a:rPr>
              <a:t> both resource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 responsibility."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34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"Work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with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human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nature, not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against </a:t>
            </a:r>
            <a:r>
              <a:rPr sz="2800" spc="-5" dirty="0">
                <a:latin typeface="Arial MT"/>
                <a:cs typeface="Arial MT"/>
              </a:rPr>
              <a:t>it."</a:t>
            </a:r>
            <a:endParaRPr sz="2800">
              <a:latin typeface="Arial MT"/>
              <a:cs typeface="Arial MT"/>
            </a:endParaRPr>
          </a:p>
          <a:p>
            <a:pPr marL="756285" marR="692150" lvl="1" indent="-287020">
              <a:lnSpc>
                <a:spcPct val="100000"/>
              </a:lnSpc>
              <a:spcBef>
                <a:spcPts val="1345"/>
              </a:spcBef>
              <a:buClr>
                <a:srgbClr val="A50020"/>
              </a:buClr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Testar é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importante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pensamos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código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que nos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testes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8147" y="702049"/>
            <a:ext cx="4474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Estratégia de</a:t>
            </a:r>
            <a:r>
              <a:rPr sz="280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Teste</a:t>
            </a:r>
            <a:r>
              <a:rPr sz="2800" spc="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em </a:t>
            </a:r>
            <a:r>
              <a:rPr sz="2800" spc="-10" dirty="0">
                <a:solidFill>
                  <a:srgbClr val="FFFFFF"/>
                </a:solidFill>
              </a:rPr>
              <a:t>XP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29</a:t>
            </a:fld>
            <a:endParaRPr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734053" y="2097429"/>
            <a:ext cx="8545830" cy="267144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4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Testes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XP </a:t>
            </a:r>
            <a:r>
              <a:rPr sz="2800" dirty="0">
                <a:latin typeface="Arial MT"/>
                <a:cs typeface="Arial MT"/>
              </a:rPr>
              <a:t>são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isolados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</a:t>
            </a:r>
            <a:r>
              <a:rPr sz="2800" dirty="0">
                <a:latin typeface="Arial MT"/>
                <a:cs typeface="Arial MT"/>
              </a:rPr>
              <a:t> automáticos</a:t>
            </a:r>
            <a:endParaRPr sz="2800">
              <a:latin typeface="Arial MT"/>
              <a:cs typeface="Arial MT"/>
            </a:endParaRPr>
          </a:p>
          <a:p>
            <a:pPr marL="756285" marR="719455" lvl="1" indent="-287020">
              <a:lnSpc>
                <a:spcPct val="100000"/>
              </a:lnSpc>
              <a:spcBef>
                <a:spcPts val="1340"/>
              </a:spcBef>
              <a:buClr>
                <a:srgbClr val="A50020"/>
              </a:buClr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Testes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isolados: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não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há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efeito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"cascata"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pois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testes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não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interagem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entre si</a:t>
            </a:r>
            <a:endParaRPr sz="2800">
              <a:latin typeface="Arial MT"/>
              <a:cs typeface="Arial MT"/>
            </a:endParaRPr>
          </a:p>
          <a:p>
            <a:pPr marL="754380" marR="5080" lvl="1" indent="-287020">
              <a:lnSpc>
                <a:spcPct val="100000"/>
              </a:lnSpc>
              <a:spcBef>
                <a:spcPts val="1345"/>
              </a:spcBef>
              <a:buClr>
                <a:srgbClr val="A50020"/>
              </a:buClr>
              <a:buChar char="•"/>
              <a:tabLst>
                <a:tab pos="754380" algn="l"/>
                <a:tab pos="755015" algn="l"/>
              </a:tabLst>
            </a:pPr>
            <a:r>
              <a:rPr sz="2800" spc="-5" dirty="0">
                <a:latin typeface="Arial MT"/>
                <a:cs typeface="Arial MT"/>
              </a:rPr>
              <a:t>Testes </a:t>
            </a:r>
            <a:r>
              <a:rPr sz="2800" dirty="0">
                <a:latin typeface="Arial MT"/>
                <a:cs typeface="Arial MT"/>
              </a:rPr>
              <a:t>automáticos: indicam apenas se os testes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passaram</a:t>
            </a:r>
            <a:r>
              <a:rPr sz="2800" spc="-5" dirty="0">
                <a:latin typeface="Arial MT"/>
                <a:cs typeface="Arial MT"/>
              </a:rPr>
              <a:t> ou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não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863" y="750817"/>
            <a:ext cx="2950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Defeitos</a:t>
            </a:r>
            <a:r>
              <a:rPr sz="2800" spc="-2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e</a:t>
            </a:r>
            <a:r>
              <a:rPr sz="2800" spc="-2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Falhas</a:t>
            </a:r>
            <a:endParaRPr sz="28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3</a:t>
            </a:fld>
            <a:endParaRPr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715771" y="2153817"/>
            <a:ext cx="8512810" cy="403669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356870" indent="-343535">
              <a:lnSpc>
                <a:spcPct val="100000"/>
              </a:lnSpc>
              <a:spcBef>
                <a:spcPts val="144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6870" algn="l"/>
                <a:tab pos="357505" algn="l"/>
              </a:tabLst>
            </a:pPr>
            <a:r>
              <a:rPr sz="2800" spc="-5" dirty="0">
                <a:latin typeface="Arial MT"/>
                <a:cs typeface="Arial MT"/>
              </a:rPr>
              <a:t>Defeito</a:t>
            </a:r>
            <a:endParaRPr sz="2800">
              <a:latin typeface="Arial MT"/>
              <a:cs typeface="Arial MT"/>
            </a:endParaRPr>
          </a:p>
          <a:p>
            <a:pPr marL="757555" marR="5080" lvl="1" indent="-287020">
              <a:lnSpc>
                <a:spcPct val="100000"/>
              </a:lnSpc>
              <a:spcBef>
                <a:spcPts val="1340"/>
              </a:spcBef>
              <a:buClr>
                <a:srgbClr val="A50020"/>
              </a:buClr>
              <a:buChar char="•"/>
              <a:tabLst>
                <a:tab pos="757555" algn="l"/>
                <a:tab pos="758190" algn="l"/>
              </a:tabLst>
            </a:pPr>
            <a:r>
              <a:rPr sz="2800" spc="-5" dirty="0">
                <a:latin typeface="Arial MT"/>
                <a:cs typeface="Arial MT"/>
              </a:rPr>
              <a:t>um problema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nos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requisitos,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</a:t>
            </a:r>
            <a:r>
              <a:rPr sz="2800" dirty="0">
                <a:latin typeface="Arial MT"/>
                <a:cs typeface="Arial MT"/>
              </a:rPr>
              <a:t> projeto, </a:t>
            </a:r>
            <a:r>
              <a:rPr sz="2800" spc="-5" dirty="0">
                <a:latin typeface="Arial MT"/>
                <a:cs typeface="Arial MT"/>
              </a:rPr>
              <a:t>no </a:t>
            </a:r>
            <a:r>
              <a:rPr sz="2800" dirty="0">
                <a:latin typeface="Arial MT"/>
                <a:cs typeface="Arial MT"/>
              </a:rPr>
              <a:t> código,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na</a:t>
            </a:r>
            <a:r>
              <a:rPr sz="2800" dirty="0">
                <a:latin typeface="Arial MT"/>
                <a:cs typeface="Arial MT"/>
              </a:rPr>
              <a:t> documentação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ou</a:t>
            </a:r>
            <a:r>
              <a:rPr sz="2800" dirty="0">
                <a:latin typeface="Arial MT"/>
                <a:cs typeface="Arial MT"/>
              </a:rPr>
              <a:t> nos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casos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dirty="0">
                <a:latin typeface="Arial MT"/>
                <a:cs typeface="Arial MT"/>
              </a:rPr>
              <a:t> teste.</a:t>
            </a:r>
            <a:endParaRPr sz="28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134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Falha</a:t>
            </a:r>
            <a:endParaRPr sz="2800">
              <a:latin typeface="Arial MT"/>
              <a:cs typeface="Arial MT"/>
            </a:endParaRPr>
          </a:p>
          <a:p>
            <a:pPr marL="756285" lvl="1" indent="-287655">
              <a:lnSpc>
                <a:spcPct val="100000"/>
              </a:lnSpc>
              <a:spcBef>
                <a:spcPts val="1345"/>
              </a:spcBef>
              <a:buClr>
                <a:srgbClr val="A50020"/>
              </a:buClr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um problema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</a:t>
            </a:r>
            <a:r>
              <a:rPr sz="2800" dirty="0">
                <a:latin typeface="Arial MT"/>
                <a:cs typeface="Arial MT"/>
              </a:rPr>
              <a:t> funcionamento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do</a:t>
            </a:r>
            <a:r>
              <a:rPr sz="2800" dirty="0">
                <a:latin typeface="Arial MT"/>
                <a:cs typeface="Arial MT"/>
              </a:rPr>
              <a:t> sistema.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200">
              <a:latin typeface="Arial MT"/>
              <a:cs typeface="Arial MT"/>
            </a:endParaRPr>
          </a:p>
          <a:p>
            <a:pPr marL="43180" algn="ctr">
              <a:lnSpc>
                <a:spcPct val="100000"/>
              </a:lnSpc>
              <a:spcBef>
                <a:spcPts val="2370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Falha: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conseqüência</a:t>
            </a:r>
            <a:r>
              <a:rPr sz="2800" b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28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um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defeito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193" y="457193"/>
            <a:ext cx="9144000" cy="2304415"/>
            <a:chOff x="457193" y="457193"/>
            <a:chExt cx="9144000" cy="2304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93" y="457193"/>
              <a:ext cx="9144000" cy="227686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9781" y="2736341"/>
              <a:ext cx="9011920" cy="22860"/>
            </a:xfrm>
            <a:custGeom>
              <a:avLst/>
              <a:gdLst/>
              <a:ahLst/>
              <a:cxnLst/>
              <a:rect l="l" t="t" r="r" b="b"/>
              <a:pathLst>
                <a:path w="9011920" h="22860">
                  <a:moveTo>
                    <a:pt x="0" y="0"/>
                  </a:moveTo>
                  <a:lnTo>
                    <a:pt x="9011411" y="0"/>
                  </a:lnTo>
                </a:path>
                <a:path w="9011920" h="22860">
                  <a:moveTo>
                    <a:pt x="0" y="4572"/>
                  </a:moveTo>
                  <a:lnTo>
                    <a:pt x="9011411" y="4572"/>
                  </a:lnTo>
                </a:path>
                <a:path w="9011920" h="22860">
                  <a:moveTo>
                    <a:pt x="36576" y="9144"/>
                  </a:moveTo>
                  <a:lnTo>
                    <a:pt x="9011411" y="9144"/>
                  </a:lnTo>
                </a:path>
                <a:path w="9011920" h="22860">
                  <a:moveTo>
                    <a:pt x="36576" y="13716"/>
                  </a:moveTo>
                  <a:lnTo>
                    <a:pt x="9011411" y="13716"/>
                  </a:lnTo>
                </a:path>
                <a:path w="9011920" h="22860">
                  <a:moveTo>
                    <a:pt x="114300" y="18287"/>
                  </a:moveTo>
                  <a:lnTo>
                    <a:pt x="9011411" y="18287"/>
                  </a:lnTo>
                </a:path>
                <a:path w="9011920" h="22860">
                  <a:moveTo>
                    <a:pt x="114300" y="22859"/>
                  </a:moveTo>
                  <a:lnTo>
                    <a:pt x="9011411" y="22859"/>
                  </a:lnTo>
                </a:path>
              </a:pathLst>
            </a:custGeom>
            <a:ln w="457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03095" y="3967986"/>
            <a:ext cx="76161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Test </a:t>
            </a:r>
            <a:r>
              <a:rPr spc="-5" dirty="0"/>
              <a:t>Driven </a:t>
            </a:r>
            <a:r>
              <a:rPr spc="-10" dirty="0"/>
              <a:t>Development</a:t>
            </a:r>
            <a:r>
              <a:rPr spc="40" dirty="0"/>
              <a:t> </a:t>
            </a:r>
            <a:r>
              <a:rPr spc="-5" dirty="0"/>
              <a:t>-</a:t>
            </a:r>
            <a:r>
              <a:rPr spc="-10" dirty="0"/>
              <a:t> TDD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8863" y="5940552"/>
            <a:ext cx="1158239" cy="11201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7025" y="6065520"/>
            <a:ext cx="836675" cy="99517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863" y="750817"/>
            <a:ext cx="1740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O</a:t>
            </a:r>
            <a:r>
              <a:rPr sz="2800" spc="-40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Que</a:t>
            </a:r>
            <a:r>
              <a:rPr sz="2800" spc="-1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É</a:t>
            </a:r>
            <a:r>
              <a:rPr sz="2800" spc="-4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?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2288" y="1776984"/>
            <a:ext cx="7260335" cy="457504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31</a:t>
            </a:fld>
            <a:endParaRPr spc="7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863" y="750817"/>
            <a:ext cx="2612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</a:rPr>
              <a:t>Por</a:t>
            </a:r>
            <a:r>
              <a:rPr sz="2800" spc="-30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Quê</a:t>
            </a:r>
            <a:r>
              <a:rPr sz="2800" spc="-5" dirty="0">
                <a:solidFill>
                  <a:srgbClr val="FFFFFF"/>
                </a:solidFill>
              </a:rPr>
              <a:t> Usar</a:t>
            </a:r>
            <a:r>
              <a:rPr sz="2800" spc="-1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?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57193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94"/>
                </a:lnTo>
                <a:lnTo>
                  <a:pt x="9144000" y="3428994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6245" y="2150271"/>
            <a:ext cx="7755890" cy="416242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356870" indent="-343535">
              <a:lnSpc>
                <a:spcPct val="100000"/>
              </a:lnSpc>
              <a:spcBef>
                <a:spcPts val="102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6870" algn="l"/>
                <a:tab pos="357505" algn="l"/>
              </a:tabLst>
            </a:pPr>
            <a:r>
              <a:rPr sz="2800" spc="-5" dirty="0">
                <a:latin typeface="Arial MT"/>
                <a:cs typeface="Arial MT"/>
              </a:rPr>
              <a:t>Ênfase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na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interface</a:t>
            </a:r>
            <a:endParaRPr sz="2800">
              <a:latin typeface="Arial MT"/>
              <a:cs typeface="Arial MT"/>
            </a:endParaRPr>
          </a:p>
          <a:p>
            <a:pPr marL="356870" indent="-343535">
              <a:lnSpc>
                <a:spcPct val="100000"/>
              </a:lnSpc>
              <a:spcBef>
                <a:spcPts val="134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6870" algn="l"/>
                <a:tab pos="357505" algn="l"/>
              </a:tabLst>
            </a:pPr>
            <a:r>
              <a:rPr sz="2800" dirty="0">
                <a:latin typeface="Arial MT"/>
                <a:cs typeface="Arial MT"/>
              </a:rPr>
              <a:t>Expressão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dos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requisitos</a:t>
            </a:r>
            <a:endParaRPr sz="2800">
              <a:latin typeface="Arial MT"/>
              <a:cs typeface="Arial MT"/>
            </a:endParaRPr>
          </a:p>
          <a:p>
            <a:pPr marL="356870" indent="-343535">
              <a:lnSpc>
                <a:spcPct val="100000"/>
              </a:lnSpc>
              <a:spcBef>
                <a:spcPts val="134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6870" algn="l"/>
                <a:tab pos="357505" algn="l"/>
              </a:tabLst>
            </a:pPr>
            <a:r>
              <a:rPr sz="2800" spc="-5" dirty="0">
                <a:latin typeface="Arial MT"/>
                <a:cs typeface="Arial MT"/>
              </a:rPr>
              <a:t>Projeto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bottom-up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34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Todo </a:t>
            </a:r>
            <a:r>
              <a:rPr sz="2800" dirty="0">
                <a:latin typeface="Arial MT"/>
                <a:cs typeface="Arial MT"/>
              </a:rPr>
              <a:t>código desenvolvido</a:t>
            </a:r>
            <a:r>
              <a:rPr sz="2800" spc="-5" dirty="0">
                <a:latin typeface="Arial MT"/>
                <a:cs typeface="Arial MT"/>
              </a:rPr>
              <a:t> é</a:t>
            </a:r>
            <a:r>
              <a:rPr sz="2800" dirty="0">
                <a:latin typeface="Arial MT"/>
                <a:cs typeface="Arial MT"/>
              </a:rPr>
              <a:t> coberto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por testes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34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Design do programa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340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Redução</a:t>
            </a:r>
            <a:r>
              <a:rPr sz="2800" spc="-5" dirty="0">
                <a:latin typeface="Arial MT"/>
                <a:cs typeface="Arial MT"/>
              </a:rPr>
              <a:t> do tempo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 </a:t>
            </a:r>
            <a:r>
              <a:rPr sz="2800" dirty="0">
                <a:latin typeface="Arial MT"/>
                <a:cs typeface="Arial MT"/>
              </a:rPr>
              <a:t>depuração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34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Código </a:t>
            </a:r>
            <a:r>
              <a:rPr sz="2800" dirty="0">
                <a:latin typeface="Arial MT"/>
                <a:cs typeface="Arial MT"/>
              </a:rPr>
              <a:t>modularizado,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flexível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</a:t>
            </a:r>
            <a:r>
              <a:rPr sz="2800" dirty="0">
                <a:latin typeface="Arial MT"/>
                <a:cs typeface="Arial MT"/>
              </a:rPr>
              <a:t> extensível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32</a:t>
            </a:fld>
            <a:endParaRPr spc="7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863" y="750817"/>
            <a:ext cx="208216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Refatoração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33</a:t>
            </a:fld>
            <a:endParaRPr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746245" y="2268727"/>
            <a:ext cx="8542655" cy="37801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198120" indent="-342900">
              <a:lnSpc>
                <a:spcPct val="100000"/>
              </a:lnSpc>
              <a:spcBef>
                <a:spcPts val="9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6870" algn="l"/>
                <a:tab pos="357505" algn="l"/>
              </a:tabLst>
            </a:pPr>
            <a:r>
              <a:rPr sz="2800" spc="-5" dirty="0">
                <a:latin typeface="Arial MT"/>
                <a:cs typeface="Arial MT"/>
              </a:rPr>
              <a:t>Modificar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 </a:t>
            </a:r>
            <a:r>
              <a:rPr sz="2800" i="1" dirty="0">
                <a:latin typeface="Arial"/>
                <a:cs typeface="Arial"/>
              </a:rPr>
              <a:t>design</a:t>
            </a:r>
            <a:r>
              <a:rPr sz="2800" i="1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um</a:t>
            </a:r>
            <a:r>
              <a:rPr sz="2800" dirty="0">
                <a:latin typeface="Arial MT"/>
                <a:cs typeface="Arial MT"/>
              </a:rPr>
              <a:t> código sem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alterar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seu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comportamento</a:t>
            </a:r>
            <a:endParaRPr sz="2800">
              <a:latin typeface="Arial MT"/>
              <a:cs typeface="Arial MT"/>
            </a:endParaRPr>
          </a:p>
          <a:p>
            <a:pPr marL="354965" marR="539750" indent="-341630">
              <a:lnSpc>
                <a:spcPct val="100000"/>
              </a:lnSpc>
              <a:spcBef>
                <a:spcPts val="134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6870" algn="l"/>
                <a:tab pos="357505" algn="l"/>
              </a:tabLst>
            </a:pPr>
            <a:r>
              <a:rPr sz="2800" spc="-10" dirty="0">
                <a:latin typeface="Arial MT"/>
                <a:cs typeface="Arial MT"/>
              </a:rPr>
              <a:t>Em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TDD,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isso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significa alterar </a:t>
            </a:r>
            <a:r>
              <a:rPr sz="2800" spc="-5" dirty="0">
                <a:latin typeface="Arial MT"/>
                <a:cs typeface="Arial MT"/>
              </a:rPr>
              <a:t>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código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forma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que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os testes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continuem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passando.</a:t>
            </a:r>
            <a:endParaRPr sz="2800">
              <a:latin typeface="Arial MT"/>
              <a:cs typeface="Arial MT"/>
            </a:endParaRPr>
          </a:p>
          <a:p>
            <a:pPr marL="354965" marR="5080" indent="-342900">
              <a:lnSpc>
                <a:spcPct val="100000"/>
              </a:lnSpc>
              <a:spcBef>
                <a:spcPts val="1340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Para </a:t>
            </a:r>
            <a:r>
              <a:rPr sz="2800" dirty="0">
                <a:latin typeface="Arial MT"/>
                <a:cs typeface="Arial MT"/>
              </a:rPr>
              <a:t>saber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mais:</a:t>
            </a:r>
            <a:r>
              <a:rPr sz="2800" spc="5" dirty="0">
                <a:solidFill>
                  <a:srgbClr val="CC9900"/>
                </a:solidFill>
                <a:latin typeface="Arial MT"/>
                <a:cs typeface="Arial MT"/>
              </a:rPr>
              <a:t> </a:t>
            </a:r>
            <a:r>
              <a:rPr sz="2800" u="heavy" dirty="0">
                <a:solidFill>
                  <a:srgbClr val="CC9900"/>
                </a:solidFill>
                <a:uFill>
                  <a:solidFill>
                    <a:srgbClr val="CC9800"/>
                  </a:solidFill>
                </a:uFill>
                <a:latin typeface="Arial MT"/>
                <a:cs typeface="Arial MT"/>
              </a:rPr>
              <a:t>Refactoring: </a:t>
            </a:r>
            <a:r>
              <a:rPr sz="2800" u="heavy" spc="-5" dirty="0">
                <a:solidFill>
                  <a:srgbClr val="CC9900"/>
                </a:solidFill>
                <a:uFill>
                  <a:solidFill>
                    <a:srgbClr val="CC9800"/>
                  </a:solidFill>
                </a:uFill>
                <a:latin typeface="Arial MT"/>
                <a:cs typeface="Arial MT"/>
              </a:rPr>
              <a:t>Improving</a:t>
            </a:r>
            <a:r>
              <a:rPr sz="2800" u="heavy" spc="20" dirty="0">
                <a:solidFill>
                  <a:srgbClr val="CC9900"/>
                </a:solidFill>
                <a:uFill>
                  <a:solidFill>
                    <a:srgbClr val="CC9800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5" dirty="0">
                <a:solidFill>
                  <a:srgbClr val="CC9900"/>
                </a:solidFill>
                <a:uFill>
                  <a:solidFill>
                    <a:srgbClr val="CC9800"/>
                  </a:solidFill>
                </a:uFill>
                <a:latin typeface="Arial MT"/>
                <a:cs typeface="Arial MT"/>
              </a:rPr>
              <a:t>the</a:t>
            </a:r>
            <a:r>
              <a:rPr sz="2800" u="heavy" spc="10" dirty="0">
                <a:solidFill>
                  <a:srgbClr val="CC9900"/>
                </a:solidFill>
                <a:uFill>
                  <a:solidFill>
                    <a:srgbClr val="CC9800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5" dirty="0">
                <a:solidFill>
                  <a:srgbClr val="CC9900"/>
                </a:solidFill>
                <a:uFill>
                  <a:solidFill>
                    <a:srgbClr val="CC9800"/>
                  </a:solidFill>
                </a:uFill>
                <a:latin typeface="Arial MT"/>
                <a:cs typeface="Arial MT"/>
              </a:rPr>
              <a:t>Design </a:t>
            </a:r>
            <a:r>
              <a:rPr sz="2800" spc="-765" dirty="0">
                <a:solidFill>
                  <a:srgbClr val="CC9900"/>
                </a:solidFill>
                <a:latin typeface="Arial MT"/>
                <a:cs typeface="Arial MT"/>
              </a:rPr>
              <a:t> </a:t>
            </a:r>
            <a:r>
              <a:rPr sz="2800" u="heavy" dirty="0">
                <a:solidFill>
                  <a:srgbClr val="CC9900"/>
                </a:solidFill>
                <a:uFill>
                  <a:solidFill>
                    <a:srgbClr val="CC9800"/>
                  </a:solidFill>
                </a:uFill>
                <a:latin typeface="Arial MT"/>
                <a:cs typeface="Arial MT"/>
              </a:rPr>
              <a:t>of</a:t>
            </a:r>
            <a:r>
              <a:rPr sz="2800" u="heavy" spc="-25" dirty="0">
                <a:solidFill>
                  <a:srgbClr val="CC9900"/>
                </a:solidFill>
                <a:uFill>
                  <a:solidFill>
                    <a:srgbClr val="CC9800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5" dirty="0">
                <a:solidFill>
                  <a:srgbClr val="CC9900"/>
                </a:solidFill>
                <a:uFill>
                  <a:solidFill>
                    <a:srgbClr val="CC9800"/>
                  </a:solidFill>
                </a:uFill>
                <a:latin typeface="Arial MT"/>
                <a:cs typeface="Arial MT"/>
              </a:rPr>
              <a:t>Existing</a:t>
            </a:r>
            <a:r>
              <a:rPr sz="2800" u="heavy" spc="5" dirty="0">
                <a:solidFill>
                  <a:srgbClr val="CC9900"/>
                </a:solidFill>
                <a:uFill>
                  <a:solidFill>
                    <a:srgbClr val="CC9800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5" dirty="0">
                <a:solidFill>
                  <a:srgbClr val="CC9900"/>
                </a:solidFill>
                <a:uFill>
                  <a:solidFill>
                    <a:srgbClr val="CC9800"/>
                  </a:solidFill>
                </a:uFill>
                <a:latin typeface="Arial MT"/>
                <a:cs typeface="Arial MT"/>
              </a:rPr>
              <a:t>Code</a:t>
            </a:r>
            <a:r>
              <a:rPr sz="2800" spc="15" dirty="0">
                <a:solidFill>
                  <a:srgbClr val="CC99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Addison-Wesley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Object </a:t>
            </a:r>
            <a:r>
              <a:rPr sz="2800" dirty="0">
                <a:latin typeface="Arial MT"/>
                <a:cs typeface="Arial MT"/>
              </a:rPr>
              <a:t> Technology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Series):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Martin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Fowler,Kent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Beck,John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Brant,William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Opdyke,Don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Roberts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863" y="750817"/>
            <a:ext cx="1823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Beneficios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34</a:t>
            </a:fld>
            <a:endParaRPr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761485" y="1671735"/>
            <a:ext cx="8361680" cy="424815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356870" indent="-343535">
              <a:lnSpc>
                <a:spcPct val="100000"/>
              </a:lnSpc>
              <a:spcBef>
                <a:spcPts val="102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6870" algn="l"/>
                <a:tab pos="357505" algn="l"/>
              </a:tabLst>
            </a:pPr>
            <a:r>
              <a:rPr sz="2800" spc="-5" dirty="0">
                <a:latin typeface="Arial MT"/>
                <a:cs typeface="Arial MT"/>
              </a:rPr>
              <a:t>Alguns </a:t>
            </a:r>
            <a:r>
              <a:rPr sz="2800" dirty="0">
                <a:latin typeface="Arial MT"/>
                <a:cs typeface="Arial MT"/>
              </a:rPr>
              <a:t>estudos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mostram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impacto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positivo</a:t>
            </a:r>
            <a:r>
              <a:rPr sz="2800" spc="-5" dirty="0">
                <a:latin typeface="Arial MT"/>
                <a:cs typeface="Arial MT"/>
              </a:rPr>
              <a:t> de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TDD:</a:t>
            </a:r>
            <a:endParaRPr sz="2800">
              <a:latin typeface="Arial MT"/>
              <a:cs typeface="Arial MT"/>
            </a:endParaRPr>
          </a:p>
          <a:p>
            <a:pPr marL="356870" indent="-343535">
              <a:lnSpc>
                <a:spcPct val="100000"/>
              </a:lnSpc>
              <a:spcBef>
                <a:spcPts val="134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6870" algn="l"/>
                <a:tab pos="357505" algn="l"/>
              </a:tabLst>
            </a:pPr>
            <a:r>
              <a:rPr sz="2800" dirty="0">
                <a:latin typeface="Arial MT"/>
                <a:cs typeface="Arial MT"/>
              </a:rPr>
              <a:t>Redução</a:t>
            </a:r>
            <a:r>
              <a:rPr sz="2800" spc="-5" dirty="0">
                <a:latin typeface="Arial MT"/>
                <a:cs typeface="Arial MT"/>
              </a:rPr>
              <a:t> de número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 </a:t>
            </a:r>
            <a:r>
              <a:rPr sz="2800" dirty="0">
                <a:latin typeface="Arial MT"/>
                <a:cs typeface="Arial MT"/>
              </a:rPr>
              <a:t>defeitos</a:t>
            </a:r>
            <a:endParaRPr sz="2800">
              <a:latin typeface="Arial MT"/>
              <a:cs typeface="Arial MT"/>
            </a:endParaRPr>
          </a:p>
          <a:p>
            <a:pPr marL="756285" marR="73025" lvl="1" indent="-285115">
              <a:lnSpc>
                <a:spcPct val="100000"/>
              </a:lnSpc>
              <a:spcBef>
                <a:spcPts val="1345"/>
              </a:spcBef>
              <a:buClr>
                <a:srgbClr val="A50020"/>
              </a:buClr>
              <a:buChar char="•"/>
              <a:tabLst>
                <a:tab pos="757555" algn="l"/>
                <a:tab pos="758190" algn="l"/>
              </a:tabLst>
            </a:pPr>
            <a:r>
              <a:rPr sz="2800" u="heavy" spc="-10" dirty="0">
                <a:solidFill>
                  <a:srgbClr val="CC9900"/>
                </a:solidFill>
                <a:uFill>
                  <a:solidFill>
                    <a:srgbClr val="CC9800"/>
                  </a:solidFill>
                </a:uFill>
                <a:latin typeface="Arial MT"/>
                <a:cs typeface="Arial MT"/>
              </a:rPr>
              <a:t>Um</a:t>
            </a:r>
            <a:r>
              <a:rPr sz="2800" u="heavy" spc="-5" dirty="0">
                <a:solidFill>
                  <a:srgbClr val="CC9900"/>
                </a:solidFill>
                <a:uFill>
                  <a:solidFill>
                    <a:srgbClr val="CC9800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dirty="0">
                <a:solidFill>
                  <a:srgbClr val="CC9900"/>
                </a:solidFill>
                <a:uFill>
                  <a:solidFill>
                    <a:srgbClr val="CC9800"/>
                  </a:solidFill>
                </a:uFill>
                <a:latin typeface="Arial MT"/>
                <a:cs typeface="Arial MT"/>
              </a:rPr>
              <a:t>estudo</a:t>
            </a:r>
            <a:r>
              <a:rPr sz="2800" u="heavy" spc="5" dirty="0">
                <a:solidFill>
                  <a:srgbClr val="CC9900"/>
                </a:solidFill>
                <a:uFill>
                  <a:solidFill>
                    <a:srgbClr val="CC9800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dirty="0">
                <a:solidFill>
                  <a:srgbClr val="CC9900"/>
                </a:solidFill>
                <a:uFill>
                  <a:solidFill>
                    <a:srgbClr val="CC9800"/>
                  </a:solidFill>
                </a:uFill>
                <a:latin typeface="Arial MT"/>
                <a:cs typeface="Arial MT"/>
              </a:rPr>
              <a:t>sobre</a:t>
            </a:r>
            <a:r>
              <a:rPr sz="2800" u="heavy" spc="5" dirty="0">
                <a:solidFill>
                  <a:srgbClr val="CC9900"/>
                </a:solidFill>
                <a:uFill>
                  <a:solidFill>
                    <a:srgbClr val="CC9800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5" dirty="0">
                <a:solidFill>
                  <a:srgbClr val="CC9900"/>
                </a:solidFill>
                <a:uFill>
                  <a:solidFill>
                    <a:srgbClr val="CC9800"/>
                  </a:solidFill>
                </a:uFill>
                <a:latin typeface="Arial MT"/>
                <a:cs typeface="Arial MT"/>
              </a:rPr>
              <a:t>o</a:t>
            </a:r>
            <a:r>
              <a:rPr sz="2800" u="heavy" spc="5" dirty="0">
                <a:solidFill>
                  <a:srgbClr val="CC9900"/>
                </a:solidFill>
                <a:uFill>
                  <a:solidFill>
                    <a:srgbClr val="CC9800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5" dirty="0">
                <a:solidFill>
                  <a:srgbClr val="CC9900"/>
                </a:solidFill>
                <a:uFill>
                  <a:solidFill>
                    <a:srgbClr val="CC9800"/>
                  </a:solidFill>
                </a:uFill>
                <a:latin typeface="Arial MT"/>
                <a:cs typeface="Arial MT"/>
              </a:rPr>
              <a:t>impacto</a:t>
            </a:r>
            <a:r>
              <a:rPr sz="2800" u="heavy" dirty="0">
                <a:solidFill>
                  <a:srgbClr val="CC9900"/>
                </a:solidFill>
                <a:uFill>
                  <a:solidFill>
                    <a:srgbClr val="CC9800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5" dirty="0">
                <a:solidFill>
                  <a:srgbClr val="CC9900"/>
                </a:solidFill>
                <a:uFill>
                  <a:solidFill>
                    <a:srgbClr val="CC9800"/>
                  </a:solidFill>
                </a:uFill>
                <a:latin typeface="Arial MT"/>
                <a:cs typeface="Arial MT"/>
              </a:rPr>
              <a:t>do</a:t>
            </a:r>
            <a:r>
              <a:rPr sz="2800" u="heavy" spc="5" dirty="0">
                <a:solidFill>
                  <a:srgbClr val="CC9900"/>
                </a:solidFill>
                <a:uFill>
                  <a:solidFill>
                    <a:srgbClr val="CC9800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dirty="0">
                <a:solidFill>
                  <a:srgbClr val="CC9900"/>
                </a:solidFill>
                <a:uFill>
                  <a:solidFill>
                    <a:srgbClr val="CC9800"/>
                  </a:solidFill>
                </a:uFill>
                <a:latin typeface="Arial MT"/>
                <a:cs typeface="Arial MT"/>
              </a:rPr>
              <a:t>uso</a:t>
            </a:r>
            <a:r>
              <a:rPr sz="2800" u="heavy" spc="5" dirty="0">
                <a:solidFill>
                  <a:srgbClr val="CC9900"/>
                </a:solidFill>
                <a:uFill>
                  <a:solidFill>
                    <a:srgbClr val="CC9800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5" dirty="0">
                <a:solidFill>
                  <a:srgbClr val="CC9900"/>
                </a:solidFill>
                <a:uFill>
                  <a:solidFill>
                    <a:srgbClr val="CC9800"/>
                  </a:solidFill>
                </a:uFill>
                <a:latin typeface="Arial MT"/>
                <a:cs typeface="Arial MT"/>
              </a:rPr>
              <a:t>de </a:t>
            </a:r>
            <a:r>
              <a:rPr sz="2800" dirty="0">
                <a:solidFill>
                  <a:srgbClr val="CC9900"/>
                </a:solidFill>
                <a:latin typeface="Arial MT"/>
                <a:cs typeface="Arial MT"/>
              </a:rPr>
              <a:t> </a:t>
            </a:r>
            <a:r>
              <a:rPr sz="2800" u="heavy" dirty="0">
                <a:solidFill>
                  <a:srgbClr val="CC9900"/>
                </a:solidFill>
                <a:uFill>
                  <a:solidFill>
                    <a:srgbClr val="CC9800"/>
                  </a:solidFill>
                </a:uFill>
                <a:latin typeface="Arial MT"/>
                <a:cs typeface="Arial MT"/>
              </a:rPr>
              <a:t>desenvolvimento orientado por testes </a:t>
            </a:r>
            <a:r>
              <a:rPr sz="2800" u="heavy" spc="-5" dirty="0">
                <a:solidFill>
                  <a:srgbClr val="CC9900"/>
                </a:solidFill>
                <a:uFill>
                  <a:solidFill>
                    <a:srgbClr val="CC9800"/>
                  </a:solidFill>
                </a:uFill>
                <a:latin typeface="Arial MT"/>
                <a:cs typeface="Arial MT"/>
              </a:rPr>
              <a:t>na </a:t>
            </a:r>
            <a:r>
              <a:rPr sz="2800" dirty="0">
                <a:solidFill>
                  <a:srgbClr val="CC9900"/>
                </a:solidFill>
                <a:latin typeface="Arial MT"/>
                <a:cs typeface="Arial MT"/>
              </a:rPr>
              <a:t> </a:t>
            </a:r>
            <a:r>
              <a:rPr sz="2800" u="heavy" spc="-5" dirty="0">
                <a:solidFill>
                  <a:srgbClr val="CC9900"/>
                </a:solidFill>
                <a:uFill>
                  <a:solidFill>
                    <a:srgbClr val="CC9800"/>
                  </a:solidFill>
                </a:uFill>
                <a:latin typeface="Arial MT"/>
                <a:cs typeface="Arial MT"/>
              </a:rPr>
              <a:t>melhoria</a:t>
            </a:r>
            <a:r>
              <a:rPr sz="2800" u="heavy" spc="5" dirty="0">
                <a:solidFill>
                  <a:srgbClr val="CC9900"/>
                </a:solidFill>
                <a:uFill>
                  <a:solidFill>
                    <a:srgbClr val="CC9800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5" dirty="0">
                <a:solidFill>
                  <a:srgbClr val="CC9900"/>
                </a:solidFill>
                <a:uFill>
                  <a:solidFill>
                    <a:srgbClr val="CC9800"/>
                  </a:solidFill>
                </a:uFill>
                <a:latin typeface="Arial MT"/>
                <a:cs typeface="Arial MT"/>
              </a:rPr>
              <a:t>da</a:t>
            </a:r>
            <a:r>
              <a:rPr sz="2800" u="heavy" spc="20" dirty="0">
                <a:solidFill>
                  <a:srgbClr val="CC9900"/>
                </a:solidFill>
                <a:uFill>
                  <a:solidFill>
                    <a:srgbClr val="CC9800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dirty="0">
                <a:solidFill>
                  <a:srgbClr val="CC9900"/>
                </a:solidFill>
                <a:uFill>
                  <a:solidFill>
                    <a:srgbClr val="CC9800"/>
                  </a:solidFill>
                </a:uFill>
                <a:latin typeface="Arial MT"/>
                <a:cs typeface="Arial MT"/>
              </a:rPr>
              <a:t>qualidade</a:t>
            </a:r>
            <a:r>
              <a:rPr sz="2800" u="heavy" spc="20" dirty="0">
                <a:solidFill>
                  <a:srgbClr val="CC9900"/>
                </a:solidFill>
                <a:uFill>
                  <a:solidFill>
                    <a:srgbClr val="CC9800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5" dirty="0">
                <a:solidFill>
                  <a:srgbClr val="CC9900"/>
                </a:solidFill>
                <a:uFill>
                  <a:solidFill>
                    <a:srgbClr val="CC9800"/>
                  </a:solidFill>
                </a:uFill>
                <a:latin typeface="Arial MT"/>
                <a:cs typeface="Arial MT"/>
              </a:rPr>
              <a:t>de</a:t>
            </a:r>
            <a:r>
              <a:rPr sz="2800" u="heavy" spc="10" dirty="0">
                <a:solidFill>
                  <a:srgbClr val="CC9900"/>
                </a:solidFill>
                <a:uFill>
                  <a:solidFill>
                    <a:srgbClr val="CC9800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5" dirty="0">
                <a:solidFill>
                  <a:srgbClr val="CC9900"/>
                </a:solidFill>
                <a:uFill>
                  <a:solidFill>
                    <a:srgbClr val="CC9800"/>
                  </a:solidFill>
                </a:uFill>
                <a:latin typeface="Arial MT"/>
                <a:cs typeface="Arial MT"/>
              </a:rPr>
              <a:t>software</a:t>
            </a:r>
            <a:r>
              <a:rPr sz="2800" spc="-5" dirty="0">
                <a:latin typeface="Arial MT"/>
                <a:cs typeface="Arial MT"/>
              </a:rPr>
              <a:t>. Projeto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 </a:t>
            </a:r>
            <a:r>
              <a:rPr sz="2800" dirty="0">
                <a:latin typeface="Arial MT"/>
                <a:cs typeface="Arial MT"/>
              </a:rPr>
              <a:t> conclusão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dirty="0">
                <a:latin typeface="Arial MT"/>
                <a:cs typeface="Arial MT"/>
              </a:rPr>
              <a:t> curso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Daniela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Feitosa,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2007.2.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34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Aumento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produtividade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34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Aumento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qualidade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863" y="750817"/>
            <a:ext cx="1882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Limitações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35</a:t>
            </a:fld>
            <a:endParaRPr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774185" y="1671735"/>
            <a:ext cx="8203565" cy="365061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344170" indent="-343535">
              <a:lnSpc>
                <a:spcPct val="100000"/>
              </a:lnSpc>
              <a:spcBef>
                <a:spcPts val="102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44170" algn="l"/>
                <a:tab pos="344805" algn="l"/>
              </a:tabLst>
            </a:pPr>
            <a:r>
              <a:rPr sz="2800" dirty="0">
                <a:latin typeface="Arial MT"/>
                <a:cs typeface="Arial MT"/>
              </a:rPr>
              <a:t>Mudança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pensamento</a:t>
            </a:r>
            <a:endParaRPr sz="2800">
              <a:latin typeface="Arial MT"/>
              <a:cs typeface="Arial MT"/>
            </a:endParaRPr>
          </a:p>
          <a:p>
            <a:pPr marL="344170" indent="-343535">
              <a:lnSpc>
                <a:spcPct val="100000"/>
              </a:lnSpc>
              <a:spcBef>
                <a:spcPts val="134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44170" algn="l"/>
                <a:tab pos="344805" algn="l"/>
              </a:tabLst>
            </a:pPr>
            <a:r>
              <a:rPr sz="2800" spc="-5" dirty="0">
                <a:latin typeface="Arial MT"/>
                <a:cs typeface="Arial MT"/>
              </a:rPr>
              <a:t>Suporte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gerencial</a:t>
            </a:r>
            <a:endParaRPr sz="2800">
              <a:latin typeface="Arial MT"/>
              <a:cs typeface="Arial MT"/>
            </a:endParaRPr>
          </a:p>
          <a:p>
            <a:pPr marL="342265" indent="-341630">
              <a:lnSpc>
                <a:spcPct val="100000"/>
              </a:lnSpc>
              <a:spcBef>
                <a:spcPts val="134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44170" algn="l"/>
                <a:tab pos="344805" algn="l"/>
              </a:tabLst>
            </a:pPr>
            <a:r>
              <a:rPr sz="2800" dirty="0">
                <a:latin typeface="Arial MT"/>
                <a:cs typeface="Arial MT"/>
              </a:rPr>
              <a:t>Dependência </a:t>
            </a:r>
            <a:r>
              <a:rPr sz="2800" spc="-5" dirty="0">
                <a:latin typeface="Arial MT"/>
                <a:cs typeface="Arial MT"/>
              </a:rPr>
              <a:t>de </a:t>
            </a:r>
            <a:r>
              <a:rPr sz="2800" dirty="0">
                <a:latin typeface="Arial MT"/>
                <a:cs typeface="Arial MT"/>
              </a:rPr>
              <a:t>testes funcionais para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sucesso/falha (interfaces </a:t>
            </a:r>
            <a:r>
              <a:rPr sz="2800" spc="-5" dirty="0">
                <a:latin typeface="Arial MT"/>
                <a:cs typeface="Arial MT"/>
              </a:rPr>
              <a:t>de </a:t>
            </a:r>
            <a:r>
              <a:rPr sz="2800" dirty="0">
                <a:latin typeface="Arial MT"/>
                <a:cs typeface="Arial MT"/>
              </a:rPr>
              <a:t>usuários, interação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bases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dados,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sistemas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que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dependam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configurações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específicas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</a:t>
            </a:r>
            <a:r>
              <a:rPr sz="2800" dirty="0">
                <a:latin typeface="Arial MT"/>
                <a:cs typeface="Arial MT"/>
              </a:rPr>
              <a:t> rede)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45"/>
              </a:spcBef>
            </a:pPr>
            <a:r>
              <a:rPr sz="3100" spc="320" dirty="0">
                <a:solidFill>
                  <a:srgbClr val="A50020"/>
                </a:solidFill>
                <a:latin typeface="Microsoft Sans Serif"/>
                <a:cs typeface="Microsoft Sans Serif"/>
              </a:rPr>
              <a:t>▪</a:t>
            </a:r>
            <a:endParaRPr sz="3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863" y="750817"/>
            <a:ext cx="7597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Defeitos</a:t>
            </a:r>
            <a:r>
              <a:rPr sz="280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e</a:t>
            </a:r>
            <a:r>
              <a:rPr sz="2800" spc="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Falhas:</a:t>
            </a:r>
            <a:r>
              <a:rPr sz="2800" spc="30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Uma</a:t>
            </a:r>
            <a:r>
              <a:rPr sz="2800" spc="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Visão</a:t>
            </a:r>
            <a:r>
              <a:rPr sz="2800" spc="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Mais</a:t>
            </a:r>
            <a:r>
              <a:rPr sz="2800" spc="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Completa</a:t>
            </a:r>
            <a:endParaRPr sz="2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537" y="2119883"/>
            <a:ext cx="8325611" cy="410565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4</a:t>
            </a:fld>
            <a:endParaRPr spc="7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863" y="537457"/>
            <a:ext cx="75393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Principais Artefatos</a:t>
            </a:r>
            <a:r>
              <a:rPr sz="2800" spc="3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de</a:t>
            </a:r>
            <a:r>
              <a:rPr sz="2800" spc="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Software:</a:t>
            </a:r>
            <a:r>
              <a:rPr sz="2800" spc="30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Uma</a:t>
            </a:r>
            <a:r>
              <a:rPr sz="2800" spc="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Visão </a:t>
            </a:r>
            <a:r>
              <a:rPr sz="2800" spc="-76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Simplificada</a:t>
            </a:r>
            <a:endParaRPr sz="2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9048" y="2359151"/>
            <a:ext cx="5650991" cy="28574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5</a:t>
            </a:fld>
            <a:endParaRPr spc="7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9481" y="537457"/>
            <a:ext cx="8319770" cy="4792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4695" marR="50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Defeitos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Introduzidos</a:t>
            </a:r>
            <a:r>
              <a:rPr sz="28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ao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Longo</a:t>
            </a:r>
            <a:r>
              <a:rPr sz="28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Processo </a:t>
            </a:r>
            <a:r>
              <a:rPr sz="2800" b="1" spc="-7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Desenvolvimento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Arial"/>
              <a:cs typeface="Arial"/>
            </a:endParaRPr>
          </a:p>
          <a:p>
            <a:pPr marL="356870" indent="-343535">
              <a:lnSpc>
                <a:spcPct val="100000"/>
              </a:lnSpc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6870" algn="l"/>
                <a:tab pos="357505" algn="l"/>
              </a:tabLst>
            </a:pP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maior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parte</a:t>
            </a:r>
            <a:r>
              <a:rPr sz="2800" spc="-5" dirty="0">
                <a:latin typeface="Arial MT"/>
                <a:cs typeface="Arial MT"/>
              </a:rPr>
              <a:t> é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 </a:t>
            </a:r>
            <a:r>
              <a:rPr sz="2800" dirty="0">
                <a:latin typeface="Arial MT"/>
                <a:cs typeface="Arial MT"/>
              </a:rPr>
              <a:t>origem humana.</a:t>
            </a:r>
            <a:endParaRPr sz="2800">
              <a:latin typeface="Arial MT"/>
              <a:cs typeface="Arial MT"/>
            </a:endParaRPr>
          </a:p>
          <a:p>
            <a:pPr marL="356870" marR="74295" indent="-342900">
              <a:lnSpc>
                <a:spcPct val="100000"/>
              </a:lnSpc>
              <a:spcBef>
                <a:spcPts val="134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6870" algn="l"/>
                <a:tab pos="357505" algn="l"/>
              </a:tabLst>
            </a:pPr>
            <a:r>
              <a:rPr sz="2800" spc="-5" dirty="0">
                <a:latin typeface="Arial MT"/>
                <a:cs typeface="Arial MT"/>
              </a:rPr>
              <a:t>São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gerados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na </a:t>
            </a:r>
            <a:r>
              <a:rPr sz="2800" dirty="0">
                <a:latin typeface="Arial MT"/>
                <a:cs typeface="Arial MT"/>
              </a:rPr>
              <a:t>comunicação </a:t>
            </a:r>
            <a:r>
              <a:rPr sz="2800" spc="-5" dirty="0">
                <a:latin typeface="Arial MT"/>
                <a:cs typeface="Arial MT"/>
              </a:rPr>
              <a:t>e na </a:t>
            </a:r>
            <a:r>
              <a:rPr sz="2800" dirty="0">
                <a:latin typeface="Arial MT"/>
                <a:cs typeface="Arial MT"/>
              </a:rPr>
              <a:t>transformação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informações.</a:t>
            </a:r>
            <a:endParaRPr sz="2800">
              <a:latin typeface="Arial MT"/>
              <a:cs typeface="Arial MT"/>
            </a:endParaRPr>
          </a:p>
          <a:p>
            <a:pPr marL="354965" marR="94615" indent="-341630">
              <a:lnSpc>
                <a:spcPct val="100000"/>
              </a:lnSpc>
              <a:spcBef>
                <a:spcPts val="1340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6870" algn="l"/>
                <a:tab pos="357505" algn="l"/>
              </a:tabLst>
            </a:pPr>
            <a:r>
              <a:rPr sz="2800" spc="-5" dirty="0">
                <a:latin typeface="Arial MT"/>
                <a:cs typeface="Arial MT"/>
              </a:rPr>
              <a:t>Permanecem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presentes nos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diversos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produtos </a:t>
            </a:r>
            <a:r>
              <a:rPr sz="2800" spc="-5" dirty="0">
                <a:latin typeface="Arial MT"/>
                <a:cs typeface="Arial MT"/>
              </a:rPr>
              <a:t>de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software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produzidos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liberados.</a:t>
            </a:r>
            <a:endParaRPr sz="2800">
              <a:latin typeface="Arial MT"/>
              <a:cs typeface="Arial MT"/>
            </a:endParaRPr>
          </a:p>
          <a:p>
            <a:pPr marL="354965" marR="490220" indent="-342900">
              <a:lnSpc>
                <a:spcPct val="100000"/>
              </a:lnSpc>
              <a:spcBef>
                <a:spcPts val="134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maioria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encontra-se </a:t>
            </a:r>
            <a:r>
              <a:rPr sz="2800" spc="-5" dirty="0">
                <a:latin typeface="Arial MT"/>
                <a:cs typeface="Arial MT"/>
              </a:rPr>
              <a:t>em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partes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do</a:t>
            </a:r>
            <a:r>
              <a:rPr sz="2800" dirty="0">
                <a:latin typeface="Arial MT"/>
                <a:cs typeface="Arial MT"/>
              </a:rPr>
              <a:t> produto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software raramente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utilizadas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e/ou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executadas.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6</a:t>
            </a:fld>
            <a:endParaRPr spc="7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863" y="750817"/>
            <a:ext cx="6526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</a:rPr>
              <a:t>Alguns</a:t>
            </a:r>
            <a:r>
              <a:rPr sz="2800" spc="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Tipos</a:t>
            </a:r>
            <a:r>
              <a:rPr sz="2800" spc="2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de</a:t>
            </a:r>
            <a:r>
              <a:rPr sz="280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Defeitos</a:t>
            </a:r>
            <a:r>
              <a:rPr sz="2800" spc="2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Introduzidos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993" y="2313432"/>
            <a:ext cx="7263383" cy="39623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7</a:t>
            </a:fld>
            <a:endParaRPr spc="7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9481" y="537457"/>
            <a:ext cx="8526145" cy="538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4695" marR="21082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Defeitos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Introduzidos</a:t>
            </a:r>
            <a:r>
              <a:rPr sz="28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ao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Longo</a:t>
            </a:r>
            <a:r>
              <a:rPr sz="28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Processo </a:t>
            </a:r>
            <a:r>
              <a:rPr sz="2800" b="1" spc="-7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Desenvolvimento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Arial"/>
              <a:cs typeface="Arial"/>
            </a:endParaRPr>
          </a:p>
          <a:p>
            <a:pPr marL="356870" indent="-343535">
              <a:lnSpc>
                <a:spcPct val="100000"/>
              </a:lnSpc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6870" algn="l"/>
                <a:tab pos="357505" algn="l"/>
              </a:tabLst>
            </a:pPr>
            <a:r>
              <a:rPr sz="2800" spc="-5" dirty="0">
                <a:latin typeface="Arial MT"/>
                <a:cs typeface="Arial MT"/>
              </a:rPr>
              <a:t>Principal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causa:</a:t>
            </a:r>
            <a:endParaRPr sz="2800">
              <a:latin typeface="Arial MT"/>
              <a:cs typeface="Arial MT"/>
            </a:endParaRPr>
          </a:p>
          <a:p>
            <a:pPr marL="757555" lvl="1" indent="-287020">
              <a:lnSpc>
                <a:spcPct val="100000"/>
              </a:lnSpc>
              <a:spcBef>
                <a:spcPts val="1345"/>
              </a:spcBef>
              <a:buClr>
                <a:srgbClr val="A50020"/>
              </a:buClr>
              <a:buChar char="•"/>
              <a:tabLst>
                <a:tab pos="757555" algn="l"/>
                <a:tab pos="758190" algn="l"/>
              </a:tabLst>
            </a:pPr>
            <a:r>
              <a:rPr sz="2800" dirty="0">
                <a:latin typeface="Arial MT"/>
                <a:cs typeface="Arial MT"/>
              </a:rPr>
              <a:t>Tradução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incorreta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informações.</a:t>
            </a:r>
            <a:endParaRPr sz="2800">
              <a:latin typeface="Arial MT"/>
              <a:cs typeface="Arial MT"/>
            </a:endParaRPr>
          </a:p>
          <a:p>
            <a:pPr marL="354965" marR="419100" indent="-341630">
              <a:lnSpc>
                <a:spcPct val="100000"/>
              </a:lnSpc>
              <a:spcBef>
                <a:spcPts val="1340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6870" algn="l"/>
                <a:tab pos="357505" algn="l"/>
              </a:tabLst>
            </a:pPr>
            <a:r>
              <a:rPr sz="2800" spc="-5" dirty="0">
                <a:latin typeface="Arial MT"/>
                <a:cs typeface="Arial MT"/>
              </a:rPr>
              <a:t>Quanto </a:t>
            </a:r>
            <a:r>
              <a:rPr sz="2800" dirty="0">
                <a:latin typeface="Arial MT"/>
                <a:cs typeface="Arial MT"/>
              </a:rPr>
              <a:t>antes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dirty="0">
                <a:latin typeface="Arial MT"/>
                <a:cs typeface="Arial MT"/>
              </a:rPr>
              <a:t>presença </a:t>
            </a:r>
            <a:r>
              <a:rPr sz="2800" spc="-5" dirty="0">
                <a:latin typeface="Arial MT"/>
                <a:cs typeface="Arial MT"/>
              </a:rPr>
              <a:t>do </a:t>
            </a:r>
            <a:r>
              <a:rPr sz="2800" dirty="0">
                <a:latin typeface="Arial MT"/>
                <a:cs typeface="Arial MT"/>
              </a:rPr>
              <a:t>defeito for revelada,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menor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custo</a:t>
            </a:r>
            <a:r>
              <a:rPr sz="2800" spc="-5" dirty="0">
                <a:latin typeface="Arial MT"/>
                <a:cs typeface="Arial MT"/>
              </a:rPr>
              <a:t> de</a:t>
            </a:r>
            <a:r>
              <a:rPr sz="2800" dirty="0">
                <a:latin typeface="Arial MT"/>
                <a:cs typeface="Arial MT"/>
              </a:rPr>
              <a:t> correção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defeito </a:t>
            </a:r>
            <a:r>
              <a:rPr sz="2800" spc="-5" dirty="0">
                <a:latin typeface="Arial MT"/>
                <a:cs typeface="Arial MT"/>
              </a:rPr>
              <a:t>e maior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dirty="0">
                <a:latin typeface="Arial MT"/>
                <a:cs typeface="Arial MT"/>
              </a:rPr>
              <a:t> probabilidade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corrigi-lo</a:t>
            </a:r>
            <a:r>
              <a:rPr sz="2800" dirty="0">
                <a:latin typeface="Arial MT"/>
                <a:cs typeface="Arial MT"/>
              </a:rPr>
              <a:t> corretamente.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34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Solução:</a:t>
            </a:r>
            <a:endParaRPr sz="28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1345"/>
              </a:spcBef>
              <a:buClr>
                <a:srgbClr val="A50020"/>
              </a:buClr>
              <a:buChar char="•"/>
              <a:tabLst>
                <a:tab pos="756285" algn="l"/>
                <a:tab pos="756920" algn="l"/>
              </a:tabLst>
            </a:pPr>
            <a:r>
              <a:rPr sz="2800" dirty="0">
                <a:latin typeface="Arial MT"/>
                <a:cs typeface="Arial MT"/>
              </a:rPr>
              <a:t>Introduzir atividades </a:t>
            </a:r>
            <a:r>
              <a:rPr sz="2800" spc="-5" dirty="0">
                <a:latin typeface="Arial MT"/>
                <a:cs typeface="Arial MT"/>
              </a:rPr>
              <a:t>de V V &amp; T ao </a:t>
            </a:r>
            <a:r>
              <a:rPr sz="2800" dirty="0">
                <a:latin typeface="Arial MT"/>
                <a:cs typeface="Arial MT"/>
              </a:rPr>
              <a:t>longo </a:t>
            </a:r>
            <a:r>
              <a:rPr sz="2800" spc="-5" dirty="0">
                <a:latin typeface="Arial MT"/>
                <a:cs typeface="Arial MT"/>
              </a:rPr>
              <a:t>de </a:t>
            </a:r>
            <a:r>
              <a:rPr sz="2800" dirty="0">
                <a:latin typeface="Arial MT"/>
                <a:cs typeface="Arial MT"/>
              </a:rPr>
              <a:t>todo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ciclo</a:t>
            </a:r>
            <a:r>
              <a:rPr sz="2800" spc="-5" dirty="0">
                <a:latin typeface="Arial MT"/>
                <a:cs typeface="Arial MT"/>
              </a:rPr>
              <a:t> de</a:t>
            </a:r>
            <a:r>
              <a:rPr sz="2800" dirty="0">
                <a:latin typeface="Arial MT"/>
                <a:cs typeface="Arial MT"/>
              </a:rPr>
              <a:t> desenvolvimento.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8</a:t>
            </a:fld>
            <a:endParaRPr spc="7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863" y="750817"/>
            <a:ext cx="5008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Verificação</a:t>
            </a:r>
            <a:r>
              <a:rPr sz="2800" spc="-2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e</a:t>
            </a:r>
            <a:r>
              <a:rPr sz="2800" spc="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Validação</a:t>
            </a:r>
            <a:r>
              <a:rPr sz="2800" spc="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V &amp;</a:t>
            </a:r>
            <a:r>
              <a:rPr sz="2800" spc="1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V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57193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94"/>
                </a:lnTo>
                <a:lnTo>
                  <a:pt x="9144000" y="3428994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1005" y="2142235"/>
            <a:ext cx="8439150" cy="2329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As </a:t>
            </a:r>
            <a:r>
              <a:rPr sz="2800" dirty="0">
                <a:latin typeface="Arial MT"/>
                <a:cs typeface="Arial MT"/>
              </a:rPr>
              <a:t>atividades </a:t>
            </a:r>
            <a:r>
              <a:rPr sz="2800" spc="-5" dirty="0">
                <a:latin typeface="Arial MT"/>
                <a:cs typeface="Arial MT"/>
              </a:rPr>
              <a:t>de </a:t>
            </a:r>
            <a:r>
              <a:rPr sz="2800" dirty="0">
                <a:latin typeface="Arial MT"/>
                <a:cs typeface="Arial MT"/>
              </a:rPr>
              <a:t>avaliação </a:t>
            </a:r>
            <a:r>
              <a:rPr sz="2800" spc="-5" dirty="0">
                <a:latin typeface="Arial MT"/>
                <a:cs typeface="Arial MT"/>
              </a:rPr>
              <a:t>de </a:t>
            </a:r>
            <a:r>
              <a:rPr sz="2800" dirty="0">
                <a:latin typeface="Arial MT"/>
                <a:cs typeface="Arial MT"/>
              </a:rPr>
              <a:t>produtos são parte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do tema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chamado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Verificação</a:t>
            </a:r>
            <a:r>
              <a:rPr sz="2800" b="1" i="1" spc="10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e</a:t>
            </a:r>
            <a:r>
              <a:rPr sz="2800" b="1" i="1" spc="5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Validação</a:t>
            </a:r>
            <a:r>
              <a:rPr sz="2800" b="1" i="1" spc="10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(V&amp;V).</a:t>
            </a:r>
            <a:endParaRPr sz="2800">
              <a:latin typeface="Arial"/>
              <a:cs typeface="Arial"/>
            </a:endParaRPr>
          </a:p>
          <a:p>
            <a:pPr marL="353695" marR="80010" indent="-341630">
              <a:lnSpc>
                <a:spcPct val="100000"/>
              </a:lnSpc>
              <a:spcBef>
                <a:spcPts val="1345"/>
              </a:spcBef>
              <a:buClr>
                <a:srgbClr val="A50020"/>
              </a:buClr>
              <a:buSzPct val="110714"/>
              <a:buFont typeface="Microsoft Sans Serif"/>
              <a:buChar char="▪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definição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V&amp;V </a:t>
            </a:r>
            <a:r>
              <a:rPr sz="2800" dirty="0">
                <a:latin typeface="Arial MT"/>
                <a:cs typeface="Arial MT"/>
              </a:rPr>
              <a:t>abrange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muitas</a:t>
            </a:r>
            <a:r>
              <a:rPr sz="2800" dirty="0">
                <a:latin typeface="Arial MT"/>
                <a:cs typeface="Arial MT"/>
              </a:rPr>
              <a:t> das atividades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às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quais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nos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referimos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Garantia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Qualidade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Software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(SQA).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9</a:t>
            </a:fld>
            <a:endParaRPr spc="7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99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46A0B2F49350C4CBA049FF32BEC3A04" ma:contentTypeVersion="4" ma:contentTypeDescription="Crie um novo documento." ma:contentTypeScope="" ma:versionID="f2ee74ee72480dfbc222b4ae0c2bb702">
  <xsd:schema xmlns:xsd="http://www.w3.org/2001/XMLSchema" xmlns:xs="http://www.w3.org/2001/XMLSchema" xmlns:p="http://schemas.microsoft.com/office/2006/metadata/properties" xmlns:ns2="d6fdac7b-884c-4fa7-9c1b-18b821a67411" xmlns:ns3="d8f87d83-d421-423f-8292-f1b4fbcc59af" targetNamespace="http://schemas.microsoft.com/office/2006/metadata/properties" ma:root="true" ma:fieldsID="b46c05d0f2dca32be517587916bbd476" ns2:_="" ns3:_="">
    <xsd:import namespace="d6fdac7b-884c-4fa7-9c1b-18b821a67411"/>
    <xsd:import namespace="d8f87d83-d421-423f-8292-f1b4fbcc59a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fdac7b-884c-4fa7-9c1b-18b821a6741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f87d83-d421-423f-8292-f1b4fbcc59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BD7CA1-2247-4F0F-8E55-6F13F36D81BB}"/>
</file>

<file path=customXml/itemProps2.xml><?xml version="1.0" encoding="utf-8"?>
<ds:datastoreItem xmlns:ds="http://schemas.openxmlformats.org/officeDocument/2006/customXml" ds:itemID="{22A7773C-B971-4019-A8C2-69D1AA84F8A2}"/>
</file>

<file path=customXml/itemProps3.xml><?xml version="1.0" encoding="utf-8"?>
<ds:datastoreItem xmlns:ds="http://schemas.openxmlformats.org/officeDocument/2006/customXml" ds:itemID="{78D75D6B-EAC1-4FB1-8372-B5F2C625019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1112</Words>
  <Application>Microsoft Office PowerPoint</Application>
  <PresentationFormat>Personalizar</PresentationFormat>
  <Paragraphs>152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1" baseType="lpstr">
      <vt:lpstr>Arial</vt:lpstr>
      <vt:lpstr>Arial MT</vt:lpstr>
      <vt:lpstr>Calibri</vt:lpstr>
      <vt:lpstr>Microsoft Sans Serif</vt:lpstr>
      <vt:lpstr>Verdana</vt:lpstr>
      <vt:lpstr>Office Theme</vt:lpstr>
      <vt:lpstr>Apresentação do PowerPoint</vt:lpstr>
      <vt:lpstr>Conceitos Básicos</vt:lpstr>
      <vt:lpstr>Defeitos e Falhas</vt:lpstr>
      <vt:lpstr>Defeitos e Falhas: Uma Visão Mais Completa</vt:lpstr>
      <vt:lpstr>Principais Artefatos de Software: Uma Visão  Simplificada</vt:lpstr>
      <vt:lpstr>Apresentação do PowerPoint</vt:lpstr>
      <vt:lpstr>Alguns Tipos de Defeitos Introduzidos</vt:lpstr>
      <vt:lpstr>Apresentação do PowerPoint</vt:lpstr>
      <vt:lpstr>Verificação e Validação V &amp; V</vt:lpstr>
      <vt:lpstr>Verificação</vt:lpstr>
      <vt:lpstr>Validação</vt:lpstr>
      <vt:lpstr>Garantia da Qualidade de Software</vt:lpstr>
      <vt:lpstr>Garantia da Qualidade de Software</vt:lpstr>
      <vt:lpstr>Garantia da Qualidade de Software</vt:lpstr>
      <vt:lpstr>Teste de Software</vt:lpstr>
      <vt:lpstr>O Que É ?</vt:lpstr>
      <vt:lpstr>Objetivos da Atividade de Teste</vt:lpstr>
      <vt:lpstr>Erros e as Atividades de Teste</vt:lpstr>
      <vt:lpstr>Processo Tradicional de Testes</vt:lpstr>
      <vt:lpstr>Abordagens para Testes</vt:lpstr>
      <vt:lpstr>Abordagens para Testes</vt:lpstr>
      <vt:lpstr>Teste Automatizado de Software</vt:lpstr>
      <vt:lpstr>Etapas do Teste de Software</vt:lpstr>
      <vt:lpstr>Etapas do Teste de Software</vt:lpstr>
      <vt:lpstr>Etapas do Teste de Software</vt:lpstr>
      <vt:lpstr>Etapas do Teste de Software</vt:lpstr>
      <vt:lpstr>Estratégia de Teste em XP</vt:lpstr>
      <vt:lpstr>Estratégia de Teste em XP</vt:lpstr>
      <vt:lpstr>Estratégia de Teste em XP</vt:lpstr>
      <vt:lpstr>Test Driven Development - TDD</vt:lpstr>
      <vt:lpstr>O Que É ?</vt:lpstr>
      <vt:lpstr>Por Quê Usar ?</vt:lpstr>
      <vt:lpstr>Refatoração</vt:lpstr>
      <vt:lpstr>Beneficios</vt:lpstr>
      <vt:lpstr>Limitações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Testes [Modo de Compatibilidade]</dc:title>
  <dc:creator>Mauricio</dc:creator>
  <cp:lastModifiedBy>note</cp:lastModifiedBy>
  <cp:revision>4</cp:revision>
  <dcterms:created xsi:type="dcterms:W3CDTF">2022-09-07T00:58:11Z</dcterms:created>
  <dcterms:modified xsi:type="dcterms:W3CDTF">2022-09-15T18:41:46Z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2010-03-31T00:00:00Z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2022-09-07T00:00:00Z</vt:filetime>
  </property>
  <property fmtid="{D5CDD505-2E9C-101B-9397-08002B2CF9AE}" pid="5" name="ContentTypeId">
    <vt:lpwstr>0x010100846A0B2F49350C4CBA049FF32BEC3A04</vt:lpwstr>
  </property>
</Properties>
</file>