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09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6DA"/>
    <a:srgbClr val="59616A"/>
    <a:srgbClr val="A8B6C0"/>
    <a:srgbClr val="FF9554"/>
    <a:srgbClr val="0E7886"/>
    <a:srgbClr val="135E47"/>
    <a:srgbClr val="87C444"/>
    <a:srgbClr val="3D8033"/>
    <a:srgbClr val="757575"/>
    <a:srgbClr val="DA2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7656"/>
            <a:ext cx="9144000" cy="2122311"/>
          </a:xfrm>
        </p:spPr>
        <p:txBody>
          <a:bodyPr anchor="b"/>
          <a:lstStyle>
            <a:lvl1pPr algn="ctr">
              <a:defRPr sz="5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01812"/>
            <a:ext cx="9144000" cy="1471788"/>
          </a:xfrm>
        </p:spPr>
        <p:txBody>
          <a:bodyPr/>
          <a:lstStyle>
            <a:lvl1pPr marL="0" indent="0" algn="ctr">
              <a:buNone/>
              <a:defRPr sz="2133"/>
            </a:lvl1pPr>
            <a:lvl2pPr marL="406405" indent="0" algn="ctr">
              <a:buNone/>
              <a:defRPr sz="1778"/>
            </a:lvl2pPr>
            <a:lvl3pPr marL="812810" indent="0" algn="ctr">
              <a:buNone/>
              <a:defRPr sz="1600"/>
            </a:lvl3pPr>
            <a:lvl4pPr marL="1219215" indent="0" algn="ctr">
              <a:buNone/>
              <a:defRPr sz="1422"/>
            </a:lvl4pPr>
            <a:lvl5pPr marL="1625620" indent="0" algn="ctr">
              <a:buNone/>
              <a:defRPr sz="1422"/>
            </a:lvl5pPr>
            <a:lvl6pPr marL="2032025" indent="0" algn="ctr">
              <a:buNone/>
              <a:defRPr sz="1422"/>
            </a:lvl6pPr>
            <a:lvl7pPr marL="2438430" indent="0" algn="ctr">
              <a:buNone/>
              <a:defRPr sz="1422"/>
            </a:lvl7pPr>
            <a:lvl8pPr marL="2844836" indent="0" algn="ctr">
              <a:buNone/>
              <a:defRPr sz="1422"/>
            </a:lvl8pPr>
            <a:lvl9pPr marL="3251241" indent="0" algn="ctr">
              <a:buNone/>
              <a:defRPr sz="142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68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72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4556"/>
            <a:ext cx="2628900" cy="516607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4556"/>
            <a:ext cx="7734300" cy="516607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46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77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19768"/>
            <a:ext cx="10515600" cy="2535766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79523"/>
            <a:ext cx="10515600" cy="1333500"/>
          </a:xfr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1pPr>
            <a:lvl2pPr marL="40640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2pPr>
            <a:lvl3pPr marL="812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1921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4pPr>
            <a:lvl5pPr marL="1625620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5pPr>
            <a:lvl6pPr marL="203202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6pPr>
            <a:lvl7pPr marL="2438430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7pPr>
            <a:lvl8pPr marL="284483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8pPr>
            <a:lvl9pPr marL="3251241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6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2778"/>
            <a:ext cx="5181600" cy="38678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2778"/>
            <a:ext cx="5181600" cy="38678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4556"/>
            <a:ext cx="10515600" cy="117827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94367"/>
            <a:ext cx="5157787" cy="732366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26734"/>
            <a:ext cx="5157787" cy="3275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94367"/>
            <a:ext cx="5183188" cy="732366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26734"/>
            <a:ext cx="5183188" cy="3275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8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63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66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6400"/>
            <a:ext cx="3932237" cy="1422400"/>
          </a:xfrm>
        </p:spPr>
        <p:txBody>
          <a:bodyPr anchor="b"/>
          <a:lstStyle>
            <a:lvl1pPr>
              <a:defRPr sz="28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77712"/>
            <a:ext cx="6172200" cy="4332111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28800"/>
            <a:ext cx="3932237" cy="3388078"/>
          </a:xfrm>
        </p:spPr>
        <p:txBody>
          <a:bodyPr/>
          <a:lstStyle>
            <a:lvl1pPr marL="0" indent="0">
              <a:buNone/>
              <a:defRPr sz="1422"/>
            </a:lvl1pPr>
            <a:lvl2pPr marL="406405" indent="0">
              <a:buNone/>
              <a:defRPr sz="1244"/>
            </a:lvl2pPr>
            <a:lvl3pPr marL="812810" indent="0">
              <a:buNone/>
              <a:defRPr sz="1067"/>
            </a:lvl3pPr>
            <a:lvl4pPr marL="1219215" indent="0">
              <a:buNone/>
              <a:defRPr sz="889"/>
            </a:lvl4pPr>
            <a:lvl5pPr marL="1625620" indent="0">
              <a:buNone/>
              <a:defRPr sz="889"/>
            </a:lvl5pPr>
            <a:lvl6pPr marL="2032025" indent="0">
              <a:buNone/>
              <a:defRPr sz="889"/>
            </a:lvl6pPr>
            <a:lvl7pPr marL="2438430" indent="0">
              <a:buNone/>
              <a:defRPr sz="889"/>
            </a:lvl7pPr>
            <a:lvl8pPr marL="2844836" indent="0">
              <a:buNone/>
              <a:defRPr sz="889"/>
            </a:lvl8pPr>
            <a:lvl9pPr marL="3251241" indent="0">
              <a:buNone/>
              <a:defRPr sz="88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20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6400"/>
            <a:ext cx="3932237" cy="1422400"/>
          </a:xfrm>
        </p:spPr>
        <p:txBody>
          <a:bodyPr anchor="b"/>
          <a:lstStyle>
            <a:lvl1pPr>
              <a:defRPr sz="28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77712"/>
            <a:ext cx="6172200" cy="4332111"/>
          </a:xfrm>
        </p:spPr>
        <p:txBody>
          <a:bodyPr anchor="t"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28800"/>
            <a:ext cx="3932237" cy="3388078"/>
          </a:xfrm>
        </p:spPr>
        <p:txBody>
          <a:bodyPr/>
          <a:lstStyle>
            <a:lvl1pPr marL="0" indent="0">
              <a:buNone/>
              <a:defRPr sz="1422"/>
            </a:lvl1pPr>
            <a:lvl2pPr marL="406405" indent="0">
              <a:buNone/>
              <a:defRPr sz="1244"/>
            </a:lvl2pPr>
            <a:lvl3pPr marL="812810" indent="0">
              <a:buNone/>
              <a:defRPr sz="1067"/>
            </a:lvl3pPr>
            <a:lvl4pPr marL="1219215" indent="0">
              <a:buNone/>
              <a:defRPr sz="889"/>
            </a:lvl4pPr>
            <a:lvl5pPr marL="1625620" indent="0">
              <a:buNone/>
              <a:defRPr sz="889"/>
            </a:lvl5pPr>
            <a:lvl6pPr marL="2032025" indent="0">
              <a:buNone/>
              <a:defRPr sz="889"/>
            </a:lvl6pPr>
            <a:lvl7pPr marL="2438430" indent="0">
              <a:buNone/>
              <a:defRPr sz="889"/>
            </a:lvl7pPr>
            <a:lvl8pPr marL="2844836" indent="0">
              <a:buNone/>
              <a:defRPr sz="889"/>
            </a:lvl8pPr>
            <a:lvl9pPr marL="3251241" indent="0">
              <a:buNone/>
              <a:defRPr sz="88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37BB-ACED-4F18-8016-5A486A468CFD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39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4556"/>
            <a:ext cx="10515600" cy="1178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2778"/>
            <a:ext cx="10515600" cy="386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50089"/>
            <a:ext cx="2743200" cy="32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A37BB-ACED-4F18-8016-5A486A468CFD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50089"/>
            <a:ext cx="4114800" cy="32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50089"/>
            <a:ext cx="2743200" cy="32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241B-992F-4FEA-9F2F-A2D663A1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2810" rtl="0" eaLnBrk="1" latinLnBrk="0" hangingPunct="1">
        <a:lnSpc>
          <a:spcPct val="90000"/>
        </a:lnSpc>
        <a:spcBef>
          <a:spcPct val="0"/>
        </a:spcBef>
        <a:buNone/>
        <a:defRPr sz="39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203" indent="-203203" algn="l" defTabSz="81281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1601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3pPr>
      <a:lvl4pPr marL="142241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2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63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4803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44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61F2F89-C5E8-4C31-9632-532EC9E2D706}"/>
              </a:ext>
            </a:extLst>
          </p:cNvPr>
          <p:cNvSpPr/>
          <p:nvPr/>
        </p:nvSpPr>
        <p:spPr>
          <a:xfrm>
            <a:off x="0" y="0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445AA-5908-42AB-8C62-111668BE3869}"/>
              </a:ext>
            </a:extLst>
          </p:cNvPr>
          <p:cNvSpPr/>
          <p:nvPr/>
        </p:nvSpPr>
        <p:spPr>
          <a:xfrm>
            <a:off x="0" y="5588032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CA9967-C976-4287-ACA3-74117E9E949C}"/>
              </a:ext>
            </a:extLst>
          </p:cNvPr>
          <p:cNvSpPr/>
          <p:nvPr/>
        </p:nvSpPr>
        <p:spPr>
          <a:xfrm>
            <a:off x="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49FA80-307A-48B4-90C7-78A98071074A}"/>
              </a:ext>
            </a:extLst>
          </p:cNvPr>
          <p:cNvSpPr/>
          <p:nvPr/>
        </p:nvSpPr>
        <p:spPr>
          <a:xfrm>
            <a:off x="1168440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Ver a imagem de origem">
            <a:extLst>
              <a:ext uri="{FF2B5EF4-FFF2-40B4-BE49-F238E27FC236}">
                <a16:creationId xmlns:a16="http://schemas.microsoft.com/office/drawing/2014/main" id="{36D53917-BF2A-4FBB-8556-AF8654F0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4" y="1022252"/>
            <a:ext cx="4051496" cy="405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A62AB28-5BE8-4965-A54A-B7A4824E885B}"/>
              </a:ext>
            </a:extLst>
          </p:cNvPr>
          <p:cNvSpPr/>
          <p:nvPr/>
        </p:nvSpPr>
        <p:spPr>
          <a:xfrm>
            <a:off x="4593542" y="876887"/>
            <a:ext cx="690445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200" b="1" cap="none" spc="0" dirty="0" err="1">
                <a:ln w="6600">
                  <a:solidFill>
                    <a:srgbClr val="4A85F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A85FF"/>
                  </a:outerShdw>
                </a:effectLst>
                <a:latin typeface="Bauhaus 93" panose="04030905020B02020C02" pitchFamily="82" charset="0"/>
                <a:cs typeface="Calibri Light" panose="020F0302020204030204" pitchFamily="34" charset="0"/>
              </a:rPr>
              <a:t>WebExperiments</a:t>
            </a:r>
            <a:endParaRPr lang="pt-BR" sz="7200" b="1" cap="none" spc="0" dirty="0">
              <a:ln w="6600">
                <a:solidFill>
                  <a:srgbClr val="4A85FF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4A85FF"/>
                </a:outerShdw>
              </a:effectLst>
              <a:latin typeface="Bauhaus 93" panose="04030905020B02020C02" pitchFamily="82" charset="0"/>
              <a:cs typeface="Calibri Light" panose="020F03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3CE549-C03B-4B3F-95B6-A1F70F23060B}"/>
              </a:ext>
            </a:extLst>
          </p:cNvPr>
          <p:cNvSpPr txBox="1"/>
          <p:nvPr/>
        </p:nvSpPr>
        <p:spPr>
          <a:xfrm>
            <a:off x="4745500" y="2060265"/>
            <a:ext cx="6414867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4A8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Sejam bem vindos aos meus experimentos no mundo HTML. Quero aprender HTML5, CSS3 e </a:t>
            </a:r>
            <a:r>
              <a:rPr lang="pt-BR" sz="2400" dirty="0" err="1">
                <a:solidFill>
                  <a:srgbClr val="4A8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400" dirty="0">
                <a:solidFill>
                  <a:srgbClr val="4A8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 melhor jeito é praticar muito. Este repositório traz vários exemplos do mundo Web criados por mim.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957BB5-C571-4242-8C55-9EB90B9A7FF9}"/>
              </a:ext>
            </a:extLst>
          </p:cNvPr>
          <p:cNvSpPr txBox="1"/>
          <p:nvPr/>
        </p:nvSpPr>
        <p:spPr>
          <a:xfrm>
            <a:off x="6700136" y="5008267"/>
            <a:ext cx="481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4A85FF"/>
                </a:solidFill>
                <a:latin typeface="Lucida Handwriting" panose="03010101010101010101" pitchFamily="66" charset="0"/>
              </a:rPr>
              <a:t>Rafael de Figueiredo Alves</a:t>
            </a:r>
          </a:p>
        </p:txBody>
      </p:sp>
    </p:spTree>
    <p:extLst>
      <p:ext uri="{BB962C8B-B14F-4D97-AF65-F5344CB8AC3E}">
        <p14:creationId xmlns:p14="http://schemas.microsoft.com/office/powerpoint/2010/main" val="67829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61F2F89-C5E8-4C31-9632-532EC9E2D706}"/>
              </a:ext>
            </a:extLst>
          </p:cNvPr>
          <p:cNvSpPr/>
          <p:nvPr/>
        </p:nvSpPr>
        <p:spPr>
          <a:xfrm>
            <a:off x="0" y="0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445AA-5908-42AB-8C62-111668BE3869}"/>
              </a:ext>
            </a:extLst>
          </p:cNvPr>
          <p:cNvSpPr/>
          <p:nvPr/>
        </p:nvSpPr>
        <p:spPr>
          <a:xfrm>
            <a:off x="0" y="5588032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CA9967-C976-4287-ACA3-74117E9E949C}"/>
              </a:ext>
            </a:extLst>
          </p:cNvPr>
          <p:cNvSpPr/>
          <p:nvPr/>
        </p:nvSpPr>
        <p:spPr>
          <a:xfrm>
            <a:off x="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49FA80-307A-48B4-90C7-78A98071074A}"/>
              </a:ext>
            </a:extLst>
          </p:cNvPr>
          <p:cNvSpPr/>
          <p:nvPr/>
        </p:nvSpPr>
        <p:spPr>
          <a:xfrm>
            <a:off x="1168440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A62AB28-5BE8-4965-A54A-B7A4824E885B}"/>
              </a:ext>
            </a:extLst>
          </p:cNvPr>
          <p:cNvSpPr/>
          <p:nvPr/>
        </p:nvSpPr>
        <p:spPr>
          <a:xfrm>
            <a:off x="4911426" y="912512"/>
            <a:ext cx="657744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1" cap="none" spc="0" dirty="0" err="1">
                <a:ln w="6600">
                  <a:solidFill>
                    <a:srgbClr val="DA242C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242C"/>
                  </a:outerShdw>
                </a:effectLst>
                <a:latin typeface="Bauhaus 93" panose="04030905020B02020C02" pitchFamily="82" charset="0"/>
                <a:cs typeface="Calibri Light" panose="020F0302020204030204" pitchFamily="34" charset="0"/>
              </a:rPr>
              <a:t>DelphiExperiments</a:t>
            </a:r>
            <a:endParaRPr lang="pt-BR" sz="6000" b="1" cap="none" spc="0" dirty="0">
              <a:ln w="6600">
                <a:solidFill>
                  <a:srgbClr val="DA242C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DA242C"/>
                </a:outerShdw>
              </a:effectLst>
              <a:latin typeface="Bauhaus 93" panose="04030905020B02020C02" pitchFamily="82" charset="0"/>
              <a:cs typeface="Calibri Light" panose="020F03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3CE549-C03B-4B3F-95B6-A1F70F23060B}"/>
              </a:ext>
            </a:extLst>
          </p:cNvPr>
          <p:cNvSpPr txBox="1"/>
          <p:nvPr/>
        </p:nvSpPr>
        <p:spPr>
          <a:xfrm>
            <a:off x="5330673" y="1821416"/>
            <a:ext cx="6145938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DA2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Sejam bem vindos aos meus experimentos para dominar o Delphi, uma linguagem de programação capaz de compilar aplicativos para Windows, Android, iOS, </a:t>
            </a:r>
            <a:r>
              <a:rPr lang="pt-BR" sz="2400" dirty="0" err="1">
                <a:solidFill>
                  <a:srgbClr val="DA2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t-BR" sz="2400" dirty="0">
                <a:solidFill>
                  <a:srgbClr val="DA2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Linux através de um único código fonte.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957BB5-C571-4242-8C55-9EB90B9A7FF9}"/>
              </a:ext>
            </a:extLst>
          </p:cNvPr>
          <p:cNvSpPr txBox="1"/>
          <p:nvPr/>
        </p:nvSpPr>
        <p:spPr>
          <a:xfrm>
            <a:off x="6700136" y="5008267"/>
            <a:ext cx="481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DA242C"/>
                </a:solidFill>
                <a:latin typeface="Lucida Handwriting" panose="03010101010101010101" pitchFamily="66" charset="0"/>
              </a:rPr>
              <a:t>Rafael de Figueiredo Alves</a:t>
            </a:r>
          </a:p>
        </p:txBody>
      </p:sp>
      <p:pic>
        <p:nvPicPr>
          <p:cNvPr id="2050" name="Picture 2" descr="Ver a imagem de origem">
            <a:extLst>
              <a:ext uri="{FF2B5EF4-FFF2-40B4-BE49-F238E27FC236}">
                <a16:creationId xmlns:a16="http://schemas.microsoft.com/office/drawing/2014/main" id="{E69E9B1E-3215-4CE9-B3AF-579E38C1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7" y="666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57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61F2F89-C5E8-4C31-9632-532EC9E2D706}"/>
              </a:ext>
            </a:extLst>
          </p:cNvPr>
          <p:cNvSpPr/>
          <p:nvPr/>
        </p:nvSpPr>
        <p:spPr>
          <a:xfrm>
            <a:off x="0" y="0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445AA-5908-42AB-8C62-111668BE3869}"/>
              </a:ext>
            </a:extLst>
          </p:cNvPr>
          <p:cNvSpPr/>
          <p:nvPr/>
        </p:nvSpPr>
        <p:spPr>
          <a:xfrm>
            <a:off x="0" y="5588032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CA9967-C976-4287-ACA3-74117E9E949C}"/>
              </a:ext>
            </a:extLst>
          </p:cNvPr>
          <p:cNvSpPr/>
          <p:nvPr/>
        </p:nvSpPr>
        <p:spPr>
          <a:xfrm>
            <a:off x="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49FA80-307A-48B4-90C7-78A98071074A}"/>
              </a:ext>
            </a:extLst>
          </p:cNvPr>
          <p:cNvSpPr/>
          <p:nvPr/>
        </p:nvSpPr>
        <p:spPr>
          <a:xfrm>
            <a:off x="1168440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87F29987-BECC-4B08-8E6B-396934A2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638793"/>
            <a:ext cx="8934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EBF39D5-757B-46E9-9EFF-F7FA5B61F5D7}"/>
              </a:ext>
            </a:extLst>
          </p:cNvPr>
          <p:cNvSpPr txBox="1"/>
          <p:nvPr/>
        </p:nvSpPr>
        <p:spPr>
          <a:xfrm>
            <a:off x="2885703" y="507968"/>
            <a:ext cx="136447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600" dirty="0">
                <a:solidFill>
                  <a:srgbClr val="DA242C"/>
                </a:solidFill>
                <a:latin typeface="Bauhaus 93" panose="04030905020B02020C02" pitchFamily="82" charset="0"/>
              </a:rPr>
              <a:t>e</a:t>
            </a:r>
          </a:p>
        </p:txBody>
      </p:sp>
      <p:pic>
        <p:nvPicPr>
          <p:cNvPr id="3076" name="Picture 4" descr="Ver a imagem de origem">
            <a:extLst>
              <a:ext uri="{FF2B5EF4-FFF2-40B4-BE49-F238E27FC236}">
                <a16:creationId xmlns:a16="http://schemas.microsoft.com/office/drawing/2014/main" id="{89D34201-F68B-405B-AD67-03AD9B9C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25" y="1240131"/>
            <a:ext cx="507968" cy="5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F05234D-1668-4720-8D1F-2C1DCD625812}"/>
              </a:ext>
            </a:extLst>
          </p:cNvPr>
          <p:cNvSpPr txBox="1"/>
          <p:nvPr/>
        </p:nvSpPr>
        <p:spPr>
          <a:xfrm>
            <a:off x="861168" y="3265502"/>
            <a:ext cx="10709040" cy="181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framework simples e prática para poder integrar os serviços do 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Firestore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 suas aplicações construídas em Delphi e Lazarus</a:t>
            </a:r>
          </a:p>
        </p:txBody>
      </p:sp>
      <p:pic>
        <p:nvPicPr>
          <p:cNvPr id="3078" name="Picture 6" descr="Ver a imagem de origem">
            <a:extLst>
              <a:ext uri="{FF2B5EF4-FFF2-40B4-BE49-F238E27FC236}">
                <a16:creationId xmlns:a16="http://schemas.microsoft.com/office/drawing/2014/main" id="{E4350ADD-CDD5-45D8-B8E7-6B375E0C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633" y="2438780"/>
            <a:ext cx="550944" cy="55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37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61F2F89-C5E8-4C31-9632-532EC9E2D706}"/>
              </a:ext>
            </a:extLst>
          </p:cNvPr>
          <p:cNvSpPr/>
          <p:nvPr/>
        </p:nvSpPr>
        <p:spPr>
          <a:xfrm>
            <a:off x="0" y="0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445AA-5908-42AB-8C62-111668BE3869}"/>
              </a:ext>
            </a:extLst>
          </p:cNvPr>
          <p:cNvSpPr/>
          <p:nvPr/>
        </p:nvSpPr>
        <p:spPr>
          <a:xfrm>
            <a:off x="0" y="5588032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CA9967-C976-4287-ACA3-74117E9E949C}"/>
              </a:ext>
            </a:extLst>
          </p:cNvPr>
          <p:cNvSpPr/>
          <p:nvPr/>
        </p:nvSpPr>
        <p:spPr>
          <a:xfrm>
            <a:off x="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49FA80-307A-48B4-90C7-78A98071074A}"/>
              </a:ext>
            </a:extLst>
          </p:cNvPr>
          <p:cNvSpPr/>
          <p:nvPr/>
        </p:nvSpPr>
        <p:spPr>
          <a:xfrm>
            <a:off x="1168440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 descr="Ver a imagem de origem">
            <a:extLst>
              <a:ext uri="{FF2B5EF4-FFF2-40B4-BE49-F238E27FC236}">
                <a16:creationId xmlns:a16="http://schemas.microsoft.com/office/drawing/2014/main" id="{89D34201-F68B-405B-AD67-03AD9B9C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750" y="1517543"/>
            <a:ext cx="507968" cy="5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F05234D-1668-4720-8D1F-2C1DCD625812}"/>
              </a:ext>
            </a:extLst>
          </p:cNvPr>
          <p:cNvSpPr txBox="1"/>
          <p:nvPr/>
        </p:nvSpPr>
        <p:spPr>
          <a:xfrm>
            <a:off x="789918" y="3764264"/>
            <a:ext cx="10709040" cy="121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>
                <a:solidFill>
                  <a:srgbClr val="135E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Aplicativo mobile e desktop para controle de vendas com o objetivo de simplificar o processo de vendas internas e externas.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30D84F-E1B0-487E-86E0-93C52F19C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8" y="798894"/>
            <a:ext cx="2857500" cy="26289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8771EF8-7D2E-46CE-8003-DEBD168E8619}"/>
              </a:ext>
            </a:extLst>
          </p:cNvPr>
          <p:cNvSpPr txBox="1"/>
          <p:nvPr/>
        </p:nvSpPr>
        <p:spPr>
          <a:xfrm>
            <a:off x="3832860" y="1192011"/>
            <a:ext cx="736143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b="1" dirty="0" err="1">
                <a:ln w="6600">
                  <a:solidFill>
                    <a:srgbClr val="135E47"/>
                  </a:solidFill>
                  <a:prstDash val="solid"/>
                </a:ln>
                <a:solidFill>
                  <a:srgbClr val="135E47"/>
                </a:solidFill>
                <a:effectLst>
                  <a:outerShdw dist="38100" dir="2700000" algn="tl" rotWithShape="0">
                    <a:srgbClr val="87C444"/>
                  </a:outerShdw>
                </a:effectLst>
                <a:latin typeface="Bauhaus 93" panose="04030905020B02020C02" pitchFamily="82" charset="0"/>
              </a:rPr>
              <a:t>e</a:t>
            </a:r>
            <a:r>
              <a:rPr lang="pt-BR" sz="13800" b="1" dirty="0" err="1">
                <a:ln w="6600">
                  <a:solidFill>
                    <a:srgbClr val="135E47"/>
                  </a:solidFill>
                  <a:prstDash val="solid"/>
                </a:ln>
                <a:solidFill>
                  <a:srgbClr val="135E47"/>
                </a:solidFill>
                <a:effectLst>
                  <a:outerShdw dist="38100" dir="2700000" algn="tl" rotWithShape="0">
                    <a:srgbClr val="87C444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endParaRPr lang="pt-BR" sz="13800" b="1" dirty="0">
              <a:ln w="6600">
                <a:solidFill>
                  <a:srgbClr val="135E47"/>
                </a:solidFill>
                <a:prstDash val="solid"/>
              </a:ln>
              <a:solidFill>
                <a:srgbClr val="135E47"/>
              </a:solidFill>
              <a:effectLst>
                <a:outerShdw dist="38100" dir="2700000" algn="tl" rotWithShape="0">
                  <a:srgbClr val="87C444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86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61F2F89-C5E8-4C31-9632-532EC9E2D706}"/>
              </a:ext>
            </a:extLst>
          </p:cNvPr>
          <p:cNvSpPr/>
          <p:nvPr/>
        </p:nvSpPr>
        <p:spPr>
          <a:xfrm>
            <a:off x="0" y="0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445AA-5908-42AB-8C62-111668BE3869}"/>
              </a:ext>
            </a:extLst>
          </p:cNvPr>
          <p:cNvSpPr/>
          <p:nvPr/>
        </p:nvSpPr>
        <p:spPr>
          <a:xfrm>
            <a:off x="0" y="5588032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CA9967-C976-4287-ACA3-74117E9E949C}"/>
              </a:ext>
            </a:extLst>
          </p:cNvPr>
          <p:cNvSpPr/>
          <p:nvPr/>
        </p:nvSpPr>
        <p:spPr>
          <a:xfrm>
            <a:off x="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49FA80-307A-48B4-90C7-78A98071074A}"/>
              </a:ext>
            </a:extLst>
          </p:cNvPr>
          <p:cNvSpPr/>
          <p:nvPr/>
        </p:nvSpPr>
        <p:spPr>
          <a:xfrm>
            <a:off x="1168440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 descr="Ver a imagem de origem">
            <a:extLst>
              <a:ext uri="{FF2B5EF4-FFF2-40B4-BE49-F238E27FC236}">
                <a16:creationId xmlns:a16="http://schemas.microsoft.com/office/drawing/2014/main" id="{89D34201-F68B-405B-AD67-03AD9B9C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473" y="4677080"/>
            <a:ext cx="507968" cy="5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F05234D-1668-4720-8D1F-2C1DCD625812}"/>
              </a:ext>
            </a:extLst>
          </p:cNvPr>
          <p:cNvSpPr txBox="1"/>
          <p:nvPr/>
        </p:nvSpPr>
        <p:spPr>
          <a:xfrm>
            <a:off x="5177973" y="1270865"/>
            <a:ext cx="5920795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rgbClr val="5961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Aplicativo desenvolvido em Delphi para gerar de forma extremamente rápida relatórios de aproveitamento mensal para alunos de uma escola usando dados do sistema da mesma.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967A9BA-A4B3-46D3-93B4-975A0B7F1CF7}"/>
              </a:ext>
            </a:extLst>
          </p:cNvPr>
          <p:cNvSpPr txBox="1"/>
          <p:nvPr/>
        </p:nvSpPr>
        <p:spPr>
          <a:xfrm>
            <a:off x="910754" y="4104733"/>
            <a:ext cx="39837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 err="1">
                <a:solidFill>
                  <a:srgbClr val="59616A"/>
                </a:solidFill>
                <a:latin typeface="Bauhaus 93" panose="04030905020B02020C02" pitchFamily="82" charset="0"/>
              </a:rPr>
              <a:t>e</a:t>
            </a:r>
            <a:r>
              <a:rPr lang="pt-BR" sz="8800" dirty="0" err="1">
                <a:solidFill>
                  <a:srgbClr val="59616A"/>
                </a:solidFill>
                <a:latin typeface="Arial Rounded MT Bold" panose="020F0704030504030204" pitchFamily="34" charset="0"/>
              </a:rPr>
              <a:t>RAMs</a:t>
            </a:r>
            <a:endParaRPr lang="pt-BR" sz="8800" dirty="0">
              <a:solidFill>
                <a:srgbClr val="59616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D99E00A-AED1-42B5-9B7C-C71542E66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45" y="779063"/>
            <a:ext cx="3515096" cy="351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9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61F2F89-C5E8-4C31-9632-532EC9E2D706}"/>
              </a:ext>
            </a:extLst>
          </p:cNvPr>
          <p:cNvSpPr/>
          <p:nvPr/>
        </p:nvSpPr>
        <p:spPr>
          <a:xfrm>
            <a:off x="0" y="0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445AA-5908-42AB-8C62-111668BE3869}"/>
              </a:ext>
            </a:extLst>
          </p:cNvPr>
          <p:cNvSpPr/>
          <p:nvPr/>
        </p:nvSpPr>
        <p:spPr>
          <a:xfrm>
            <a:off x="0" y="5588032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CA9967-C976-4287-ACA3-74117E9E949C}"/>
              </a:ext>
            </a:extLst>
          </p:cNvPr>
          <p:cNvSpPr/>
          <p:nvPr/>
        </p:nvSpPr>
        <p:spPr>
          <a:xfrm>
            <a:off x="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49FA80-307A-48B4-90C7-78A98071074A}"/>
              </a:ext>
            </a:extLst>
          </p:cNvPr>
          <p:cNvSpPr/>
          <p:nvPr/>
        </p:nvSpPr>
        <p:spPr>
          <a:xfrm>
            <a:off x="1168440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 descr="Ver a imagem de origem">
            <a:extLst>
              <a:ext uri="{FF2B5EF4-FFF2-40B4-BE49-F238E27FC236}">
                <a16:creationId xmlns:a16="http://schemas.microsoft.com/office/drawing/2014/main" id="{89D34201-F68B-405B-AD67-03AD9B9C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480" y="4571151"/>
            <a:ext cx="507968" cy="5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F05234D-1668-4720-8D1F-2C1DCD625812}"/>
              </a:ext>
            </a:extLst>
          </p:cNvPr>
          <p:cNvSpPr txBox="1"/>
          <p:nvPr/>
        </p:nvSpPr>
        <p:spPr>
          <a:xfrm>
            <a:off x="5177973" y="1270865"/>
            <a:ext cx="5920795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rgbClr val="0E78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Aplicativo desenvolvido em Delphi® para gerar de forma extremamente rápida atas orais para execução de exame para alunos de uma escola usando dados do sistema da mesma.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7750B0-2F79-425B-B3DB-B00EED590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10" y="916856"/>
            <a:ext cx="3451761" cy="345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967A9BA-A4B3-46D3-93B4-975A0B7F1CF7}"/>
              </a:ext>
            </a:extLst>
          </p:cNvPr>
          <p:cNvSpPr txBox="1"/>
          <p:nvPr/>
        </p:nvSpPr>
        <p:spPr>
          <a:xfrm>
            <a:off x="661370" y="4116608"/>
            <a:ext cx="5145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 err="1">
                <a:solidFill>
                  <a:srgbClr val="0E7886"/>
                </a:solidFill>
                <a:latin typeface="Bauhaus 93" panose="04030905020B02020C02" pitchFamily="82" charset="0"/>
              </a:rPr>
              <a:t>e</a:t>
            </a:r>
            <a:r>
              <a:rPr lang="pt-BR" sz="7200" dirty="0" err="1">
                <a:solidFill>
                  <a:srgbClr val="0E7886"/>
                </a:solidFill>
                <a:latin typeface="Arial Rounded MT Bold" panose="020F0704030504030204" pitchFamily="34" charset="0"/>
              </a:rPr>
              <a:t>AtasOrais</a:t>
            </a:r>
            <a:endParaRPr lang="pt-BR" sz="7200" dirty="0">
              <a:solidFill>
                <a:srgbClr val="0E788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6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61F2F89-C5E8-4C31-9632-532EC9E2D706}"/>
              </a:ext>
            </a:extLst>
          </p:cNvPr>
          <p:cNvSpPr/>
          <p:nvPr/>
        </p:nvSpPr>
        <p:spPr>
          <a:xfrm>
            <a:off x="0" y="0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445AA-5908-42AB-8C62-111668BE3869}"/>
              </a:ext>
            </a:extLst>
          </p:cNvPr>
          <p:cNvSpPr/>
          <p:nvPr/>
        </p:nvSpPr>
        <p:spPr>
          <a:xfrm>
            <a:off x="0" y="5588032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CA9967-C976-4287-ACA3-74117E9E949C}"/>
              </a:ext>
            </a:extLst>
          </p:cNvPr>
          <p:cNvSpPr/>
          <p:nvPr/>
        </p:nvSpPr>
        <p:spPr>
          <a:xfrm>
            <a:off x="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49FA80-307A-48B4-90C7-78A98071074A}"/>
              </a:ext>
            </a:extLst>
          </p:cNvPr>
          <p:cNvSpPr/>
          <p:nvPr/>
        </p:nvSpPr>
        <p:spPr>
          <a:xfrm>
            <a:off x="1168440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05234D-1668-4720-8D1F-2C1DCD625812}"/>
              </a:ext>
            </a:extLst>
          </p:cNvPr>
          <p:cNvSpPr txBox="1"/>
          <p:nvPr/>
        </p:nvSpPr>
        <p:spPr>
          <a:xfrm>
            <a:off x="4465123" y="1204543"/>
            <a:ext cx="6633646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Web do aplicativo </a:t>
            </a:r>
            <a:r>
              <a:rPr lang="pt-BR" sz="2400" b="1" dirty="0" err="1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eTasks</a:t>
            </a:r>
            <a:r>
              <a:rPr lang="pt-BR" sz="2400" b="1" dirty="0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criado com HTML5, CSS3, </a:t>
            </a:r>
            <a:r>
              <a:rPr lang="pt-BR" sz="2400" b="1" dirty="0" err="1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400" b="1" dirty="0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b="1" dirty="0" err="1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pt-BR" sz="2400" b="1" dirty="0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Utilizando o </a:t>
            </a:r>
            <a:r>
              <a:rPr lang="pt-BR" sz="2400" b="1" dirty="0" err="1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pt-BR" sz="2400" b="1" dirty="0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</a:t>
            </a:r>
            <a:r>
              <a:rPr lang="pt-BR" sz="2400" b="1" dirty="0" err="1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2400" b="1" dirty="0">
                <a:solidFill>
                  <a:srgbClr val="1386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 objetivo do App é gerenciar tarefas de forma divertida.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967A9BA-A4B3-46D3-93B4-975A0B7F1CF7}"/>
              </a:ext>
            </a:extLst>
          </p:cNvPr>
          <p:cNvSpPr txBox="1"/>
          <p:nvPr/>
        </p:nvSpPr>
        <p:spPr>
          <a:xfrm>
            <a:off x="638760" y="3839078"/>
            <a:ext cx="826091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 err="1">
                <a:solidFill>
                  <a:srgbClr val="1386DA"/>
                </a:solidFill>
                <a:latin typeface="Bauhaus 93" panose="04030905020B02020C02" pitchFamily="82" charset="0"/>
              </a:rPr>
              <a:t>e</a:t>
            </a:r>
            <a:r>
              <a:rPr lang="pt-BR" sz="11500" dirty="0" err="1">
                <a:solidFill>
                  <a:srgbClr val="1386DA"/>
                </a:solidFill>
                <a:latin typeface="Arial Rounded MT Bold" panose="020F0704030504030204" pitchFamily="34" charset="0"/>
              </a:rPr>
              <a:t>TasksWeb</a:t>
            </a:r>
            <a:endParaRPr lang="pt-BR" sz="11500" dirty="0">
              <a:solidFill>
                <a:srgbClr val="1386D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D8254C-2AF5-4C62-B34B-15BB76286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752" y="1221317"/>
            <a:ext cx="2906246" cy="29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er a imagem de origem">
            <a:extLst>
              <a:ext uri="{FF2B5EF4-FFF2-40B4-BE49-F238E27FC236}">
                <a16:creationId xmlns:a16="http://schemas.microsoft.com/office/drawing/2014/main" id="{3AF91C39-F6DC-4F95-AAF0-3BA6637E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277" y="4127563"/>
            <a:ext cx="708455" cy="70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er a imagem de origem">
            <a:extLst>
              <a:ext uri="{FF2B5EF4-FFF2-40B4-BE49-F238E27FC236}">
                <a16:creationId xmlns:a16="http://schemas.microsoft.com/office/drawing/2014/main" id="{8013EDCC-2B73-46C9-9A7B-5AA40C1B6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7"/>
          <a:stretch/>
        </p:blipFill>
        <p:spPr bwMode="auto">
          <a:xfrm>
            <a:off x="9160829" y="4858120"/>
            <a:ext cx="1569353" cy="5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99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61F2F89-C5E8-4C31-9632-532EC9E2D706}"/>
              </a:ext>
            </a:extLst>
          </p:cNvPr>
          <p:cNvSpPr/>
          <p:nvPr/>
        </p:nvSpPr>
        <p:spPr>
          <a:xfrm>
            <a:off x="0" y="0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445AA-5908-42AB-8C62-111668BE3869}"/>
              </a:ext>
            </a:extLst>
          </p:cNvPr>
          <p:cNvSpPr/>
          <p:nvPr/>
        </p:nvSpPr>
        <p:spPr>
          <a:xfrm>
            <a:off x="0" y="5588032"/>
            <a:ext cx="12192000" cy="50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CA9967-C976-4287-ACA3-74117E9E949C}"/>
              </a:ext>
            </a:extLst>
          </p:cNvPr>
          <p:cNvSpPr/>
          <p:nvPr/>
        </p:nvSpPr>
        <p:spPr>
          <a:xfrm>
            <a:off x="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49FA80-307A-48B4-90C7-78A98071074A}"/>
              </a:ext>
            </a:extLst>
          </p:cNvPr>
          <p:cNvSpPr/>
          <p:nvPr/>
        </p:nvSpPr>
        <p:spPr>
          <a:xfrm>
            <a:off x="11684400" y="507968"/>
            <a:ext cx="507600" cy="50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05234D-1668-4720-8D1F-2C1DCD625812}"/>
              </a:ext>
            </a:extLst>
          </p:cNvPr>
          <p:cNvSpPr txBox="1"/>
          <p:nvPr/>
        </p:nvSpPr>
        <p:spPr>
          <a:xfrm>
            <a:off x="760943" y="3232712"/>
            <a:ext cx="10709040" cy="181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simples e prática para poder integrar os serviços do 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Firestore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600" b="1" dirty="0" err="1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26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 suas aplicações construídas em C Sharp.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84D452A-29E0-446E-A732-B52A1BF136A7}"/>
              </a:ext>
            </a:extLst>
          </p:cNvPr>
          <p:cNvGrpSpPr/>
          <p:nvPr/>
        </p:nvGrpSpPr>
        <p:grpSpPr>
          <a:xfrm>
            <a:off x="1151646" y="638594"/>
            <a:ext cx="9888708" cy="2646878"/>
            <a:chOff x="1593150" y="543594"/>
            <a:chExt cx="9888708" cy="2646878"/>
          </a:xfrm>
        </p:grpSpPr>
        <p:pic>
          <p:nvPicPr>
            <p:cNvPr id="3074" name="Picture 2" descr="Ver a imagem de origem">
              <a:extLst>
                <a:ext uri="{FF2B5EF4-FFF2-40B4-BE49-F238E27FC236}">
                  <a16:creationId xmlns:a16="http://schemas.microsoft.com/office/drawing/2014/main" id="{87F29987-BECC-4B08-8E6B-396934A22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3150" y="638793"/>
              <a:ext cx="893445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EBF39D5-757B-46E9-9EFF-F7FA5B61F5D7}"/>
                </a:ext>
              </a:extLst>
            </p:cNvPr>
            <p:cNvSpPr txBox="1"/>
            <p:nvPr/>
          </p:nvSpPr>
          <p:spPr>
            <a:xfrm>
              <a:off x="2850078" y="543594"/>
              <a:ext cx="1364476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600" dirty="0">
                  <a:solidFill>
                    <a:srgbClr val="DA242C"/>
                  </a:solidFill>
                  <a:latin typeface="Bauhaus 93" panose="04030905020B02020C02" pitchFamily="82" charset="0"/>
                </a:rPr>
                <a:t>e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15A7C71-2848-4CCF-B980-E22AE84D2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6681" y="912972"/>
              <a:ext cx="955177" cy="1049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8447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258</Words>
  <Application>Microsoft Office PowerPoint</Application>
  <PresentationFormat>Personalizar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Bauhaus 93</vt:lpstr>
      <vt:lpstr>Calibri</vt:lpstr>
      <vt:lpstr>Calibri Light</vt:lpstr>
      <vt:lpstr>Lucida Handwriting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Alves</dc:creator>
  <cp:lastModifiedBy>Rafael Alves</cp:lastModifiedBy>
  <cp:revision>6</cp:revision>
  <dcterms:created xsi:type="dcterms:W3CDTF">2021-10-03T19:10:40Z</dcterms:created>
  <dcterms:modified xsi:type="dcterms:W3CDTF">2023-07-30T20:50:44Z</dcterms:modified>
</cp:coreProperties>
</file>