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 SemiBold"/>
      <p:regular r:id="rId19"/>
      <p:bold r:id="rId20"/>
      <p:italic r:id="rId21"/>
      <p:boldItalic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Raleway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bold.fntdata"/><Relationship Id="rId22" Type="http://schemas.openxmlformats.org/officeDocument/2006/relationships/font" Target="fonts/RalewaySemiBold-boldItalic.fntdata"/><Relationship Id="rId21" Type="http://schemas.openxmlformats.org/officeDocument/2006/relationships/font" Target="fonts/RalewaySemiBold-italic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RalewayMedium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RalewayMedium-italic.fntdata"/><Relationship Id="rId14" Type="http://schemas.openxmlformats.org/officeDocument/2006/relationships/slide" Target="slides/slide9.xml"/><Relationship Id="rId36" Type="http://schemas.openxmlformats.org/officeDocument/2006/relationships/font" Target="fonts/Raleway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alewayMedium-boldItalic.fntdata"/><Relationship Id="rId19" Type="http://schemas.openxmlformats.org/officeDocument/2006/relationships/font" Target="fonts/Raleway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95cba7e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595cba7e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95cba7e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f595cba7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595cba7e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595cba7e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595cba7e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595cba7e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b653f2c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b653f2c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c97134a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c97134a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c97134a1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c97134a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c97134a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c97134a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b653f2c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b653f2c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b653f2c8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b653f2c8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ab653f2c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ab653f2c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b653f2c8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b653f2c8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32125" y="1348800"/>
            <a:ext cx="690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Manual para criação</a:t>
            </a:r>
            <a:endParaRPr sz="40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 personas</a:t>
            </a:r>
            <a:endParaRPr sz="40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17255" y="2770575"/>
            <a:ext cx="460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UX Design - LabFaz</a:t>
            </a:r>
            <a:endParaRPr sz="16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1040350" y="1645075"/>
            <a:ext cx="690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Exemplos</a:t>
            </a:r>
            <a:endParaRPr sz="4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117255" y="2770575"/>
            <a:ext cx="460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 rotWithShape="1">
          <a:blip r:embed="rId4">
            <a:alphaModFix/>
          </a:blip>
          <a:srcRect b="10271" l="0" r="0" t="8082"/>
          <a:stretch/>
        </p:blipFill>
        <p:spPr>
          <a:xfrm>
            <a:off x="1425925" y="543200"/>
            <a:ext cx="6451600" cy="395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200" y="19355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/>
        </p:nvSpPr>
        <p:spPr>
          <a:xfrm>
            <a:off x="858800" y="875725"/>
            <a:ext cx="509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Raleway SemiBold"/>
                <a:ea typeface="Raleway SemiBold"/>
                <a:cs typeface="Raleway SemiBold"/>
                <a:sym typeface="Raleway SemiBold"/>
              </a:rPr>
              <a:t>Pontos-chave</a:t>
            </a:r>
            <a:endParaRPr sz="35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858800" y="1680950"/>
            <a:ext cx="75795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Personas de usuário geram empatia e compreensão em relação ao público-alvo.</a:t>
            </a:r>
            <a:endParaRPr b="1"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Utilize uma combinação de dados qualitativos, quantitativos e, no primeiro momento, da sua própria intuição.</a:t>
            </a:r>
            <a:endParaRPr b="1"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Baseie-se em dados concretos.</a:t>
            </a:r>
            <a:endParaRPr b="1"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pt-BR" sz="11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Priorize o conteúdo em relação à estética, mas não tenha medo de ser criativo!</a:t>
            </a:r>
            <a:endParaRPr sz="11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104575" y="917600"/>
            <a:ext cx="5099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Raleway SemiBold"/>
                <a:ea typeface="Raleway SemiBold"/>
                <a:cs typeface="Raleway SemiBold"/>
                <a:sym typeface="Raleway SemiBold"/>
              </a:rPr>
              <a:t>O que é uma Persona do Usuário</a:t>
            </a:r>
            <a:endParaRPr sz="35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22125" y="2408300"/>
            <a:ext cx="6914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Descrições de personagens fictícios refletindo os valores, comportamentos e características do usuário ideal de um produto.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Você pode pensar em uma persona do usuário como um estudo de personagem de seu cliente-alvo. Isso nos ajuda a imaginar nosso público-alvo como pessoas reais e visualizar como nosso produto se 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encaixa</a:t>
            </a: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em sua vida real.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122125" y="1112900"/>
            <a:ext cx="6914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t-BR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Você pode incluir todo tipo de informação e se aprofundar conforme desejar ao construir suas personas iniciais. Por exemplo: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15550" y="2089675"/>
            <a:ext cx="32007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Nome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Idade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Localização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Interesses e desinteresses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Hobbies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696950" y="2089675"/>
            <a:ext cx="4101900" cy="1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Pontos de dor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Experiência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Educação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Roboto"/>
              <a:buChar char="●"/>
            </a:pPr>
            <a:r>
              <a:rPr lang="pt-BR" sz="15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Aspirações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858800" y="723325"/>
            <a:ext cx="509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Fazeres</a:t>
            </a:r>
            <a:r>
              <a:rPr lang="pt-BR" sz="3500">
                <a:latin typeface="Raleway SemiBold"/>
                <a:ea typeface="Raleway SemiBold"/>
                <a:cs typeface="Raleway SemiBold"/>
                <a:sym typeface="Raleway SemiBold"/>
              </a:rPr>
              <a:t> e </a:t>
            </a:r>
            <a:r>
              <a:rPr lang="pt-BR" sz="3500">
                <a:solidFill>
                  <a:srgbClr val="CC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Não-Fazeres</a:t>
            </a:r>
            <a:endParaRPr sz="3500">
              <a:solidFill>
                <a:srgbClr val="CC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58800" y="1528550"/>
            <a:ext cx="75795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6AA84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Sim!</a:t>
            </a:r>
            <a:endParaRPr b="1" sz="1900">
              <a:solidFill>
                <a:srgbClr val="6AA84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Uma mistura entre instintos e dados:</a:t>
            </a:r>
            <a:r>
              <a:rPr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Você não precisa reunir dados para começar a construir personas de usuário. Você pode começar esboçando o que você acha que sabe sobre seus clientes e depois testar suas hipóteses posteriormente com pesquisas/entrevistas de usuário. Nas primeiras etapas do desenvolvimento do produto, trata-se mais de apenas registrar algumas ideias.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Dados!! </a:t>
            </a:r>
            <a:r>
              <a:rPr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Certifique-se de, quando possível, validar suas personas orientado por dados.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Reúna (mais) dados de várias maneiras:</a:t>
            </a:r>
            <a:r>
              <a:rPr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Estamos usando pesquisas de usuário aqui como nosso método para construir personas, mas a verdade é que existem vários meios para reunir os dados necessários para criá-las. Para obter uma imagem mais precisa, tente usar uma variedade de métodos, como entrevistas e análise dos dados de sua base de usuários existente.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Seja criativo: </a:t>
            </a:r>
            <a:r>
              <a:rPr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personas devem ser inspiradoras e podem ser usadas como motivação para sua equipe e outros interessados. Não tenha medo de mostrar seu lado artístico.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858800" y="723325"/>
            <a:ext cx="5099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Fazeres</a:t>
            </a:r>
            <a:r>
              <a:rPr lang="pt-BR" sz="35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e </a:t>
            </a:r>
            <a:r>
              <a:rPr lang="pt-BR" sz="3500">
                <a:solidFill>
                  <a:srgbClr val="CC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Não-Fazeres</a:t>
            </a:r>
            <a:endParaRPr sz="35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58800" y="1528550"/>
            <a:ext cx="75795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CC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Não!</a:t>
            </a:r>
            <a:endParaRPr b="1" sz="1800">
              <a:solidFill>
                <a:srgbClr val="CC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Escolha estilo acima de conteúdo:</a:t>
            </a:r>
            <a:r>
              <a:rPr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Informação é o mais importante. Se seus documentos de persona são simples arquivos do Word sem imagens, não tem problema. 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Trabalhe isoladamente: </a:t>
            </a:r>
            <a:r>
              <a:rPr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Você não é o único com algo valioso para contribuir. Seus colegas de equipe também devem fazer parte do processo de criação de personas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Tenha apenas uma persona.</a:t>
            </a:r>
            <a:r>
              <a:rPr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Mais de uma pessoa usará seu produto. Tente criar pelo menos uma persona para cada grupo de usuários.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Crie mil personas. </a:t>
            </a:r>
            <a:r>
              <a:rPr lang="pt-BR" sz="10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Embora seja ótimo ser detalhado com suas personas, isso não significa que você precise criar uma para cada usuário real.</a:t>
            </a:r>
            <a:endParaRPr sz="10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1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2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4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3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2508175" y="878625"/>
            <a:ext cx="418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Mapeie seus conhecimentos e defina as necessidades de pesquisa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496550" y="1717425"/>
            <a:ext cx="51618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Antes de iniciar o desenvolvimento de personas de usuário, é crucial consolidar o conhecimento prévio sobre o público-alvo. Para produtos novos com base de usuários existente, a análise de dados já coletados fornece insights valiosos. No caso de conceitos inéditos, o processo se baseia em premissas iniciais. Paralelamente, é necessário definir as informações que serão obtidas através da pesquisa com usuários.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1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2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4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3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508175" y="878625"/>
            <a:ext cx="592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Elabore o questionário para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pesquisa de usuário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2496550" y="1717425"/>
            <a:ext cx="51618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Desenvolva um questionário com perguntas direcionadas à coleta de informações específicas e inclua na sua pesquisa exploratória. Você pode misturar perguntas quantitativas e qualitativas.</a:t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Exemplos de perguntas: Descreva-se em uma única frase. Quais funcionalidades você utilizou no último mês? Em quais atividades você dedica a maior parte do seu tempo? Como você mantém contato com seus amigos? Através de encontros presenciais ou redes sociais?.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1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2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4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3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508175" y="878625"/>
            <a:ext cx="592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Analise os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dados coletados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496550" y="1717425"/>
            <a:ext cx="5161800" cy="19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leway Medium"/>
              <a:buChar char="-"/>
            </a:pP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Segmentação por dados demográficos: Avalie a concentração dos usuários em faixas etárias específicas. Caso o público seja diversificado, busque correlações entre dados demográficos e comportamento de uso. </a:t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aleway Medium"/>
              <a:buChar char="-"/>
            </a:pP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Segmentação por utilização: Alguns produtos possuem usuários frequentes e usuários eventuais. A segmentação por uso permite diferenciar aqueles que necessitam do produto diariamente daqueles que o utilizam esporadicamente.</a:t>
            </a:r>
            <a:endParaRPr sz="11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1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2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4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Passo 3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2508175" y="573825"/>
            <a:ext cx="592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Transforme as proto-personas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em personas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2496550" y="1412625"/>
            <a:ext cx="51618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Após a análise dos dados e a obtenção de um panorama claro do público-alvo, chega o momento de criar as personas de usuário baseadas em dados.</a:t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Atributos essenciais para a construção de personas efetivas:</a:t>
            </a:r>
            <a:endParaRPr b="1" sz="1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b="1" lang="pt-BR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Identificáveis: </a:t>
            </a: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equipe deve se sentir conectada com a persona, como se fosse um indivíduo real.</a:t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b="1" lang="pt-BR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Concisas:</a:t>
            </a: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Incluir somente informações relevantes para o processo de design e desenvolvimento de funcionalidades do produto.</a:t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b="1" lang="pt-BR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Baseadas em pesquisa: </a:t>
            </a: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Iniciar o processo com uma abordagem em branco, realizar pesquisas de mercado, aplicar questionários online, conduzir entrevistas e validar os resultados com a equipe.</a:t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-"/>
            </a:pPr>
            <a:r>
              <a:rPr b="1" lang="pt-BR" sz="11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Bem estruturadas:</a:t>
            </a:r>
            <a:r>
              <a:rPr lang="pt-BR" sz="1100">
                <a:solidFill>
                  <a:srgbClr val="434343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Organizar as descobertas de forma narrativa, permitindo que a equipe e os stakeholders se coloquem na perspectiva do usuário.</a:t>
            </a:r>
            <a:endParaRPr sz="1100">
              <a:solidFill>
                <a:srgbClr val="434343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