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aleway SemiBold"/>
      <p:regular r:id="rId20"/>
      <p:bold r:id="rId21"/>
      <p:italic r:id="rId22"/>
      <p:boldItalic r:id="rId23"/>
    </p:embeddedFont>
    <p:embeddedFont>
      <p:font typeface="Raleway"/>
      <p:regular r:id="rId24"/>
      <p:bold r:id="rId25"/>
      <p:italic r:id="rId26"/>
      <p:boldItalic r:id="rId27"/>
    </p:embeddedFont>
    <p:embeddedFont>
      <p:font typeface="Montserrat"/>
      <p:regular r:id="rId28"/>
      <p:bold r:id="rId29"/>
      <p:italic r:id="rId30"/>
      <p:boldItalic r:id="rId31"/>
    </p:embeddedFont>
    <p:embeddedFont>
      <p:font typeface="Raleway Medium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SemiBold-regular.fntdata"/><Relationship Id="rId22" Type="http://schemas.openxmlformats.org/officeDocument/2006/relationships/font" Target="fonts/RalewaySemiBold-italic.fntdata"/><Relationship Id="rId21" Type="http://schemas.openxmlformats.org/officeDocument/2006/relationships/font" Target="fonts/RalewaySemiBold-bold.fntdata"/><Relationship Id="rId24" Type="http://schemas.openxmlformats.org/officeDocument/2006/relationships/font" Target="fonts/Raleway-regular.fntdata"/><Relationship Id="rId23" Type="http://schemas.openxmlformats.org/officeDocument/2006/relationships/font" Target="fonts/RalewaySemiBold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aleway-italic.fntdata"/><Relationship Id="rId25" Type="http://schemas.openxmlformats.org/officeDocument/2006/relationships/font" Target="fonts/Raleway-bold.fntdata"/><Relationship Id="rId28" Type="http://schemas.openxmlformats.org/officeDocument/2006/relationships/font" Target="fonts/Montserrat-regular.fntdata"/><Relationship Id="rId27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boldItalic.fntdata"/><Relationship Id="rId30" Type="http://schemas.openxmlformats.org/officeDocument/2006/relationships/font" Target="fonts/Montserrat-italic.fntdata"/><Relationship Id="rId11" Type="http://schemas.openxmlformats.org/officeDocument/2006/relationships/slide" Target="slides/slide6.xml"/><Relationship Id="rId33" Type="http://schemas.openxmlformats.org/officeDocument/2006/relationships/font" Target="fonts/RalewayMedium-bold.fntdata"/><Relationship Id="rId10" Type="http://schemas.openxmlformats.org/officeDocument/2006/relationships/slide" Target="slides/slide5.xml"/><Relationship Id="rId32" Type="http://schemas.openxmlformats.org/officeDocument/2006/relationships/font" Target="fonts/RalewayMedium-regular.fntdata"/><Relationship Id="rId13" Type="http://schemas.openxmlformats.org/officeDocument/2006/relationships/slide" Target="slides/slide8.xml"/><Relationship Id="rId35" Type="http://schemas.openxmlformats.org/officeDocument/2006/relationships/font" Target="fonts/RalewayMedium-boldItalic.fntdata"/><Relationship Id="rId12" Type="http://schemas.openxmlformats.org/officeDocument/2006/relationships/slide" Target="slides/slide7.xml"/><Relationship Id="rId34" Type="http://schemas.openxmlformats.org/officeDocument/2006/relationships/font" Target="fonts/RalewayMedium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ab653f2c8a_1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ab653f2c8a_1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ace939d734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1ace939d734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ab653f2c8a_1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ab653f2c8a_1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ab653f2c8a_1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ab653f2c8a_1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adc8b755c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adc8b755c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ab653f2c8a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ab653f2c8a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ab653f2c8a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ab653f2c8a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adc8b755c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adc8b755c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1ab653f2c8a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1ab653f2c8a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ab653f2c8a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ab653f2c8a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ab653f2c8a_0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ab653f2c8a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ab653f2c8a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ab653f2c8a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1ab653f2c8a_1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1ab653f2c8a_1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docs.google.com/presentation/d/172bY8v1jhC7q6nHaJ6mrRRFILh_ybEW_M0uD8UNB6BQ/edit?usp=sharing" TargetMode="External"/><Relationship Id="rId4" Type="http://schemas.openxmlformats.org/officeDocument/2006/relationships/hyperlink" Target="https://www.figma.com/proto/e6tQn0hvYMaVWBSbGy2lYw/Lucas-de-Oliveira's-team-library?node-id=430%3A549&amp;starting-point-node-id=430%3A549" TargetMode="External"/><Relationship Id="rId5" Type="http://schemas.openxmlformats.org/officeDocument/2006/relationships/hyperlink" Target="https://miro.com/app/board/uXjVP6c3kV4=/?share_link_id=37686328321" TargetMode="External"/><Relationship Id="rId6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jpg"/><Relationship Id="rId4" Type="http://schemas.openxmlformats.org/officeDocument/2006/relationships/hyperlink" Target="https://medium.com/@7777fe/solving-the-problem-of-financial-management-of-nubank-users-916bb319e4d9" TargetMode="External"/><Relationship Id="rId5" Type="http://schemas.openxmlformats.org/officeDocument/2006/relationships/hyperlink" Target="https://pt.petrarenor.com/nubank-s-dashboard" TargetMode="External"/><Relationship Id="rId6" Type="http://schemas.openxmlformats.org/officeDocument/2006/relationships/hyperlink" Target="https://maze.co/guides/ux-research/ux-research-methods/" TargetMode="External"/><Relationship Id="rId7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2184675" y="1729800"/>
            <a:ext cx="4604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UX Research</a:t>
            </a:r>
            <a:endParaRPr sz="40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40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Plan</a:t>
            </a:r>
            <a:endParaRPr sz="40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2117255" y="3075375"/>
            <a:ext cx="4604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Montserrat"/>
                <a:ea typeface="Montserrat"/>
                <a:cs typeface="Montserrat"/>
                <a:sym typeface="Montserrat"/>
              </a:rPr>
              <a:t>xx.xx.20xx</a:t>
            </a:r>
            <a:endParaRPr sz="16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7" name="Google Shape;187;p22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8" name="Google Shape;188;p22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89" name="Google Shape;189;p22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0" name="Google Shape;190;p22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1" name="Google Shape;191;p22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2" name="Google Shape;192;p22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3" name="Google Shape;193;p22"/>
          <p:cNvSpPr txBox="1"/>
          <p:nvPr/>
        </p:nvSpPr>
        <p:spPr>
          <a:xfrm>
            <a:off x="2584375" y="336250"/>
            <a:ext cx="312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 SemiBold"/>
                <a:ea typeface="Raleway SemiBold"/>
                <a:cs typeface="Raleway SemiBold"/>
                <a:sym typeface="Raleway SemiBold"/>
              </a:rPr>
              <a:t>Critérios de seleção</a:t>
            </a:r>
            <a:endParaRPr sz="1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94" name="Google Shape;194;p22"/>
          <p:cNvSpPr txBox="1"/>
          <p:nvPr/>
        </p:nvSpPr>
        <p:spPr>
          <a:xfrm>
            <a:off x="2584375" y="921875"/>
            <a:ext cx="6351900" cy="67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1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Demográficos:</a:t>
            </a:r>
            <a:endParaRPr b="1" sz="11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participante deve pertencer a algum grupo de pessoas específico (profissão, idade, região, etc.)?</a:t>
            </a:r>
            <a:endParaRPr sz="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5" name="Google Shape;195;p22"/>
          <p:cNvSpPr txBox="1"/>
          <p:nvPr/>
        </p:nvSpPr>
        <p:spPr>
          <a:xfrm>
            <a:off x="2580988" y="1921375"/>
            <a:ext cx="4808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Comportamentais:</a:t>
            </a:r>
            <a:endParaRPr b="1" sz="12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participante deseja realizar determinadas tarefas ou objetivos?</a:t>
            </a:r>
            <a:endParaRPr sz="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96" name="Google Shape;196;p22"/>
          <p:cNvSpPr txBox="1"/>
          <p:nvPr/>
        </p:nvSpPr>
        <p:spPr>
          <a:xfrm>
            <a:off x="2584375" y="2948825"/>
            <a:ext cx="473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274E13"/>
                </a:solidFill>
                <a:latin typeface="Raleway"/>
                <a:ea typeface="Raleway"/>
                <a:cs typeface="Raleway"/>
                <a:sym typeface="Raleway"/>
              </a:rPr>
              <a:t>Uso do produto:</a:t>
            </a:r>
            <a:endParaRPr b="1" sz="1000">
              <a:solidFill>
                <a:srgbClr val="274E1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O participante deve já ter usado o produto antes? Qual? Deve ser um tipo específico de usuário?</a:t>
            </a:r>
            <a:endParaRPr sz="8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97" name="Google Shape;19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3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3" name="Google Shape;203;p23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4" name="Google Shape;204;p23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5" name="Google Shape;205;p23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6" name="Google Shape;206;p23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7" name="Google Shape;207;p23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8" name="Google Shape;208;p23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09" name="Google Shape;209;p23"/>
          <p:cNvSpPr txBox="1"/>
          <p:nvPr/>
        </p:nvSpPr>
        <p:spPr>
          <a:xfrm>
            <a:off x="2812975" y="1086260"/>
            <a:ext cx="213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Meios e ferramentas para seleção e contato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10" name="Google Shape;210;p23"/>
          <p:cNvSpPr txBox="1"/>
          <p:nvPr/>
        </p:nvSpPr>
        <p:spPr>
          <a:xfrm>
            <a:off x="2812975" y="2046785"/>
            <a:ext cx="4828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●"/>
            </a:pPr>
            <a:r>
              <a:rPr lang="pt-BR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Convites por:</a:t>
            </a:r>
            <a:endParaRPr sz="12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grpSp>
        <p:nvGrpSpPr>
          <p:cNvPr id="211" name="Google Shape;211;p23"/>
          <p:cNvGrpSpPr/>
          <p:nvPr/>
        </p:nvGrpSpPr>
        <p:grpSpPr>
          <a:xfrm>
            <a:off x="2601992" y="2482508"/>
            <a:ext cx="5039483" cy="577500"/>
            <a:chOff x="2601992" y="2558708"/>
            <a:chExt cx="5039483" cy="577500"/>
          </a:xfrm>
        </p:grpSpPr>
        <p:sp>
          <p:nvSpPr>
            <p:cNvPr id="212" name="Google Shape;212;p23"/>
            <p:cNvSpPr/>
            <p:nvPr/>
          </p:nvSpPr>
          <p:spPr>
            <a:xfrm>
              <a:off x="6000156" y="2558708"/>
              <a:ext cx="1369200" cy="57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3"/>
            <p:cNvSpPr/>
            <p:nvPr/>
          </p:nvSpPr>
          <p:spPr>
            <a:xfrm>
              <a:off x="4305254" y="2558708"/>
              <a:ext cx="1369200" cy="57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3"/>
            <p:cNvSpPr/>
            <p:nvPr/>
          </p:nvSpPr>
          <p:spPr>
            <a:xfrm>
              <a:off x="2601992" y="2558708"/>
              <a:ext cx="1369200" cy="5775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3"/>
            <p:cNvSpPr txBox="1"/>
            <p:nvPr/>
          </p:nvSpPr>
          <p:spPr>
            <a:xfrm>
              <a:off x="2812975" y="2656385"/>
              <a:ext cx="4828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lnSpc>
                  <a:spcPct val="2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1200">
                  <a:solidFill>
                    <a:srgbClr val="3AB49C"/>
                  </a:solidFill>
                  <a:latin typeface="Raleway"/>
                  <a:ea typeface="Raleway"/>
                  <a:cs typeface="Raleway"/>
                  <a:sym typeface="Raleway"/>
                </a:rPr>
                <a:t>💌  </a:t>
              </a:r>
              <a:r>
                <a:rPr lang="pt-BR" sz="1200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E-mail 	  </a:t>
              </a:r>
              <a:r>
                <a:rPr lang="pt-BR" sz="1000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	       </a:t>
              </a:r>
              <a:r>
                <a:rPr b="1" lang="pt-BR" sz="1200">
                  <a:solidFill>
                    <a:srgbClr val="3AB49C"/>
                  </a:solidFill>
                  <a:latin typeface="Raleway"/>
                  <a:ea typeface="Raleway"/>
                  <a:cs typeface="Raleway"/>
                  <a:sym typeface="Raleway"/>
                </a:rPr>
                <a:t>📱  </a:t>
              </a:r>
              <a:r>
                <a:rPr lang="pt-BR" sz="1200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Whatsapp</a:t>
              </a:r>
              <a:r>
                <a:rPr lang="pt-BR" sz="1000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	                   </a:t>
              </a:r>
              <a:r>
                <a:rPr b="1" lang="pt-BR" sz="1200">
                  <a:solidFill>
                    <a:srgbClr val="3AB49C"/>
                  </a:solidFill>
                  <a:latin typeface="Raleway"/>
                  <a:ea typeface="Raleway"/>
                  <a:cs typeface="Raleway"/>
                  <a:sym typeface="Raleway"/>
                </a:rPr>
                <a:t>📞  </a:t>
              </a:r>
              <a:r>
                <a:rPr lang="pt-BR" sz="1200">
                  <a:solidFill>
                    <a:schemeClr val="dk1"/>
                  </a:solidFill>
                  <a:latin typeface="Raleway Medium"/>
                  <a:ea typeface="Raleway Medium"/>
                  <a:cs typeface="Raleway Medium"/>
                  <a:sym typeface="Raleway Medium"/>
                </a:rPr>
                <a:t>Telefone</a:t>
              </a:r>
              <a:endParaRPr sz="12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endParaRPr>
            </a:p>
          </p:txBody>
        </p:sp>
      </p:grpSp>
      <p:pic>
        <p:nvPicPr>
          <p:cNvPr id="216" name="Google Shape;216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4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2" name="Google Shape;222;p24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3" name="Google Shape;223;p24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4" name="Google Shape;224;p24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5" name="Google Shape;225;p24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6" name="Google Shape;226;p24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7" name="Google Shape;227;p24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28" name="Google Shape;228;p24"/>
          <p:cNvSpPr/>
          <p:nvPr/>
        </p:nvSpPr>
        <p:spPr>
          <a:xfrm>
            <a:off x="3280425" y="1373875"/>
            <a:ext cx="31800" cy="3769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4"/>
          <p:cNvSpPr txBox="1"/>
          <p:nvPr/>
        </p:nvSpPr>
        <p:spPr>
          <a:xfrm>
            <a:off x="3111125" y="532425"/>
            <a:ext cx="2489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Expectativa de entrega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30" name="Google Shape;230;p24"/>
          <p:cNvSpPr/>
          <p:nvPr/>
        </p:nvSpPr>
        <p:spPr>
          <a:xfrm>
            <a:off x="3229425" y="1302525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24"/>
          <p:cNvSpPr/>
          <p:nvPr/>
        </p:nvSpPr>
        <p:spPr>
          <a:xfrm>
            <a:off x="3229425" y="2552582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">
            <a:hlinkClick r:id="rId3"/>
          </p:cNvPr>
          <p:cNvSpPr txBox="1"/>
          <p:nvPr/>
        </p:nvSpPr>
        <p:spPr>
          <a:xfrm>
            <a:off x="3416525" y="1200075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Research planning e review: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3" name="Google Shape;233;p24">
            <a:hlinkClick r:id="rId4"/>
          </p:cNvPr>
          <p:cNvSpPr txBox="1"/>
          <p:nvPr/>
        </p:nvSpPr>
        <p:spPr>
          <a:xfrm>
            <a:off x="3416525" y="2450143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Customer Journeys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3229425" y="3802650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4"/>
          <p:cNvSpPr txBox="1"/>
          <p:nvPr/>
        </p:nvSpPr>
        <p:spPr>
          <a:xfrm>
            <a:off x="3416525" y="3700210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Script </a:t>
            </a: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Entrevistas: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6" name="Google Shape;236;p24"/>
          <p:cNvSpPr/>
          <p:nvPr/>
        </p:nvSpPr>
        <p:spPr>
          <a:xfrm>
            <a:off x="3229425" y="4427694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4"/>
          <p:cNvSpPr txBox="1"/>
          <p:nvPr/>
        </p:nvSpPr>
        <p:spPr>
          <a:xfrm>
            <a:off x="3416525" y="4325244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Resultados dos q</a:t>
            </a: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uestionários: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8" name="Google Shape;238;p24"/>
          <p:cNvSpPr/>
          <p:nvPr/>
        </p:nvSpPr>
        <p:spPr>
          <a:xfrm>
            <a:off x="3229425" y="3182238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4"/>
          <p:cNvSpPr txBox="1"/>
          <p:nvPr/>
        </p:nvSpPr>
        <p:spPr>
          <a:xfrm>
            <a:off x="3416525" y="3075176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Definir e</a:t>
            </a: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 publicar</a:t>
            </a: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 questionários</a:t>
            </a: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:</a:t>
            </a:r>
            <a:r>
              <a:rPr lang="pt-BR" sz="1000">
                <a:latin typeface="Raleway"/>
                <a:ea typeface="Raleway"/>
                <a:cs typeface="Raleway"/>
                <a:sym typeface="Raleway"/>
              </a:rPr>
              <a:t>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0" name="Google Shape;240;p24"/>
          <p:cNvSpPr/>
          <p:nvPr/>
        </p:nvSpPr>
        <p:spPr>
          <a:xfrm>
            <a:off x="3229425" y="1927544"/>
            <a:ext cx="133800" cy="133800"/>
          </a:xfrm>
          <a:prstGeom prst="ellipse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4">
            <a:hlinkClick r:id="rId5"/>
          </p:cNvPr>
          <p:cNvSpPr txBox="1"/>
          <p:nvPr/>
        </p:nvSpPr>
        <p:spPr>
          <a:xfrm>
            <a:off x="3416525" y="1825109"/>
            <a:ext cx="435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latin typeface="Raleway SemiBold"/>
                <a:ea typeface="Raleway SemiBold"/>
                <a:cs typeface="Raleway SemiBold"/>
                <a:sym typeface="Raleway SemiBold"/>
              </a:rPr>
              <a:t>Definir Personas: </a:t>
            </a:r>
            <a:endParaRPr sz="1000"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42" name="Google Shape;242;p2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8" name="Google Shape;248;p25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49" name="Google Shape;249;p25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0" name="Google Shape;250;p25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1" name="Google Shape;251;p25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2" name="Google Shape;252;p25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3" name="Google Shape;253;p25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4" name="Google Shape;254;p25"/>
          <p:cNvSpPr txBox="1"/>
          <p:nvPr/>
        </p:nvSpPr>
        <p:spPr>
          <a:xfrm>
            <a:off x="2730125" y="1065825"/>
            <a:ext cx="35919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 SemiBold"/>
                <a:ea typeface="Raleway SemiBold"/>
                <a:cs typeface="Raleway SemiBold"/>
                <a:sym typeface="Raleway SemiBold"/>
              </a:rPr>
              <a:t>Como vamos apresentar os resultados?</a:t>
            </a:r>
            <a:endParaRPr sz="1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255" name="Google Shape;255;p25"/>
          <p:cNvSpPr txBox="1"/>
          <p:nvPr/>
        </p:nvSpPr>
        <p:spPr>
          <a:xfrm>
            <a:off x="2737100" y="1971525"/>
            <a:ext cx="50253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latin typeface="Raleway Medium"/>
                <a:ea typeface="Raleway Medium"/>
                <a:cs typeface="Raleway Medium"/>
                <a:sym typeface="Raleway Medium"/>
              </a:rPr>
              <a:t>Relatório em PDF com dados, análises e insights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latin typeface="Raleway Medium"/>
                <a:ea typeface="Raleway Medium"/>
                <a:cs typeface="Raleway Medium"/>
                <a:sym typeface="Raleway Medium"/>
              </a:rPr>
              <a:t>Relatório online com os resultados das entrevistas individuais 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latin typeface="Raleway Medium"/>
                <a:ea typeface="Raleway Medium"/>
                <a:cs typeface="Raleway Medium"/>
                <a:sym typeface="Raleway Medium"/>
              </a:rPr>
              <a:t>Apresentação para mostrar e explicar as descobertas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latin typeface="Raleway Medium"/>
                <a:ea typeface="Raleway Medium"/>
                <a:cs typeface="Raleway Medium"/>
                <a:sym typeface="Raleway Medium"/>
              </a:rPr>
              <a:t>Juntar tudo o que foi coletado no Miro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latin typeface="Raleway Medium"/>
                <a:ea typeface="Raleway Medium"/>
                <a:cs typeface="Raleway Medium"/>
                <a:sym typeface="Raleway Medium"/>
              </a:rPr>
              <a:t>Artigo no Medium</a:t>
            </a:r>
            <a:endParaRPr sz="1000"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256" name="Google Shape;25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"/>
          <p:cNvSpPr txBox="1"/>
          <p:nvPr/>
        </p:nvSpPr>
        <p:spPr>
          <a:xfrm>
            <a:off x="608190" y="1030125"/>
            <a:ext cx="2202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Refs</a:t>
            </a:r>
            <a:endParaRPr sz="2200">
              <a:solidFill>
                <a:schemeClr val="dk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262" name="Google Shape;262;p26"/>
          <p:cNvPicPr preferRelativeResize="0"/>
          <p:nvPr/>
        </p:nvPicPr>
        <p:blipFill rotWithShape="1">
          <a:blip r:embed="rId3">
            <a:alphaModFix/>
          </a:blip>
          <a:srcRect b="8692" l="3021" r="35181" t="0"/>
          <a:stretch/>
        </p:blipFill>
        <p:spPr>
          <a:xfrm>
            <a:off x="5525450" y="828100"/>
            <a:ext cx="3104700" cy="30600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263" name="Google Shape;263;p26"/>
          <p:cNvSpPr txBox="1"/>
          <p:nvPr/>
        </p:nvSpPr>
        <p:spPr>
          <a:xfrm>
            <a:off x="432800" y="1731150"/>
            <a:ext cx="45078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200000"/>
              </a:lnSpc>
              <a:spcBef>
                <a:spcPts val="600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Raleway Medium"/>
              <a:buChar char="➔"/>
            </a:pPr>
            <a:r>
              <a:rPr lang="pt-BR" sz="900" u="sng">
                <a:solidFill>
                  <a:srgbClr val="173242"/>
                </a:solidFill>
                <a:latin typeface="Raleway Medium"/>
                <a:ea typeface="Raleway Medium"/>
                <a:cs typeface="Raleway Medium"/>
                <a:sym typeface="Raleway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https://medium.com/@7777fe/solving-the-problem-of-financial-management-of-nubank-users-916bb319e4d9</a:t>
            </a:r>
            <a:endParaRPr sz="900" u="sng">
              <a:solidFill>
                <a:srgbClr val="17324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Raleway Medium"/>
              <a:buChar char="➔"/>
            </a:pPr>
            <a:r>
              <a:rPr lang="pt-BR" sz="900" u="sng">
                <a:solidFill>
                  <a:srgbClr val="173242"/>
                </a:solidFill>
                <a:latin typeface="Raleway Medium"/>
                <a:ea typeface="Raleway Medium"/>
                <a:cs typeface="Raleway Medium"/>
                <a:sym typeface="Raleway Medium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https://pt.petrarenor.com/nubank-s-dashboard</a:t>
            </a:r>
            <a:endParaRPr sz="900" u="sng">
              <a:solidFill>
                <a:srgbClr val="17324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Raleway Medium"/>
              <a:buChar char="➔"/>
            </a:pPr>
            <a:r>
              <a:rPr lang="pt-BR" sz="900" u="sng">
                <a:solidFill>
                  <a:srgbClr val="173242"/>
                </a:solidFill>
                <a:latin typeface="Raleway Medium"/>
                <a:ea typeface="Raleway Medium"/>
                <a:cs typeface="Raleway Medium"/>
                <a:sym typeface="Raleway Medium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https://maze.co/guides/ux-research/ux-research-methods/</a:t>
            </a:r>
            <a:endParaRPr sz="900" u="sng">
              <a:solidFill>
                <a:srgbClr val="17324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900"/>
              <a:buFont typeface="Raleway Medium"/>
              <a:buChar char="➔"/>
            </a:pPr>
            <a:r>
              <a:rPr lang="pt-BR" sz="900" u="sng">
                <a:solidFill>
                  <a:srgbClr val="173242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https://uxplanet.org/how-to-write-a-user-research-plan-ee4fbd27dd4</a:t>
            </a:r>
            <a:endParaRPr sz="900" u="sng">
              <a:solidFill>
                <a:srgbClr val="173242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264" name="Google Shape;264;p2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104575" y="1359000"/>
            <a:ext cx="6400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latin typeface="Raleway SemiBold"/>
                <a:ea typeface="Raleway SemiBold"/>
                <a:cs typeface="Raleway SemiBold"/>
                <a:sym typeface="Raleway SemiBold"/>
              </a:rPr>
              <a:t>UX Research Plan</a:t>
            </a:r>
            <a:endParaRPr sz="4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1122125" y="2179700"/>
            <a:ext cx="69144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Research Plan é o planejamento que vai orientar o nosso projeto de pesquisa sobre produtos e usuários. Planejar esta pesquisa vai nos ajudar a definir expectativas, definir metas e garantir que todos estejam na mesma página. Este documento funciona como uma visão geral e é o nosso pontapé inicial do projeto de pesquisa. A pesquisa em UX é o processo de coleta de informações sobre os desejos, necessidades, emoções e comportamentos dos nossos usuários por meio de diferentes metodologias.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409375" y="702950"/>
            <a:ext cx="2556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aleway SemiBold"/>
                <a:ea typeface="Raleway SemiBold"/>
                <a:cs typeface="Raleway SemiBold"/>
                <a:sym typeface="Raleway SemiBold"/>
              </a:rPr>
              <a:t>Alinhamento</a:t>
            </a:r>
            <a:endParaRPr sz="2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425206" y="1131100"/>
            <a:ext cx="62370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Um UX Research Plan garante que toda a equipe tenha clareza sobre os objetivos, cronogramas e expectativas do projeto e fornece um documento de referência para manter todos na mesma página.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1418600" y="2552825"/>
            <a:ext cx="62436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Executar esta etapa de maneira eficiente nos ajudará a manter o foco 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o caminho certo. Ela nos lembra do nosso objetivo e reconhece nosso progresso.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409375" y="2114576"/>
            <a:ext cx="36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aleway SemiBold"/>
                <a:ea typeface="Raleway SemiBold"/>
                <a:cs typeface="Raleway SemiBold"/>
                <a:sym typeface="Raleway SemiBold"/>
              </a:rPr>
              <a:t>Alcançar objetivos de UX</a:t>
            </a:r>
            <a:endParaRPr sz="2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2" name="Google Shape;72;p15"/>
          <p:cNvSpPr txBox="1"/>
          <p:nvPr/>
        </p:nvSpPr>
        <p:spPr>
          <a:xfrm>
            <a:off x="1409375" y="3806450"/>
            <a:ext cx="591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Ter o planejamento documentado é uma ótima forma de envolver </a:t>
            </a: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stakeholders</a:t>
            </a: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no projeto de pesquisa e transformá-los em participantes ativos ao invés de observadores passivos.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1409375" y="3369950"/>
            <a:ext cx="3654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latin typeface="Raleway SemiBold"/>
                <a:ea typeface="Raleway SemiBold"/>
                <a:cs typeface="Raleway SemiBold"/>
                <a:sym typeface="Raleway SemiBold"/>
              </a:rPr>
              <a:t>Envolver </a:t>
            </a:r>
            <a:r>
              <a:rPr lang="pt-BR" sz="2000">
                <a:latin typeface="Raleway SemiBold"/>
                <a:ea typeface="Raleway SemiBold"/>
                <a:cs typeface="Raleway SemiBold"/>
                <a:sym typeface="Raleway SemiBold"/>
              </a:rPr>
              <a:t>stakeholders</a:t>
            </a:r>
            <a:endParaRPr sz="20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232323"/>
        </a:solid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 rotWithShape="1">
          <a:blip r:embed="rId3">
            <a:alphaModFix/>
          </a:blip>
          <a:srcRect b="0" l="10088" r="51433" t="0"/>
          <a:stretch/>
        </p:blipFill>
        <p:spPr>
          <a:xfrm>
            <a:off x="6563851" y="1752300"/>
            <a:ext cx="2580149" cy="33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789375" y="1030125"/>
            <a:ext cx="4028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200">
                <a:solidFill>
                  <a:srgbClr val="93C47D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Etapas:</a:t>
            </a:r>
            <a:endParaRPr sz="2200">
              <a:solidFill>
                <a:srgbClr val="93C47D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Raleway"/>
                <a:ea typeface="Raleway"/>
                <a:cs typeface="Raleway"/>
                <a:sym typeface="Raleway"/>
              </a:rPr>
              <a:t>O que definir</a:t>
            </a:r>
            <a:endParaRPr sz="2000">
              <a:solidFill>
                <a:schemeClr val="lt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1" name="Google Shape;81;p16"/>
          <p:cNvSpPr txBox="1"/>
          <p:nvPr/>
        </p:nvSpPr>
        <p:spPr>
          <a:xfrm>
            <a:off x="789375" y="22169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1. Problem Statement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2713650" y="2216925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5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. Participantes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789375" y="267059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2. Identificar objetivos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789375" y="3527279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4. Metodologias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2713650" y="3103560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7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. Entrega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13650" y="2670592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6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. 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P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razos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194075" y="-8775"/>
            <a:ext cx="2952600" cy="5152200"/>
          </a:xfrm>
          <a:prstGeom prst="rect">
            <a:avLst/>
          </a:prstGeom>
          <a:solidFill>
            <a:srgbClr val="6AA84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 txBox="1"/>
          <p:nvPr/>
        </p:nvSpPr>
        <p:spPr>
          <a:xfrm>
            <a:off x="789375" y="3103560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3. </a:t>
            </a:r>
            <a:r>
              <a:rPr b="1" lang="pt-BR" sz="1000">
                <a:solidFill>
                  <a:srgbClr val="93C47D"/>
                </a:solidFill>
                <a:latin typeface="Raleway"/>
                <a:ea typeface="Raleway"/>
                <a:cs typeface="Raleway"/>
                <a:sym typeface="Raleway"/>
              </a:rPr>
              <a:t>KPIs</a:t>
            </a:r>
            <a:endParaRPr b="1" sz="1000">
              <a:solidFill>
                <a:srgbClr val="93C47D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89" name="Google Shape;89;p16"/>
          <p:cNvPicPr preferRelativeResize="0"/>
          <p:nvPr/>
        </p:nvPicPr>
        <p:blipFill rotWithShape="1">
          <a:blip r:embed="rId4">
            <a:alphaModFix/>
          </a:blip>
          <a:srcRect b="0" l="17628" r="13859" t="0"/>
          <a:stretch/>
        </p:blipFill>
        <p:spPr>
          <a:xfrm>
            <a:off x="5030750" y="1089425"/>
            <a:ext cx="3173700" cy="3089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2713000" y="2414575"/>
            <a:ext cx="6431100" cy="1837800"/>
          </a:xfrm>
          <a:prstGeom prst="rect">
            <a:avLst/>
          </a:prstGeom>
          <a:solidFill>
            <a:srgbClr val="000000">
              <a:alpha val="2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/>
        </p:nvSpPr>
        <p:spPr>
          <a:xfrm>
            <a:off x="2965375" y="2464304"/>
            <a:ext cx="312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b="1" sz="1600">
              <a:solidFill>
                <a:srgbClr val="6AA84F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2965375" y="2837150"/>
            <a:ext cx="5614500" cy="6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Frase que define o principal problemas que queremos resolver ou desvendar.</a:t>
            </a:r>
            <a:endParaRPr sz="13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2889175" y="508325"/>
            <a:ext cx="46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Problemas que queremos resolver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98" name="Google Shape;98;p17"/>
          <p:cNvSpPr txBox="1"/>
          <p:nvPr/>
        </p:nvSpPr>
        <p:spPr>
          <a:xfrm>
            <a:off x="2889175" y="895081"/>
            <a:ext cx="51411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 Medium"/>
              <a:buChar char="●"/>
            </a:pPr>
            <a:r>
              <a:t/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 Medium"/>
              <a:buChar char="●"/>
            </a:pPr>
            <a:r>
              <a:t/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 Medium"/>
              <a:buChar char="●"/>
            </a:pPr>
            <a:r>
              <a:t/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857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Raleway Medium"/>
              <a:buChar char="●"/>
            </a:pPr>
            <a:r>
              <a:t/>
            </a:r>
            <a:endParaRPr sz="9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99" name="Google Shape;99;p17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0" name="Google Shape;100;p17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1" name="Google Shape;101;p17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2" name="Google Shape;102;p17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3" name="Google Shape;103;p17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4" name="Google Shape;104;p17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05" name="Google Shape;105;p17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06" name="Google Shape;10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/>
        </p:nvSpPr>
        <p:spPr>
          <a:xfrm>
            <a:off x="3041575" y="418617"/>
            <a:ext cx="29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u="sng">
                <a:latin typeface="Raleway SemiBold"/>
                <a:ea typeface="Raleway SemiBold"/>
                <a:cs typeface="Raleway SemiBold"/>
                <a:sym typeface="Raleway SemiBold"/>
              </a:rPr>
              <a:t>O que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 estamos fazendo, </a:t>
            </a:r>
            <a:r>
              <a:rPr lang="pt-BR" u="sng">
                <a:latin typeface="Raleway SemiBold"/>
                <a:ea typeface="Raleway SemiBold"/>
                <a:cs typeface="Raleway SemiBold"/>
                <a:sym typeface="Raleway SemiBold"/>
              </a:rPr>
              <a:t>por que 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e qual a nossa </a:t>
            </a:r>
            <a:r>
              <a:rPr lang="pt-BR" u="sng">
                <a:latin typeface="Raleway SemiBold"/>
                <a:ea typeface="Raleway SemiBold"/>
                <a:cs typeface="Raleway SemiBold"/>
                <a:sym typeface="Raleway SemiBold"/>
              </a:rPr>
              <a:t>expectativa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3041575" y="939270"/>
            <a:ext cx="514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t/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3041575" y="2425647"/>
            <a:ext cx="3126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Quais </a:t>
            </a:r>
            <a:r>
              <a:rPr lang="pt-BR" u="sng">
                <a:latin typeface="Raleway SemiBold"/>
                <a:ea typeface="Raleway SemiBold"/>
                <a:cs typeface="Raleway SemiBold"/>
                <a:sym typeface="Raleway SemiBold"/>
              </a:rPr>
              <a:t>decisões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 a pesquisa vai nos ajudar a tomar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 e o que vamos fazer com os </a:t>
            </a:r>
            <a:r>
              <a:rPr lang="pt-BR" u="sng">
                <a:latin typeface="Raleway SemiBold"/>
                <a:ea typeface="Raleway SemiBold"/>
                <a:cs typeface="Raleway SemiBold"/>
                <a:sym typeface="Raleway SemiBold"/>
              </a:rPr>
              <a:t>insights</a:t>
            </a:r>
            <a:r>
              <a:rPr lang="pt-BR">
                <a:latin typeface="Raleway SemiBold"/>
                <a:ea typeface="Raleway SemiBold"/>
                <a:cs typeface="Raleway SemiBold"/>
                <a:sym typeface="Raleway SemiBold"/>
              </a:rPr>
              <a:t>?</a:t>
            </a:r>
            <a:endParaRPr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3041575" y="3199853"/>
            <a:ext cx="5141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15" name="Google Shape;115;p18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6" name="Google Shape;116;p18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7" name="Google Shape;117;p18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8" name="Google Shape;118;p18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19" name="Google Shape;119;p18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0" name="Google Shape;120;p18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9"/>
          <p:cNvSpPr/>
          <p:nvPr/>
        </p:nvSpPr>
        <p:spPr>
          <a:xfrm>
            <a:off x="2614200" y="580150"/>
            <a:ext cx="6529800" cy="1733400"/>
          </a:xfrm>
          <a:prstGeom prst="rect">
            <a:avLst/>
          </a:prstGeom>
          <a:solidFill>
            <a:srgbClr val="000000">
              <a:alpha val="272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19"/>
          <p:cNvSpPr txBox="1"/>
          <p:nvPr/>
        </p:nvSpPr>
        <p:spPr>
          <a:xfrm>
            <a:off x="2736775" y="1083775"/>
            <a:ext cx="58506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6AA84F"/>
              </a:buClr>
              <a:buSzPts val="1000"/>
              <a:buFont typeface="Raleway Medium"/>
              <a:buChar char="●"/>
            </a:pPr>
            <a:r>
              <a:rPr lang="pt-BR" sz="1000"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 </a:t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sp>
        <p:nvSpPr>
          <p:cNvPr id="129" name="Google Shape;129;p19"/>
          <p:cNvSpPr txBox="1"/>
          <p:nvPr/>
        </p:nvSpPr>
        <p:spPr>
          <a:xfrm>
            <a:off x="2736775" y="645975"/>
            <a:ext cx="4585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>
                <a:latin typeface="Raleway"/>
                <a:ea typeface="Raleway"/>
                <a:cs typeface="Raleway"/>
                <a:sym typeface="Raleway"/>
              </a:rPr>
              <a:t>Objetivos da pesquisa</a:t>
            </a:r>
            <a:endParaRPr b="1" sz="1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30" name="Google Shape;130;p19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1" name="Google Shape;131;p19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2" name="Google Shape;132;p19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4" name="Google Shape;134;p19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6" name="Google Shape;136;p19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7" name="Google Shape;137;p19"/>
          <p:cNvSpPr txBox="1"/>
          <p:nvPr/>
        </p:nvSpPr>
        <p:spPr>
          <a:xfrm>
            <a:off x="2736775" y="2550975"/>
            <a:ext cx="4585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latin typeface="Raleway SemiBold"/>
                <a:ea typeface="Raleway SemiBold"/>
                <a:cs typeface="Raleway SemiBold"/>
                <a:sym typeface="Raleway SemiBold"/>
              </a:rPr>
              <a:t>P</a:t>
            </a:r>
            <a:r>
              <a:rPr lang="pt-BR" sz="1200" u="sng">
                <a:latin typeface="Raleway SemiBold"/>
                <a:ea typeface="Raleway SemiBold"/>
                <a:cs typeface="Raleway SemiBold"/>
                <a:sym typeface="Raleway SemiBold"/>
              </a:rPr>
              <a:t>erguntas que queremos responder</a:t>
            </a:r>
            <a:endParaRPr sz="1200" u="sng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38" name="Google Shape;138;p19"/>
          <p:cNvSpPr txBox="1"/>
          <p:nvPr/>
        </p:nvSpPr>
        <p:spPr>
          <a:xfrm>
            <a:off x="2736775" y="2917900"/>
            <a:ext cx="5536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aleway Medium"/>
              <a:buChar char="➔"/>
            </a:pPr>
            <a:r>
              <a:t/>
            </a:r>
            <a:endParaRPr sz="1000">
              <a:solidFill>
                <a:schemeClr val="dk1"/>
              </a:solidFill>
              <a:latin typeface="Raleway Medium"/>
              <a:ea typeface="Raleway Medium"/>
              <a:cs typeface="Raleway Medium"/>
              <a:sym typeface="Raleway Medium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0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6" name="Google Shape;146;p20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7" name="Google Shape;147;p20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Metodologias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8" name="Google Shape;148;p20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49" name="Google Shape;149;p20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</a:t>
            </a: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0" name="Google Shape;150;p20"/>
          <p:cNvSpPr txBox="1"/>
          <p:nvPr/>
        </p:nvSpPr>
        <p:spPr>
          <a:xfrm>
            <a:off x="2812975" y="878625"/>
            <a:ext cx="5164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latin typeface="Raleway"/>
                <a:ea typeface="Raleway"/>
                <a:cs typeface="Raleway"/>
                <a:sym typeface="Raleway"/>
              </a:rPr>
              <a:t>KPI’s (Métricas Indicadoras de Performance)</a:t>
            </a:r>
            <a:endParaRPr b="1" sz="16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51" name="Google Shape;151;p20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</a:t>
            </a: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. K</a:t>
            </a: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ey Performance Indicators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2" name="Google Shape;152;p20"/>
          <p:cNvSpPr txBox="1"/>
          <p:nvPr/>
        </p:nvSpPr>
        <p:spPr>
          <a:xfrm>
            <a:off x="2877550" y="1385151"/>
            <a:ext cx="4788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200">
                <a:solidFill>
                  <a:srgbClr val="6AA84F"/>
                </a:solidFill>
                <a:latin typeface="Raleway"/>
                <a:ea typeface="Raleway"/>
                <a:cs typeface="Raleway"/>
                <a:sym typeface="Raleway"/>
              </a:rPr>
              <a:t>✔</a:t>
            </a:r>
            <a:r>
              <a:rPr b="1" lang="pt-BR" sz="1200">
                <a:solidFill>
                  <a:srgbClr val="3AB49C"/>
                </a:solidFill>
                <a:latin typeface="Raleway"/>
                <a:ea typeface="Raleway"/>
                <a:cs typeface="Raleway"/>
                <a:sym typeface="Raleway"/>
              </a:rPr>
              <a:t>  </a:t>
            </a:r>
            <a:r>
              <a:rPr lang="pt-BR" sz="1200">
                <a:solidFill>
                  <a:srgbClr val="434343"/>
                </a:solidFill>
                <a:latin typeface="Raleway"/>
                <a:ea typeface="Raleway"/>
                <a:cs typeface="Raleway"/>
                <a:sym typeface="Raleway"/>
              </a:rPr>
              <a:t>Métricas que vamos analisar</a:t>
            </a:r>
            <a:endParaRPr sz="1200">
              <a:solidFill>
                <a:srgbClr val="434343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153" name="Google Shape;15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1"/>
          <p:cNvSpPr txBox="1"/>
          <p:nvPr/>
        </p:nvSpPr>
        <p:spPr>
          <a:xfrm>
            <a:off x="408375" y="1378725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1. Problem Statement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59" name="Google Shape;159;p21"/>
          <p:cNvSpPr txBox="1"/>
          <p:nvPr/>
        </p:nvSpPr>
        <p:spPr>
          <a:xfrm>
            <a:off x="408375" y="3177974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5. Participantes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0" name="Google Shape;160;p21"/>
          <p:cNvSpPr txBox="1"/>
          <p:nvPr/>
        </p:nvSpPr>
        <p:spPr>
          <a:xfrm>
            <a:off x="408375" y="1828537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2. Identificar objetivos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1" name="Google Shape;161;p21"/>
          <p:cNvSpPr txBox="1"/>
          <p:nvPr/>
        </p:nvSpPr>
        <p:spPr>
          <a:xfrm>
            <a:off x="408375" y="2728162"/>
            <a:ext cx="1542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4. Metodologias</a:t>
            </a:r>
            <a:endParaRPr sz="1000"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408375" y="4077599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7. Entrega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3" name="Google Shape;163;p21"/>
          <p:cNvSpPr txBox="1"/>
          <p:nvPr/>
        </p:nvSpPr>
        <p:spPr>
          <a:xfrm>
            <a:off x="408375" y="3627787"/>
            <a:ext cx="165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6. Estabelecer prazos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4" name="Google Shape;164;p21"/>
          <p:cNvSpPr txBox="1"/>
          <p:nvPr/>
        </p:nvSpPr>
        <p:spPr>
          <a:xfrm>
            <a:off x="389775" y="2278350"/>
            <a:ext cx="2016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000"/>
              </a:spcBef>
              <a:spcAft>
                <a:spcPts val="6000"/>
              </a:spcAft>
              <a:buNone/>
            </a:pPr>
            <a:r>
              <a:rPr lang="pt-BR" sz="1000">
                <a:solidFill>
                  <a:srgbClr val="CCCCCC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3. Key Performance Indicators</a:t>
            </a:r>
            <a:endParaRPr sz="1000">
              <a:solidFill>
                <a:srgbClr val="CCCCCC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5" name="Google Shape;165;p21"/>
          <p:cNvSpPr txBox="1"/>
          <p:nvPr/>
        </p:nvSpPr>
        <p:spPr>
          <a:xfrm>
            <a:off x="2812975" y="357153"/>
            <a:ext cx="3126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latin typeface="Raleway SemiBold"/>
                <a:ea typeface="Raleway SemiBold"/>
                <a:cs typeface="Raleway SemiBold"/>
                <a:sym typeface="Raleway SemiBold"/>
              </a:rPr>
              <a:t>Abordagens e metodologias</a:t>
            </a:r>
            <a:endParaRPr sz="1600"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6" name="Google Shape;166;p21"/>
          <p:cNvSpPr txBox="1"/>
          <p:nvPr/>
        </p:nvSpPr>
        <p:spPr>
          <a:xfrm>
            <a:off x="2820289" y="1458629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Generativa/Exploratória</a:t>
            </a:r>
            <a:endParaRPr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7" name="Google Shape;167;p21"/>
          <p:cNvSpPr txBox="1"/>
          <p:nvPr/>
        </p:nvSpPr>
        <p:spPr>
          <a:xfrm>
            <a:off x="2683900" y="2233739"/>
            <a:ext cx="28254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Jornada do usuário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Questionários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Entrevistas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Benchmark (Análise do Estado da Arte, comparação com soluções existentes)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8" name="Google Shape;168;p21"/>
          <p:cNvSpPr txBox="1"/>
          <p:nvPr/>
        </p:nvSpPr>
        <p:spPr>
          <a:xfrm>
            <a:off x="2830501" y="1693295"/>
            <a:ext cx="24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17324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CRIAR</a:t>
            </a:r>
            <a:endParaRPr sz="900">
              <a:solidFill>
                <a:srgbClr val="17324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69" name="Google Shape;169;p21"/>
          <p:cNvSpPr txBox="1"/>
          <p:nvPr/>
        </p:nvSpPr>
        <p:spPr>
          <a:xfrm>
            <a:off x="5792089" y="1458629"/>
            <a:ext cx="2660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rgbClr val="6AA84F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Avaliativa/ Confirmatória</a:t>
            </a:r>
            <a:endParaRPr>
              <a:solidFill>
                <a:srgbClr val="6AA84F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0" name="Google Shape;170;p21"/>
          <p:cNvSpPr txBox="1"/>
          <p:nvPr/>
        </p:nvSpPr>
        <p:spPr>
          <a:xfrm>
            <a:off x="5655700" y="2233582"/>
            <a:ext cx="28254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Questionários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Estudos de campo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Testes de usabilidade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-3048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</a:pPr>
            <a:r>
              <a:rPr lang="pt-BR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Heatmap</a:t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71" name="Google Shape;171;p21"/>
          <p:cNvSpPr txBox="1"/>
          <p:nvPr/>
        </p:nvSpPr>
        <p:spPr>
          <a:xfrm>
            <a:off x="5802301" y="1693295"/>
            <a:ext cx="24081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rgbClr val="173242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REFINAR</a:t>
            </a:r>
            <a:endParaRPr sz="900">
              <a:solidFill>
                <a:srgbClr val="173242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172" name="Google Shape;172;p21"/>
          <p:cNvSpPr/>
          <p:nvPr/>
        </p:nvSpPr>
        <p:spPr>
          <a:xfrm flipH="1">
            <a:off x="5489725" y="1929575"/>
            <a:ext cx="24300" cy="14985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21"/>
          <p:cNvGrpSpPr/>
          <p:nvPr/>
        </p:nvGrpSpPr>
        <p:grpSpPr>
          <a:xfrm>
            <a:off x="5872281" y="983328"/>
            <a:ext cx="2071500" cy="921308"/>
            <a:chOff x="5719881" y="983328"/>
            <a:chExt cx="2071500" cy="921308"/>
          </a:xfrm>
        </p:grpSpPr>
        <p:sp>
          <p:nvSpPr>
            <p:cNvPr id="174" name="Google Shape;174;p21"/>
            <p:cNvSpPr txBox="1"/>
            <p:nvPr/>
          </p:nvSpPr>
          <p:spPr>
            <a:xfrm>
              <a:off x="5719881" y="1142478"/>
              <a:ext cx="20715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Como nossa solução</a:t>
              </a:r>
              <a:endParaRPr b="1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está funcionando?</a:t>
              </a:r>
              <a:endParaRPr b="1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5" name="Google Shape;175;p21"/>
            <p:cNvSpPr txBox="1"/>
            <p:nvPr/>
          </p:nvSpPr>
          <p:spPr>
            <a:xfrm>
              <a:off x="5753337" y="983328"/>
              <a:ext cx="693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“</a:t>
              </a:r>
              <a:endParaRPr b="1" sz="3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6" name="Google Shape;176;p21"/>
            <p:cNvSpPr txBox="1"/>
            <p:nvPr/>
          </p:nvSpPr>
          <p:spPr>
            <a:xfrm>
              <a:off x="6994865" y="1196636"/>
              <a:ext cx="795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”</a:t>
              </a:r>
              <a:endParaRPr b="1" sz="3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grpSp>
        <p:nvGrpSpPr>
          <p:cNvPr id="177" name="Google Shape;177;p21"/>
          <p:cNvGrpSpPr/>
          <p:nvPr/>
        </p:nvGrpSpPr>
        <p:grpSpPr>
          <a:xfrm>
            <a:off x="2902141" y="1019979"/>
            <a:ext cx="2101259" cy="845028"/>
            <a:chOff x="2749741" y="1019979"/>
            <a:chExt cx="2101259" cy="845028"/>
          </a:xfrm>
        </p:grpSpPr>
        <p:sp>
          <p:nvSpPr>
            <p:cNvPr id="178" name="Google Shape;178;p21"/>
            <p:cNvSpPr txBox="1"/>
            <p:nvPr/>
          </p:nvSpPr>
          <p:spPr>
            <a:xfrm>
              <a:off x="2749741" y="1143129"/>
              <a:ext cx="204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Qual problema</a:t>
              </a:r>
              <a:endParaRPr b="1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900">
                  <a:solidFill>
                    <a:schemeClr val="dk1"/>
                  </a:solidFill>
                  <a:latin typeface="Raleway"/>
                  <a:ea typeface="Raleway"/>
                  <a:cs typeface="Raleway"/>
                  <a:sym typeface="Raleway"/>
                </a:rPr>
                <a:t>queremos resolver?</a:t>
              </a:r>
              <a:endParaRPr b="1" sz="9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79" name="Google Shape;179;p21"/>
            <p:cNvSpPr txBox="1"/>
            <p:nvPr/>
          </p:nvSpPr>
          <p:spPr>
            <a:xfrm>
              <a:off x="2876208" y="1019979"/>
              <a:ext cx="6939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“</a:t>
              </a:r>
              <a:endParaRPr b="1" sz="3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  <p:sp>
          <p:nvSpPr>
            <p:cNvPr id="180" name="Google Shape;180;p21"/>
            <p:cNvSpPr txBox="1"/>
            <p:nvPr/>
          </p:nvSpPr>
          <p:spPr>
            <a:xfrm>
              <a:off x="4056000" y="1157007"/>
              <a:ext cx="795000" cy="708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pt-BR" sz="3400">
                  <a:solidFill>
                    <a:srgbClr val="3D85C6"/>
                  </a:solidFill>
                  <a:latin typeface="Raleway"/>
                  <a:ea typeface="Raleway"/>
                  <a:cs typeface="Raleway"/>
                  <a:sym typeface="Raleway"/>
                </a:rPr>
                <a:t>”</a:t>
              </a:r>
              <a:endParaRPr b="1" sz="3400">
                <a:solidFill>
                  <a:srgbClr val="3D85C6"/>
                </a:solidFill>
                <a:latin typeface="Raleway"/>
                <a:ea typeface="Raleway"/>
                <a:cs typeface="Raleway"/>
                <a:sym typeface="Raleway"/>
              </a:endParaRPr>
            </a:p>
          </p:txBody>
        </p:sp>
      </p:grp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9325" y="232125"/>
            <a:ext cx="793150" cy="188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