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4ABF6D3-CADE-4506-BB51-0E5BA31354A6}">
  <a:tblStyle styleId="{74ABF6D3-CADE-4506-BB51-0E5BA31354A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5410182" y="2857415"/>
            <a:ext cx="3733800" cy="6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flipH="1" rot="10800000">
            <a:off x="5410200" y="2922775"/>
            <a:ext cx="3733800" cy="1440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flipH="1" rot="10800000">
            <a:off x="5410200" y="3086333"/>
            <a:ext cx="3733800" cy="690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flipH="1" rot="10800000">
            <a:off x="5410200" y="3123218"/>
            <a:ext cx="1965900" cy="138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flipH="1" rot="10800000">
            <a:off x="5410200" y="3149637"/>
            <a:ext cx="1965900" cy="690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2971800"/>
            <a:ext cx="3063300" cy="206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3045737"/>
            <a:ext cx="1600199" cy="2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2737246"/>
            <a:ext cx="9144000" cy="1830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2756645"/>
            <a:ext cx="9144000" cy="105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flipH="1" rot="10800000">
            <a:off x="6414051" y="2732341"/>
            <a:ext cx="2730000" cy="18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277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457200" y="1801415"/>
            <a:ext cx="84582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457200" y="2924953"/>
            <a:ext cx="49530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" lvl="0" marL="6400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705600" y="3154679"/>
            <a:ext cx="959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5410200" y="3153965"/>
            <a:ext cx="12954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320088" y="852"/>
            <a:ext cx="7476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8572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2950049" y="-805782"/>
            <a:ext cx="3243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rtl="0" algn="l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rtl="0" algn="l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586535" y="459485"/>
            <a:ext cx="9572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5257800" y="459485"/>
            <a:ext cx="1326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174735" y="1704"/>
            <a:ext cx="7620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5676899" y="1962150"/>
            <a:ext cx="4114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1524000" y="-209549"/>
            <a:ext cx="4114800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rtl="0" algn="l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rtl="0" algn="l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586535" y="459485"/>
            <a:ext cx="9572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5257800" y="459485"/>
            <a:ext cx="1326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174735" y="1704"/>
            <a:ext cx="7620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8572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87067"/>
            <a:ext cx="82296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rtl="0" algn="l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rtl="0" algn="l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586535" y="459485"/>
            <a:ext cx="9572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257800" y="459485"/>
            <a:ext cx="1326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174735" y="1704"/>
            <a:ext cx="7620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22312" y="1485900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2312" y="2525315"/>
            <a:ext cx="7772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" lvl="0" marL="45720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 b="0" sz="2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 sz="1800">
                <a:solidFill>
                  <a:srgbClr val="888888"/>
                </a:solidFill>
              </a:defRPr>
            </a:lvl2pPr>
            <a:lvl3pPr lvl="2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 sz="1600">
                <a:solidFill>
                  <a:srgbClr val="888888"/>
                </a:solidFill>
              </a:defRPr>
            </a:lvl3pPr>
            <a:lvl4pPr lvl="3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 sz="1400">
                <a:solidFill>
                  <a:srgbClr val="888888"/>
                </a:solidFill>
              </a:defRPr>
            </a:lvl4pPr>
            <a:lvl5pPr lvl="4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586535" y="459485"/>
            <a:ext cx="9572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257800" y="459485"/>
            <a:ext cx="1326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174735" y="1704"/>
            <a:ext cx="7620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8572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87067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9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48200" y="1687067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9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586535" y="459485"/>
            <a:ext cx="9572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5257800" y="459485"/>
            <a:ext cx="1326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174735" y="1704"/>
            <a:ext cx="7620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81000" y="857250"/>
            <a:ext cx="8381999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 b="0" i="0" sz="4000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81000" y="1683727"/>
            <a:ext cx="4041600" cy="342899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rtl="0">
              <a:spcBef>
                <a:spcPts val="0"/>
              </a:spcBef>
              <a:buClr>
                <a:srgbClr val="414141"/>
              </a:buClr>
              <a:buFont typeface="Georgia"/>
              <a:buNone/>
              <a:defRPr b="1" sz="1900">
                <a:solidFill>
                  <a:srgbClr val="414141"/>
                </a:solidFill>
              </a:defRPr>
            </a:lvl1pPr>
            <a:lvl2pPr lvl="1" rtl="0">
              <a:spcBef>
                <a:spcPts val="0"/>
              </a:spcBef>
              <a:buFont typeface="Georgia"/>
              <a:buNone/>
              <a:defRPr b="1" sz="2000"/>
            </a:lvl2pPr>
            <a:lvl3pPr lvl="2" rtl="0">
              <a:spcBef>
                <a:spcPts val="0"/>
              </a:spcBef>
              <a:buFont typeface="Georgia"/>
              <a:buNone/>
              <a:defRPr b="1" sz="1800"/>
            </a:lvl3pPr>
            <a:lvl4pPr lvl="3" rtl="0">
              <a:spcBef>
                <a:spcPts val="0"/>
              </a:spcBef>
              <a:buFont typeface="Georgia"/>
              <a:buNone/>
              <a:defRPr b="1" sz="1600"/>
            </a:lvl4pPr>
            <a:lvl5pPr lvl="4" rtl="0">
              <a:spcBef>
                <a:spcPts val="0"/>
              </a:spcBef>
              <a:buFont typeface="Georgia"/>
              <a:buNone/>
              <a:defRPr b="1" sz="1600"/>
            </a:lvl5pPr>
            <a:lvl6pPr lvl="5"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721225" y="1683727"/>
            <a:ext cx="4041900" cy="342899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rtl="0">
              <a:spcBef>
                <a:spcPts val="0"/>
              </a:spcBef>
              <a:buClr>
                <a:srgbClr val="414141"/>
              </a:buClr>
              <a:buFont typeface="Georgia"/>
              <a:buNone/>
              <a:defRPr b="1" sz="1900">
                <a:solidFill>
                  <a:srgbClr val="414141"/>
                </a:solidFill>
              </a:defRPr>
            </a:lvl1pPr>
            <a:lvl2pPr lvl="1" rtl="0">
              <a:spcBef>
                <a:spcPts val="0"/>
              </a:spcBef>
              <a:buFont typeface="Georgia"/>
              <a:buNone/>
              <a:defRPr b="1" sz="2000"/>
            </a:lvl2pPr>
            <a:lvl3pPr lvl="2" rtl="0">
              <a:spcBef>
                <a:spcPts val="0"/>
              </a:spcBef>
              <a:buFont typeface="Georgia"/>
              <a:buNone/>
              <a:defRPr b="1" sz="1800"/>
            </a:lvl3pPr>
            <a:lvl4pPr lvl="3" rtl="0">
              <a:spcBef>
                <a:spcPts val="0"/>
              </a:spcBef>
              <a:buFont typeface="Georgia"/>
              <a:buNone/>
              <a:defRPr b="1" sz="1600"/>
            </a:lvl4pPr>
            <a:lvl5pPr lvl="4" rtl="0">
              <a:spcBef>
                <a:spcPts val="0"/>
              </a:spcBef>
              <a:buFont typeface="Georgia"/>
              <a:buNone/>
              <a:defRPr b="1" sz="1600"/>
            </a:lvl5pPr>
            <a:lvl6pPr lvl="5"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381000" y="2031389"/>
            <a:ext cx="4041600" cy="29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718303" y="2031389"/>
            <a:ext cx="4041900" cy="29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586535" y="459485"/>
            <a:ext cx="9572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174735" y="1704"/>
            <a:ext cx="7620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5257800" y="459485"/>
            <a:ext cx="1326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857250"/>
            <a:ext cx="82296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583679" y="459485"/>
            <a:ext cx="9572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5257800" y="459485"/>
            <a:ext cx="1326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174735" y="1704"/>
            <a:ext cx="7620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6586535" y="459485"/>
            <a:ext cx="9572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257800" y="459485"/>
            <a:ext cx="1326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174735" y="1704"/>
            <a:ext cx="7620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353496" y="826477"/>
            <a:ext cx="3383399" cy="6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Font typeface="Trebuchet MS"/>
              <a:buNone/>
              <a:defRPr b="1" sz="1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353496" y="1508045"/>
            <a:ext cx="3383399" cy="346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144" lvl="0" marL="9144" rtl="0">
              <a:spcBef>
                <a:spcPts val="0"/>
              </a:spcBef>
              <a:buFont typeface="Georgia"/>
              <a:buNone/>
              <a:defRPr sz="1400"/>
            </a:lvl1pPr>
            <a:lvl2pPr lvl="1" rtl="0">
              <a:spcBef>
                <a:spcPts val="0"/>
              </a:spcBef>
              <a:buFont typeface="Georgia"/>
              <a:buNone/>
              <a:defRPr sz="1200"/>
            </a:lvl2pPr>
            <a:lvl3pPr lvl="2" rtl="0">
              <a:spcBef>
                <a:spcPts val="0"/>
              </a:spcBef>
              <a:buFont typeface="Georgia"/>
              <a:buNone/>
              <a:defRPr sz="1000"/>
            </a:lvl3pPr>
            <a:lvl4pPr lvl="3" rtl="0">
              <a:spcBef>
                <a:spcPts val="0"/>
              </a:spcBef>
              <a:buFont typeface="Georgia"/>
              <a:buNone/>
              <a:defRPr sz="900"/>
            </a:lvl4pPr>
            <a:lvl5pPr lvl="4" rtl="0">
              <a:spcBef>
                <a:spcPts val="0"/>
              </a:spcBef>
              <a:buFont typeface="Georgia"/>
              <a:buNone/>
              <a:defRPr sz="900"/>
            </a:lvl5pPr>
            <a:lvl6pPr lvl="5"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152400" y="582215"/>
            <a:ext cx="5102399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586535" y="459485"/>
            <a:ext cx="9572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257800" y="459485"/>
            <a:ext cx="1326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174735" y="1704"/>
            <a:ext cx="7620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-5400000">
            <a:off x="3978233" y="2294097"/>
            <a:ext cx="3511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Font typeface="Trebuchet MS"/>
              <a:buNone/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403670" y="857250"/>
            <a:ext cx="4572000" cy="3429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Georgia"/>
              <a:buNone/>
              <a:defRPr b="0" i="0" sz="3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088442" y="2455731"/>
            <a:ext cx="25908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00000"/>
              </a:lnSpc>
              <a:spcBef>
                <a:spcPts val="0"/>
              </a:spcBef>
              <a:buFont typeface="Georgia"/>
              <a:buNone/>
              <a:defRPr sz="1300"/>
            </a:lvl1pPr>
            <a:lvl2pPr lvl="1" rtl="0">
              <a:spcBef>
                <a:spcPts val="0"/>
              </a:spcBef>
              <a:buFont typeface="Georgia"/>
              <a:buNone/>
              <a:defRPr sz="1200"/>
            </a:lvl2pPr>
            <a:lvl3pPr lvl="2" rtl="0">
              <a:spcBef>
                <a:spcPts val="0"/>
              </a:spcBef>
              <a:buFont typeface="Georgia"/>
              <a:buNone/>
              <a:defRPr sz="1000"/>
            </a:lvl3pPr>
            <a:lvl4pPr lvl="3" rtl="0">
              <a:spcBef>
                <a:spcPts val="0"/>
              </a:spcBef>
              <a:buFont typeface="Georgia"/>
              <a:buNone/>
              <a:defRPr sz="900"/>
            </a:lvl4pPr>
            <a:lvl5pPr lvl="4" rtl="0">
              <a:spcBef>
                <a:spcPts val="0"/>
              </a:spcBef>
              <a:buFont typeface="Georgia"/>
              <a:buNone/>
              <a:defRPr sz="900"/>
            </a:lvl5pPr>
            <a:lvl6pPr lvl="5"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586535" y="459485"/>
            <a:ext cx="9572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5257800" y="459485"/>
            <a:ext cx="1326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74735" y="1704"/>
            <a:ext cx="7620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75113"/>
            <a:ext cx="9144000" cy="63299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233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231207"/>
            <a:ext cx="91440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flipH="1" rot="10800000">
            <a:off x="5410182" y="270099"/>
            <a:ext cx="3733800" cy="6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flipH="1" rot="10800000">
            <a:off x="5410200" y="330110"/>
            <a:ext cx="3733800" cy="1350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373128"/>
            <a:ext cx="3063300" cy="206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441707"/>
            <a:ext cx="1600199" cy="2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5" y="-1500"/>
            <a:ext cx="57600" cy="466199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1500"/>
            <a:ext cx="27300" cy="466199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1500"/>
            <a:ext cx="9000" cy="466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2" y="-1500"/>
            <a:ext cx="27300" cy="4661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284"/>
            <a:ext cx="54900" cy="4389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284"/>
            <a:ext cx="9000" cy="4389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8572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87067"/>
            <a:ext cx="82296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586535" y="459485"/>
            <a:ext cx="9572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5257800" y="459485"/>
            <a:ext cx="1326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174735" y="1704"/>
            <a:ext cx="7620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Relationship Id="rId4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390550" y="1068215"/>
            <a:ext cx="84582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3000"/>
              <a:t>EE530 - FINAL PROJECT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3000"/>
              <a:t>WAVELET-BASED NOISE REMOVAL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3048150"/>
            <a:ext cx="6986100" cy="131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1800">
                <a:solidFill>
                  <a:srgbClr val="666666"/>
                </a:solidFill>
              </a:rPr>
              <a:t>Student: Rafael Lima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pt-BR" sz="1800">
                <a:solidFill>
                  <a:srgbClr val="666666"/>
                </a:solidFill>
              </a:rPr>
              <a:t>ID: 20155403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857250"/>
            <a:ext cx="8229600" cy="800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/>
              <a:t>Why is this method better than others?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25475" y="1864642"/>
            <a:ext cx="8229600" cy="324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pt-BR" sz="1800"/>
              <a:t>If the edge-related coefficients are precisely detected, the remaining of the image can be subject to hard-thresholding without an excessive blurring of the edges (trade-off “higher denoising + blurrier edges” can be circumvented).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857250"/>
            <a:ext cx="8229600" cy="800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 with examples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687067"/>
            <a:ext cx="8229600" cy="324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pt-BR" sz="1800"/>
              <a:t>The algorithm was implemented with a “Lena” 256x256 image;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pt-BR" sz="1800"/>
              <a:t>A code from the Mathworks website was used for comparison with both the hard and soft-threshold Visushrink denoising algorithms;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pt-BR" sz="1800"/>
              <a:t>For the comparisons: β = 0.2 and σ = 10.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 with examples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87067"/>
            <a:ext cx="8229600" cy="324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50" y="1687074"/>
            <a:ext cx="3795083" cy="28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75" y="1687075"/>
            <a:ext cx="3846567" cy="28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5916850" y="4457850"/>
            <a:ext cx="1887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SNR = 22.55 (dB)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 with examples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87067"/>
            <a:ext cx="8229600" cy="324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425" y="1812762"/>
            <a:ext cx="3895375" cy="299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75" y="1812750"/>
            <a:ext cx="3989951" cy="29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1805400" y="4612350"/>
            <a:ext cx="1778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SNR = 23.07 (dB)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 with examples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87067"/>
            <a:ext cx="8229600" cy="324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250" y="1812925"/>
            <a:ext cx="3795075" cy="28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75" y="1812925"/>
            <a:ext cx="3688343" cy="291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1713125" y="4600475"/>
            <a:ext cx="17283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SNR = 22.96 (dB)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 with examples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87067"/>
            <a:ext cx="8229600" cy="324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475" y="1779187"/>
            <a:ext cx="3937325" cy="295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779200"/>
            <a:ext cx="3905540" cy="292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1755300" y="4659250"/>
            <a:ext cx="18123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SNR = 20.19 (dB)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857250"/>
            <a:ext cx="8229600" cy="800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Conclusion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687067"/>
            <a:ext cx="8229600" cy="324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21" name="Shape 221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{74ABF6D3-CADE-4506-BB51-0E5BA31354A6}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Denoising Method</a:t>
                      </a: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None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Implemented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Algorithm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Visushrink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Hard-threshold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Visushrink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Soft-threshold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SNR (dB)</a:t>
                      </a: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22.55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23.07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22.96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20.19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857250"/>
            <a:ext cx="8229600" cy="800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Proposal for possible improvement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64900" y="1657350"/>
            <a:ext cx="8027100" cy="324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pt-BR" sz="2400"/>
              <a:t>Use a more </a:t>
            </a:r>
            <a:r>
              <a:rPr b="1" lang="pt-BR" sz="2400"/>
              <a:t>efficient</a:t>
            </a:r>
            <a:r>
              <a:rPr lang="pt-BR" sz="2400"/>
              <a:t> detector for extracting the edges (Average Local Distance, Sobel Mask), since computing Lipschitz exponents is extremely inneficient in both memory usage and runtime.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pt-BR" sz="2400"/>
              <a:t>“Sharpen” and denoise the edge area through, perhaps, a median filter.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90550" y="2323650"/>
            <a:ext cx="8229600" cy="800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533800"/>
            <a:ext cx="8229600" cy="80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Reference Paper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62" y="1646600"/>
            <a:ext cx="8009875" cy="30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533800"/>
            <a:ext cx="8229600" cy="80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Background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01650" y="1657348"/>
            <a:ext cx="8229600" cy="262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b="1" lang="pt-BR" sz="2400"/>
              <a:t>Image Denoising: 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pt-BR" sz="2400"/>
              <a:t>Removing noise from image (for both aesthetical and technical reasons);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pt-BR" sz="2400"/>
              <a:t>Basic idea is to reduce high frequencies.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857250"/>
            <a:ext cx="8229600" cy="800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Problem Statement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87067"/>
            <a:ext cx="8229600" cy="324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Both noise and edges are characterized by </a:t>
            </a:r>
            <a:r>
              <a:rPr b="1" lang="pt-BR">
                <a:solidFill>
                  <a:srgbClr val="000000"/>
                </a:solidFill>
              </a:rPr>
              <a:t>high</a:t>
            </a:r>
            <a:r>
              <a:rPr lang="pt-BR">
                <a:solidFill>
                  <a:srgbClr val="000000"/>
                </a:solidFill>
              </a:rPr>
              <a:t> frequencies.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Thus, it is difficult to remove noise from images without blurring the edges.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688225"/>
            <a:ext cx="8333100" cy="80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Review of Existing Methods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4750" y="1783650"/>
            <a:ext cx="8551500" cy="324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In the wavelet domain, the denoising algorithm based on the threshold filter is widely used -&gt; comparatively efficient and easy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Wavelet decomposition transforms a signal from the time domain to the time-scale domain -&gt; “shifting and scaling”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Select a threshold according to the characteristics of the image, modifying the discrete detail coefficients so as to reduce the noise.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Higher Threshold = Better Denoising + Blurrier Edges       (</a:t>
            </a:r>
            <a:r>
              <a:rPr b="1" lang="pt-BR" sz="1800"/>
              <a:t>trade-off)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Method Proposed in the Paper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687067"/>
            <a:ext cx="8229600" cy="324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pt-BR" sz="1800"/>
              <a:t>Also a wavelet threshold-based method;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pt-BR" sz="1800"/>
              <a:t>But, before denoising, wavelet coefficients corresponding to an image’s edges are first detected (through Lipschitz Exponents);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pt-BR" sz="1800"/>
              <a:t>Softer threshold is applied to these edges’ coefficients and harder threshold is applied to the remaining coefficients.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Method Proposed in the Paper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87067"/>
            <a:ext cx="8229600" cy="324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1800"/>
              <a:t>Basics of Discrete Wavelet Decomposition: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pt-BR" sz="1200"/>
              <a:t>(Source: www.mathworks.com)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224" y="2719825"/>
            <a:ext cx="3388725" cy="169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000" y="2105320"/>
            <a:ext cx="3616600" cy="24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600" y="2230840"/>
            <a:ext cx="913249" cy="6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900" y="3418524"/>
            <a:ext cx="1053099" cy="7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 rot="1479661">
            <a:off x="1212268" y="2583015"/>
            <a:ext cx="399761" cy="203767"/>
          </a:xfrm>
          <a:prstGeom prst="rightArrow">
            <a:avLst>
              <a:gd fmla="val 51360" name="adj1"/>
              <a:gd fmla="val 5678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-1124829">
            <a:off x="1196789" y="3553987"/>
            <a:ext cx="400445" cy="2015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672650"/>
            <a:ext cx="8229600" cy="80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Method Proposed in the Paper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527642"/>
            <a:ext cx="8229600" cy="324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b="1" lang="pt-BR" sz="1800"/>
              <a:t>Basic Algorithm: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AutoNum type="arabicPeriod"/>
            </a:pPr>
            <a:r>
              <a:rPr lang="pt-BR" sz="1800"/>
              <a:t>Detect the wavelet corresponding to the image’s edges by the method of Lipschitz Exponent (α): 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pt-BR" sz="1800"/>
              <a:t>(α&gt;0: Edge; α&lt;0: Noise)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pt-BR" sz="1800"/>
              <a:t>Wf(s</a:t>
            </a:r>
            <a:r>
              <a:rPr b="1" baseline="-25000" lang="pt-BR" sz="1800"/>
              <a:t>i</a:t>
            </a:r>
            <a:r>
              <a:rPr b="1" lang="pt-BR" sz="1800"/>
              <a:t>,x): </a:t>
            </a:r>
            <a:r>
              <a:rPr lang="pt-BR" sz="1800"/>
              <a:t>Value of the Wavelet component at coordinate “x” and decomposition level “i”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pt-BR" sz="1800"/>
              <a:t>s</a:t>
            </a:r>
            <a:r>
              <a:rPr b="1" baseline="-25000" lang="pt-BR" sz="1800"/>
              <a:t>i</a:t>
            </a:r>
            <a:r>
              <a:rPr b="1" lang="pt-BR" sz="1800"/>
              <a:t> = 2</a:t>
            </a:r>
            <a:r>
              <a:rPr b="1" baseline="30000" lang="pt-BR" sz="1800"/>
              <a:t>i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800"/>
              <a:t>(source: "Measurement of Lipschitz Exponent (LE)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800"/>
              <a:t>using Wavelet Transform Modulus Maxima (WTMM)", by Venkatakrishnan et al. (IJSER - June/2012).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300" y="2587625"/>
            <a:ext cx="2126099" cy="92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745425" y="3420100"/>
            <a:ext cx="8883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Method Proposed in the Paper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87067"/>
            <a:ext cx="8229600" cy="324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b="1" lang="pt-BR" sz="1800"/>
              <a:t>Basic Algorithm: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800"/>
              <a:t>  2. Preserve the coefficients corresponding to the edges;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800"/>
              <a:t>  3. Apply wavelet transform to the original noise-corrupted image;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800"/>
              <a:t>  4. Apply soft-threshold (</a:t>
            </a:r>
            <a:r>
              <a:rPr i="1" lang="pt-BR" sz="1800"/>
              <a:t>T = β*σ*sqrt(lnN)</a:t>
            </a:r>
            <a:r>
              <a:rPr lang="pt-BR" sz="1800"/>
              <a:t>) in the edge coefficients and        hard-threshold (</a:t>
            </a:r>
            <a:r>
              <a:rPr i="1" lang="pt-BR" sz="1800"/>
              <a:t>T = σ*sqrt(lnN)</a:t>
            </a:r>
            <a:r>
              <a:rPr lang="pt-BR" sz="1800"/>
              <a:t>) in the remaining ones;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800"/>
              <a:t>  5. Recompose the image from the thresholded components.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800"/>
              <a:t>Parameters: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0.2 &lt; β &lt; 0.3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σ: Strength of the noise (related to the variance)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N: Number of elements in the decomposition level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745425" y="3420100"/>
            <a:ext cx="8883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bano">
  <a:themeElements>
    <a:clrScheme name="Urban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