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9" r:id="rId2"/>
    <p:sldId id="275" r:id="rId3"/>
    <p:sldId id="276" r:id="rId4"/>
    <p:sldId id="277" r:id="rId5"/>
    <p:sldId id="278" r:id="rId6"/>
    <p:sldId id="279" r:id="rId7"/>
    <p:sldId id="285" r:id="rId8"/>
    <p:sldId id="286" r:id="rId9"/>
    <p:sldId id="282" r:id="rId10"/>
    <p:sldId id="287" r:id="rId11"/>
    <p:sldId id="274" r:id="rId12"/>
    <p:sldId id="294" r:id="rId13"/>
    <p:sldId id="292" r:id="rId14"/>
    <p:sldId id="297" r:id="rId15"/>
    <p:sldId id="295" r:id="rId16"/>
    <p:sldId id="300" r:id="rId17"/>
    <p:sldId id="288" r:id="rId18"/>
    <p:sldId id="298" r:id="rId19"/>
    <p:sldId id="290" r:id="rId20"/>
    <p:sldId id="299" r:id="rId21"/>
    <p:sldId id="291" r:id="rId22"/>
    <p:sldId id="262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2" d="100"/>
          <a:sy n="82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0E94086-D69C-4391-ADBB-19A5677AD3E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7BC33-70F0-4BE1-B1C6-E7F6CA39438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A073A-1C5E-4F2E-AFBF-AB317177F9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13C4F-11F9-491A-8B76-050027F8B49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DE762-1A26-4593-9A66-363366D723D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23B4C-99E9-44C5-829B-1E8401D3EBB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FEF52-0983-461F-AC41-609AF284F49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1E9E2-7A10-4E9B-97DA-14979D1105D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397B0-A058-44CA-B305-4D9880505B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AAD6A-3F72-40D6-B809-B5D61127D15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75023CD-AAC8-41F3-AF46-8C47BD04944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3C2363A-7996-41F6-933E-331326F241E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Álgebra relacional</a:t>
            </a:r>
          </a:p>
          <a:p>
            <a:pPr lvl="1"/>
            <a:r>
              <a:rPr lang="pt-BR" sz="2000" dirty="0"/>
              <a:t>Quanto à origem da área da matemática:</a:t>
            </a:r>
          </a:p>
          <a:p>
            <a:pPr lvl="2"/>
            <a:r>
              <a:rPr lang="pt-BR" sz="2000" dirty="0"/>
              <a:t>Teoria dos conjuntos (união, intersecção, diferença e produto cartesiano)</a:t>
            </a:r>
          </a:p>
          <a:p>
            <a:pPr lvl="2"/>
            <a:r>
              <a:rPr lang="pt-BR" sz="2000" dirty="0"/>
              <a:t>Especiais (seleção, projeção, junção, divisão, renomeação e alteração)</a:t>
            </a:r>
          </a:p>
          <a:p>
            <a:pPr lvl="1"/>
            <a:r>
              <a:rPr lang="pt-BR" sz="2000" dirty="0"/>
              <a:t>Quanto ao número de relações operandas:</a:t>
            </a:r>
          </a:p>
          <a:p>
            <a:pPr lvl="2"/>
            <a:r>
              <a:rPr lang="pt-BR" sz="2000" dirty="0"/>
              <a:t>Unária (seleção, projeção, renomeação e alteração)</a:t>
            </a:r>
          </a:p>
          <a:p>
            <a:pPr lvl="2"/>
            <a:r>
              <a:rPr lang="pt-BR" sz="2000" dirty="0"/>
              <a:t>Binária (união, intersecção, diferença, produto cartesiano), junção e divisão)</a:t>
            </a:r>
          </a:p>
          <a:p>
            <a:pPr lvl="1"/>
            <a:r>
              <a:rPr lang="pt-BR" sz="2000" dirty="0"/>
              <a:t>Quanto a sua origem:</a:t>
            </a:r>
          </a:p>
          <a:p>
            <a:pPr lvl="2"/>
            <a:r>
              <a:rPr lang="pt-BR" sz="2000" dirty="0"/>
              <a:t>Fundamentais (seleção, projeção, produto cartesiano, união e diferença)</a:t>
            </a:r>
          </a:p>
          <a:p>
            <a:pPr lvl="2"/>
            <a:r>
              <a:rPr lang="pt-BR" sz="2000" dirty="0"/>
              <a:t>Derivados (intersecção, junção e divisão)</a:t>
            </a:r>
          </a:p>
          <a:p>
            <a:pPr lvl="2"/>
            <a:r>
              <a:rPr lang="pt-BR" sz="2000" dirty="0"/>
              <a:t>Especiais (renomeação e alteração)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610600" cy="4525963"/>
          </a:xfrm>
        </p:spPr>
        <p:txBody>
          <a:bodyPr>
            <a:noAutofit/>
          </a:bodyPr>
          <a:lstStyle/>
          <a:p>
            <a:r>
              <a:rPr lang="pt-BR" dirty="0"/>
              <a:t>Divisão [÷] (divisão das tabelas)</a:t>
            </a:r>
          </a:p>
          <a:p>
            <a:pPr lvl="1"/>
            <a:r>
              <a:rPr lang="pt-BR" dirty="0"/>
              <a:t>Entrada A ÷ Entrada B</a:t>
            </a:r>
          </a:p>
          <a:p>
            <a:pPr marL="393192" lvl="1" indent="0">
              <a:buNone/>
            </a:pPr>
            <a:r>
              <a:rPr lang="el-GR" dirty="0"/>
              <a:t>ρ</a:t>
            </a:r>
            <a:r>
              <a:rPr lang="pt-BR" dirty="0"/>
              <a:t> AGCLIENTE (</a:t>
            </a:r>
            <a:r>
              <a:rPr lang="el-GR" dirty="0"/>
              <a:t>π</a:t>
            </a:r>
            <a:r>
              <a:rPr lang="pt-BR" dirty="0"/>
              <a:t> Nome, Agencia (CLIENTE|X|CONTA))</a:t>
            </a:r>
          </a:p>
          <a:p>
            <a:pPr marL="393192" lvl="1" indent="0">
              <a:buNone/>
            </a:pPr>
            <a:r>
              <a:rPr lang="pt-BR" dirty="0"/>
              <a:t>÷</a:t>
            </a:r>
          </a:p>
          <a:p>
            <a:pPr marL="393192" lvl="1" indent="0">
              <a:buNone/>
            </a:pPr>
            <a:r>
              <a:rPr lang="el-GR" dirty="0"/>
              <a:t>ρ</a:t>
            </a:r>
            <a:r>
              <a:rPr lang="pt-BR" dirty="0"/>
              <a:t> AGVITORIA (</a:t>
            </a:r>
            <a:r>
              <a:rPr lang="el-GR" dirty="0"/>
              <a:t>π</a:t>
            </a:r>
            <a:r>
              <a:rPr lang="pt-BR" dirty="0"/>
              <a:t> Agencia (</a:t>
            </a:r>
            <a:r>
              <a:rPr lang="el-GR" dirty="0"/>
              <a:t>σ</a:t>
            </a:r>
            <a:r>
              <a:rPr lang="pt-BR" dirty="0"/>
              <a:t> Cidade=‘Vitória’ (AGENCIA)))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55226"/>
              </p:ext>
            </p:extLst>
          </p:nvPr>
        </p:nvGraphicFramePr>
        <p:xfrm>
          <a:off x="50914" y="3581400"/>
          <a:ext cx="260731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Maria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Rua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78125"/>
              </p:ext>
            </p:extLst>
          </p:nvPr>
        </p:nvGraphicFramePr>
        <p:xfrm>
          <a:off x="2819400" y="3581400"/>
          <a:ext cx="3467737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328941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</a:t>
                      </a:r>
                      <a:r>
                        <a:rPr lang="pt-BR" sz="1400" u="none" strike="noStrike" baseline="0" dirty="0">
                          <a:effectLst/>
                        </a:rPr>
                        <a:t>  </a:t>
                      </a:r>
                      <a:r>
                        <a:rPr lang="pt-BR" sz="1400" u="none" strike="noStrike" dirty="0">
                          <a:effectLst/>
                        </a:rPr>
                        <a:t>845,00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454501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800,00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749621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1.200,00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856200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521,00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468910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2.650,00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332091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  1.420,00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4066"/>
              </p:ext>
            </p:extLst>
          </p:nvPr>
        </p:nvGraphicFramePr>
        <p:xfrm>
          <a:off x="76200" y="5029200"/>
          <a:ext cx="1298893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AGCLIENTE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Maria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Ana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24928"/>
              </p:ext>
            </p:extLst>
          </p:nvPr>
        </p:nvGraphicFramePr>
        <p:xfrm>
          <a:off x="6451714" y="3581400"/>
          <a:ext cx="2606358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Beira Mar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Centro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Cidade Alta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Morrão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00749"/>
              </p:ext>
            </p:extLst>
          </p:nvPr>
        </p:nvGraphicFramePr>
        <p:xfrm>
          <a:off x="1600200" y="5686425"/>
          <a:ext cx="1009015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AGVITORIA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77251"/>
              </p:ext>
            </p:extLst>
          </p:nvPr>
        </p:nvGraphicFramePr>
        <p:xfrm>
          <a:off x="2943860" y="6334125"/>
          <a:ext cx="56134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1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81328"/>
            <a:ext cx="8991600" cy="5300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tbl_name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,...)] 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VALUES ({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|DEFAULT},...)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SET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col_name1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={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expr1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|DEFAULT} [,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col_name2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={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expr2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|DEFAULT}] ...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[WHERE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where_condition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[WHERE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where_condition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select_expr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[,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select_expr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...]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FROM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[WHERE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where_condition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[HAVING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where_condition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[ORDER BY {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} [ASC|DESC], ...]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[GROUP BY {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col_name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} [ASC|DESC], ...]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[LIMIT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row_count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206105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81328"/>
            <a:ext cx="8991600" cy="5300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table_reference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[,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 ...</a:t>
            </a:r>
          </a:p>
          <a:p>
            <a:pPr marL="0" indent="0">
              <a:buNone/>
            </a:pPr>
            <a:endParaRPr lang="pt-BR" sz="16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table_factor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join_table</a:t>
            </a:r>
          </a:p>
          <a:p>
            <a:pPr marL="0" indent="0">
              <a:buNone/>
            </a:pPr>
            <a:endParaRPr lang="pt-BR" sz="16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table_factor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tbl_name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[AS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alias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table_subquery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alias</a:t>
            </a:r>
          </a:p>
          <a:p>
            <a:pPr marL="0" indent="0">
              <a:buNone/>
            </a:pPr>
            <a:endParaRPr lang="pt-BR" sz="16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table_subquery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SELECT ...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join_table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table_reference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JOIN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table_factor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[ON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where_condition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{LEFT|RIGHT} JOIN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table_reference 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where_condition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16184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81328"/>
            <a:ext cx="8991600" cy="5300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select_expr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  <a:endParaRPr lang="pt-BR" sz="16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col_name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where_condition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expr</a:t>
            </a:r>
          </a:p>
          <a:p>
            <a:pPr marL="0" indent="0">
              <a:buNone/>
            </a:pPr>
            <a:endParaRPr lang="pt-BR" sz="16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 NOT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marL="0" indent="0">
              <a:buNone/>
            </a:pPr>
            <a:endParaRPr lang="pt-BR" sz="16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boolean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IS [NOT] {NULL|TRUE|FALSE|UNKNOWN}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boolean comparison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{ALL|ANY} 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subquery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boolean comparison predicate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predicate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comparison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= | &gt;= | &gt; | &lt;= | &lt; | &lt;&gt; | !=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170996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81328"/>
            <a:ext cx="8991600" cy="5300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simple_expr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[NOT] IN 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subquery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[NOT] IN 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[,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 ...)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[NOT] BETWEEN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predicate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[NOT] LIKE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</a:p>
          <a:p>
            <a:pPr marL="0" indent="0"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     literal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identifier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function_call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subquery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| EXISTS 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subquery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DIV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MOD 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</a:p>
          <a:p>
            <a:pPr marL="0" indent="0">
              <a:buNone/>
            </a:pPr>
            <a:endParaRPr lang="pt-BR" sz="1600" b="1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function_call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MAX(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| MIN(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SUM(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| AVG(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| COUNT(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| DAY(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| MONTH(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| YEAR(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simple_expr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404614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pic>
        <p:nvPicPr>
          <p:cNvPr id="1027" name="Picture 3" descr="C:\Users\WESLEY\Downloads\Visual_SQL_JOINS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400800" cy="50361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0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Universidade: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Aluno(RA,nome,endereco,cidade)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Disciplina(COD_DISC,nome_disc,carga_hor)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Professor(COD_PROF,nome,endereco,cidade)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Turma(COD_TURMA,COD_DISC,COD_PROF,ANO,horario)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Historico(RA,COD_TURMA,COD_DISC,COD_PROF,ANO,frequencia,nota)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1. Encontre o RA dos alunos com nota em BD em 2015 menor que 5 (obs: BD = código da disciplina).</a:t>
            </a:r>
          </a:p>
          <a:p>
            <a:pPr marL="109728" indent="0">
              <a:buNone/>
            </a:pPr>
            <a:r>
              <a:rPr lang="pt-BR" sz="1600" dirty="0"/>
              <a:t>2. Forneça o RA, nome e nota dos alunos com nota menor que 5 em BD em 2015.</a:t>
            </a:r>
          </a:p>
          <a:p>
            <a:pPr marL="109728" indent="0">
              <a:buNone/>
            </a:pPr>
            <a:r>
              <a:rPr lang="pt-BR" sz="1600" dirty="0"/>
              <a:t>3. Forneça o nome dos professores de BD em 2015.</a:t>
            </a:r>
          </a:p>
          <a:p>
            <a:pPr marL="109728" indent="0">
              <a:buNone/>
            </a:pPr>
            <a:r>
              <a:rPr lang="pt-BR" sz="1600" dirty="0"/>
              <a:t>4. Encontre o nome, endereço, cidade dos alunos e código das disciplinas onde os alunos tiveram nota menor que 5 em 2015.</a:t>
            </a:r>
          </a:p>
          <a:p>
            <a:pPr marL="109728" indent="0">
              <a:buNone/>
            </a:pPr>
            <a:r>
              <a:rPr lang="pt-BR" sz="1600" dirty="0"/>
              <a:t>5. Obtenha o nome e RA dos alunos do professor JOSÉ em 2015.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217535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Universidade: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Aluno(RA,nome,endereco,cidade)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Disciplina(COD_DISC,nome_disc,carga_hor)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Professor(COD_PROF,nome,endereco,cidade)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Turma(COD_TURMA,COD_DISC,COD_PROF,ANO,horario)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Historico(RA,COD_TURMA,COD_DISC,COD_PROF,ANO,frequencia,nota)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6. Localize o nome e RA dos alunos do professor JOSÉ em 2015 ou 2014 que tiveram aulas com o professor MARCOS em algum ano.</a:t>
            </a:r>
          </a:p>
          <a:p>
            <a:pPr marL="109728" indent="0">
              <a:buNone/>
            </a:pPr>
            <a:r>
              <a:rPr lang="pt-BR" sz="1600" dirty="0"/>
              <a:t>7. Forneça o histórico escolar do aluno de nome ALEX, ou seja, seu RA, nome, a lista de disciplinas que ele já cursou contendo o código e nome da disciplina, freqüência e nota e ano que o aluno a cursou.</a:t>
            </a:r>
          </a:p>
          <a:p>
            <a:pPr marL="109728" indent="0">
              <a:buNone/>
            </a:pPr>
            <a:r>
              <a:rPr lang="pt-BR" sz="1600" dirty="0"/>
              <a:t>8. Encontre o nome e endereço dos alunos e professores de “VITÓRIA”.</a:t>
            </a:r>
          </a:p>
          <a:p>
            <a:pPr marL="109728" indent="0">
              <a:buNone/>
            </a:pPr>
            <a:r>
              <a:rPr lang="pt-BR" sz="1600" dirty="0"/>
              <a:t>9. Forneça o nome dos alunos que cursaram disciplinas com carga horária maior ou igual que 60 horas, bem como os respectivos professores que as lecionaram.</a:t>
            </a:r>
          </a:p>
          <a:p>
            <a:pPr marL="109728" indent="0">
              <a:buNone/>
            </a:pPr>
            <a:r>
              <a:rPr lang="pt-BR" sz="1600" dirty="0"/>
              <a:t>10. Localize o nome dos professores que lecionaram disciplinas nas quais o aluno “PEDRO PAULO CUNHA” foi reprovado (nota&lt;5 ou frequência&lt;75%).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245892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Universidade: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Aluno(RA,nome,endereco,cidade)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Disciplina(COD_DISC,nome_disc,carga_hor)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Professor(COD_PROF,nome,endereco,cidade)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Turma(COD_TURMA,COD_DISC,COD_PROF,ANO,horario)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Historico(RA,COD_TURMA,COD_DISC,COD_PROF,ANO,frequencia,nota)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11. Forneça o RA, nome e média das notas por alunos.</a:t>
            </a:r>
          </a:p>
          <a:p>
            <a:pPr marL="109728" indent="0">
              <a:buNone/>
            </a:pPr>
            <a:r>
              <a:rPr lang="pt-BR" sz="1600" dirty="0"/>
              <a:t>12. Encontre o RA e o nome dos alunos que já cursaram todas as disciplinas lecionadas pelo professor JOÃO.</a:t>
            </a:r>
          </a:p>
          <a:p>
            <a:pPr marL="109728" indent="0">
              <a:buNone/>
            </a:pPr>
            <a:r>
              <a:rPr lang="pt-BR" sz="1600" dirty="0"/>
              <a:t>13. Encontre o RA, nome e média das notas dos alunos que cursaram todas as matérias lecionadas por professores de “VITÓRIA”.</a:t>
            </a:r>
          </a:p>
          <a:p>
            <a:pPr marL="109728" indent="0">
              <a:buNone/>
            </a:pPr>
            <a:r>
              <a:rPr lang="pt-BR" sz="1600" dirty="0"/>
              <a:t>14. Localize o RA e nome dos alunos com nota menor que qualquer uma das notas do aluno de RA 20140121.</a:t>
            </a:r>
          </a:p>
          <a:p>
            <a:pPr marL="109728" indent="0">
              <a:buNone/>
            </a:pPr>
            <a:r>
              <a:rPr lang="pt-BR" sz="1600" dirty="0"/>
              <a:t>15. Encontre o nome dos alunos que não cursaram nenhuma disciplina oferecida em 2015.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73913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Universidade: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Aluno(RA,nome,endereco,cidade)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Disciplina(COD_DISC,nome_disc,carga_hor)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Professor(COD_PROF,nome,endereco,cidade)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Turma(COD_TURMA,COD_DISC,COD_PROF,ANO,horario)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Historico(RA,COD_TURMA,COD_DISC,COD_PROF,ANO,frequencia,nota)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16. Forneça o nome dos professores que somente lecionaram disciplinas com carga horária inferior a 60 horas.</a:t>
            </a:r>
          </a:p>
          <a:p>
            <a:pPr marL="109728" indent="0">
              <a:buNone/>
            </a:pPr>
            <a:r>
              <a:rPr lang="pt-BR" sz="1600" dirty="0"/>
              <a:t>17. Encontre o nome dos alunos que não foram reprovados em nenhuma disciplina (nota&gt;=5 e frequencia&gt;=75%).</a:t>
            </a:r>
          </a:p>
          <a:p>
            <a:pPr marL="109728" indent="0">
              <a:buNone/>
            </a:pPr>
            <a:r>
              <a:rPr lang="pt-BR" sz="1600" dirty="0"/>
              <a:t>18. Forneça o RA e nota dos alunos com nota em BD em 2015 menor que a média das notas na disciplina.</a:t>
            </a:r>
          </a:p>
          <a:p>
            <a:pPr marL="109728" indent="0">
              <a:buNone/>
            </a:pPr>
            <a:r>
              <a:rPr lang="pt-BR" sz="1600" dirty="0"/>
              <a:t>19. Encontre o código e nome das disciplinas e média das notas por disciplina, mostre apenas as disciplinas com média de notas maior que 5.</a:t>
            </a:r>
          </a:p>
          <a:p>
            <a:pPr marL="109728" indent="0">
              <a:buNone/>
            </a:pPr>
            <a:r>
              <a:rPr lang="pt-BR" sz="1600" dirty="0"/>
              <a:t>20. Forneça o número de alunos que fizeram BD em 2015.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171713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Projeção [</a:t>
            </a:r>
            <a:r>
              <a:rPr lang="el-GR" dirty="0"/>
              <a:t>π</a:t>
            </a:r>
            <a:r>
              <a:rPr lang="pt-BR" dirty="0"/>
              <a:t>, pi] (colunas da tabela)</a:t>
            </a:r>
          </a:p>
          <a:p>
            <a:pPr lvl="1"/>
            <a:r>
              <a:rPr lang="el-GR" dirty="0"/>
              <a:t>π</a:t>
            </a:r>
            <a:r>
              <a:rPr lang="pt-BR" dirty="0"/>
              <a:t> Argumentos (Entrada)</a:t>
            </a:r>
          </a:p>
          <a:p>
            <a:pPr marL="393192" lvl="1" indent="0">
              <a:buNone/>
            </a:pPr>
            <a:r>
              <a:rPr lang="el-GR" dirty="0"/>
              <a:t>π</a:t>
            </a:r>
            <a:r>
              <a:rPr lang="pt-BR" dirty="0"/>
              <a:t> Nome, Ano (FILME)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2641"/>
              </p:ext>
            </p:extLst>
          </p:nvPr>
        </p:nvGraphicFramePr>
        <p:xfrm>
          <a:off x="714692" y="2819400"/>
          <a:ext cx="3019108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FILME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Ano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Titanic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1997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Conan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1984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Harry Potter 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Duro de Matar 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2000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Uma Mente Brilhante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2001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Independence Day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1996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6745"/>
              </p:ext>
            </p:extLst>
          </p:nvPr>
        </p:nvGraphicFramePr>
        <p:xfrm>
          <a:off x="4114800" y="2834640"/>
          <a:ext cx="2349818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FILME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Ano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Titanic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1997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Conan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1984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Harry Potter 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2001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Duro de Matar 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Uma Mente Brilhante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2001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Independence Day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1996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14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Universidade: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Aluno(RA,nome,endereco,cidade)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Disciplina(COD_DISC,nome_disc,carga_hor)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Professor(COD_PROF,nome,endereco,cidade)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Turma(COD_TURMA,COD_DISC,COD_PROF,ANO,horario)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Historico(RA,COD_TURMA,COD_DISC,COD_PROF,ANO,frequencia,nota)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21. Encontre a disciplina com maior média de notas.</a:t>
            </a:r>
          </a:p>
          <a:p>
            <a:pPr marL="109728" indent="0">
              <a:buNone/>
            </a:pPr>
            <a:r>
              <a:rPr lang="pt-BR" sz="1600" dirty="0"/>
              <a:t>22. Forneça o código das disciplinas com média menor que a média das notas em BD.</a:t>
            </a:r>
          </a:p>
          <a:p>
            <a:pPr marL="109728" indent="0">
              <a:buNone/>
            </a:pPr>
            <a:r>
              <a:rPr lang="pt-BR" sz="1600" dirty="0"/>
              <a:t>23. Forneça o nome dos professores que já lecionaram alguma disciplina para o aluno de RA 5400001.</a:t>
            </a:r>
          </a:p>
          <a:p>
            <a:pPr marL="109728" indent="0">
              <a:buNone/>
            </a:pPr>
            <a:r>
              <a:rPr lang="pt-BR" sz="1600" dirty="0"/>
              <a:t>24. Encontre o nome das disciplinas com média de freqüência abaixo de 75%.</a:t>
            </a:r>
          </a:p>
          <a:p>
            <a:pPr marL="109728" indent="0">
              <a:buNone/>
            </a:pPr>
            <a:r>
              <a:rPr lang="pt-BR" sz="1600" dirty="0"/>
              <a:t>25. Forneça o nome dos alunos que tiveram no mínimo 2 reprovações em 2015.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404040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Universidade: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Aluno(RA,nome,endereco,cidade)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Disciplina(COD_DISC,nome_disc,carga_hor)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Professor(COD_PROF,nome,endereco,cidade)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Turma(COD_TURMA,COD_DISC,COD_PROF,ANO,horario)</a:t>
            </a:r>
          </a:p>
          <a:p>
            <a:pPr marL="109728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Historico(RA,COD_TURMA,COD_DISC,COD_PROF,ANO,frequencia,nota)</a:t>
            </a:r>
          </a:p>
          <a:p>
            <a:pPr marL="109728" indent="0">
              <a:buNone/>
            </a:pPr>
            <a:endParaRPr lang="pt-BR" sz="1600" dirty="0"/>
          </a:p>
          <a:p>
            <a:pPr marL="109728" indent="0">
              <a:buNone/>
            </a:pPr>
            <a:r>
              <a:rPr lang="pt-BR" sz="1600" dirty="0"/>
              <a:t>26. Quantas vezes o aluno “JOSÉ DA SILVA” cursou a disciplina de “BANCO DE DADOS”.</a:t>
            </a:r>
          </a:p>
          <a:p>
            <a:pPr marL="109728" indent="0">
              <a:buNone/>
            </a:pPr>
            <a:r>
              <a:rPr lang="pt-BR" sz="1600" dirty="0"/>
              <a:t>27. Quantos alunos já cursaram a disciplina de “BANCO DE DADOS” em 2014 e 2015.</a:t>
            </a:r>
          </a:p>
          <a:p>
            <a:pPr marL="109728" indent="0">
              <a:buNone/>
            </a:pPr>
            <a:r>
              <a:rPr lang="pt-BR" sz="1600" dirty="0"/>
              <a:t>28. Forneça o nome dos alunos que obtiveram 2 ou mais reprovações em algum ano.</a:t>
            </a:r>
          </a:p>
          <a:p>
            <a:pPr marL="109728" indent="0">
              <a:buNone/>
            </a:pPr>
            <a:r>
              <a:rPr lang="pt-BR" sz="1600" dirty="0"/>
              <a:t>29. Encontre o nome dos professores e das disciplinas onde o número de reprovações foi inferior a 2 alunos em 2015.</a:t>
            </a:r>
          </a:p>
          <a:p>
            <a:pPr marL="109728" indent="0">
              <a:buNone/>
            </a:pPr>
            <a:r>
              <a:rPr lang="pt-BR" sz="1600" dirty="0"/>
              <a:t>30. Forneça o nome dos professores e código das disciplinas lecionadas por ele em 2015 e a média das notas por disciplina.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390140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/>
              <a:t>MACHADO, Felipe Nery RODRIGUES . Banco De Dados - Projeto e Implementação, Erica. Edição, 2ª edição, 2015. Capítulos 11, 12, 13 e 14.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17969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Seleção [</a:t>
            </a:r>
            <a:r>
              <a:rPr lang="el-GR" dirty="0"/>
              <a:t>σ</a:t>
            </a:r>
            <a:r>
              <a:rPr lang="pt-BR" dirty="0"/>
              <a:t>, sigma] (registros da tabela)</a:t>
            </a:r>
          </a:p>
          <a:p>
            <a:pPr lvl="1"/>
            <a:r>
              <a:rPr lang="el-GR" dirty="0"/>
              <a:t>σ</a:t>
            </a:r>
            <a:r>
              <a:rPr lang="pt-BR" dirty="0"/>
              <a:t> Predicado (Entrada)</a:t>
            </a:r>
          </a:p>
          <a:p>
            <a:pPr marL="393192" lvl="1" indent="0">
              <a:buNone/>
            </a:pPr>
            <a:r>
              <a:rPr lang="el-GR" dirty="0"/>
              <a:t>σ</a:t>
            </a:r>
            <a:r>
              <a:rPr lang="pt-BR" dirty="0"/>
              <a:t> Cidade=‘Petrópolis’ (CLIENTE)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1524"/>
              </p:ext>
            </p:extLst>
          </p:nvPr>
        </p:nvGraphicFramePr>
        <p:xfrm>
          <a:off x="685800" y="2804160"/>
          <a:ext cx="3729674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Artur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São Paulo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Catarina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Rio de Janeiro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Daniel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Petrópolis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Gabriela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Teresópolis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Sophia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Petrópolis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Maria Eduarda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Rio de Janeiro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93555"/>
              </p:ext>
            </p:extLst>
          </p:nvPr>
        </p:nvGraphicFramePr>
        <p:xfrm>
          <a:off x="4802823" y="2758440"/>
          <a:ext cx="2745423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Daniel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Petrópolis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Sophia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56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Petrópolis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>
            <a:noAutofit/>
          </a:bodyPr>
          <a:lstStyle/>
          <a:p>
            <a:r>
              <a:rPr lang="pt-BR" dirty="0"/>
              <a:t>Produto cartesiano [X] (combinação das tabelas)</a:t>
            </a:r>
          </a:p>
          <a:p>
            <a:pPr lvl="1"/>
            <a:r>
              <a:rPr lang="pt-BR" dirty="0"/>
              <a:t>Entrada A X Entrada B</a:t>
            </a:r>
          </a:p>
          <a:p>
            <a:pPr marL="393192" lvl="1" indent="0">
              <a:buNone/>
            </a:pPr>
            <a:r>
              <a:rPr lang="el-GR" dirty="0"/>
              <a:t>σ </a:t>
            </a:r>
            <a:r>
              <a:rPr lang="pt-BR" dirty="0"/>
              <a:t>CLIENTE.Codigo=FIADO.Codigo (CLIENTE X FIADO)</a:t>
            </a:r>
          </a:p>
          <a:p>
            <a:pPr lvl="1"/>
            <a:endParaRPr lang="pt-BR" dirty="0"/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04401"/>
              </p:ext>
            </p:extLst>
          </p:nvPr>
        </p:nvGraphicFramePr>
        <p:xfrm>
          <a:off x="899795" y="3200400"/>
          <a:ext cx="1233805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Chico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Ana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85278"/>
              </p:ext>
            </p:extLst>
          </p:nvPr>
        </p:nvGraphicFramePr>
        <p:xfrm>
          <a:off x="452120" y="4389120"/>
          <a:ext cx="168148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FIADO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Valor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4,00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8,00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10,00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87607"/>
              </p:ext>
            </p:extLst>
          </p:nvPr>
        </p:nvGraphicFramePr>
        <p:xfrm>
          <a:off x="2514600" y="3200400"/>
          <a:ext cx="2915285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FIADO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Valor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Chico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Chico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  4,00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Chico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  8,00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Chico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10,00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  5,00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4,00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8,00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10,00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3662"/>
              </p:ext>
            </p:extLst>
          </p:nvPr>
        </p:nvGraphicFramePr>
        <p:xfrm>
          <a:off x="5791200" y="3200400"/>
          <a:ext cx="2859723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FIADO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Valor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Chico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 5,00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Chico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R$ 10,00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 4,00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8,00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10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Renomear [</a:t>
            </a:r>
            <a:r>
              <a:rPr lang="el-GR" dirty="0"/>
              <a:t>ρ</a:t>
            </a:r>
            <a:r>
              <a:rPr lang="pt-BR" dirty="0"/>
              <a:t>, rho] (nome da tabela)</a:t>
            </a:r>
          </a:p>
          <a:p>
            <a:pPr lvl="1"/>
            <a:r>
              <a:rPr lang="el-GR" dirty="0"/>
              <a:t>ρ</a:t>
            </a:r>
            <a:r>
              <a:rPr lang="pt-BR" dirty="0"/>
              <a:t> &lt;novo nome&gt; Entrada</a:t>
            </a:r>
          </a:p>
          <a:p>
            <a:pPr marL="393192" lvl="1" indent="0">
              <a:buNone/>
            </a:pPr>
            <a:r>
              <a:rPr lang="el-GR" dirty="0"/>
              <a:t>σ</a:t>
            </a:r>
            <a:r>
              <a:rPr lang="pt-BR" dirty="0"/>
              <a:t> CLIENTE.Rua=CLIENTE2.Rua </a:t>
            </a:r>
          </a:p>
          <a:p>
            <a:pPr marL="393192" lvl="1" indent="0">
              <a:buNone/>
            </a:pPr>
            <a:r>
              <a:rPr lang="pt-BR" dirty="0"/>
              <a:t>((</a:t>
            </a:r>
            <a:r>
              <a:rPr lang="el-GR" dirty="0"/>
              <a:t>σ</a:t>
            </a:r>
            <a:r>
              <a:rPr lang="pt-BR" dirty="0"/>
              <a:t> Nome=‘João’ (CLIENTE)) X (</a:t>
            </a:r>
            <a:r>
              <a:rPr lang="el-GR" dirty="0"/>
              <a:t>ρ</a:t>
            </a:r>
            <a:r>
              <a:rPr lang="pt-BR" dirty="0"/>
              <a:t> CLIENTE2 (CLIENTE)))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79974"/>
              </p:ext>
            </p:extLst>
          </p:nvPr>
        </p:nvGraphicFramePr>
        <p:xfrm>
          <a:off x="533400" y="3188970"/>
          <a:ext cx="260731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Maria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08526"/>
              </p:ext>
            </p:extLst>
          </p:nvPr>
        </p:nvGraphicFramePr>
        <p:xfrm>
          <a:off x="3505200" y="4831080"/>
          <a:ext cx="4862196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8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CLIENTE2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11838"/>
              </p:ext>
            </p:extLst>
          </p:nvPr>
        </p:nvGraphicFramePr>
        <p:xfrm>
          <a:off x="3505200" y="3200400"/>
          <a:ext cx="521462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CLIENTE2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Maria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Rua 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0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União [∪] (união das tabelas)</a:t>
            </a:r>
          </a:p>
          <a:p>
            <a:pPr lvl="1"/>
            <a:r>
              <a:rPr lang="pt-BR" dirty="0"/>
              <a:t>Entrada A ∪ Entrada B</a:t>
            </a:r>
          </a:p>
          <a:p>
            <a:pPr marL="393192" lvl="1" indent="0">
              <a:buNone/>
            </a:pPr>
            <a:r>
              <a:rPr lang="el-GR" dirty="0"/>
              <a:t>π</a:t>
            </a:r>
            <a:r>
              <a:rPr lang="pt-BR" dirty="0"/>
              <a:t> Nome (</a:t>
            </a:r>
            <a:r>
              <a:rPr lang="el-GR" dirty="0"/>
              <a:t>σ</a:t>
            </a:r>
            <a:r>
              <a:rPr lang="pt-BR" dirty="0"/>
              <a:t> Agencia=‘3’ ^ Codigo=Cliente </a:t>
            </a:r>
          </a:p>
          <a:p>
            <a:pPr marL="393192" lvl="1" indent="0">
              <a:buNone/>
            </a:pPr>
            <a:r>
              <a:rPr lang="pt-BR" dirty="0"/>
              <a:t>			(CLIENTE X CONTA))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U</a:t>
            </a:r>
          </a:p>
          <a:p>
            <a:pPr marL="393192" lvl="1" indent="0">
              <a:buNone/>
            </a:pPr>
            <a:r>
              <a:rPr lang="el-GR" dirty="0"/>
              <a:t>π</a:t>
            </a:r>
            <a:r>
              <a:rPr lang="pt-BR" dirty="0"/>
              <a:t> Nome (</a:t>
            </a:r>
            <a:r>
              <a:rPr lang="el-GR" dirty="0"/>
              <a:t>σ</a:t>
            </a:r>
            <a:r>
              <a:rPr lang="pt-BR" dirty="0"/>
              <a:t> Agencia=‘3’ ^ Codigo=Cliente</a:t>
            </a:r>
          </a:p>
          <a:p>
            <a:pPr marL="393192" lvl="1" indent="0">
              <a:buNone/>
            </a:pPr>
            <a:r>
              <a:rPr lang="pt-BR" dirty="0"/>
              <a:t>			(CLIENTE X EMPRESTIMO))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53568"/>
              </p:ext>
            </p:extLst>
          </p:nvPr>
        </p:nvGraphicFramePr>
        <p:xfrm>
          <a:off x="2362200" y="3124200"/>
          <a:ext cx="586232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1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328941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845,00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454501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800,00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76264"/>
              </p:ext>
            </p:extLst>
          </p:nvPr>
        </p:nvGraphicFramePr>
        <p:xfrm>
          <a:off x="1789428" y="5105400"/>
          <a:ext cx="644017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9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EMPRESTIMO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Codigo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Nome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Rua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Cidade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Emprestimo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902231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1.500,00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902255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  850,00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51911"/>
              </p:ext>
            </p:extLst>
          </p:nvPr>
        </p:nvGraphicFramePr>
        <p:xfrm>
          <a:off x="7668260" y="4213860"/>
          <a:ext cx="56134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José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1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Diferença [-] (diferença das tabelas)</a:t>
            </a:r>
          </a:p>
          <a:p>
            <a:pPr lvl="1"/>
            <a:r>
              <a:rPr lang="pt-BR" dirty="0"/>
              <a:t>Entrada A - Entrada B</a:t>
            </a:r>
          </a:p>
          <a:p>
            <a:pPr marL="393192" lvl="1" indent="0">
              <a:buNone/>
            </a:pPr>
            <a:r>
              <a:rPr lang="el-GR" dirty="0"/>
              <a:t>π</a:t>
            </a:r>
            <a:r>
              <a:rPr lang="pt-BR" dirty="0"/>
              <a:t> Nome (</a:t>
            </a:r>
            <a:r>
              <a:rPr lang="el-GR" dirty="0"/>
              <a:t>σ</a:t>
            </a:r>
            <a:r>
              <a:rPr lang="pt-BR" dirty="0"/>
              <a:t> Agencia=‘3’ ^ Codigo=Cliente </a:t>
            </a:r>
          </a:p>
          <a:p>
            <a:pPr marL="393192" lvl="1" indent="0">
              <a:buNone/>
            </a:pPr>
            <a:r>
              <a:rPr lang="pt-BR" dirty="0"/>
              <a:t>			(CLIENTE X CONTA))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-</a:t>
            </a:r>
          </a:p>
          <a:p>
            <a:pPr marL="393192" lvl="1" indent="0">
              <a:buNone/>
            </a:pPr>
            <a:r>
              <a:rPr lang="el-GR" dirty="0"/>
              <a:t>π</a:t>
            </a:r>
            <a:r>
              <a:rPr lang="pt-BR" dirty="0"/>
              <a:t> Nome (</a:t>
            </a:r>
            <a:r>
              <a:rPr lang="el-GR" dirty="0"/>
              <a:t>σ</a:t>
            </a:r>
            <a:r>
              <a:rPr lang="pt-BR" dirty="0"/>
              <a:t> Agencia=‘3’ ^ Codigo=Cliente</a:t>
            </a:r>
          </a:p>
          <a:p>
            <a:pPr marL="393192" lvl="1" indent="0">
              <a:buNone/>
            </a:pPr>
            <a:r>
              <a:rPr lang="pt-BR" dirty="0"/>
              <a:t>			(CLIENTE X EMPRESTIMO))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77312"/>
              </p:ext>
            </p:extLst>
          </p:nvPr>
        </p:nvGraphicFramePr>
        <p:xfrm>
          <a:off x="2362200" y="3124200"/>
          <a:ext cx="586232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1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328941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845,00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José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454501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800,00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549"/>
              </p:ext>
            </p:extLst>
          </p:nvPr>
        </p:nvGraphicFramePr>
        <p:xfrm>
          <a:off x="1789428" y="5105400"/>
          <a:ext cx="644017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9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EMPRESTIMO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Codigo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Nome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Rua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Cidade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Emprestimo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902231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1.500,00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902255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  850,00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36864"/>
              </p:ext>
            </p:extLst>
          </p:nvPr>
        </p:nvGraphicFramePr>
        <p:xfrm>
          <a:off x="7668260" y="4213860"/>
          <a:ext cx="56134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José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Intersecção [∩] (intersecção das tabelas)</a:t>
            </a:r>
          </a:p>
          <a:p>
            <a:pPr lvl="1"/>
            <a:r>
              <a:rPr lang="pt-BR" dirty="0"/>
              <a:t>Entrada A ∩ Entrada B</a:t>
            </a:r>
          </a:p>
          <a:p>
            <a:pPr marL="393192" lvl="1" indent="0">
              <a:buNone/>
            </a:pPr>
            <a:r>
              <a:rPr lang="el-GR" dirty="0"/>
              <a:t>π</a:t>
            </a:r>
            <a:r>
              <a:rPr lang="pt-BR" dirty="0"/>
              <a:t> Nome (</a:t>
            </a:r>
            <a:r>
              <a:rPr lang="el-GR" dirty="0"/>
              <a:t>σ</a:t>
            </a:r>
            <a:r>
              <a:rPr lang="pt-BR" dirty="0"/>
              <a:t> Agencia=‘3’ ^ Codigo=Cliente </a:t>
            </a:r>
          </a:p>
          <a:p>
            <a:pPr marL="393192" lvl="1" indent="0">
              <a:buNone/>
            </a:pPr>
            <a:r>
              <a:rPr lang="pt-BR" dirty="0"/>
              <a:t>			(CLIENTE X CONTA))</a:t>
            </a:r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∩</a:t>
            </a:r>
          </a:p>
          <a:p>
            <a:pPr marL="393192" lvl="1" indent="0">
              <a:buNone/>
            </a:pPr>
            <a:r>
              <a:rPr lang="el-GR" dirty="0"/>
              <a:t>π</a:t>
            </a:r>
            <a:r>
              <a:rPr lang="pt-BR" dirty="0"/>
              <a:t> Nome (</a:t>
            </a:r>
            <a:r>
              <a:rPr lang="el-GR" dirty="0"/>
              <a:t>σ</a:t>
            </a:r>
            <a:r>
              <a:rPr lang="pt-BR" dirty="0"/>
              <a:t> Agencia=‘3’ ^ Codigo=Cliente</a:t>
            </a:r>
          </a:p>
          <a:p>
            <a:pPr marL="393192" lvl="1" indent="0">
              <a:buNone/>
            </a:pPr>
            <a:r>
              <a:rPr lang="pt-BR" dirty="0"/>
              <a:t>			(CLIENTE X EMPRESTIMO))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98400"/>
              </p:ext>
            </p:extLst>
          </p:nvPr>
        </p:nvGraphicFramePr>
        <p:xfrm>
          <a:off x="2362200" y="3124200"/>
          <a:ext cx="586232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1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328941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845,00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José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454501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800,00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85843"/>
              </p:ext>
            </p:extLst>
          </p:nvPr>
        </p:nvGraphicFramePr>
        <p:xfrm>
          <a:off x="1789428" y="5105400"/>
          <a:ext cx="644017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9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X EMPRESTIMO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Codigo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Nome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Rua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>
                          <a:effectLst/>
                        </a:rPr>
                        <a:t>Cidade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Emprestimo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902231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1.500,00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902255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    850,00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50437"/>
              </p:ext>
            </p:extLst>
          </p:nvPr>
        </p:nvGraphicFramePr>
        <p:xfrm>
          <a:off x="7668260" y="4213860"/>
          <a:ext cx="56134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35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Junção [|X|] (relacionamento das tabelas)</a:t>
            </a:r>
          </a:p>
          <a:p>
            <a:pPr lvl="1"/>
            <a:r>
              <a:rPr lang="pt-BR" dirty="0"/>
              <a:t>Entrada A |X| Entrada B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el-GR" dirty="0"/>
              <a:t>σ</a:t>
            </a:r>
            <a:r>
              <a:rPr lang="pt-BR" dirty="0"/>
              <a:t> A.FK=B.PK (AXB)</a:t>
            </a:r>
          </a:p>
          <a:p>
            <a:pPr marL="393192" lvl="1" indent="0">
              <a:buNone/>
            </a:pPr>
            <a:r>
              <a:rPr lang="el-GR" dirty="0"/>
              <a:t>σ</a:t>
            </a:r>
            <a:r>
              <a:rPr lang="pt-BR" dirty="0"/>
              <a:t> CLIENTE.Codigo=CONTA.Cliente (CLIENTEXCONTA)</a:t>
            </a: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Fundamentos de Banco de Dados</a:t>
            </a:r>
            <a:br>
              <a:rPr lang="pt-BR" sz="3200" dirty="0"/>
            </a:br>
            <a:r>
              <a:rPr lang="pt-BR" sz="3200" dirty="0"/>
              <a:t>Comandos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98679"/>
              </p:ext>
            </p:extLst>
          </p:nvPr>
        </p:nvGraphicFramePr>
        <p:xfrm>
          <a:off x="762000" y="2819400"/>
          <a:ext cx="260731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Maria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Rua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Ana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9495"/>
              </p:ext>
            </p:extLst>
          </p:nvPr>
        </p:nvGraphicFramePr>
        <p:xfrm>
          <a:off x="3695063" y="2804160"/>
          <a:ext cx="3467737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328941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</a:t>
                      </a:r>
                      <a:r>
                        <a:rPr lang="pt-BR" sz="1400" u="none" strike="noStrike" baseline="0" dirty="0">
                          <a:effectLst/>
                        </a:rPr>
                        <a:t>  </a:t>
                      </a:r>
                      <a:r>
                        <a:rPr lang="pt-BR" sz="1400" u="none" strike="noStrike" dirty="0">
                          <a:effectLst/>
                        </a:rPr>
                        <a:t>845,00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454501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800,00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749621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1.200,00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856200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521,00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468910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2.650,00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332091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  1.420,00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4382"/>
              </p:ext>
            </p:extLst>
          </p:nvPr>
        </p:nvGraphicFramePr>
        <p:xfrm>
          <a:off x="990600" y="4777740"/>
          <a:ext cx="6036947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5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 |X| 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Codigo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Rua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Agencia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Conta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Cliente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 Saldo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Maria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Cariacica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328941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 R$  845,00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454501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800,00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Rua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856200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 R$  521,00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João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Rua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Vitória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332091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  1.420,00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Ana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Rua 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Cariacica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749621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  1.200,00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José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Rua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Vitória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468910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R$  2.650,00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0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2922</TotalTime>
  <Words>2948</Words>
  <Application>Microsoft Office PowerPoint</Application>
  <PresentationFormat>Apresentação na tela (4:3)</PresentationFormat>
  <Paragraphs>815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Concurso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  <vt:lpstr>Fundamentos de Banco de Dados 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Karine</dc:creator>
  <cp:lastModifiedBy>WESLEY</cp:lastModifiedBy>
  <cp:revision>797</cp:revision>
  <cp:lastPrinted>1601-01-01T00:00:00Z</cp:lastPrinted>
  <dcterms:created xsi:type="dcterms:W3CDTF">1601-01-01T00:00:00Z</dcterms:created>
  <dcterms:modified xsi:type="dcterms:W3CDTF">2018-02-18T23:15:06Z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