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71" r:id="rId5"/>
    <p:sldId id="278" r:id="rId6"/>
    <p:sldId id="279" r:id="rId7"/>
    <p:sldId id="280" r:id="rId8"/>
    <p:sldId id="281" r:id="rId9"/>
    <p:sldId id="270" r:id="rId10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EDCAE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2881080" y="6400440"/>
            <a:ext cx="41263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808080"/>
                </a:solidFill>
                <a:latin typeface="Calibri"/>
                <a:ea typeface="DejaVu Sans"/>
              </a:rPr>
              <a:t>Universidade Feevale | www.feevale.br/digital | (51) 3586 8800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914400" y="1981080"/>
            <a:ext cx="8991000" cy="13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4000" b="1" strike="noStrike" cap="all" spc="-1" dirty="0">
                <a:solidFill>
                  <a:srgbClr val="404040"/>
                </a:solidFill>
                <a:latin typeface="Calibri"/>
              </a:rPr>
              <a:t>Trabalhando com arquivos CSV em Python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914400" y="3337200"/>
            <a:ext cx="8533800" cy="175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pt-BR" sz="2600" b="0" strike="noStrike" spc="-1" dirty="0">
                <a:solidFill>
                  <a:srgbClr val="595959"/>
                </a:solidFill>
                <a:latin typeface="Calibri"/>
              </a:rPr>
              <a:t>Lendo e escrevendo arquivos CSV em Python</a:t>
            </a: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pt-BR" sz="2800" b="0" strike="noStrike" spc="-1" dirty="0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995760" y="4464000"/>
            <a:ext cx="4054542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808080"/>
                </a:solidFill>
                <a:latin typeface="Calibri"/>
                <a:ea typeface="DejaVu Sans"/>
              </a:rPr>
              <a:t>Prof</a:t>
            </a:r>
            <a:r>
              <a:rPr lang="pt-BR" sz="1800" b="0" strike="noStrike" spc="-1" dirty="0">
                <a:solidFill>
                  <a:srgbClr val="808080"/>
                </a:solidFill>
                <a:latin typeface="Calibri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808080"/>
                </a:solidFill>
                <a:latin typeface="Calibri"/>
                <a:ea typeface="DejaVu Sans"/>
              </a:rPr>
              <a:t>Dr</a:t>
            </a:r>
            <a:r>
              <a:rPr lang="pt-BR" sz="1800" b="0" strike="noStrike" spc="-1" dirty="0">
                <a:solidFill>
                  <a:srgbClr val="808080"/>
                </a:solidFill>
                <a:latin typeface="Calibri"/>
                <a:ea typeface="DejaVu Sans"/>
              </a:rPr>
              <a:t> Ricardo Ferreira de Oliveira</a:t>
            </a: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6" grpId="0"/>
      <p:bldP spid="1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cap="all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INtrodução</a:t>
            </a:r>
            <a:endParaRPr lang="pt-BR" sz="3200" b="1" strike="noStrike" spc="-1" dirty="0">
              <a:solidFill>
                <a:schemeClr val="accent3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73854" y="1298858"/>
            <a:ext cx="10751247" cy="4555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36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Neste roteiro, iremos trabalhar com arquivos de extensão .CSV, denominados arquivos “Comma separated values”, ou arquivos separados por vírgulas.</a:t>
            </a:r>
            <a:endParaRPr lang="pt-BR" sz="3600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pt-BR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cap="all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O QUE É UM ARQUIVO CSV?</a:t>
            </a:r>
            <a:endParaRPr lang="pt-BR" sz="3200" b="1" strike="noStrike" spc="-1" dirty="0">
              <a:solidFill>
                <a:schemeClr val="accent3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09480" y="1275108"/>
            <a:ext cx="10972080" cy="47880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 arquivo CSV é um tipo de arquivo de texto que não tem formatação e que usa algum símbolo como separador entre os campos (normalmente vírgula ou ponto e vírgula). Como é um arquivo de texto sem formatação ele contém somente caracteres ASCII ou códigos Unicode. Um exempo de arquivo csv pode ser visto abaixo: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pt-BR" sz="2400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pt-BR" sz="2400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pt-BR" sz="2400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F21927-4E7D-4007-A55C-CE8BBA496D78}"/>
              </a:ext>
            </a:extLst>
          </p:cNvPr>
          <p:cNvSpPr/>
          <p:nvPr/>
        </p:nvSpPr>
        <p:spPr>
          <a:xfrm>
            <a:off x="1811907" y="3669141"/>
            <a:ext cx="8539089" cy="1382151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Matricula,nome,nota1,nota2,nota3,media</a:t>
            </a:r>
          </a:p>
          <a:p>
            <a:r>
              <a:rPr lang="pt-BR" dirty="0">
                <a:solidFill>
                  <a:schemeClr val="tx1"/>
                </a:solidFill>
              </a:rPr>
              <a:t>22222,Estacio Ney Oscar Romeu,10,9,8,9</a:t>
            </a:r>
          </a:p>
          <a:p>
            <a:r>
              <a:rPr lang="pt-BR" dirty="0">
                <a:solidFill>
                  <a:schemeClr val="tx1"/>
                </a:solidFill>
              </a:rPr>
              <a:t>22223,Botelho Pontes Prudente Souto,9,7,8,8</a:t>
            </a:r>
          </a:p>
          <a:p>
            <a:r>
              <a:rPr lang="pt-BR" dirty="0">
                <a:solidFill>
                  <a:schemeClr val="tx1"/>
                </a:solidFill>
              </a:rPr>
              <a:t>22255,Eudes Penteado Caio Aquino Lago,6,6,6,6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cap="all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LENDO UM ARQUIVO CSV COM CSV.READER()  </a:t>
            </a:r>
            <a:endParaRPr lang="pt-BR" sz="3200" b="1" strike="noStrike" spc="-1" dirty="0">
              <a:solidFill>
                <a:schemeClr val="accent3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09480" y="1275108"/>
            <a:ext cx="10972080" cy="911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Usando o método csv.reader da biblioteca csv podemos ler com facilidade arquivos csv. Para isto é preciso informar qual é o delimitador (neste exemplo, vírgulas).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6842B7-5E1C-4F28-9D6E-D1F49CD96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118" y="2417388"/>
            <a:ext cx="6156951" cy="35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982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cap="all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LENDO UM ARQUIVO CSV COM </a:t>
            </a:r>
            <a:r>
              <a:rPr lang="pt-BR" sz="3200" b="1" cap="all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CSV. DictReader()  </a:t>
            </a:r>
            <a:endParaRPr lang="pt-BR" sz="3200" b="1" strike="noStrike" spc="-1" dirty="0">
              <a:solidFill>
                <a:schemeClr val="accent3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09480" y="1275108"/>
            <a:ext cx="10972080" cy="911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Usando o método csv.DictReader() da biblioteca csv podemos ler arquivos csv para um dicionário. Por exemplo, usando o arquivo anterior obteremos os dicionários abaixo: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96F42F-5504-41EE-84C0-6CFD6BD30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0" y="2417387"/>
            <a:ext cx="4862852" cy="31762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9A9249-9941-498A-B7EB-C324EA2C5033}"/>
              </a:ext>
            </a:extLst>
          </p:cNvPr>
          <p:cNvSpPr/>
          <p:nvPr/>
        </p:nvSpPr>
        <p:spPr>
          <a:xfrm>
            <a:off x="5781822" y="2417387"/>
            <a:ext cx="5922498" cy="3462908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OrderedDict([('Matricula', '22222'), ('nome', 'Estacio Ney Oscar Romeu'), ('nota1', '10'), ('nota2', '9'), ('nota3', '8'), ('media', '9’)])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OrderedDict([('Matricula', '22223'), ('nome', 'Botelho Pontes Prudente Souto'), ('nota1', '9'), ('nota2', '7'), ('nota3', '8'), ('media', '8')])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OrderedDict([('Matricula', '22255'), ('nome', 'Eudes Penteado Caio Aquino Lago'), ('nota1', '6'), ('nota2', '6'), ('nota3', '6'), ('media', '6')])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0964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cap="all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ESCREVENDO EM UM ARQUIVO CSV</a:t>
            </a:r>
            <a:endParaRPr lang="pt-BR" sz="3200" b="1" strike="noStrike" spc="-1" dirty="0">
              <a:solidFill>
                <a:schemeClr val="accent3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09480" y="1275108"/>
            <a:ext cx="10813486" cy="961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escrever em um arquivo csv, usamos um objeto write e o método writerow(). Abaixo um exemplo explicado de escrita em arquivo CSV: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pt-BR" sz="2400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pt-BR" sz="2400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3578DD-8269-4A08-9536-9F85F28FE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87" y="2236763"/>
            <a:ext cx="9866141" cy="3236886"/>
          </a:xfrm>
          <a:prstGeom prst="rect">
            <a:avLst/>
          </a:prstGeom>
        </p:spPr>
      </p:pic>
      <p:sp>
        <p:nvSpPr>
          <p:cNvPr id="4" name="Callout: Up Arrow 3">
            <a:extLst>
              <a:ext uri="{FF2B5EF4-FFF2-40B4-BE49-F238E27FC236}">
                <a16:creationId xmlns:a16="http://schemas.microsoft.com/office/drawing/2014/main" id="{53DC8472-2251-4CD0-8549-A9837E6674ED}"/>
              </a:ext>
            </a:extLst>
          </p:cNvPr>
          <p:cNvSpPr/>
          <p:nvPr/>
        </p:nvSpPr>
        <p:spPr>
          <a:xfrm>
            <a:off x="5458265" y="3812344"/>
            <a:ext cx="5964701" cy="2481107"/>
          </a:xfrm>
          <a:prstGeom prst="upArrowCallout">
            <a:avLst>
              <a:gd name="adj1" fmla="val 25000"/>
              <a:gd name="adj2" fmla="val 25000"/>
              <a:gd name="adj3" fmla="val 13660"/>
              <a:gd name="adj4" fmla="val 7500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Os parametros quotechar e quoting, são opcionais e indicam respectivamente qual é o delimitador de strings e o segundo é quando ele será usado. QUOTE_MINIMAL evita ao máximo o uso; QUOTE_NONNUMERIC irá delimitar campos não numéricos e QUOTE_ALL, todos os campos.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1642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cap="all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ESCREVENDO EM UM ARQUIVO CSV A PARTIR DE Um DICIONÁRIO:</a:t>
            </a:r>
            <a:endParaRPr lang="pt-BR" sz="3200" b="1" strike="noStrike" spc="-1" dirty="0">
              <a:solidFill>
                <a:schemeClr val="accent3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09480" y="1275108"/>
            <a:ext cx="10813486" cy="961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escrever em um arquivo csv a partir de um dicionário usamos o método DictWriter que exige uma lista contendo os nomes dos campos :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pt-BR" sz="2400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pt-BR" sz="2400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3EF3DD-970A-4AED-A8FC-90057FB84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982" y="2065695"/>
            <a:ext cx="9363075" cy="392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817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cap="all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REFERÊNCIAS</a:t>
            </a:r>
            <a:endParaRPr lang="pt-BR" sz="3200" b="1" strike="noStrike" spc="-1" dirty="0">
              <a:solidFill>
                <a:schemeClr val="accent3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000" spc="-1" dirty="0"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LUTZ, Mark; ASCHER, David. Aprendendo Python. [2. ed.] Porto Alegre, RS: Bookman, 2008. xvii, 566 p. ISBN 9788577800131.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pt-BR" sz="2000" spc="-1" dirty="0">
              <a:latin typeface="Calibri" panose="020F0502020204030204" pitchFamily="34" charset="0"/>
              <a:ea typeface="Microsoft YaHei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000" spc="-1" dirty="0"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PERKOVIC, Ljubomir. Introdução à computação usando Python um foco no desenvolvimento de aplicações. Rio de Janeiro LTC 2016 1 recurso online ISBN 9788521630937.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pt-BR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pt-BR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  <p:bldP spid="14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2253</TotalTime>
  <Words>509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Feevale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Gabriel Ew Baccarin</dc:creator>
  <dc:description/>
  <cp:lastModifiedBy>Ricardo</cp:lastModifiedBy>
  <cp:revision>210</cp:revision>
  <dcterms:created xsi:type="dcterms:W3CDTF">2018-11-29T20:08:42Z</dcterms:created>
  <dcterms:modified xsi:type="dcterms:W3CDTF">2019-10-13T20:43:10Z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Feevale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14</vt:i4>
  </property>
</Properties>
</file>