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t>17/08/2019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t>17/08/2019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t>17/08/2019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t>17/08/2019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t>17/08/2019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E700DB3-DBF0-4086-B675-117E7A9610B8}" type="datetimeFigureOut">
              <a:rPr lang="pt-BR" smtClean="0"/>
              <a:t>17/08/2019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E700DB3-DBF0-4086-B675-117E7A9610B8}" type="datetimeFigureOut">
              <a:rPr lang="pt-BR" smtClean="0"/>
              <a:t>17/08/2019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2E700DB3-DBF0-4086-B675-117E7A9610B8}" type="datetimeFigureOut">
              <a:rPr lang="pt-BR" smtClean="0"/>
              <a:t>17/08/2019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t>17/08/2019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t>17/08/2019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t>17/08/2019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00DB3-DBF0-4086-B675-117E7A9610B8}" type="datetimeFigureOut">
              <a:rPr lang="pt-BR" smtClean="0"/>
              <a:t>17/08/2019</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19D8CF-8DEC-4D9F-84EE-ADF04DFF3391}"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eduardopires.net.br/" TargetMode="External"/><Relationship Id="rId2" Type="http://schemas.openxmlformats.org/officeDocument/2006/relationships/hyperlink" Target="https://balta.io/"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95536" y="1340768"/>
            <a:ext cx="8280920" cy="1512168"/>
          </a:xfrm>
        </p:spPr>
        <p:txBody>
          <a:bodyPr>
            <a:noAutofit/>
          </a:bodyPr>
          <a:lstStyle/>
          <a:p>
            <a:r>
              <a:rPr lang="pt-BR" sz="4000" b="1" dirty="0" smtClean="0">
                <a:cs typeface="Arial" panose="020B0604020202020204" pitchFamily="34" charset="0"/>
              </a:rPr>
              <a:t>INTRODUÇÃO AOS CONCEITOS DE DOMAIN DRIVEN DESIGN - DDD</a:t>
            </a:r>
            <a:endParaRPr lang="pt-BR" sz="4000" b="1" dirty="0">
              <a:cs typeface="Arial" panose="020B0604020202020204" pitchFamily="34" charset="0"/>
            </a:endParaRPr>
          </a:p>
        </p:txBody>
      </p:sp>
      <p:sp>
        <p:nvSpPr>
          <p:cNvPr id="3" name="Subtítulo 2"/>
          <p:cNvSpPr>
            <a:spLocks noGrp="1"/>
          </p:cNvSpPr>
          <p:nvPr>
            <p:ph type="subTitle" idx="1"/>
          </p:nvPr>
        </p:nvSpPr>
        <p:spPr>
          <a:xfrm>
            <a:off x="1187624" y="4365104"/>
            <a:ext cx="7704856" cy="1847056"/>
          </a:xfrm>
        </p:spPr>
        <p:txBody>
          <a:bodyPr>
            <a:normAutofit/>
          </a:bodyPr>
          <a:lstStyle/>
          <a:p>
            <a:pPr algn="r"/>
            <a:r>
              <a:rPr lang="pt-BR" sz="2400" dirty="0" smtClean="0">
                <a:solidFill>
                  <a:schemeClr val="tx1">
                    <a:lumMod val="50000"/>
                    <a:lumOff val="50000"/>
                  </a:schemeClr>
                </a:solidFill>
                <a:latin typeface="+mj-lt"/>
              </a:rPr>
              <a:t>Aluno: Rafael Arthur Miranda</a:t>
            </a:r>
          </a:p>
          <a:p>
            <a:pPr algn="r"/>
            <a:r>
              <a:rPr lang="pt-BR" sz="2400" dirty="0" smtClean="0">
                <a:solidFill>
                  <a:schemeClr val="tx1">
                    <a:lumMod val="50000"/>
                    <a:lumOff val="50000"/>
                  </a:schemeClr>
                </a:solidFill>
                <a:latin typeface="+mj-lt"/>
              </a:rPr>
              <a:t>Orientador: Diego </a:t>
            </a:r>
            <a:r>
              <a:rPr lang="pt-BR" sz="2400" dirty="0" err="1" smtClean="0">
                <a:solidFill>
                  <a:schemeClr val="tx1">
                    <a:lumMod val="50000"/>
                    <a:lumOff val="50000"/>
                  </a:schemeClr>
                </a:solidFill>
                <a:latin typeface="+mj-lt"/>
              </a:rPr>
              <a:t>Campanari</a:t>
            </a:r>
            <a:endParaRPr lang="pt-BR" sz="2400" dirty="0" smtClean="0">
              <a:solidFill>
                <a:schemeClr val="tx1">
                  <a:lumMod val="50000"/>
                  <a:lumOff val="50000"/>
                </a:schemeClr>
              </a:solidFill>
              <a:latin typeface="+mj-lt"/>
            </a:endParaRPr>
          </a:p>
          <a:p>
            <a:pPr algn="r"/>
            <a:r>
              <a:rPr lang="pt-BR" sz="2400" dirty="0" smtClean="0">
                <a:solidFill>
                  <a:schemeClr val="tx1">
                    <a:lumMod val="50000"/>
                    <a:lumOff val="50000"/>
                  </a:schemeClr>
                </a:solidFill>
                <a:latin typeface="+mj-lt"/>
              </a:rPr>
              <a:t>DB1 Global Software</a:t>
            </a:r>
            <a:endParaRPr lang="pt-BR" sz="2400" dirty="0">
              <a:solidFill>
                <a:schemeClr val="tx1">
                  <a:lumMod val="50000"/>
                  <a:lumOff val="50000"/>
                </a:schemeClr>
              </a:solidFill>
              <a:latin typeface="+mj-lt"/>
            </a:endParaRPr>
          </a:p>
        </p:txBody>
      </p:sp>
    </p:spTree>
    <p:extLst>
      <p:ext uri="{BB962C8B-B14F-4D97-AF65-F5344CB8AC3E}">
        <p14:creationId xmlns:p14="http://schemas.microsoft.com/office/powerpoint/2010/main" val="2491936351"/>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89528" cy="1143000"/>
          </a:xfrm>
        </p:spPr>
        <p:txBody>
          <a:bodyPr>
            <a:normAutofit fontScale="90000"/>
          </a:bodyPr>
          <a:lstStyle/>
          <a:p>
            <a:r>
              <a:rPr lang="pt-BR" sz="3600" b="1" dirty="0" smtClean="0"/>
              <a:t>EXISTE UM MODELO PARA IMPLEMNTAR DDD?</a:t>
            </a:r>
            <a:endParaRPr lang="pt-BR" sz="3600" b="1" dirty="0"/>
          </a:p>
        </p:txBody>
      </p:sp>
      <p:sp>
        <p:nvSpPr>
          <p:cNvPr id="3" name="Espaço Reservado para Conteúdo 2"/>
          <p:cNvSpPr>
            <a:spLocks noGrp="1"/>
          </p:cNvSpPr>
          <p:nvPr>
            <p:ph idx="1"/>
          </p:nvPr>
        </p:nvSpPr>
        <p:spPr>
          <a:xfrm>
            <a:off x="457200" y="1495325"/>
            <a:ext cx="8289528" cy="4525963"/>
          </a:xfrm>
        </p:spPr>
        <p:txBody>
          <a:bodyPr>
            <a:noAutofit/>
          </a:bodyPr>
          <a:lstStyle/>
          <a:p>
            <a:pPr marL="0" indent="0" algn="just">
              <a:buNone/>
            </a:pPr>
            <a:r>
              <a:rPr lang="pt-BR" sz="2000" b="1" dirty="0" smtClean="0"/>
              <a:t>CONTEXT MAP</a:t>
            </a:r>
            <a:endParaRPr lang="pt-BR" sz="2000" b="1" dirty="0"/>
          </a:p>
          <a:p>
            <a:pPr marL="0" indent="0" algn="just">
              <a:buNone/>
            </a:pPr>
            <a:endParaRPr lang="pt-BR" sz="1600" dirty="0"/>
          </a:p>
          <a:p>
            <a:pPr algn="just"/>
            <a:r>
              <a:rPr lang="pt-BR" sz="1600" dirty="0"/>
              <a:t>Um </a:t>
            </a:r>
            <a:r>
              <a:rPr lang="pt-BR" sz="1600" i="1" dirty="0" err="1"/>
              <a:t>Context</a:t>
            </a:r>
            <a:r>
              <a:rPr lang="pt-BR" sz="1600" i="1" dirty="0"/>
              <a:t> </a:t>
            </a:r>
            <a:r>
              <a:rPr lang="pt-BR" sz="1600" i="1" dirty="0" err="1"/>
              <a:t>Map</a:t>
            </a:r>
            <a:r>
              <a:rPr lang="pt-BR" sz="1600" dirty="0"/>
              <a:t> é uma visão geral do software e serve para entender como é o relacionamento dos contextos. Os </a:t>
            </a:r>
            <a:r>
              <a:rPr lang="pt-BR" sz="1600" i="1" dirty="0" err="1"/>
              <a:t>Bouded</a:t>
            </a:r>
            <a:r>
              <a:rPr lang="pt-BR" sz="1600" i="1" dirty="0"/>
              <a:t> </a:t>
            </a:r>
            <a:r>
              <a:rPr lang="pt-BR" sz="1600" i="1" dirty="0" err="1"/>
              <a:t>Context</a:t>
            </a:r>
            <a:r>
              <a:rPr lang="pt-BR" sz="1600" dirty="0"/>
              <a:t> revelam como se comunica com os demais, a linguagem ubíqua guia o time para entender o negócio. </a:t>
            </a:r>
            <a:r>
              <a:rPr lang="pt-BR" sz="1600" dirty="0" smtClean="0"/>
              <a:t>Desenhar </a:t>
            </a:r>
            <a:r>
              <a:rPr lang="pt-BR" sz="1600" dirty="0"/>
              <a:t>é sempre a melhor forma de expressar e esse desenho é simples, o qual auxilia o time. A </a:t>
            </a:r>
            <a:r>
              <a:rPr lang="pt-BR" sz="1600" dirty="0" smtClean="0"/>
              <a:t>figura </a:t>
            </a:r>
            <a:r>
              <a:rPr lang="pt-BR" sz="1600" dirty="0"/>
              <a:t>ilustra como é simples desenhar um </a:t>
            </a:r>
            <a:r>
              <a:rPr lang="pt-BR" sz="1600" i="1" dirty="0" err="1"/>
              <a:t>Context</a:t>
            </a:r>
            <a:r>
              <a:rPr lang="pt-BR" sz="1600" i="1" dirty="0"/>
              <a:t> Map.</a:t>
            </a:r>
            <a:endParaRPr lang="pt-BR" sz="1600" dirty="0"/>
          </a:p>
          <a:p>
            <a:pPr algn="just"/>
            <a:endParaRPr lang="pt-BR" sz="1600" dirty="0"/>
          </a:p>
          <a:p>
            <a:pPr algn="just"/>
            <a:endParaRPr lang="pt-BR" sz="1600" dirty="0"/>
          </a:p>
        </p:txBody>
      </p:sp>
      <p:sp>
        <p:nvSpPr>
          <p:cNvPr id="4" name="CaixaDeTexto 3"/>
          <p:cNvSpPr txBox="1"/>
          <p:nvPr/>
        </p:nvSpPr>
        <p:spPr>
          <a:xfrm>
            <a:off x="8053910" y="276299"/>
            <a:ext cx="742511" cy="369332"/>
          </a:xfrm>
          <a:prstGeom prst="rect">
            <a:avLst/>
          </a:prstGeom>
          <a:noFill/>
        </p:spPr>
        <p:txBody>
          <a:bodyPr wrap="none" rtlCol="0">
            <a:spAutoFit/>
          </a:bodyPr>
          <a:lstStyle/>
          <a:p>
            <a:r>
              <a:rPr lang="pt-BR" dirty="0" smtClean="0"/>
              <a:t>09/13</a:t>
            </a:r>
            <a:endParaRPr lang="pt-BR" dirty="0"/>
          </a:p>
        </p:txBody>
      </p:sp>
      <p:pic>
        <p:nvPicPr>
          <p:cNvPr id="5" name="Imagem 4"/>
          <p:cNvPicPr/>
          <p:nvPr/>
        </p:nvPicPr>
        <p:blipFill>
          <a:blip r:embed="rId2">
            <a:extLst>
              <a:ext uri="{28A0092B-C50C-407E-A947-70E740481C1C}">
                <a14:useLocalDpi xmlns:a14="http://schemas.microsoft.com/office/drawing/2010/main" val="0"/>
              </a:ext>
            </a:extLst>
          </a:blip>
          <a:stretch>
            <a:fillRect/>
          </a:stretch>
        </p:blipFill>
        <p:spPr>
          <a:xfrm>
            <a:off x="4572000" y="3445033"/>
            <a:ext cx="3636124" cy="3224327"/>
          </a:xfrm>
          <a:prstGeom prst="rect">
            <a:avLst/>
          </a:prstGeom>
        </p:spPr>
      </p:pic>
    </p:spTree>
    <p:extLst>
      <p:ext uri="{BB962C8B-B14F-4D97-AF65-F5344CB8AC3E}">
        <p14:creationId xmlns:p14="http://schemas.microsoft.com/office/powerpoint/2010/main" val="2160153813"/>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89528" cy="1143000"/>
          </a:xfrm>
        </p:spPr>
        <p:txBody>
          <a:bodyPr>
            <a:normAutofit fontScale="90000"/>
          </a:bodyPr>
          <a:lstStyle/>
          <a:p>
            <a:r>
              <a:rPr lang="pt-BR" sz="3600" b="1" dirty="0" smtClean="0"/>
              <a:t>EXISTE UM MODELO PARA IMPLEMNTAR DDD?</a:t>
            </a:r>
            <a:endParaRPr lang="pt-BR" sz="3600" b="1" dirty="0"/>
          </a:p>
        </p:txBody>
      </p:sp>
      <p:sp>
        <p:nvSpPr>
          <p:cNvPr id="3" name="Espaço Reservado para Conteúdo 2"/>
          <p:cNvSpPr>
            <a:spLocks noGrp="1"/>
          </p:cNvSpPr>
          <p:nvPr>
            <p:ph idx="1"/>
          </p:nvPr>
        </p:nvSpPr>
        <p:spPr>
          <a:xfrm>
            <a:off x="457200" y="1340768"/>
            <a:ext cx="8289528" cy="4525963"/>
          </a:xfrm>
        </p:spPr>
        <p:txBody>
          <a:bodyPr>
            <a:noAutofit/>
          </a:bodyPr>
          <a:lstStyle/>
          <a:p>
            <a:pPr marL="0" indent="0" algn="just">
              <a:buNone/>
            </a:pPr>
            <a:r>
              <a:rPr lang="pt-BR" sz="2000" b="1" dirty="0" err="1" smtClean="0"/>
              <a:t>Layered</a:t>
            </a:r>
            <a:r>
              <a:rPr lang="pt-BR" sz="2000" b="1" dirty="0" smtClean="0"/>
              <a:t> </a:t>
            </a:r>
            <a:r>
              <a:rPr lang="pt-BR" sz="2000" b="1" dirty="0" err="1" smtClean="0"/>
              <a:t>Architecture</a:t>
            </a:r>
            <a:endParaRPr lang="pt-BR" sz="2000" b="1" dirty="0"/>
          </a:p>
          <a:p>
            <a:pPr marL="0" indent="0" algn="just">
              <a:buNone/>
            </a:pPr>
            <a:endParaRPr lang="pt-BR" sz="1600" dirty="0"/>
          </a:p>
          <a:p>
            <a:pPr algn="just"/>
            <a:r>
              <a:rPr lang="pt-BR" sz="1600" dirty="0"/>
              <a:t>A figura </a:t>
            </a:r>
            <a:r>
              <a:rPr lang="pt-BR" sz="1600" dirty="0" smtClean="0"/>
              <a:t>ilustra </a:t>
            </a:r>
            <a:r>
              <a:rPr lang="pt-BR" sz="1600" dirty="0"/>
              <a:t>uma sugestão para a arquitetura em camadas que pode ser utilizada em um modelo de domínio, onde</a:t>
            </a:r>
            <a:r>
              <a:rPr lang="pt-BR" sz="1600" dirty="0" smtClean="0"/>
              <a:t>:</a:t>
            </a:r>
          </a:p>
          <a:p>
            <a:pPr marL="0" lvl="0" indent="0">
              <a:buNone/>
            </a:pPr>
            <a:r>
              <a:rPr lang="pt-BR" sz="1600" b="1" i="1" dirty="0" smtClean="0"/>
              <a:t>	</a:t>
            </a:r>
            <a:r>
              <a:rPr lang="pt-BR" sz="1600" b="1" i="1" dirty="0" err="1" smtClean="0"/>
              <a:t>User</a:t>
            </a:r>
            <a:r>
              <a:rPr lang="pt-BR" sz="1600" b="1" i="1" dirty="0" smtClean="0"/>
              <a:t> </a:t>
            </a:r>
            <a:r>
              <a:rPr lang="pt-BR" sz="1600" b="1" i="1" dirty="0"/>
              <a:t>Interface:</a:t>
            </a:r>
            <a:r>
              <a:rPr lang="pt-BR" sz="1600" dirty="0"/>
              <a:t> Apresenta a informação ao usuário e interpreta os seus comandos.</a:t>
            </a:r>
          </a:p>
          <a:p>
            <a:pPr marL="0" lvl="0" indent="0">
              <a:buNone/>
            </a:pPr>
            <a:r>
              <a:rPr lang="pt-BR" sz="1600" b="1" i="1" dirty="0" smtClean="0"/>
              <a:t>	</a:t>
            </a:r>
            <a:r>
              <a:rPr lang="pt-BR" sz="1600" b="1" i="1" dirty="0" err="1" smtClean="0"/>
              <a:t>Application</a:t>
            </a:r>
            <a:r>
              <a:rPr lang="pt-BR" sz="1600" b="1" i="1" dirty="0"/>
              <a:t>:</a:t>
            </a:r>
            <a:r>
              <a:rPr lang="pt-BR" sz="1600" dirty="0"/>
              <a:t> É a camada que coordena atividade da aplicação. Não contém lógica de </a:t>
            </a:r>
            <a:r>
              <a:rPr lang="pt-BR" sz="1600" dirty="0" smtClean="0"/>
              <a:t>	negócio </a:t>
            </a:r>
            <a:r>
              <a:rPr lang="pt-BR" sz="1600" dirty="0"/>
              <a:t>nela, apenas mantem o fluxo das atividades.</a:t>
            </a:r>
          </a:p>
          <a:p>
            <a:pPr marL="0" lvl="0" indent="0">
              <a:buNone/>
            </a:pPr>
            <a:r>
              <a:rPr lang="pt-BR" sz="1600" b="1" i="1" dirty="0" smtClean="0"/>
              <a:t>	Domain</a:t>
            </a:r>
            <a:r>
              <a:rPr lang="pt-BR" sz="1600" b="1" i="1" dirty="0"/>
              <a:t>:</a:t>
            </a:r>
            <a:r>
              <a:rPr lang="pt-BR" sz="1600" dirty="0"/>
              <a:t> Contém toda informação sobre o domínio e é considerado o coração do </a:t>
            </a:r>
            <a:r>
              <a:rPr lang="pt-BR" sz="1600" dirty="0" smtClean="0"/>
              <a:t>	projeto</a:t>
            </a:r>
            <a:r>
              <a:rPr lang="pt-BR" sz="1600" dirty="0"/>
              <a:t>.  Aqui é mapeado os objetos e comportamentos do mundo real para o </a:t>
            </a:r>
            <a:r>
              <a:rPr lang="pt-BR" sz="1600" dirty="0" smtClean="0"/>
              <a:t>	software</a:t>
            </a:r>
            <a:r>
              <a:rPr lang="pt-BR" sz="1600" dirty="0"/>
              <a:t>.</a:t>
            </a:r>
          </a:p>
          <a:p>
            <a:pPr marL="0" lvl="0" indent="0">
              <a:buNone/>
            </a:pPr>
            <a:r>
              <a:rPr lang="pt-BR" sz="1600" b="1" i="1" dirty="0" smtClean="0"/>
              <a:t>	</a:t>
            </a:r>
            <a:r>
              <a:rPr lang="pt-BR" sz="1600" b="1" i="1" dirty="0" err="1" smtClean="0"/>
              <a:t>Infraestructure</a:t>
            </a:r>
            <a:r>
              <a:rPr lang="pt-BR" sz="1600" b="1" dirty="0"/>
              <a:t>:</a:t>
            </a:r>
            <a:r>
              <a:rPr lang="pt-BR" sz="1600" dirty="0"/>
              <a:t> Atua como uma </a:t>
            </a:r>
            <a:r>
              <a:rPr lang="pt-BR" sz="1600" i="1" dirty="0" err="1"/>
              <a:t>library</a:t>
            </a:r>
            <a:r>
              <a:rPr lang="pt-BR" sz="1600" dirty="0"/>
              <a:t> onde oferece suporte para as outras camadas </a:t>
            </a:r>
            <a:r>
              <a:rPr lang="pt-BR" sz="1600" dirty="0" smtClean="0"/>
              <a:t>	e </a:t>
            </a:r>
            <a:r>
              <a:rPr lang="pt-BR" sz="1600" dirty="0"/>
              <a:t>realiza a persistência dos objetos de negócio.</a:t>
            </a:r>
          </a:p>
          <a:p>
            <a:pPr algn="just"/>
            <a:endParaRPr lang="pt-BR" sz="1600" dirty="0"/>
          </a:p>
          <a:p>
            <a:pPr algn="just"/>
            <a:endParaRPr lang="pt-BR" sz="1600" dirty="0"/>
          </a:p>
        </p:txBody>
      </p:sp>
      <p:sp>
        <p:nvSpPr>
          <p:cNvPr id="4" name="CaixaDeTexto 3"/>
          <p:cNvSpPr txBox="1"/>
          <p:nvPr/>
        </p:nvSpPr>
        <p:spPr>
          <a:xfrm>
            <a:off x="8053910" y="276299"/>
            <a:ext cx="742511" cy="369332"/>
          </a:xfrm>
          <a:prstGeom prst="rect">
            <a:avLst/>
          </a:prstGeom>
          <a:noFill/>
        </p:spPr>
        <p:txBody>
          <a:bodyPr wrap="none" rtlCol="0">
            <a:spAutoFit/>
          </a:bodyPr>
          <a:lstStyle/>
          <a:p>
            <a:r>
              <a:rPr lang="pt-BR" dirty="0" smtClean="0"/>
              <a:t>10/13</a:t>
            </a:r>
            <a:endParaRPr lang="pt-BR" dirty="0"/>
          </a:p>
        </p:txBody>
      </p:sp>
      <p:pic>
        <p:nvPicPr>
          <p:cNvPr id="6" name="Imagem 5"/>
          <p:cNvPicPr/>
          <p:nvPr/>
        </p:nvPicPr>
        <p:blipFill>
          <a:blip r:embed="rId2"/>
          <a:stretch>
            <a:fillRect/>
          </a:stretch>
        </p:blipFill>
        <p:spPr>
          <a:xfrm>
            <a:off x="5580112" y="4581059"/>
            <a:ext cx="3312368" cy="2088301"/>
          </a:xfrm>
          <a:prstGeom prst="rect">
            <a:avLst/>
          </a:prstGeom>
          <a:ln>
            <a:solidFill>
              <a:schemeClr val="tx1"/>
            </a:solidFill>
          </a:ln>
        </p:spPr>
      </p:pic>
    </p:spTree>
    <p:extLst>
      <p:ext uri="{BB962C8B-B14F-4D97-AF65-F5344CB8AC3E}">
        <p14:creationId xmlns:p14="http://schemas.microsoft.com/office/powerpoint/2010/main" val="46093050"/>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99392"/>
            <a:ext cx="8289528" cy="1143000"/>
          </a:xfrm>
        </p:spPr>
        <p:txBody>
          <a:bodyPr>
            <a:normAutofit/>
          </a:bodyPr>
          <a:lstStyle/>
          <a:p>
            <a:r>
              <a:rPr lang="pt-BR" sz="3600" b="1" dirty="0" smtClean="0"/>
              <a:t>MODELAGEM ESTRATÉGICA</a:t>
            </a:r>
            <a:endParaRPr lang="pt-BR" sz="3600" b="1" dirty="0"/>
          </a:p>
        </p:txBody>
      </p:sp>
      <p:sp>
        <p:nvSpPr>
          <p:cNvPr id="3" name="Espaço Reservado para Conteúdo 2"/>
          <p:cNvSpPr>
            <a:spLocks noGrp="1"/>
          </p:cNvSpPr>
          <p:nvPr>
            <p:ph idx="1"/>
          </p:nvPr>
        </p:nvSpPr>
        <p:spPr>
          <a:xfrm>
            <a:off x="457200" y="836712"/>
            <a:ext cx="8289528" cy="5832648"/>
          </a:xfrm>
        </p:spPr>
        <p:txBody>
          <a:bodyPr>
            <a:noAutofit/>
          </a:bodyPr>
          <a:lstStyle/>
          <a:p>
            <a:pPr algn="just"/>
            <a:r>
              <a:rPr lang="pt-BR" sz="1600" dirty="0"/>
              <a:t>Segundo (PIRES, 2016), quando se trata de DDD a modelagem fica por conta do </a:t>
            </a:r>
            <a:r>
              <a:rPr lang="pt-BR" sz="1600" i="1" dirty="0"/>
              <a:t>Domain </a:t>
            </a:r>
            <a:r>
              <a:rPr lang="pt-BR" sz="1600" i="1" dirty="0" err="1"/>
              <a:t>Model</a:t>
            </a:r>
            <a:r>
              <a:rPr lang="pt-BR" sz="1600" i="1" dirty="0"/>
              <a:t> </a:t>
            </a:r>
            <a:r>
              <a:rPr lang="pt-BR" sz="1600" i="1" dirty="0" err="1"/>
              <a:t>Pattern</a:t>
            </a:r>
            <a:r>
              <a:rPr lang="pt-BR" sz="1600" dirty="0"/>
              <a:t> que é uma abordagem de como escrever as classes que vão mapear os modelos do mundo real e seus comportamentos. O mesmo deve ser isolado dos detalhes da arquitetura como por exemplo a persistência de dados</a:t>
            </a:r>
            <a:r>
              <a:rPr lang="pt-BR" sz="1600" dirty="0" smtClean="0"/>
              <a:t>.  Ainda </a:t>
            </a:r>
            <a:r>
              <a:rPr lang="pt-BR" sz="1600" dirty="0"/>
              <a:t>segundo (PIRES, 2016), a modelagem estratégica ou modelagem tática inclui os seguintes componentes:</a:t>
            </a:r>
          </a:p>
          <a:p>
            <a:pPr marL="0" lvl="0" indent="0">
              <a:buNone/>
            </a:pPr>
            <a:r>
              <a:rPr lang="pt-BR" sz="1600" b="1" i="1" dirty="0" smtClean="0"/>
              <a:t>	</a:t>
            </a:r>
            <a:endParaRPr lang="pt-BR" sz="1600" dirty="0"/>
          </a:p>
          <a:p>
            <a:pPr marL="400050" lvl="1" indent="0" algn="just" fontAlgn="base">
              <a:buNone/>
            </a:pPr>
            <a:r>
              <a:rPr lang="pt-BR" sz="1500" b="1" i="1" dirty="0" err="1"/>
              <a:t>Aggregate</a:t>
            </a:r>
            <a:r>
              <a:rPr lang="pt-BR" sz="1500" b="1" i="1" dirty="0"/>
              <a:t> </a:t>
            </a:r>
            <a:r>
              <a:rPr lang="pt-BR" sz="1500" b="1" i="1" dirty="0" err="1"/>
              <a:t>Object</a:t>
            </a:r>
            <a:r>
              <a:rPr lang="pt-BR" sz="1500" i="1" dirty="0"/>
              <a:t>:</a:t>
            </a:r>
            <a:r>
              <a:rPr lang="pt-BR" sz="1500" dirty="0"/>
              <a:t> Uma entidade que é a raiz agregadora de um processo do domínio que envolve mais de uma entidade.</a:t>
            </a:r>
          </a:p>
          <a:p>
            <a:pPr marL="400050" lvl="1" indent="0" algn="just" fontAlgn="base">
              <a:buNone/>
            </a:pPr>
            <a:r>
              <a:rPr lang="pt-BR" sz="1500" b="1" i="1" dirty="0"/>
              <a:t>Domain </a:t>
            </a:r>
            <a:r>
              <a:rPr lang="pt-BR" sz="1500" b="1" i="1" dirty="0" err="1"/>
              <a:t>Model</a:t>
            </a:r>
            <a:r>
              <a:rPr lang="pt-BR" sz="1500" dirty="0"/>
              <a:t>: Uma entidade do domínio, possui estados e comportamentos, lógica de negócio, </a:t>
            </a:r>
            <a:r>
              <a:rPr lang="pt-BR" sz="1500" i="1" dirty="0" err="1"/>
              <a:t>getters</a:t>
            </a:r>
            <a:r>
              <a:rPr lang="pt-BR" sz="1500" dirty="0"/>
              <a:t> e </a:t>
            </a:r>
            <a:r>
              <a:rPr lang="pt-BR" sz="1500" i="1" dirty="0" err="1"/>
              <a:t>setters</a:t>
            </a:r>
            <a:r>
              <a:rPr lang="pt-BR" sz="1500" dirty="0"/>
              <a:t>, etc.</a:t>
            </a:r>
          </a:p>
          <a:p>
            <a:pPr marL="400050" lvl="1" indent="0" algn="just" fontAlgn="base">
              <a:buNone/>
            </a:pPr>
            <a:r>
              <a:rPr lang="pt-BR" sz="1500" b="1" i="1" dirty="0" err="1"/>
              <a:t>Value</a:t>
            </a:r>
            <a:r>
              <a:rPr lang="pt-BR" sz="1500" b="1" i="1" dirty="0"/>
              <a:t> </a:t>
            </a:r>
            <a:r>
              <a:rPr lang="pt-BR" sz="1500" b="1" i="1" dirty="0" err="1"/>
              <a:t>Object</a:t>
            </a:r>
            <a:r>
              <a:rPr lang="pt-BR" sz="1500" dirty="0"/>
              <a:t>: Um objeto que agrega valor às entidades, não possui identidade e é imutável.</a:t>
            </a:r>
          </a:p>
          <a:p>
            <a:pPr marL="400050" lvl="1" indent="0" algn="just" fontAlgn="base">
              <a:buNone/>
            </a:pPr>
            <a:r>
              <a:rPr lang="pt-BR" sz="1500" b="1" i="1" dirty="0" err="1"/>
              <a:t>Factory</a:t>
            </a:r>
            <a:r>
              <a:rPr lang="pt-BR" sz="1500" i="1" dirty="0"/>
              <a:t>:</a:t>
            </a:r>
            <a:r>
              <a:rPr lang="pt-BR" sz="1500" dirty="0"/>
              <a:t> Classe responsável por construir adequadamente um objeto / entidade.</a:t>
            </a:r>
          </a:p>
          <a:p>
            <a:pPr marL="400050" lvl="1" indent="0" algn="just" fontAlgn="base">
              <a:buNone/>
            </a:pPr>
            <a:r>
              <a:rPr lang="pt-BR" sz="1500" b="1" i="1" dirty="0"/>
              <a:t>Domain Service</a:t>
            </a:r>
            <a:r>
              <a:rPr lang="pt-BR" sz="1500" i="1" dirty="0"/>
              <a:t>:</a:t>
            </a:r>
            <a:r>
              <a:rPr lang="pt-BR" sz="1500" dirty="0"/>
              <a:t> Serviço do domínio que atende partes do negócio que não se encaixam em entidades específicas, trabalha com diversas entidades, realiza persistência através de repositórios e etc.</a:t>
            </a:r>
          </a:p>
          <a:p>
            <a:pPr marL="400050" lvl="1" indent="0" algn="just" fontAlgn="base">
              <a:buNone/>
            </a:pPr>
            <a:r>
              <a:rPr lang="pt-BR" sz="1500" b="1" i="1" dirty="0" err="1"/>
              <a:t>Application</a:t>
            </a:r>
            <a:r>
              <a:rPr lang="pt-BR" sz="1500" b="1" i="1" dirty="0"/>
              <a:t> Service</a:t>
            </a:r>
            <a:r>
              <a:rPr lang="pt-BR" sz="1500" dirty="0"/>
              <a:t>: Serviço de aplicação que orquestra ações disparadas pela camada de apresentação e fornece </a:t>
            </a:r>
            <a:r>
              <a:rPr lang="pt-BR" sz="1500" i="1" dirty="0"/>
              <a:t>Data </a:t>
            </a:r>
            <a:r>
              <a:rPr lang="pt-BR" sz="1500" i="1" dirty="0" err="1"/>
              <a:t>Transfer</a:t>
            </a:r>
            <a:r>
              <a:rPr lang="pt-BR" sz="1500" i="1" dirty="0"/>
              <a:t> </a:t>
            </a:r>
            <a:r>
              <a:rPr lang="pt-BR" sz="1500" i="1" dirty="0" err="1"/>
              <a:t>Object</a:t>
            </a:r>
            <a:r>
              <a:rPr lang="pt-BR" sz="1500" dirty="0"/>
              <a:t> (DTO) para comunicação entre as demais camadas e para o consumo da camada de apresentação.</a:t>
            </a:r>
          </a:p>
          <a:p>
            <a:pPr marL="400050" lvl="1" indent="0" algn="just" fontAlgn="base">
              <a:buNone/>
            </a:pPr>
            <a:r>
              <a:rPr lang="pt-BR" sz="1500" b="1" i="1" dirty="0" err="1"/>
              <a:t>Repository</a:t>
            </a:r>
            <a:r>
              <a:rPr lang="pt-BR" sz="1500" dirty="0"/>
              <a:t>: Uma classe que realiza a persistência das entidades se comunicando diretamente com o meio de acesso aos dados, é utilizado apenas um repositório por agregação.</a:t>
            </a:r>
          </a:p>
          <a:p>
            <a:pPr marL="400050" lvl="1" indent="0" algn="just" fontAlgn="base">
              <a:buNone/>
            </a:pPr>
            <a:r>
              <a:rPr lang="pt-BR" sz="1500" b="1" i="1" dirty="0" err="1"/>
              <a:t>External</a:t>
            </a:r>
            <a:r>
              <a:rPr lang="pt-BR" sz="1500" b="1" i="1" dirty="0"/>
              <a:t> Service</a:t>
            </a:r>
            <a:r>
              <a:rPr lang="pt-BR" sz="1500" dirty="0"/>
              <a:t>: Serviço externo que realiza a consulta/persistência de informações por meios diversos.</a:t>
            </a:r>
          </a:p>
          <a:p>
            <a:pPr algn="just"/>
            <a:endParaRPr lang="pt-BR" sz="1600" dirty="0"/>
          </a:p>
        </p:txBody>
      </p:sp>
      <p:sp>
        <p:nvSpPr>
          <p:cNvPr id="4" name="CaixaDeTexto 3"/>
          <p:cNvSpPr txBox="1"/>
          <p:nvPr/>
        </p:nvSpPr>
        <p:spPr>
          <a:xfrm>
            <a:off x="8053910" y="276299"/>
            <a:ext cx="742511" cy="369332"/>
          </a:xfrm>
          <a:prstGeom prst="rect">
            <a:avLst/>
          </a:prstGeom>
          <a:noFill/>
        </p:spPr>
        <p:txBody>
          <a:bodyPr wrap="none" rtlCol="0">
            <a:spAutoFit/>
          </a:bodyPr>
          <a:lstStyle/>
          <a:p>
            <a:r>
              <a:rPr lang="pt-BR" dirty="0" smtClean="0"/>
              <a:t>11/13</a:t>
            </a:r>
            <a:endParaRPr lang="pt-BR" dirty="0"/>
          </a:p>
        </p:txBody>
      </p:sp>
    </p:spTree>
    <p:extLst>
      <p:ext uri="{BB962C8B-B14F-4D97-AF65-F5344CB8AC3E}">
        <p14:creationId xmlns:p14="http://schemas.microsoft.com/office/powerpoint/2010/main" val="2269176157"/>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25760"/>
            <a:ext cx="8289528" cy="1143000"/>
          </a:xfrm>
        </p:spPr>
        <p:txBody>
          <a:bodyPr>
            <a:normAutofit/>
          </a:bodyPr>
          <a:lstStyle/>
          <a:p>
            <a:r>
              <a:rPr lang="pt-BR" sz="3600" b="1" dirty="0" smtClean="0"/>
              <a:t>RESUMINDO</a:t>
            </a:r>
            <a:endParaRPr lang="pt-BR" sz="3600" b="1" dirty="0"/>
          </a:p>
        </p:txBody>
      </p:sp>
      <p:sp>
        <p:nvSpPr>
          <p:cNvPr id="3" name="Espaço Reservado para Conteúdo 2"/>
          <p:cNvSpPr>
            <a:spLocks noGrp="1"/>
          </p:cNvSpPr>
          <p:nvPr>
            <p:ph idx="1"/>
          </p:nvPr>
        </p:nvSpPr>
        <p:spPr>
          <a:xfrm>
            <a:off x="457200" y="1340768"/>
            <a:ext cx="8289528" cy="4536504"/>
          </a:xfrm>
        </p:spPr>
        <p:txBody>
          <a:bodyPr>
            <a:noAutofit/>
          </a:bodyPr>
          <a:lstStyle/>
          <a:p>
            <a:pPr algn="just"/>
            <a:r>
              <a:rPr lang="pt-BR" sz="1600" dirty="0"/>
              <a:t>Podemos entender como o principal objetivo desse artigo é demonstrar que o DDD vai muito além de apenas código, não é uma arquitetura em camadas e sim sobre negócio! É preciso sair da zona de conforto, aprender e entender sobre o negócio. Isso torna a equipe mais colaborativa e focada no que é realmente importante</a:t>
            </a:r>
            <a:r>
              <a:rPr lang="pt-BR" sz="1600" dirty="0" smtClean="0"/>
              <a:t>.</a:t>
            </a:r>
          </a:p>
          <a:p>
            <a:pPr algn="just"/>
            <a:endParaRPr lang="pt-BR" sz="1600" dirty="0"/>
          </a:p>
          <a:p>
            <a:pPr algn="just"/>
            <a:r>
              <a:rPr lang="pt-BR" sz="1600" dirty="0"/>
              <a:t>Para iniciar seu projeto em DDD é necessário ter um bom conhecimento teórico e prático (eu estou correndo atrás do meu!). E por isso eu recomendo que faça o curso “Modelando domínios ricos” do André </a:t>
            </a:r>
            <a:r>
              <a:rPr lang="pt-BR" sz="1600" dirty="0" err="1"/>
              <a:t>Baltieri</a:t>
            </a:r>
            <a:r>
              <a:rPr lang="pt-BR" sz="1600" dirty="0"/>
              <a:t> (</a:t>
            </a:r>
            <a:r>
              <a:rPr lang="pt-BR" sz="1600" u="sng" dirty="0">
                <a:hlinkClick r:id="rId2"/>
              </a:rPr>
              <a:t>https://balta.io/</a:t>
            </a:r>
            <a:r>
              <a:rPr lang="pt-BR" sz="1600" dirty="0"/>
              <a:t>) e não poderia deixar de mencionar também os artigos e cursos do Eduardo Pires (</a:t>
            </a:r>
            <a:r>
              <a:rPr lang="pt-BR" sz="1600" u="sng" dirty="0">
                <a:hlinkClick r:id="rId3"/>
              </a:rPr>
              <a:t>https://www.eduardopires.net.br/</a:t>
            </a:r>
            <a:r>
              <a:rPr lang="pt-BR" sz="1600" dirty="0"/>
              <a:t>). </a:t>
            </a:r>
            <a:r>
              <a:rPr lang="en-US" sz="1600" dirty="0" err="1"/>
              <a:t>Recomendo</a:t>
            </a:r>
            <a:r>
              <a:rPr lang="en-US" sz="1600" dirty="0"/>
              <a:t> </a:t>
            </a:r>
            <a:r>
              <a:rPr lang="en-US" sz="1600" dirty="0" err="1"/>
              <a:t>também</a:t>
            </a:r>
            <a:r>
              <a:rPr lang="en-US" sz="1600" dirty="0"/>
              <a:t> a </a:t>
            </a:r>
            <a:r>
              <a:rPr lang="en-US" sz="1600" dirty="0" err="1"/>
              <a:t>leitura</a:t>
            </a:r>
            <a:r>
              <a:rPr lang="en-US" sz="1600" dirty="0"/>
              <a:t> dos </a:t>
            </a:r>
            <a:r>
              <a:rPr lang="en-US" sz="1600" dirty="0" err="1"/>
              <a:t>livros</a:t>
            </a:r>
            <a:r>
              <a:rPr lang="en-US" sz="1600" dirty="0"/>
              <a:t> “Domain-Driven Design Quickly” by Abel </a:t>
            </a:r>
            <a:r>
              <a:rPr lang="en-US" sz="1600" dirty="0" err="1"/>
              <a:t>Avram</a:t>
            </a:r>
            <a:r>
              <a:rPr lang="en-US" sz="1600" dirty="0"/>
              <a:t>, “Domain-Driven Design: Tackling Complexity in the Heart of Software” by Erick Evans e “Implementing Domain-Driven Design" by Vaughn Vernon </a:t>
            </a:r>
            <a:endParaRPr lang="pt-BR" sz="1600" dirty="0"/>
          </a:p>
          <a:p>
            <a:pPr marL="0" lvl="0" indent="0">
              <a:buNone/>
            </a:pPr>
            <a:r>
              <a:rPr lang="pt-BR" sz="1600" b="1" i="1" dirty="0" smtClean="0"/>
              <a:t>	</a:t>
            </a:r>
            <a:endParaRPr lang="pt-BR" sz="1600" dirty="0"/>
          </a:p>
        </p:txBody>
      </p:sp>
      <p:sp>
        <p:nvSpPr>
          <p:cNvPr id="4" name="CaixaDeTexto 3"/>
          <p:cNvSpPr txBox="1"/>
          <p:nvPr/>
        </p:nvSpPr>
        <p:spPr>
          <a:xfrm>
            <a:off x="8053910" y="276299"/>
            <a:ext cx="742511" cy="369332"/>
          </a:xfrm>
          <a:prstGeom prst="rect">
            <a:avLst/>
          </a:prstGeom>
          <a:noFill/>
        </p:spPr>
        <p:txBody>
          <a:bodyPr wrap="none" rtlCol="0">
            <a:spAutoFit/>
          </a:bodyPr>
          <a:lstStyle/>
          <a:p>
            <a:r>
              <a:rPr lang="pt-BR" dirty="0" smtClean="0"/>
              <a:t>12/13</a:t>
            </a:r>
            <a:endParaRPr lang="pt-BR" dirty="0"/>
          </a:p>
        </p:txBody>
      </p:sp>
    </p:spTree>
    <p:extLst>
      <p:ext uri="{BB962C8B-B14F-4D97-AF65-F5344CB8AC3E}">
        <p14:creationId xmlns:p14="http://schemas.microsoft.com/office/powerpoint/2010/main" val="2901185806"/>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1463" y="-27384"/>
            <a:ext cx="8289528" cy="1143000"/>
          </a:xfrm>
        </p:spPr>
        <p:txBody>
          <a:bodyPr>
            <a:normAutofit/>
          </a:bodyPr>
          <a:lstStyle/>
          <a:p>
            <a:r>
              <a:rPr lang="pt-BR" sz="3600" b="1" dirty="0" smtClean="0"/>
              <a:t>TEMA MENTORIA</a:t>
            </a:r>
            <a:endParaRPr lang="pt-BR" sz="3600" b="1" dirty="0"/>
          </a:p>
        </p:txBody>
      </p:sp>
      <p:sp>
        <p:nvSpPr>
          <p:cNvPr id="3" name="Espaço Reservado para Conteúdo 2"/>
          <p:cNvSpPr>
            <a:spLocks noGrp="1"/>
          </p:cNvSpPr>
          <p:nvPr>
            <p:ph idx="1"/>
          </p:nvPr>
        </p:nvSpPr>
        <p:spPr>
          <a:xfrm>
            <a:off x="457200" y="980728"/>
            <a:ext cx="8289528" cy="648072"/>
          </a:xfrm>
        </p:spPr>
        <p:txBody>
          <a:bodyPr>
            <a:noAutofit/>
          </a:bodyPr>
          <a:lstStyle/>
          <a:p>
            <a:pPr marL="0" indent="0" algn="just">
              <a:buNone/>
            </a:pPr>
            <a:r>
              <a:rPr lang="pt-BR" sz="1600" b="1" dirty="0" smtClean="0"/>
              <a:t>ESTEIRA DE ATENDIMENTO PETSHOP</a:t>
            </a:r>
          </a:p>
          <a:p>
            <a:pPr algn="just"/>
            <a:endParaRPr lang="pt-BR" sz="1600" dirty="0"/>
          </a:p>
          <a:p>
            <a:pPr marL="0" lvl="0" indent="0">
              <a:buNone/>
            </a:pPr>
            <a:r>
              <a:rPr lang="pt-BR" sz="1600" b="1" i="1" dirty="0" smtClean="0"/>
              <a:t>	</a:t>
            </a:r>
            <a:endParaRPr lang="pt-BR" sz="1600" dirty="0"/>
          </a:p>
        </p:txBody>
      </p:sp>
      <p:sp>
        <p:nvSpPr>
          <p:cNvPr id="4" name="CaixaDeTexto 3"/>
          <p:cNvSpPr txBox="1"/>
          <p:nvPr/>
        </p:nvSpPr>
        <p:spPr>
          <a:xfrm>
            <a:off x="8053910" y="276299"/>
            <a:ext cx="742511" cy="369332"/>
          </a:xfrm>
          <a:prstGeom prst="rect">
            <a:avLst/>
          </a:prstGeom>
          <a:noFill/>
        </p:spPr>
        <p:txBody>
          <a:bodyPr wrap="none" rtlCol="0">
            <a:spAutoFit/>
          </a:bodyPr>
          <a:lstStyle/>
          <a:p>
            <a:r>
              <a:rPr lang="pt-BR" dirty="0" smtClean="0"/>
              <a:t>13/13</a:t>
            </a:r>
            <a:endParaRPr lang="pt-BR" dirty="0"/>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850" y="1484784"/>
            <a:ext cx="6863184" cy="5075165"/>
          </a:xfrm>
          <a:prstGeom prst="rect">
            <a:avLst/>
          </a:prstGeom>
        </p:spPr>
      </p:pic>
    </p:spTree>
    <p:extLst>
      <p:ext uri="{BB962C8B-B14F-4D97-AF65-F5344CB8AC3E}">
        <p14:creationId xmlns:p14="http://schemas.microsoft.com/office/powerpoint/2010/main" val="349283520"/>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89528" cy="1143000"/>
          </a:xfrm>
        </p:spPr>
        <p:txBody>
          <a:bodyPr/>
          <a:lstStyle/>
          <a:p>
            <a:r>
              <a:rPr lang="pt-BR" b="1" dirty="0" smtClean="0"/>
              <a:t>Introdução</a:t>
            </a:r>
            <a:endParaRPr lang="pt-BR" b="1" dirty="0"/>
          </a:p>
        </p:txBody>
      </p:sp>
      <p:sp>
        <p:nvSpPr>
          <p:cNvPr id="3" name="Espaço Reservado para Conteúdo 2"/>
          <p:cNvSpPr>
            <a:spLocks noGrp="1"/>
          </p:cNvSpPr>
          <p:nvPr>
            <p:ph idx="1"/>
          </p:nvPr>
        </p:nvSpPr>
        <p:spPr/>
        <p:txBody>
          <a:bodyPr>
            <a:noAutofit/>
          </a:bodyPr>
          <a:lstStyle/>
          <a:p>
            <a:pPr algn="just"/>
            <a:r>
              <a:rPr lang="pt-BR" sz="1600" dirty="0"/>
              <a:t>O desenvolvimento de</a:t>
            </a:r>
            <a:r>
              <a:rPr lang="pt-BR" sz="1600" i="1" dirty="0"/>
              <a:t> software</a:t>
            </a:r>
            <a:r>
              <a:rPr lang="pt-BR" sz="1600" dirty="0"/>
              <a:t> é aplicado com mais frequência na automação de processos existentes no mundo real ou no fornecimento de soluções para problemas reais de negócios; os processos de negócios são problemas automatizados ou reais. Devemos entender desde o início que o </a:t>
            </a:r>
            <a:r>
              <a:rPr lang="pt-BR" sz="1600" i="1" dirty="0"/>
              <a:t>software</a:t>
            </a:r>
            <a:r>
              <a:rPr lang="pt-BR" sz="1600" dirty="0"/>
              <a:t> é originado e profundamente relacionado ao domínio. Software é composto de código e podemos gastar muito tempo com o código e vê-lo simplesmente como objetos e métodos, no entanto, não se trata apenas disso</a:t>
            </a:r>
            <a:r>
              <a:rPr lang="pt-BR" sz="1600" dirty="0" smtClean="0"/>
              <a:t>.</a:t>
            </a:r>
          </a:p>
          <a:p>
            <a:pPr algn="just"/>
            <a:endParaRPr lang="pt-BR" sz="1600" dirty="0" smtClean="0"/>
          </a:p>
          <a:p>
            <a:pPr algn="just"/>
            <a:r>
              <a:rPr lang="pt-BR" sz="1600" dirty="0"/>
              <a:t>(AVRAM, 2006) nos apresenta uma metáfora interessante. Vamos considerar o processo de fabricação de carros, os trabalhadores envolvidos na fabricação de automóveis podem se especializar na produção de peças do carro, mas ao fabricar tais peças, eles geralmente têm uma visão limitada do processo de fabricação como um todo. Eles passam a ver apenas como uma coleção de partes que devem trabalhar juntas para funcionar, mas um carro é muito mais do que isso.</a:t>
            </a:r>
          </a:p>
          <a:p>
            <a:pPr algn="just"/>
            <a:endParaRPr lang="pt-BR" sz="1600" dirty="0"/>
          </a:p>
        </p:txBody>
      </p:sp>
      <p:sp>
        <p:nvSpPr>
          <p:cNvPr id="4" name="CaixaDeTexto 3"/>
          <p:cNvSpPr txBox="1"/>
          <p:nvPr/>
        </p:nvSpPr>
        <p:spPr>
          <a:xfrm>
            <a:off x="8053910" y="276299"/>
            <a:ext cx="742511" cy="369332"/>
          </a:xfrm>
          <a:prstGeom prst="rect">
            <a:avLst/>
          </a:prstGeom>
          <a:noFill/>
        </p:spPr>
        <p:txBody>
          <a:bodyPr wrap="none" rtlCol="0">
            <a:spAutoFit/>
          </a:bodyPr>
          <a:lstStyle/>
          <a:p>
            <a:r>
              <a:rPr lang="pt-BR" dirty="0" smtClean="0"/>
              <a:t>01/13</a:t>
            </a:r>
            <a:endParaRPr lang="pt-BR" dirty="0"/>
          </a:p>
        </p:txBody>
      </p:sp>
    </p:spTree>
    <p:extLst>
      <p:ext uri="{BB962C8B-B14F-4D97-AF65-F5344CB8AC3E}">
        <p14:creationId xmlns:p14="http://schemas.microsoft.com/office/powerpoint/2010/main" val="2244218232"/>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89528" cy="1143000"/>
          </a:xfrm>
        </p:spPr>
        <p:txBody>
          <a:bodyPr/>
          <a:lstStyle/>
          <a:p>
            <a:r>
              <a:rPr lang="pt-BR" b="1" dirty="0" smtClean="0"/>
              <a:t>Introdução</a:t>
            </a:r>
            <a:endParaRPr lang="pt-BR" b="1" dirty="0"/>
          </a:p>
        </p:txBody>
      </p:sp>
      <p:sp>
        <p:nvSpPr>
          <p:cNvPr id="3" name="Espaço Reservado para Conteúdo 2"/>
          <p:cNvSpPr>
            <a:spLocks noGrp="1"/>
          </p:cNvSpPr>
          <p:nvPr>
            <p:ph idx="1"/>
          </p:nvPr>
        </p:nvSpPr>
        <p:spPr/>
        <p:txBody>
          <a:bodyPr>
            <a:noAutofit/>
          </a:bodyPr>
          <a:lstStyle/>
          <a:p>
            <a:pPr algn="just"/>
            <a:r>
              <a:rPr lang="pt-BR" sz="1600" dirty="0"/>
              <a:t>Um bom carro começa com uma visão, com especificações bem definidas e isso continua com muitos </a:t>
            </a:r>
            <a:r>
              <a:rPr lang="pt-BR" sz="1600" i="1" dirty="0"/>
              <a:t>designs</a:t>
            </a:r>
            <a:r>
              <a:rPr lang="pt-BR" sz="1600" dirty="0"/>
              <a:t>, muitas vezes por meses e até anos, mudanças e refinamentos até chegar a um modelo final, o qual reflete a visão original. Esse processo todo não fica apenas no papel, isso inclui em desenvolver modelos do carro, testar em determinadas condições e verificar se ele funciona e assim o </a:t>
            </a:r>
            <a:r>
              <a:rPr lang="pt-BR" sz="1600" i="1" dirty="0"/>
              <a:t>design</a:t>
            </a:r>
            <a:r>
              <a:rPr lang="pt-BR" sz="1600" dirty="0"/>
              <a:t> é modificado com base nos resultados. Ao final desse processo, o carro é enviado para produção e as peças são criadas e posteriormente montadas juntas</a:t>
            </a:r>
            <a:r>
              <a:rPr lang="pt-BR" sz="1600" dirty="0" smtClean="0"/>
              <a:t>.</a:t>
            </a:r>
          </a:p>
          <a:p>
            <a:pPr algn="just"/>
            <a:endParaRPr lang="pt-BR" sz="1600" dirty="0"/>
          </a:p>
          <a:p>
            <a:pPr algn="just"/>
            <a:r>
              <a:rPr lang="pt-BR" sz="1600" dirty="0"/>
              <a:t>O desenvolvimento de </a:t>
            </a:r>
            <a:r>
              <a:rPr lang="pt-BR" sz="1600" i="1" dirty="0"/>
              <a:t>software</a:t>
            </a:r>
            <a:r>
              <a:rPr lang="pt-BR" sz="1600" dirty="0"/>
              <a:t> é semelhante, não podemos simplesmente sentar e escrever código, isso pode até funcionar em casos triviais, mas não é dessa forma que se criar sistemas</a:t>
            </a:r>
            <a:r>
              <a:rPr lang="pt-BR" sz="1600" i="1" dirty="0"/>
              <a:t> </a:t>
            </a:r>
            <a:r>
              <a:rPr lang="pt-BR" sz="1600" dirty="0"/>
              <a:t>complexos. Para criar um bom </a:t>
            </a:r>
            <a:r>
              <a:rPr lang="pt-BR" sz="1600" i="1" dirty="0"/>
              <a:t>software</a:t>
            </a:r>
            <a:r>
              <a:rPr lang="pt-BR" sz="1600" dirty="0"/>
              <a:t>, você precisa saber o que ele é. Não é possível desenvolver um sistema bancário, a menos que você tenha uma boa compreensão de como funciona um banco, é preciso entender o domínio do sistema bancário.</a:t>
            </a:r>
          </a:p>
          <a:p>
            <a:pPr algn="just"/>
            <a:endParaRPr lang="pt-BR" sz="1600" dirty="0" smtClean="0"/>
          </a:p>
        </p:txBody>
      </p:sp>
      <p:sp>
        <p:nvSpPr>
          <p:cNvPr id="4" name="CaixaDeTexto 3"/>
          <p:cNvSpPr txBox="1"/>
          <p:nvPr/>
        </p:nvSpPr>
        <p:spPr>
          <a:xfrm>
            <a:off x="8053910" y="276299"/>
            <a:ext cx="742511" cy="369332"/>
          </a:xfrm>
          <a:prstGeom prst="rect">
            <a:avLst/>
          </a:prstGeom>
          <a:noFill/>
        </p:spPr>
        <p:txBody>
          <a:bodyPr wrap="none" rtlCol="0">
            <a:spAutoFit/>
          </a:bodyPr>
          <a:lstStyle/>
          <a:p>
            <a:r>
              <a:rPr lang="pt-BR" dirty="0" smtClean="0"/>
              <a:t>02/13</a:t>
            </a:r>
            <a:endParaRPr lang="pt-BR" dirty="0"/>
          </a:p>
        </p:txBody>
      </p:sp>
    </p:spTree>
    <p:extLst>
      <p:ext uri="{BB962C8B-B14F-4D97-AF65-F5344CB8AC3E}">
        <p14:creationId xmlns:p14="http://schemas.microsoft.com/office/powerpoint/2010/main" val="3195461575"/>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89528" cy="1143000"/>
          </a:xfrm>
        </p:spPr>
        <p:txBody>
          <a:bodyPr/>
          <a:lstStyle/>
          <a:p>
            <a:r>
              <a:rPr lang="pt-BR" b="1" dirty="0" smtClean="0"/>
              <a:t>Introdução</a:t>
            </a:r>
            <a:endParaRPr lang="pt-BR" b="1" dirty="0"/>
          </a:p>
        </p:txBody>
      </p:sp>
      <p:sp>
        <p:nvSpPr>
          <p:cNvPr id="3" name="Espaço Reservado para Conteúdo 2"/>
          <p:cNvSpPr>
            <a:spLocks noGrp="1"/>
          </p:cNvSpPr>
          <p:nvPr>
            <p:ph idx="1"/>
          </p:nvPr>
        </p:nvSpPr>
        <p:spPr/>
        <p:txBody>
          <a:bodyPr>
            <a:noAutofit/>
          </a:bodyPr>
          <a:lstStyle/>
          <a:p>
            <a:pPr algn="just"/>
            <a:r>
              <a:rPr lang="pt-BR" sz="1600" dirty="0"/>
              <a:t>O sistema bancário é bem compreendido pelas pessoas de dentro, por seus especialistas. Eles conhecem todos os detalhes, todas as capturas, todos os possíveis problemas, todas as regras. É aqui que devemos sempre começar: o domínio</a:t>
            </a:r>
            <a:r>
              <a:rPr lang="pt-BR" sz="1600" dirty="0" smtClean="0"/>
              <a:t>.</a:t>
            </a:r>
          </a:p>
          <a:p>
            <a:pPr algn="just"/>
            <a:endParaRPr lang="pt-BR" sz="1600" dirty="0"/>
          </a:p>
          <a:p>
            <a:pPr algn="just"/>
            <a:r>
              <a:rPr lang="pt-BR" sz="1600" dirty="0"/>
              <a:t>Quando começamos um projeto de </a:t>
            </a:r>
            <a:r>
              <a:rPr lang="pt-BR" sz="1600" i="1" dirty="0"/>
              <a:t>software</a:t>
            </a:r>
            <a:r>
              <a:rPr lang="pt-BR" sz="1600" dirty="0"/>
              <a:t>, devemos nos concentrar no domínio em que ele está operando. Todo o propósito é aprimorar um domínio específico. Para poder fazer isso, o </a:t>
            </a:r>
            <a:r>
              <a:rPr lang="pt-BR" sz="1600" i="1" dirty="0"/>
              <a:t>software</a:t>
            </a:r>
            <a:r>
              <a:rPr lang="pt-BR" sz="1600" dirty="0"/>
              <a:t> precisa se encaixar harmoniosamente com o domínio para o qual foi criado. Caso contrário, irá introduzir tensão no domínio, provocando mau funcionamento, danos e até mesmo caos</a:t>
            </a:r>
            <a:r>
              <a:rPr lang="pt-BR" sz="1600" dirty="0" smtClean="0"/>
              <a:t>.</a:t>
            </a:r>
          </a:p>
          <a:p>
            <a:pPr algn="just"/>
            <a:endParaRPr lang="pt-BR" sz="1600" dirty="0"/>
          </a:p>
          <a:p>
            <a:pPr algn="just"/>
            <a:r>
              <a:rPr lang="pt-BR" sz="1600" dirty="0"/>
              <a:t>Como podemos fazer o </a:t>
            </a:r>
            <a:r>
              <a:rPr lang="pt-BR" sz="1600" i="1" dirty="0"/>
              <a:t>software</a:t>
            </a:r>
            <a:r>
              <a:rPr lang="pt-BR" sz="1600" dirty="0"/>
              <a:t> se encaixar harmoniosamente com o domínio? A melhor maneira de fazer isso é transforma-lo em um reflexo do domínio. O </a:t>
            </a:r>
            <a:r>
              <a:rPr lang="pt-BR" sz="1600" i="1" dirty="0"/>
              <a:t>software</a:t>
            </a:r>
            <a:r>
              <a:rPr lang="pt-BR" sz="1600" dirty="0"/>
              <a:t> precisa incorporar os conceitos e elementos centrais do domínio e realizar precisamente as relações entre eles e tem que modelar o domínio.</a:t>
            </a:r>
          </a:p>
          <a:p>
            <a:pPr algn="just"/>
            <a:endParaRPr lang="pt-BR" sz="1600" dirty="0"/>
          </a:p>
          <a:p>
            <a:pPr algn="just"/>
            <a:endParaRPr lang="pt-BR" sz="1600" dirty="0" smtClean="0"/>
          </a:p>
        </p:txBody>
      </p:sp>
      <p:sp>
        <p:nvSpPr>
          <p:cNvPr id="4" name="CaixaDeTexto 3"/>
          <p:cNvSpPr txBox="1"/>
          <p:nvPr/>
        </p:nvSpPr>
        <p:spPr>
          <a:xfrm>
            <a:off x="8053910" y="276299"/>
            <a:ext cx="742511" cy="369332"/>
          </a:xfrm>
          <a:prstGeom prst="rect">
            <a:avLst/>
          </a:prstGeom>
          <a:noFill/>
        </p:spPr>
        <p:txBody>
          <a:bodyPr wrap="none" rtlCol="0">
            <a:spAutoFit/>
          </a:bodyPr>
          <a:lstStyle/>
          <a:p>
            <a:r>
              <a:rPr lang="pt-BR" dirty="0" smtClean="0"/>
              <a:t>03/13</a:t>
            </a:r>
            <a:endParaRPr lang="pt-BR" dirty="0"/>
          </a:p>
        </p:txBody>
      </p:sp>
    </p:spTree>
    <p:extLst>
      <p:ext uri="{BB962C8B-B14F-4D97-AF65-F5344CB8AC3E}">
        <p14:creationId xmlns:p14="http://schemas.microsoft.com/office/powerpoint/2010/main" val="3591347367"/>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04664"/>
            <a:ext cx="8289528" cy="1143000"/>
          </a:xfrm>
        </p:spPr>
        <p:txBody>
          <a:bodyPr>
            <a:normAutofit/>
          </a:bodyPr>
          <a:lstStyle/>
          <a:p>
            <a:r>
              <a:rPr lang="pt-BR" sz="3600" b="1" dirty="0" smtClean="0"/>
              <a:t>DOMAIN DRIVEN DESIGN - DDD</a:t>
            </a:r>
            <a:endParaRPr lang="pt-BR" sz="3600" b="1" dirty="0"/>
          </a:p>
        </p:txBody>
      </p:sp>
      <p:sp>
        <p:nvSpPr>
          <p:cNvPr id="3" name="Espaço Reservado para Conteúdo 2"/>
          <p:cNvSpPr>
            <a:spLocks noGrp="1"/>
          </p:cNvSpPr>
          <p:nvPr>
            <p:ph idx="1"/>
          </p:nvPr>
        </p:nvSpPr>
        <p:spPr>
          <a:xfrm>
            <a:off x="457200" y="1700808"/>
            <a:ext cx="8289528" cy="4525963"/>
          </a:xfrm>
        </p:spPr>
        <p:txBody>
          <a:bodyPr>
            <a:noAutofit/>
          </a:bodyPr>
          <a:lstStyle/>
          <a:p>
            <a:pPr marL="0" indent="0" algn="just">
              <a:buNone/>
            </a:pPr>
            <a:r>
              <a:rPr lang="pt-BR" sz="2000" b="1" dirty="0" smtClean="0">
                <a:latin typeface="+mj-lt"/>
              </a:rPr>
              <a:t>O QUE É?</a:t>
            </a:r>
          </a:p>
          <a:p>
            <a:pPr marL="0" indent="0" algn="just">
              <a:buNone/>
            </a:pPr>
            <a:endParaRPr lang="pt-BR" sz="1600" dirty="0" smtClean="0"/>
          </a:p>
          <a:p>
            <a:pPr algn="just"/>
            <a:r>
              <a:rPr lang="pt-BR" sz="1600" dirty="0" smtClean="0"/>
              <a:t>Dentro </a:t>
            </a:r>
            <a:r>
              <a:rPr lang="pt-BR" sz="1600" dirty="0"/>
              <a:t>do desenvolvimento de </a:t>
            </a:r>
            <a:r>
              <a:rPr lang="pt-BR" sz="1600" i="1" dirty="0"/>
              <a:t>software</a:t>
            </a:r>
            <a:r>
              <a:rPr lang="pt-BR" sz="1600" dirty="0"/>
              <a:t>, </a:t>
            </a:r>
            <a:r>
              <a:rPr lang="pt-BR" sz="1600" i="1" dirty="0"/>
              <a:t>Domain </a:t>
            </a:r>
            <a:r>
              <a:rPr lang="pt-BR" sz="1600" i="1" dirty="0" err="1"/>
              <a:t>Driven</a:t>
            </a:r>
            <a:r>
              <a:rPr lang="pt-BR" sz="1600" i="1" dirty="0"/>
              <a:t> Design</a:t>
            </a:r>
            <a:r>
              <a:rPr lang="pt-BR" sz="1600" dirty="0"/>
              <a:t> – DDD é uma abordagem que reúne um conjunto conceitos, princípios e técnicas voltados ao domínio. A ideia básica está centrada no conhecimento do problema para o qual o </a:t>
            </a:r>
            <a:r>
              <a:rPr lang="pt-BR" sz="1600" i="1" dirty="0"/>
              <a:t>software</a:t>
            </a:r>
            <a:r>
              <a:rPr lang="pt-BR" sz="1600" dirty="0"/>
              <a:t> é proposto. Na prática, esse conjunto busca auxiliar o desenvolvedor na tarefa de construir aplicações que reflitam um entendimento do negócio. É a construção a partir da modelagem do domínio real.</a:t>
            </a:r>
          </a:p>
          <a:p>
            <a:pPr algn="just"/>
            <a:endParaRPr lang="pt-BR" sz="1600" dirty="0"/>
          </a:p>
          <a:p>
            <a:pPr marL="0" indent="0" algn="just">
              <a:buNone/>
            </a:pPr>
            <a:r>
              <a:rPr lang="pt-BR" sz="1800" b="1" dirty="0" smtClean="0">
                <a:latin typeface="+mj-lt"/>
              </a:rPr>
              <a:t>O QUE NÃO É?</a:t>
            </a:r>
            <a:endParaRPr lang="pt-BR" sz="1800" b="1" dirty="0">
              <a:latin typeface="+mj-lt"/>
            </a:endParaRPr>
          </a:p>
          <a:p>
            <a:pPr algn="just"/>
            <a:endParaRPr lang="pt-BR" sz="1600" dirty="0" smtClean="0"/>
          </a:p>
          <a:p>
            <a:pPr algn="just"/>
            <a:r>
              <a:rPr lang="pt-BR" sz="1600" dirty="0"/>
              <a:t>Não é uma tecnologia ou metodologia de desenvolvimento de </a:t>
            </a:r>
            <a:r>
              <a:rPr lang="pt-BR" sz="1600" i="1" dirty="0"/>
              <a:t>software</a:t>
            </a:r>
            <a:r>
              <a:rPr lang="pt-BR" sz="1600" dirty="0"/>
              <a:t>. Pode ser utilizado independente da linguagem de programação. Também não é uma arquitetura em camadas, seu principal objetivo é auxiliar a implementação de regras complexas ou processos de negócios. Como o próprio nome já diz é sobre </a:t>
            </a:r>
            <a:r>
              <a:rPr lang="pt-BR" sz="1600" i="1" dirty="0"/>
              <a:t>design</a:t>
            </a:r>
            <a:r>
              <a:rPr lang="pt-BR" sz="1600" dirty="0"/>
              <a:t> guiado pelo domínio (complexidade do negócio)</a:t>
            </a:r>
            <a:endParaRPr lang="pt-BR" sz="1600" dirty="0" smtClean="0"/>
          </a:p>
        </p:txBody>
      </p:sp>
      <p:sp>
        <p:nvSpPr>
          <p:cNvPr id="4" name="CaixaDeTexto 3"/>
          <p:cNvSpPr txBox="1"/>
          <p:nvPr/>
        </p:nvSpPr>
        <p:spPr>
          <a:xfrm>
            <a:off x="8053910" y="276299"/>
            <a:ext cx="742511" cy="369332"/>
          </a:xfrm>
          <a:prstGeom prst="rect">
            <a:avLst/>
          </a:prstGeom>
          <a:noFill/>
        </p:spPr>
        <p:txBody>
          <a:bodyPr wrap="none" rtlCol="0">
            <a:spAutoFit/>
          </a:bodyPr>
          <a:lstStyle/>
          <a:p>
            <a:r>
              <a:rPr lang="pt-BR" dirty="0" smtClean="0"/>
              <a:t>04/13</a:t>
            </a:r>
            <a:endParaRPr lang="pt-BR" dirty="0"/>
          </a:p>
        </p:txBody>
      </p:sp>
    </p:spTree>
    <p:extLst>
      <p:ext uri="{BB962C8B-B14F-4D97-AF65-F5344CB8AC3E}">
        <p14:creationId xmlns:p14="http://schemas.microsoft.com/office/powerpoint/2010/main" val="2760292882"/>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04664"/>
            <a:ext cx="8289528" cy="1143000"/>
          </a:xfrm>
        </p:spPr>
        <p:txBody>
          <a:bodyPr>
            <a:normAutofit fontScale="90000"/>
          </a:bodyPr>
          <a:lstStyle/>
          <a:p>
            <a:r>
              <a:rPr lang="pt-BR" sz="3600" b="1" dirty="0" smtClean="0"/>
              <a:t>EXISTE UM MODELO PARA IMPLEMNTAR DDD?</a:t>
            </a:r>
            <a:endParaRPr lang="pt-BR" sz="3600" b="1" dirty="0"/>
          </a:p>
        </p:txBody>
      </p:sp>
      <p:sp>
        <p:nvSpPr>
          <p:cNvPr id="3" name="Espaço Reservado para Conteúdo 2"/>
          <p:cNvSpPr>
            <a:spLocks noGrp="1"/>
          </p:cNvSpPr>
          <p:nvPr>
            <p:ph idx="1"/>
          </p:nvPr>
        </p:nvSpPr>
        <p:spPr>
          <a:xfrm>
            <a:off x="457200" y="1484784"/>
            <a:ext cx="8289528" cy="4525963"/>
          </a:xfrm>
        </p:spPr>
        <p:txBody>
          <a:bodyPr>
            <a:noAutofit/>
          </a:bodyPr>
          <a:lstStyle/>
          <a:p>
            <a:pPr algn="just"/>
            <a:r>
              <a:rPr lang="pt-BR" sz="1600" dirty="0"/>
              <a:t>A resposta é não! Não existe um modelo, passo-a-passo ou “receita de bolo” de como implementar DDD, mas podemos definir um resumo baseado na literatura e em conhecimentos disponíveis na internet</a:t>
            </a:r>
            <a:r>
              <a:rPr lang="pt-BR" sz="1600" dirty="0" smtClean="0"/>
              <a:t>.</a:t>
            </a:r>
          </a:p>
          <a:p>
            <a:pPr marL="0" indent="0" algn="just">
              <a:buNone/>
            </a:pPr>
            <a:endParaRPr lang="pt-BR" sz="1600" dirty="0" smtClean="0"/>
          </a:p>
          <a:p>
            <a:pPr marL="0" indent="0" algn="just">
              <a:buNone/>
            </a:pPr>
            <a:r>
              <a:rPr lang="pt-BR" sz="2000" b="1" dirty="0"/>
              <a:t>DOMAIN EXPERT</a:t>
            </a:r>
          </a:p>
          <a:p>
            <a:pPr marL="0" indent="0" algn="just">
              <a:buNone/>
            </a:pPr>
            <a:endParaRPr lang="pt-BR" sz="1600" dirty="0"/>
          </a:p>
          <a:p>
            <a:pPr algn="just"/>
            <a:r>
              <a:rPr lang="pt-BR" sz="1600" dirty="0"/>
              <a:t>Sem entender sobre o negócio e suas regras complexas não é possível implementar o DDD. E o que se deve fazer então</a:t>
            </a:r>
            <a:r>
              <a:rPr lang="pt-BR" sz="1600" dirty="0" smtClean="0"/>
              <a:t>?</a:t>
            </a:r>
          </a:p>
          <a:p>
            <a:pPr algn="just"/>
            <a:r>
              <a:rPr lang="pt-BR" sz="1600" dirty="0" smtClean="0"/>
              <a:t> </a:t>
            </a:r>
            <a:r>
              <a:rPr lang="pt-BR" sz="1600" dirty="0"/>
              <a:t>Basicamente é colocar o time de desenvolvimento para trabalhar em sintonia com os </a:t>
            </a:r>
            <a:r>
              <a:rPr lang="pt-BR" sz="1600" i="1" dirty="0"/>
              <a:t>Domain Experts</a:t>
            </a:r>
            <a:r>
              <a:rPr lang="pt-BR" sz="1600" dirty="0"/>
              <a:t>, eles vão guiar os desenvolvedores, tirando dúvidas, definindo regras e nomeando termos utilizados. Para que o resultado seja bom, é preciso saber do negócio, como visto anteriormente, não se faz um sistema bancário, sem nunca ter sido bancário.</a:t>
            </a:r>
          </a:p>
          <a:p>
            <a:pPr algn="just"/>
            <a:endParaRPr lang="pt-BR" sz="1600" dirty="0"/>
          </a:p>
          <a:p>
            <a:pPr marL="0" indent="0" algn="just">
              <a:buNone/>
            </a:pPr>
            <a:endParaRPr lang="pt-BR" sz="2000" b="1" dirty="0">
              <a:latin typeface="+mj-lt"/>
            </a:endParaRPr>
          </a:p>
          <a:p>
            <a:pPr marL="0" indent="0" algn="just">
              <a:buNone/>
            </a:pPr>
            <a:endParaRPr lang="pt-BR" sz="2000" b="1" dirty="0">
              <a:latin typeface="+mj-lt"/>
            </a:endParaRPr>
          </a:p>
        </p:txBody>
      </p:sp>
      <p:sp>
        <p:nvSpPr>
          <p:cNvPr id="4" name="CaixaDeTexto 3"/>
          <p:cNvSpPr txBox="1"/>
          <p:nvPr/>
        </p:nvSpPr>
        <p:spPr>
          <a:xfrm>
            <a:off x="8053910" y="276299"/>
            <a:ext cx="742511" cy="369332"/>
          </a:xfrm>
          <a:prstGeom prst="rect">
            <a:avLst/>
          </a:prstGeom>
          <a:noFill/>
        </p:spPr>
        <p:txBody>
          <a:bodyPr wrap="none" rtlCol="0">
            <a:spAutoFit/>
          </a:bodyPr>
          <a:lstStyle/>
          <a:p>
            <a:r>
              <a:rPr lang="pt-BR" dirty="0" smtClean="0"/>
              <a:t>05/13</a:t>
            </a:r>
            <a:endParaRPr lang="pt-BR" dirty="0"/>
          </a:p>
        </p:txBody>
      </p:sp>
    </p:spTree>
    <p:extLst>
      <p:ext uri="{BB962C8B-B14F-4D97-AF65-F5344CB8AC3E}">
        <p14:creationId xmlns:p14="http://schemas.microsoft.com/office/powerpoint/2010/main" val="3152121368"/>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89528" cy="1143000"/>
          </a:xfrm>
        </p:spPr>
        <p:txBody>
          <a:bodyPr>
            <a:normAutofit fontScale="90000"/>
          </a:bodyPr>
          <a:lstStyle/>
          <a:p>
            <a:r>
              <a:rPr lang="pt-BR" sz="3600" b="1" dirty="0" smtClean="0"/>
              <a:t>EXISTE UM MODELO PARA IMPLEMNTAR DDD?</a:t>
            </a:r>
            <a:endParaRPr lang="pt-BR" sz="3600" b="1" dirty="0"/>
          </a:p>
        </p:txBody>
      </p:sp>
      <p:sp>
        <p:nvSpPr>
          <p:cNvPr id="3" name="Espaço Reservado para Conteúdo 2"/>
          <p:cNvSpPr>
            <a:spLocks noGrp="1"/>
          </p:cNvSpPr>
          <p:nvPr>
            <p:ph idx="1"/>
          </p:nvPr>
        </p:nvSpPr>
        <p:spPr>
          <a:xfrm>
            <a:off x="457200" y="1268760"/>
            <a:ext cx="8289528" cy="4525963"/>
          </a:xfrm>
        </p:spPr>
        <p:txBody>
          <a:bodyPr>
            <a:noAutofit/>
          </a:bodyPr>
          <a:lstStyle/>
          <a:p>
            <a:pPr marL="0" indent="0" algn="just">
              <a:buNone/>
            </a:pPr>
            <a:r>
              <a:rPr lang="pt-BR" sz="2000" b="1" dirty="0" smtClean="0"/>
              <a:t>LINGUAGEM UBÍQUA</a:t>
            </a:r>
            <a:endParaRPr lang="pt-BR" sz="2000" b="1" dirty="0"/>
          </a:p>
          <a:p>
            <a:pPr marL="0" indent="0" algn="just">
              <a:buNone/>
            </a:pPr>
            <a:endParaRPr lang="pt-BR" sz="1600" dirty="0"/>
          </a:p>
          <a:p>
            <a:pPr algn="just"/>
            <a:r>
              <a:rPr lang="pt-BR" sz="1600" dirty="0"/>
              <a:t>Imaginemos agora que o time de desenvolvedores e os </a:t>
            </a:r>
            <a:r>
              <a:rPr lang="pt-BR" sz="1600" i="1" dirty="0"/>
              <a:t>Domain Experts</a:t>
            </a:r>
            <a:r>
              <a:rPr lang="pt-BR" sz="1600" dirty="0"/>
              <a:t> estão trabalhando juntos, quais dificuldades os times podem enfrentar? Sabemos que os desenvolvedores têm em suas mentes classes, métodos, algoritmos, </a:t>
            </a:r>
            <a:r>
              <a:rPr lang="pt-BR" sz="1600" i="1" dirty="0" err="1"/>
              <a:t>patterns</a:t>
            </a:r>
            <a:r>
              <a:rPr lang="pt-BR" sz="1600" dirty="0"/>
              <a:t>, POO, polimorfismo e muitos outros termos técnicos e os </a:t>
            </a:r>
            <a:r>
              <a:rPr lang="pt-BR" sz="1600" i="1" dirty="0"/>
              <a:t>Domain Experts</a:t>
            </a:r>
            <a:r>
              <a:rPr lang="pt-BR" sz="1600" dirty="0"/>
              <a:t> (pegamos o monitoramento de trafego aéreo como exemplo) sabem sobre voos, rotas, altitudes, latitudes e longitudes. Como eles vão se comunicar de forma clara e concisa, para que todos tenham o real entendimento sobre o assunto</a:t>
            </a:r>
            <a:r>
              <a:rPr lang="pt-BR" sz="1600" dirty="0" smtClean="0"/>
              <a:t>?</a:t>
            </a:r>
          </a:p>
          <a:p>
            <a:pPr algn="just"/>
            <a:endParaRPr lang="pt-BR" sz="1600" b="1" dirty="0">
              <a:latin typeface="+mj-lt"/>
            </a:endParaRPr>
          </a:p>
          <a:p>
            <a:pPr algn="just"/>
            <a:r>
              <a:rPr lang="pt-BR" sz="1600" dirty="0"/>
              <a:t>A resposta é: A linguagem ubíqua, ou seja, uma linguagem compartilhada e desenvolvida pelas duas equipes e todos devem fazer uso dela para expressar corretamente os processos do negócio onde termos estritamente técnicos são substituídos por termos que o todos compreendam. </a:t>
            </a:r>
            <a:endParaRPr lang="pt-BR" sz="2000" b="1" dirty="0">
              <a:latin typeface="+mj-lt"/>
            </a:endParaRPr>
          </a:p>
        </p:txBody>
      </p:sp>
      <p:sp>
        <p:nvSpPr>
          <p:cNvPr id="4" name="CaixaDeTexto 3"/>
          <p:cNvSpPr txBox="1"/>
          <p:nvPr/>
        </p:nvSpPr>
        <p:spPr>
          <a:xfrm>
            <a:off x="8053910" y="276299"/>
            <a:ext cx="742511" cy="369332"/>
          </a:xfrm>
          <a:prstGeom prst="rect">
            <a:avLst/>
          </a:prstGeom>
          <a:noFill/>
        </p:spPr>
        <p:txBody>
          <a:bodyPr wrap="none" rtlCol="0">
            <a:spAutoFit/>
          </a:bodyPr>
          <a:lstStyle/>
          <a:p>
            <a:r>
              <a:rPr lang="pt-BR" dirty="0" smtClean="0"/>
              <a:t>06/13</a:t>
            </a:r>
            <a:endParaRPr lang="pt-BR" dirty="0"/>
          </a:p>
        </p:txBody>
      </p:sp>
      <p:pic>
        <p:nvPicPr>
          <p:cNvPr id="5" name="Imagem 4"/>
          <p:cNvPicPr/>
          <p:nvPr/>
        </p:nvPicPr>
        <p:blipFill>
          <a:blip r:embed="rId2">
            <a:extLst>
              <a:ext uri="{28A0092B-C50C-407E-A947-70E740481C1C}">
                <a14:useLocalDpi xmlns:a14="http://schemas.microsoft.com/office/drawing/2010/main" val="0"/>
              </a:ext>
            </a:extLst>
          </a:blip>
          <a:stretch>
            <a:fillRect/>
          </a:stretch>
        </p:blipFill>
        <p:spPr>
          <a:xfrm>
            <a:off x="5364088" y="4941168"/>
            <a:ext cx="3142877" cy="1674734"/>
          </a:xfrm>
          <a:prstGeom prst="rect">
            <a:avLst/>
          </a:prstGeom>
          <a:ln>
            <a:solidFill>
              <a:schemeClr val="tx1"/>
            </a:solidFill>
          </a:ln>
        </p:spPr>
      </p:pic>
    </p:spTree>
    <p:extLst>
      <p:ext uri="{BB962C8B-B14F-4D97-AF65-F5344CB8AC3E}">
        <p14:creationId xmlns:p14="http://schemas.microsoft.com/office/powerpoint/2010/main" val="1543106853"/>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89528" cy="1143000"/>
          </a:xfrm>
        </p:spPr>
        <p:txBody>
          <a:bodyPr>
            <a:normAutofit fontScale="90000"/>
          </a:bodyPr>
          <a:lstStyle/>
          <a:p>
            <a:r>
              <a:rPr lang="pt-BR" sz="3600" b="1" dirty="0" smtClean="0"/>
              <a:t>EXISTE UM MODELO PARA IMPLEMNTAR DDD?</a:t>
            </a:r>
            <a:endParaRPr lang="pt-BR" sz="3600" b="1" dirty="0"/>
          </a:p>
        </p:txBody>
      </p:sp>
      <p:sp>
        <p:nvSpPr>
          <p:cNvPr id="3" name="Espaço Reservado para Conteúdo 2"/>
          <p:cNvSpPr>
            <a:spLocks noGrp="1"/>
          </p:cNvSpPr>
          <p:nvPr>
            <p:ph idx="1"/>
          </p:nvPr>
        </p:nvSpPr>
        <p:spPr>
          <a:xfrm>
            <a:off x="457200" y="1268760"/>
            <a:ext cx="8289528" cy="4525963"/>
          </a:xfrm>
        </p:spPr>
        <p:txBody>
          <a:bodyPr>
            <a:noAutofit/>
          </a:bodyPr>
          <a:lstStyle/>
          <a:p>
            <a:pPr marL="0" indent="0" algn="just">
              <a:buNone/>
            </a:pPr>
            <a:r>
              <a:rPr lang="pt-BR" sz="2000" b="1" dirty="0" smtClean="0"/>
              <a:t>BOUNDED CONTEXT</a:t>
            </a:r>
            <a:endParaRPr lang="pt-BR" sz="2000" b="1" dirty="0"/>
          </a:p>
          <a:p>
            <a:pPr marL="0" indent="0" algn="just">
              <a:buNone/>
            </a:pPr>
            <a:endParaRPr lang="pt-BR" sz="1600" dirty="0"/>
          </a:p>
          <a:p>
            <a:pPr algn="just"/>
            <a:r>
              <a:rPr lang="pt-BR" sz="1600" dirty="0"/>
              <a:t>Os </a:t>
            </a:r>
            <a:r>
              <a:rPr lang="pt-BR" sz="1600" i="1" dirty="0" err="1"/>
              <a:t>Bounded</a:t>
            </a:r>
            <a:r>
              <a:rPr lang="pt-BR" sz="1600" i="1" dirty="0"/>
              <a:t> </a:t>
            </a:r>
            <a:r>
              <a:rPr lang="pt-BR" sz="1600" i="1" dirty="0" err="1"/>
              <a:t>Contexts</a:t>
            </a:r>
            <a:r>
              <a:rPr lang="pt-BR" sz="1600" dirty="0"/>
              <a:t> buscam delimitar um domínio complexo em contextos menores e baseados nas regras do negócio em questão, ou seja, você deve delimitar as intenções das entidades com base no contexto que ela pertence. Veja a </a:t>
            </a:r>
            <a:r>
              <a:rPr lang="pt-BR" sz="1600" dirty="0" smtClean="0"/>
              <a:t>figura, </a:t>
            </a:r>
            <a:r>
              <a:rPr lang="pt-BR" sz="1600" dirty="0"/>
              <a:t>ela ilustra contextos delimitados onde </a:t>
            </a:r>
            <a:r>
              <a:rPr lang="pt-BR" sz="1600" i="1" dirty="0" err="1"/>
              <a:t>Customer</a:t>
            </a:r>
            <a:r>
              <a:rPr lang="pt-BR" sz="1600" dirty="0"/>
              <a:t> e </a:t>
            </a:r>
            <a:r>
              <a:rPr lang="pt-BR" sz="1600" i="1" dirty="0" err="1"/>
              <a:t>Product</a:t>
            </a:r>
            <a:r>
              <a:rPr lang="pt-BR" sz="1600" dirty="0"/>
              <a:t> aparecem mais de uma vez, no entanto, em contextos diferentes e com papeis e comportamentos diferentes.</a:t>
            </a:r>
          </a:p>
        </p:txBody>
      </p:sp>
      <p:sp>
        <p:nvSpPr>
          <p:cNvPr id="4" name="CaixaDeTexto 3"/>
          <p:cNvSpPr txBox="1"/>
          <p:nvPr/>
        </p:nvSpPr>
        <p:spPr>
          <a:xfrm>
            <a:off x="8053910" y="276299"/>
            <a:ext cx="742511" cy="369332"/>
          </a:xfrm>
          <a:prstGeom prst="rect">
            <a:avLst/>
          </a:prstGeom>
          <a:noFill/>
        </p:spPr>
        <p:txBody>
          <a:bodyPr wrap="none" rtlCol="0">
            <a:spAutoFit/>
          </a:bodyPr>
          <a:lstStyle/>
          <a:p>
            <a:r>
              <a:rPr lang="pt-BR" dirty="0" smtClean="0"/>
              <a:t>07/13</a:t>
            </a:r>
            <a:endParaRPr lang="pt-BR" dirty="0"/>
          </a:p>
        </p:txBody>
      </p:sp>
      <p:pic>
        <p:nvPicPr>
          <p:cNvPr id="6" name="Imagem 5"/>
          <p:cNvPicPr/>
          <p:nvPr/>
        </p:nvPicPr>
        <p:blipFill>
          <a:blip r:embed="rId2">
            <a:extLst>
              <a:ext uri="{28A0092B-C50C-407E-A947-70E740481C1C}">
                <a14:useLocalDpi xmlns:a14="http://schemas.microsoft.com/office/drawing/2010/main" val="0"/>
              </a:ext>
            </a:extLst>
          </a:blip>
          <a:stretch>
            <a:fillRect/>
          </a:stretch>
        </p:blipFill>
        <p:spPr>
          <a:xfrm>
            <a:off x="2339752" y="3470101"/>
            <a:ext cx="5040560" cy="3199259"/>
          </a:xfrm>
          <a:prstGeom prst="rect">
            <a:avLst/>
          </a:prstGeom>
        </p:spPr>
      </p:pic>
    </p:spTree>
    <p:extLst>
      <p:ext uri="{BB962C8B-B14F-4D97-AF65-F5344CB8AC3E}">
        <p14:creationId xmlns:p14="http://schemas.microsoft.com/office/powerpoint/2010/main" val="1586827077"/>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289528" cy="1143000"/>
          </a:xfrm>
        </p:spPr>
        <p:txBody>
          <a:bodyPr>
            <a:normAutofit fontScale="90000"/>
          </a:bodyPr>
          <a:lstStyle/>
          <a:p>
            <a:r>
              <a:rPr lang="pt-BR" sz="3600" b="1" dirty="0" smtClean="0"/>
              <a:t>EXISTE UM MODELO PARA IMPLEMNTAR DDD?</a:t>
            </a:r>
            <a:endParaRPr lang="pt-BR" sz="3600" b="1" dirty="0"/>
          </a:p>
        </p:txBody>
      </p:sp>
      <p:sp>
        <p:nvSpPr>
          <p:cNvPr id="3" name="Espaço Reservado para Conteúdo 2"/>
          <p:cNvSpPr>
            <a:spLocks noGrp="1"/>
          </p:cNvSpPr>
          <p:nvPr>
            <p:ph idx="1"/>
          </p:nvPr>
        </p:nvSpPr>
        <p:spPr>
          <a:xfrm>
            <a:off x="457200" y="1495325"/>
            <a:ext cx="8289528" cy="4525963"/>
          </a:xfrm>
        </p:spPr>
        <p:txBody>
          <a:bodyPr>
            <a:noAutofit/>
          </a:bodyPr>
          <a:lstStyle/>
          <a:p>
            <a:pPr marL="0" indent="0" algn="just">
              <a:buNone/>
            </a:pPr>
            <a:r>
              <a:rPr lang="pt-BR" sz="2000" b="1" dirty="0" smtClean="0"/>
              <a:t>BOUNDED CONTEXT</a:t>
            </a:r>
            <a:endParaRPr lang="pt-BR" sz="2000" b="1" dirty="0"/>
          </a:p>
          <a:p>
            <a:pPr marL="0" indent="0" algn="just">
              <a:buNone/>
            </a:pPr>
            <a:endParaRPr lang="pt-BR" sz="1600" dirty="0"/>
          </a:p>
          <a:p>
            <a:pPr algn="just"/>
            <a:r>
              <a:rPr lang="pt-BR" sz="1600" dirty="0"/>
              <a:t>Analisando a </a:t>
            </a:r>
            <a:r>
              <a:rPr lang="pt-BR" sz="1600" dirty="0" smtClean="0"/>
              <a:t>figura </a:t>
            </a:r>
            <a:r>
              <a:rPr lang="pt-BR" sz="1600" dirty="0"/>
              <a:t>podemos compreender que no contexto de suporte, o cliente pode conter apenas o nome e telefone e assim a equipe de suporte saberá com quem está auxiliando e uma forma de contato. Já em vendas, existe a necessidade de mais informações como por exemplo endereço de cobrança e/ou entrega. A identificação desses detalhes requer uma boa harmonia entre os </a:t>
            </a:r>
            <a:r>
              <a:rPr lang="pt-BR" sz="1600" dirty="0" smtClean="0"/>
              <a:t>desenvolvedores </a:t>
            </a:r>
            <a:r>
              <a:rPr lang="pt-BR" sz="1600" dirty="0"/>
              <a:t>e os </a:t>
            </a:r>
            <a:r>
              <a:rPr lang="pt-BR" sz="1600" i="1" dirty="0"/>
              <a:t>Domain Experts</a:t>
            </a:r>
            <a:r>
              <a:rPr lang="pt-BR" sz="1600" dirty="0" smtClean="0"/>
              <a:t>.</a:t>
            </a:r>
          </a:p>
          <a:p>
            <a:pPr algn="just"/>
            <a:endParaRPr lang="pt-BR" sz="1600" dirty="0"/>
          </a:p>
          <a:p>
            <a:pPr algn="just"/>
            <a:r>
              <a:rPr lang="pt-BR" sz="1600" dirty="0"/>
              <a:t>Mas representar a mesma entidade em diversos contextos não seria duplicar código? A resposta é não, pois existe uma segregação de comportamentos da entidade conforme o contexto em que ela está definida. Isso não importa se os dados serão persistidos em uma mesma tabela ou em tabelas diferentes.</a:t>
            </a:r>
          </a:p>
          <a:p>
            <a:pPr algn="just"/>
            <a:endParaRPr lang="pt-BR" sz="1600" dirty="0"/>
          </a:p>
        </p:txBody>
      </p:sp>
      <p:sp>
        <p:nvSpPr>
          <p:cNvPr id="4" name="CaixaDeTexto 3"/>
          <p:cNvSpPr txBox="1"/>
          <p:nvPr/>
        </p:nvSpPr>
        <p:spPr>
          <a:xfrm>
            <a:off x="8053910" y="276299"/>
            <a:ext cx="742511" cy="369332"/>
          </a:xfrm>
          <a:prstGeom prst="rect">
            <a:avLst/>
          </a:prstGeom>
          <a:noFill/>
        </p:spPr>
        <p:txBody>
          <a:bodyPr wrap="none" rtlCol="0">
            <a:spAutoFit/>
          </a:bodyPr>
          <a:lstStyle/>
          <a:p>
            <a:r>
              <a:rPr lang="pt-BR" dirty="0" smtClean="0"/>
              <a:t>08/13</a:t>
            </a:r>
          </a:p>
        </p:txBody>
      </p:sp>
    </p:spTree>
    <p:extLst>
      <p:ext uri="{BB962C8B-B14F-4D97-AF65-F5344CB8AC3E}">
        <p14:creationId xmlns:p14="http://schemas.microsoft.com/office/powerpoint/2010/main" val="945058025"/>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1550</Words>
  <Application>Microsoft Office PowerPoint</Application>
  <PresentationFormat>Apresentação na tela (4:3)</PresentationFormat>
  <Paragraphs>95</Paragraphs>
  <Slides>14</Slides>
  <Notes>0</Notes>
  <HiddenSlides>0</HiddenSlides>
  <MMClips>0</MMClips>
  <ScaleCrop>false</ScaleCrop>
  <HeadingPairs>
    <vt:vector size="4" baseType="variant">
      <vt:variant>
        <vt:lpstr>Tema</vt:lpstr>
      </vt:variant>
      <vt:variant>
        <vt:i4>1</vt:i4>
      </vt:variant>
      <vt:variant>
        <vt:lpstr>Títulos de slides</vt:lpstr>
      </vt:variant>
      <vt:variant>
        <vt:i4>14</vt:i4>
      </vt:variant>
    </vt:vector>
  </HeadingPairs>
  <TitlesOfParts>
    <vt:vector size="15" baseType="lpstr">
      <vt:lpstr>Tema do Office</vt:lpstr>
      <vt:lpstr>INTRODUÇÃO AOS CONCEITOS DE DOMAIN DRIVEN DESIGN - DDD</vt:lpstr>
      <vt:lpstr>Introdução</vt:lpstr>
      <vt:lpstr>Introdução</vt:lpstr>
      <vt:lpstr>Introdução</vt:lpstr>
      <vt:lpstr>DOMAIN DRIVEN DESIGN - DDD</vt:lpstr>
      <vt:lpstr>EXISTE UM MODELO PARA IMPLEMNTAR DDD?</vt:lpstr>
      <vt:lpstr>EXISTE UM MODELO PARA IMPLEMNTAR DDD?</vt:lpstr>
      <vt:lpstr>EXISTE UM MODELO PARA IMPLEMNTAR DDD?</vt:lpstr>
      <vt:lpstr>EXISTE UM MODELO PARA IMPLEMNTAR DDD?</vt:lpstr>
      <vt:lpstr>EXISTE UM MODELO PARA IMPLEMNTAR DDD?</vt:lpstr>
      <vt:lpstr>EXISTE UM MODELO PARA IMPLEMNTAR DDD?</vt:lpstr>
      <vt:lpstr>MODELAGEM ESTRATÉGICA</vt:lpstr>
      <vt:lpstr>RESUMINDO</vt:lpstr>
      <vt:lpstr>TEMA MENTORIA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AOS CONCEITOS DE DOMAIN DRIVEN DESIGN - DDD</dc:title>
  <dc:creator>Rafael Arthur</dc:creator>
  <cp:lastModifiedBy>Rafael</cp:lastModifiedBy>
  <cp:revision>29</cp:revision>
  <dcterms:created xsi:type="dcterms:W3CDTF">2019-08-17T16:41:41Z</dcterms:created>
  <dcterms:modified xsi:type="dcterms:W3CDTF">2019-08-17T17:41:13Z</dcterms:modified>
</cp:coreProperties>
</file>