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handoutMasterIdLst>
    <p:handoutMasterId r:id="rId22"/>
  </p:handoutMasterIdLst>
  <p:sldIdLst>
    <p:sldId id="259" r:id="rId5"/>
    <p:sldId id="258" r:id="rId6"/>
    <p:sldId id="263" r:id="rId7"/>
    <p:sldId id="264" r:id="rId8"/>
    <p:sldId id="265" r:id="rId9"/>
    <p:sldId id="266" r:id="rId10"/>
    <p:sldId id="267" r:id="rId11"/>
    <p:sldId id="268" r:id="rId12"/>
    <p:sldId id="269" r:id="rId13"/>
    <p:sldId id="270" r:id="rId14"/>
    <p:sldId id="271" r:id="rId15"/>
    <p:sldId id="272" r:id="rId16"/>
    <p:sldId id="273" r:id="rId17"/>
    <p:sldId id="276" r:id="rId18"/>
    <p:sldId id="275" r:id="rId19"/>
    <p:sldId id="274" r:id="rId20"/>
    <p:sldId id="262" r:id="rId21"/>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A023A"/>
    <a:srgbClr val="5E013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65" d="100"/>
          <a:sy n="65" d="100"/>
        </p:scale>
        <p:origin x="678" y="78"/>
      </p:cViewPr>
      <p:guideLst/>
    </p:cSldViewPr>
  </p:slideViewPr>
  <p:notesTextViewPr>
    <p:cViewPr>
      <p:scale>
        <a:sx n="1" d="1"/>
        <a:sy n="1" d="1"/>
      </p:scale>
      <p:origin x="0" y="0"/>
    </p:cViewPr>
  </p:notesTextViewPr>
  <p:notesViewPr>
    <p:cSldViewPr snapToGrid="0">
      <p:cViewPr varScale="1">
        <p:scale>
          <a:sx n="88" d="100"/>
          <a:sy n="88" d="100"/>
        </p:scale>
        <p:origin x="3822"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B52CE9F-3EF7-46EE-B391-82811D6E863C}" type="datetimeFigureOut">
              <a:rPr lang="pt-BR" smtClean="0"/>
              <a:t>24/08/2019</a:t>
            </a:fld>
            <a:endParaRPr lang="pt-BR"/>
          </a:p>
        </p:txBody>
      </p:sp>
      <p:sp>
        <p:nvSpPr>
          <p:cNvPr id="4" name="Espaço Reservado para Rodapé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5" name="Espaço Reservado para Número de Slide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34D7A71-2BFB-4D35-BCC7-CBC6D207443F}" type="slidenum">
              <a:rPr lang="pt-BR" smtClean="0"/>
              <a:t>‹nº›</a:t>
            </a:fld>
            <a:endParaRPr lang="pt-BR"/>
          </a:p>
        </p:txBody>
      </p:sp>
    </p:spTree>
    <p:extLst>
      <p:ext uri="{BB962C8B-B14F-4D97-AF65-F5344CB8AC3E}">
        <p14:creationId xmlns:p14="http://schemas.microsoft.com/office/powerpoint/2010/main" val="184986300"/>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jp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lide de Abertura IT DB1">
    <p:spTree>
      <p:nvGrpSpPr>
        <p:cNvPr id="1" name=""/>
        <p:cNvGrpSpPr/>
        <p:nvPr/>
      </p:nvGrpSpPr>
      <p:grpSpPr>
        <a:xfrm>
          <a:off x="0" y="0"/>
          <a:ext cx="0" cy="0"/>
          <a:chOff x="0" y="0"/>
          <a:chExt cx="0" cy="0"/>
        </a:xfrm>
      </p:grpSpPr>
      <p:pic>
        <p:nvPicPr>
          <p:cNvPr id="2" name="Imagem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4317160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03_Cabeçalho da Seção">
    <p:spTree>
      <p:nvGrpSpPr>
        <p:cNvPr id="1" name=""/>
        <p:cNvGrpSpPr/>
        <p:nvPr/>
      </p:nvGrpSpPr>
      <p:grpSpPr>
        <a:xfrm>
          <a:off x="0" y="0"/>
          <a:ext cx="0" cy="0"/>
          <a:chOff x="0" y="0"/>
          <a:chExt cx="0" cy="0"/>
        </a:xfrm>
      </p:grpSpPr>
      <p:pic>
        <p:nvPicPr>
          <p:cNvPr id="5" name="Imagem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ítulo 1"/>
          <p:cNvSpPr>
            <a:spLocks noGrp="1"/>
          </p:cNvSpPr>
          <p:nvPr>
            <p:ph type="title"/>
          </p:nvPr>
        </p:nvSpPr>
        <p:spPr>
          <a:xfrm>
            <a:off x="765946" y="1911181"/>
            <a:ext cx="5667805" cy="2611397"/>
          </a:xfrm>
        </p:spPr>
        <p:txBody>
          <a:bodyPr anchor="b"/>
          <a:lstStyle>
            <a:lvl1pPr>
              <a:defRPr sz="6000">
                <a:solidFill>
                  <a:schemeClr val="bg1"/>
                </a:solidFill>
              </a:defRPr>
            </a:lvl1pPr>
          </a:lstStyle>
          <a:p>
            <a:r>
              <a:rPr lang="pt-BR" dirty="0"/>
              <a:t>Clique para editar o título mestre</a:t>
            </a:r>
          </a:p>
        </p:txBody>
      </p:sp>
      <p:sp>
        <p:nvSpPr>
          <p:cNvPr id="3" name="Espaço Reservado para Texto 2"/>
          <p:cNvSpPr>
            <a:spLocks noGrp="1"/>
          </p:cNvSpPr>
          <p:nvPr>
            <p:ph type="body" idx="1"/>
          </p:nvPr>
        </p:nvSpPr>
        <p:spPr>
          <a:xfrm>
            <a:off x="765946" y="4626709"/>
            <a:ext cx="5667805" cy="909121"/>
          </a:xfrm>
        </p:spPr>
        <p:txBody>
          <a:bodyPr/>
          <a:lstStyle>
            <a:lvl1pPr marL="0" indent="0">
              <a:buNone/>
              <a:defRPr sz="2400">
                <a:solidFill>
                  <a:schemeClr val="bg1">
                    <a:lumMod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dirty="0"/>
              <a:t>Editar estilos de texto Mestre</a:t>
            </a:r>
          </a:p>
        </p:txBody>
      </p:sp>
    </p:spTree>
    <p:extLst>
      <p:ext uri="{BB962C8B-B14F-4D97-AF65-F5344CB8AC3E}">
        <p14:creationId xmlns:p14="http://schemas.microsoft.com/office/powerpoint/2010/main" val="3924921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reserve="1">
  <p:cSld name="04_Cabeçalho da Seção">
    <p:spTree>
      <p:nvGrpSpPr>
        <p:cNvPr id="1" name=""/>
        <p:cNvGrpSpPr/>
        <p:nvPr/>
      </p:nvGrpSpPr>
      <p:grpSpPr>
        <a:xfrm>
          <a:off x="0" y="0"/>
          <a:ext cx="0" cy="0"/>
          <a:chOff x="0" y="0"/>
          <a:chExt cx="0" cy="0"/>
        </a:xfrm>
      </p:grpSpPr>
      <p:pic>
        <p:nvPicPr>
          <p:cNvPr id="5" name="Imagem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ítulo 1"/>
          <p:cNvSpPr>
            <a:spLocks noGrp="1"/>
          </p:cNvSpPr>
          <p:nvPr>
            <p:ph type="title"/>
          </p:nvPr>
        </p:nvSpPr>
        <p:spPr>
          <a:xfrm>
            <a:off x="765946" y="1911181"/>
            <a:ext cx="5667805" cy="2611397"/>
          </a:xfrm>
        </p:spPr>
        <p:txBody>
          <a:bodyPr anchor="b"/>
          <a:lstStyle>
            <a:lvl1pPr>
              <a:defRPr sz="6000">
                <a:solidFill>
                  <a:schemeClr val="bg1"/>
                </a:solidFill>
              </a:defRPr>
            </a:lvl1pPr>
          </a:lstStyle>
          <a:p>
            <a:r>
              <a:rPr lang="pt-BR" dirty="0"/>
              <a:t>Clique para editar o título mestre</a:t>
            </a:r>
          </a:p>
        </p:txBody>
      </p:sp>
      <p:sp>
        <p:nvSpPr>
          <p:cNvPr id="3" name="Espaço Reservado para Texto 2"/>
          <p:cNvSpPr>
            <a:spLocks noGrp="1"/>
          </p:cNvSpPr>
          <p:nvPr>
            <p:ph type="body" idx="1"/>
          </p:nvPr>
        </p:nvSpPr>
        <p:spPr>
          <a:xfrm>
            <a:off x="765946" y="4626709"/>
            <a:ext cx="5667805" cy="909121"/>
          </a:xfrm>
        </p:spPr>
        <p:txBody>
          <a:bodyPr/>
          <a:lstStyle>
            <a:lvl1pPr marL="0" indent="0">
              <a:buNone/>
              <a:defRPr sz="2400">
                <a:solidFill>
                  <a:schemeClr val="bg1">
                    <a:lumMod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dirty="0"/>
              <a:t>Editar estilos de texto Mestre</a:t>
            </a:r>
          </a:p>
        </p:txBody>
      </p:sp>
    </p:spTree>
    <p:extLst>
      <p:ext uri="{BB962C8B-B14F-4D97-AF65-F5344CB8AC3E}">
        <p14:creationId xmlns:p14="http://schemas.microsoft.com/office/powerpoint/2010/main" val="22762783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pic>
        <p:nvPicPr>
          <p:cNvPr id="5" name="Imagem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ítulo 1"/>
          <p:cNvSpPr>
            <a:spLocks noGrp="1"/>
          </p:cNvSpPr>
          <p:nvPr>
            <p:ph type="title"/>
          </p:nvPr>
        </p:nvSpPr>
        <p:spPr/>
        <p:txBody>
          <a:bodyPr/>
          <a:lstStyle>
            <a:lvl1pPr>
              <a:defRPr>
                <a:solidFill>
                  <a:srgbClr val="CA023A"/>
                </a:solidFill>
              </a:defRPr>
            </a:lvl1pPr>
          </a:lstStyle>
          <a:p>
            <a:r>
              <a:rPr lang="pt-BR" dirty="0"/>
              <a:t>Clique para editar o título mestre</a:t>
            </a:r>
          </a:p>
        </p:txBody>
      </p:sp>
      <p:sp>
        <p:nvSpPr>
          <p:cNvPr id="3" name="Espaço Reservado para Conteúdo 2"/>
          <p:cNvSpPr>
            <a:spLocks noGrp="1"/>
          </p:cNvSpPr>
          <p:nvPr>
            <p:ph sz="half" idx="1"/>
          </p:nvPr>
        </p:nvSpPr>
        <p:spPr>
          <a:xfrm>
            <a:off x="838200" y="1825626"/>
            <a:ext cx="5181600" cy="4402180"/>
          </a:xfrm>
        </p:spPr>
        <p:txBody>
          <a:bodyPr/>
          <a:lstStyle>
            <a:lvl1pPr>
              <a:defRPr>
                <a:solidFill>
                  <a:schemeClr val="bg2">
                    <a:lumMod val="25000"/>
                  </a:schemeClr>
                </a:solidFill>
              </a:defRPr>
            </a:lvl1pPr>
            <a:lvl2pPr>
              <a:defRPr>
                <a:solidFill>
                  <a:schemeClr val="bg2">
                    <a:lumMod val="25000"/>
                  </a:schemeClr>
                </a:solidFill>
              </a:defRPr>
            </a:lvl2pPr>
            <a:lvl3pPr>
              <a:defRPr>
                <a:solidFill>
                  <a:schemeClr val="bg2">
                    <a:lumMod val="25000"/>
                  </a:schemeClr>
                </a:solidFill>
              </a:defRPr>
            </a:lvl3pPr>
            <a:lvl4pPr>
              <a:defRPr>
                <a:solidFill>
                  <a:schemeClr val="bg2">
                    <a:lumMod val="25000"/>
                  </a:schemeClr>
                </a:solidFill>
              </a:defRPr>
            </a:lvl4pPr>
            <a:lvl5pPr>
              <a:defRPr>
                <a:solidFill>
                  <a:schemeClr val="bg2">
                    <a:lumMod val="25000"/>
                  </a:schemeClr>
                </a:solidFill>
              </a:defRPr>
            </a:lvl5pPr>
          </a:lstStyle>
          <a:p>
            <a:pPr lvl="0"/>
            <a:r>
              <a:rPr lang="pt-BR" dirty="0"/>
              <a:t>Editar estilos de texto Mestre</a:t>
            </a:r>
          </a:p>
          <a:p>
            <a:pPr lvl="1"/>
            <a:r>
              <a:rPr lang="pt-BR" dirty="0"/>
              <a:t>Segundo nível</a:t>
            </a:r>
          </a:p>
          <a:p>
            <a:pPr lvl="2"/>
            <a:r>
              <a:rPr lang="pt-BR" dirty="0"/>
              <a:t>Terceiro nível</a:t>
            </a:r>
          </a:p>
          <a:p>
            <a:pPr lvl="3"/>
            <a:r>
              <a:rPr lang="pt-BR" dirty="0"/>
              <a:t>Quarto nível</a:t>
            </a:r>
          </a:p>
          <a:p>
            <a:pPr lvl="4"/>
            <a:r>
              <a:rPr lang="pt-BR" dirty="0"/>
              <a:t>Quinto nível</a:t>
            </a:r>
          </a:p>
        </p:txBody>
      </p:sp>
      <p:sp>
        <p:nvSpPr>
          <p:cNvPr id="4" name="Espaço Reservado para Conteúdo 3"/>
          <p:cNvSpPr>
            <a:spLocks noGrp="1"/>
          </p:cNvSpPr>
          <p:nvPr>
            <p:ph sz="half" idx="2"/>
          </p:nvPr>
        </p:nvSpPr>
        <p:spPr>
          <a:xfrm>
            <a:off x="6172200" y="1825626"/>
            <a:ext cx="5181600" cy="4402180"/>
          </a:xfrm>
        </p:spPr>
        <p:txBody>
          <a:bodyPr/>
          <a:lstStyle>
            <a:lvl1pPr>
              <a:defRPr>
                <a:solidFill>
                  <a:schemeClr val="bg2">
                    <a:lumMod val="25000"/>
                  </a:schemeClr>
                </a:solidFill>
              </a:defRPr>
            </a:lvl1pPr>
            <a:lvl2pPr>
              <a:defRPr>
                <a:solidFill>
                  <a:schemeClr val="bg2">
                    <a:lumMod val="25000"/>
                  </a:schemeClr>
                </a:solidFill>
              </a:defRPr>
            </a:lvl2pPr>
            <a:lvl3pPr>
              <a:defRPr>
                <a:solidFill>
                  <a:schemeClr val="bg2">
                    <a:lumMod val="25000"/>
                  </a:schemeClr>
                </a:solidFill>
              </a:defRPr>
            </a:lvl3pPr>
            <a:lvl4pPr>
              <a:defRPr>
                <a:solidFill>
                  <a:schemeClr val="bg2">
                    <a:lumMod val="25000"/>
                  </a:schemeClr>
                </a:solidFill>
              </a:defRPr>
            </a:lvl4pPr>
            <a:lvl5pPr>
              <a:defRPr>
                <a:solidFill>
                  <a:schemeClr val="bg2">
                    <a:lumMod val="25000"/>
                  </a:schemeClr>
                </a:solidFill>
              </a:defRPr>
            </a:lvl5pPr>
          </a:lstStyle>
          <a:p>
            <a:pPr lvl="0"/>
            <a:r>
              <a:rPr lang="pt-BR" dirty="0"/>
              <a:t>Editar estilos de texto Mestre</a:t>
            </a:r>
          </a:p>
          <a:p>
            <a:pPr lvl="1"/>
            <a:r>
              <a:rPr lang="pt-BR" dirty="0"/>
              <a:t>Segundo nível</a:t>
            </a:r>
          </a:p>
          <a:p>
            <a:pPr lvl="2"/>
            <a:r>
              <a:rPr lang="pt-BR" dirty="0"/>
              <a:t>Terceiro nível</a:t>
            </a:r>
          </a:p>
          <a:p>
            <a:pPr lvl="3"/>
            <a:r>
              <a:rPr lang="pt-BR" dirty="0"/>
              <a:t>Quarto nível</a:t>
            </a:r>
          </a:p>
          <a:p>
            <a:pPr lvl="4"/>
            <a:r>
              <a:rPr lang="pt-BR" dirty="0"/>
              <a:t>Quinto nível</a:t>
            </a:r>
          </a:p>
        </p:txBody>
      </p:sp>
    </p:spTree>
    <p:extLst>
      <p:ext uri="{BB962C8B-B14F-4D97-AF65-F5344CB8AC3E}">
        <p14:creationId xmlns:p14="http://schemas.microsoft.com/office/powerpoint/2010/main" val="41534659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pic>
        <p:nvPicPr>
          <p:cNvPr id="8" name="Imagem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ítulo 1"/>
          <p:cNvSpPr>
            <a:spLocks noGrp="1"/>
          </p:cNvSpPr>
          <p:nvPr>
            <p:ph type="title"/>
          </p:nvPr>
        </p:nvSpPr>
        <p:spPr>
          <a:xfrm>
            <a:off x="839788" y="365125"/>
            <a:ext cx="10515600" cy="1325563"/>
          </a:xfrm>
        </p:spPr>
        <p:txBody>
          <a:bodyPr/>
          <a:lstStyle>
            <a:lvl1pPr>
              <a:defRPr>
                <a:solidFill>
                  <a:srgbClr val="CA023A"/>
                </a:solidFill>
              </a:defRPr>
            </a:lvl1pPr>
          </a:lstStyle>
          <a:p>
            <a:r>
              <a:rPr lang="pt-BR" dirty="0"/>
              <a:t>Clique para editar o título mestre</a:t>
            </a:r>
          </a:p>
        </p:txBody>
      </p:sp>
      <p:sp>
        <p:nvSpPr>
          <p:cNvPr id="3" name="Espaço Reservado para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dirty="0"/>
              <a:t>Editar estilos de texto Mestre</a:t>
            </a:r>
          </a:p>
        </p:txBody>
      </p:sp>
      <p:sp>
        <p:nvSpPr>
          <p:cNvPr id="4" name="Espaço Reservado para Conteúdo 3"/>
          <p:cNvSpPr>
            <a:spLocks noGrp="1"/>
          </p:cNvSpPr>
          <p:nvPr>
            <p:ph sz="half" idx="2"/>
          </p:nvPr>
        </p:nvSpPr>
        <p:spPr>
          <a:xfrm>
            <a:off x="839788" y="2505075"/>
            <a:ext cx="5157787" cy="3739206"/>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6" name="Espaço Reservado para Conteúdo 5"/>
          <p:cNvSpPr>
            <a:spLocks noGrp="1"/>
          </p:cNvSpPr>
          <p:nvPr>
            <p:ph sz="quarter" idx="4"/>
          </p:nvPr>
        </p:nvSpPr>
        <p:spPr>
          <a:xfrm>
            <a:off x="6172200" y="2505075"/>
            <a:ext cx="5183188" cy="3739206"/>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Tree>
    <p:extLst>
      <p:ext uri="{BB962C8B-B14F-4D97-AF65-F5344CB8AC3E}">
        <p14:creationId xmlns:p14="http://schemas.microsoft.com/office/powerpoint/2010/main" val="23695579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pic>
        <p:nvPicPr>
          <p:cNvPr id="4" name="Imagem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ítulo 1"/>
          <p:cNvSpPr>
            <a:spLocks noGrp="1"/>
          </p:cNvSpPr>
          <p:nvPr>
            <p:ph type="title"/>
          </p:nvPr>
        </p:nvSpPr>
        <p:spPr/>
        <p:txBody>
          <a:bodyPr/>
          <a:lstStyle>
            <a:lvl1pPr>
              <a:defRPr>
                <a:solidFill>
                  <a:srgbClr val="CA023A"/>
                </a:solidFill>
              </a:defRPr>
            </a:lvl1pPr>
          </a:lstStyle>
          <a:p>
            <a:r>
              <a:rPr lang="pt-BR" dirty="0"/>
              <a:t>Clique para editar o título mestre</a:t>
            </a:r>
          </a:p>
        </p:txBody>
      </p:sp>
    </p:spTree>
    <p:extLst>
      <p:ext uri="{BB962C8B-B14F-4D97-AF65-F5344CB8AC3E}">
        <p14:creationId xmlns:p14="http://schemas.microsoft.com/office/powerpoint/2010/main" val="16634611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Slide Vazio">
    <p:spTree>
      <p:nvGrpSpPr>
        <p:cNvPr id="1" name=""/>
        <p:cNvGrpSpPr/>
        <p:nvPr/>
      </p:nvGrpSpPr>
      <p:grpSpPr>
        <a:xfrm>
          <a:off x="0" y="0"/>
          <a:ext cx="0" cy="0"/>
          <a:chOff x="0" y="0"/>
          <a:chExt cx="0" cy="0"/>
        </a:xfrm>
      </p:grpSpPr>
      <p:pic>
        <p:nvPicPr>
          <p:cNvPr id="4" name="Imagem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997687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Tree>
    <p:extLst>
      <p:ext uri="{BB962C8B-B14F-4D97-AF65-F5344CB8AC3E}">
        <p14:creationId xmlns:p14="http://schemas.microsoft.com/office/powerpoint/2010/main" val="124932280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pic>
        <p:nvPicPr>
          <p:cNvPr id="6" name="Imagem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ítulo 1"/>
          <p:cNvSpPr>
            <a:spLocks noGrp="1"/>
          </p:cNvSpPr>
          <p:nvPr>
            <p:ph type="title"/>
          </p:nvPr>
        </p:nvSpPr>
        <p:spPr>
          <a:xfrm>
            <a:off x="839788" y="457200"/>
            <a:ext cx="3932237" cy="1600200"/>
          </a:xfrm>
        </p:spPr>
        <p:txBody>
          <a:bodyPr anchor="b"/>
          <a:lstStyle>
            <a:lvl1pPr>
              <a:defRPr sz="3200">
                <a:solidFill>
                  <a:srgbClr val="CA023A"/>
                </a:solidFill>
              </a:defRPr>
            </a:lvl1pPr>
          </a:lstStyle>
          <a:p>
            <a:r>
              <a:rPr lang="pt-BR" dirty="0"/>
              <a:t>Clique para editar o título mestre</a:t>
            </a:r>
          </a:p>
        </p:txBody>
      </p:sp>
      <p:sp>
        <p:nvSpPr>
          <p:cNvPr id="3" name="Espaço Reservado para Conteú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Tree>
    <p:extLst>
      <p:ext uri="{BB962C8B-B14F-4D97-AF65-F5344CB8AC3E}">
        <p14:creationId xmlns:p14="http://schemas.microsoft.com/office/powerpoint/2010/main" val="37102541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pic>
        <p:nvPicPr>
          <p:cNvPr id="6" name="Imagem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ítulo 1"/>
          <p:cNvSpPr>
            <a:spLocks noGrp="1"/>
          </p:cNvSpPr>
          <p:nvPr>
            <p:ph type="title"/>
          </p:nvPr>
        </p:nvSpPr>
        <p:spPr>
          <a:xfrm>
            <a:off x="839788" y="457200"/>
            <a:ext cx="3932237" cy="1600200"/>
          </a:xfrm>
        </p:spPr>
        <p:txBody>
          <a:bodyPr anchor="b"/>
          <a:lstStyle>
            <a:lvl1pPr>
              <a:defRPr sz="3200">
                <a:solidFill>
                  <a:srgbClr val="CA023A"/>
                </a:solidFill>
              </a:defRPr>
            </a:lvl1pPr>
          </a:lstStyle>
          <a:p>
            <a:r>
              <a:rPr lang="pt-BR" dirty="0"/>
              <a:t>Clique para editar o título mestre</a:t>
            </a:r>
          </a:p>
        </p:txBody>
      </p:sp>
      <p:sp>
        <p:nvSpPr>
          <p:cNvPr id="3" name="Espaço Reservado para Imagem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Tree>
    <p:extLst>
      <p:ext uri="{BB962C8B-B14F-4D97-AF65-F5344CB8AC3E}">
        <p14:creationId xmlns:p14="http://schemas.microsoft.com/office/powerpoint/2010/main" val="174495587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Final IT DB1">
    <p:spTree>
      <p:nvGrpSpPr>
        <p:cNvPr id="1" name=""/>
        <p:cNvGrpSpPr/>
        <p:nvPr/>
      </p:nvGrpSpPr>
      <p:grpSpPr>
        <a:xfrm>
          <a:off x="0" y="0"/>
          <a:ext cx="0" cy="0"/>
          <a:chOff x="0" y="0"/>
          <a:chExt cx="0" cy="0"/>
        </a:xfrm>
      </p:grpSpPr>
      <p:pic>
        <p:nvPicPr>
          <p:cNvPr id="2" name="Imagem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4201088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lide de Abertura IT DB1 BRANCO">
    <p:spTree>
      <p:nvGrpSpPr>
        <p:cNvPr id="1" name=""/>
        <p:cNvGrpSpPr/>
        <p:nvPr/>
      </p:nvGrpSpPr>
      <p:grpSpPr>
        <a:xfrm>
          <a:off x="0" y="0"/>
          <a:ext cx="0" cy="0"/>
          <a:chOff x="0" y="0"/>
          <a:chExt cx="0" cy="0"/>
        </a:xfrm>
      </p:grpSpPr>
      <p:pic>
        <p:nvPicPr>
          <p:cNvPr id="3" name="Imagem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4" name="Imagem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767913" y="2491771"/>
            <a:ext cx="2858530" cy="2021668"/>
          </a:xfrm>
          <a:prstGeom prst="rect">
            <a:avLst/>
          </a:prstGeom>
        </p:spPr>
      </p:pic>
      <p:pic>
        <p:nvPicPr>
          <p:cNvPr id="5" name="Imagem 4"/>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6507514" y="2965515"/>
            <a:ext cx="2842432" cy="1129518"/>
          </a:xfrm>
          <a:prstGeom prst="rect">
            <a:avLst/>
          </a:prstGeom>
        </p:spPr>
      </p:pic>
    </p:spTree>
    <p:extLst>
      <p:ext uri="{BB962C8B-B14F-4D97-AF65-F5344CB8AC3E}">
        <p14:creationId xmlns:p14="http://schemas.microsoft.com/office/powerpoint/2010/main" val="148310562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Final IT DB1 BRANCO">
    <p:spTree>
      <p:nvGrpSpPr>
        <p:cNvPr id="1" name=""/>
        <p:cNvGrpSpPr/>
        <p:nvPr/>
      </p:nvGrpSpPr>
      <p:grpSpPr>
        <a:xfrm>
          <a:off x="0" y="0"/>
          <a:ext cx="0" cy="0"/>
          <a:chOff x="0" y="0"/>
          <a:chExt cx="0" cy="0"/>
        </a:xfrm>
      </p:grpSpPr>
      <p:pic>
        <p:nvPicPr>
          <p:cNvPr id="8" name="Imagem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4" name="Imagem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426705" y="2247480"/>
            <a:ext cx="3333337" cy="2357471"/>
          </a:xfrm>
          <a:prstGeom prst="rect">
            <a:avLst/>
          </a:prstGeom>
        </p:spPr>
      </p:pic>
      <p:pic>
        <p:nvPicPr>
          <p:cNvPr id="7" name="Imagem 6"/>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4948160" y="5638137"/>
            <a:ext cx="2210521" cy="878412"/>
          </a:xfrm>
          <a:prstGeom prst="rect">
            <a:avLst/>
          </a:prstGeom>
        </p:spPr>
      </p:pic>
    </p:spTree>
    <p:extLst>
      <p:ext uri="{BB962C8B-B14F-4D97-AF65-F5344CB8AC3E}">
        <p14:creationId xmlns:p14="http://schemas.microsoft.com/office/powerpoint/2010/main" val="111911642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Final IT e Cliente">
    <p:spTree>
      <p:nvGrpSpPr>
        <p:cNvPr id="1" name=""/>
        <p:cNvGrpSpPr/>
        <p:nvPr/>
      </p:nvGrpSpPr>
      <p:grpSpPr>
        <a:xfrm>
          <a:off x="0" y="0"/>
          <a:ext cx="0" cy="0"/>
          <a:chOff x="0" y="0"/>
          <a:chExt cx="0" cy="0"/>
        </a:xfrm>
      </p:grpSpPr>
      <p:pic>
        <p:nvPicPr>
          <p:cNvPr id="3" name="Imagem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9810255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Final IT e Cliente BRANCO">
    <p:spTree>
      <p:nvGrpSpPr>
        <p:cNvPr id="1" name=""/>
        <p:cNvGrpSpPr/>
        <p:nvPr/>
      </p:nvGrpSpPr>
      <p:grpSpPr>
        <a:xfrm>
          <a:off x="0" y="0"/>
          <a:ext cx="0" cy="0"/>
          <a:chOff x="0" y="0"/>
          <a:chExt cx="0" cy="0"/>
        </a:xfrm>
      </p:grpSpPr>
      <p:pic>
        <p:nvPicPr>
          <p:cNvPr id="6" name="Imagem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4" name="Imagem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614984" y="2491771"/>
            <a:ext cx="2858530" cy="2021668"/>
          </a:xfrm>
          <a:prstGeom prst="rect">
            <a:avLst/>
          </a:prstGeom>
        </p:spPr>
      </p:pic>
      <p:pic>
        <p:nvPicPr>
          <p:cNvPr id="5" name="Imagem 4"/>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4948160" y="5638137"/>
            <a:ext cx="2210521" cy="878412"/>
          </a:xfrm>
          <a:prstGeom prst="rect">
            <a:avLst/>
          </a:prstGeom>
        </p:spPr>
      </p:pic>
    </p:spTree>
    <p:extLst>
      <p:ext uri="{BB962C8B-B14F-4D97-AF65-F5344CB8AC3E}">
        <p14:creationId xmlns:p14="http://schemas.microsoft.com/office/powerpoint/2010/main" val="12383422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lide de Abertura IT Cliente">
    <p:spTree>
      <p:nvGrpSpPr>
        <p:cNvPr id="1" name=""/>
        <p:cNvGrpSpPr/>
        <p:nvPr/>
      </p:nvGrpSpPr>
      <p:grpSpPr>
        <a:xfrm>
          <a:off x="0" y="0"/>
          <a:ext cx="0" cy="0"/>
          <a:chOff x="0" y="0"/>
          <a:chExt cx="0" cy="0"/>
        </a:xfrm>
      </p:grpSpPr>
      <p:pic>
        <p:nvPicPr>
          <p:cNvPr id="3" name="Imagem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7455685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lide de Abertura IT Cliente BRANCO">
    <p:spTree>
      <p:nvGrpSpPr>
        <p:cNvPr id="1" name=""/>
        <p:cNvGrpSpPr/>
        <p:nvPr/>
      </p:nvGrpSpPr>
      <p:grpSpPr>
        <a:xfrm>
          <a:off x="0" y="0"/>
          <a:ext cx="0" cy="0"/>
          <a:chOff x="0" y="0"/>
          <a:chExt cx="0" cy="0"/>
        </a:xfrm>
      </p:grpSpPr>
      <p:pic>
        <p:nvPicPr>
          <p:cNvPr id="6" name="Imagem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4" name="Imagem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614984" y="2491771"/>
            <a:ext cx="2858530" cy="2021668"/>
          </a:xfrm>
          <a:prstGeom prst="rect">
            <a:avLst/>
          </a:prstGeom>
        </p:spPr>
      </p:pic>
      <p:pic>
        <p:nvPicPr>
          <p:cNvPr id="5" name="Imagem 4"/>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4948160" y="5638137"/>
            <a:ext cx="2210521" cy="878412"/>
          </a:xfrm>
          <a:prstGeom prst="rect">
            <a:avLst/>
          </a:prstGeom>
        </p:spPr>
      </p:pic>
    </p:spTree>
    <p:extLst>
      <p:ext uri="{BB962C8B-B14F-4D97-AF65-F5344CB8AC3E}">
        <p14:creationId xmlns:p14="http://schemas.microsoft.com/office/powerpoint/2010/main" val="17303919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Slide de Título IT Services">
    <p:spTree>
      <p:nvGrpSpPr>
        <p:cNvPr id="1" name=""/>
        <p:cNvGrpSpPr/>
        <p:nvPr/>
      </p:nvGrpSpPr>
      <p:grpSpPr>
        <a:xfrm>
          <a:off x="0" y="0"/>
          <a:ext cx="0" cy="0"/>
          <a:chOff x="0" y="0"/>
          <a:chExt cx="0" cy="0"/>
        </a:xfrm>
      </p:grpSpPr>
      <p:pic>
        <p:nvPicPr>
          <p:cNvPr id="5" name="Imagem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ítulo 1"/>
          <p:cNvSpPr>
            <a:spLocks noGrp="1"/>
          </p:cNvSpPr>
          <p:nvPr>
            <p:ph type="ctrTitle"/>
          </p:nvPr>
        </p:nvSpPr>
        <p:spPr>
          <a:xfrm>
            <a:off x="1524000" y="1427163"/>
            <a:ext cx="9144000" cy="2387600"/>
          </a:xfrm>
        </p:spPr>
        <p:txBody>
          <a:bodyPr anchor="b"/>
          <a:lstStyle>
            <a:lvl1pPr algn="ctr">
              <a:defRPr sz="6000">
                <a:solidFill>
                  <a:schemeClr val="bg1"/>
                </a:solidFill>
              </a:defRPr>
            </a:lvl1pPr>
          </a:lstStyle>
          <a:p>
            <a:r>
              <a:rPr lang="pt-BR" dirty="0"/>
              <a:t>Clique para editar o título mestre</a:t>
            </a:r>
          </a:p>
        </p:txBody>
      </p:sp>
      <p:sp>
        <p:nvSpPr>
          <p:cNvPr id="3" name="Subtítulo 2"/>
          <p:cNvSpPr>
            <a:spLocks noGrp="1"/>
          </p:cNvSpPr>
          <p:nvPr>
            <p:ph type="subTitle" idx="1"/>
          </p:nvPr>
        </p:nvSpPr>
        <p:spPr>
          <a:xfrm>
            <a:off x="1524000" y="4003588"/>
            <a:ext cx="9144000" cy="1070919"/>
          </a:xfrm>
        </p:spPr>
        <p:txBody>
          <a:bodyPr/>
          <a:lstStyle>
            <a:lvl1pPr marL="0" indent="0" algn="ctr">
              <a:buNone/>
              <a:defRPr sz="2400" b="0">
                <a:solidFill>
                  <a:schemeClr val="bg1">
                    <a:lumMod val="75000"/>
                  </a:schemeClr>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dirty="0"/>
              <a:t>Clique para editar o estilo do subtítulo Mestre</a:t>
            </a:r>
          </a:p>
        </p:txBody>
      </p:sp>
    </p:spTree>
    <p:extLst>
      <p:ext uri="{BB962C8B-B14F-4D97-AF65-F5344CB8AC3E}">
        <p14:creationId xmlns:p14="http://schemas.microsoft.com/office/powerpoint/2010/main" val="6456212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Slide de Título IT e Cliente">
    <p:spTree>
      <p:nvGrpSpPr>
        <p:cNvPr id="1" name=""/>
        <p:cNvGrpSpPr/>
        <p:nvPr/>
      </p:nvGrpSpPr>
      <p:grpSpPr>
        <a:xfrm>
          <a:off x="0" y="0"/>
          <a:ext cx="0" cy="0"/>
          <a:chOff x="0" y="0"/>
          <a:chExt cx="0" cy="0"/>
        </a:xfrm>
      </p:grpSpPr>
      <p:pic>
        <p:nvPicPr>
          <p:cNvPr id="5" name="Imagem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ítulo 1"/>
          <p:cNvSpPr>
            <a:spLocks noGrp="1"/>
          </p:cNvSpPr>
          <p:nvPr>
            <p:ph type="ctrTitle"/>
          </p:nvPr>
        </p:nvSpPr>
        <p:spPr>
          <a:xfrm>
            <a:off x="1524000" y="1427163"/>
            <a:ext cx="9144000" cy="2387600"/>
          </a:xfrm>
        </p:spPr>
        <p:txBody>
          <a:bodyPr anchor="b"/>
          <a:lstStyle>
            <a:lvl1pPr algn="ctr">
              <a:defRPr sz="6000">
                <a:solidFill>
                  <a:schemeClr val="bg1"/>
                </a:solidFill>
              </a:defRPr>
            </a:lvl1pPr>
          </a:lstStyle>
          <a:p>
            <a:r>
              <a:rPr lang="pt-BR" dirty="0"/>
              <a:t>Clique para editar o título mestre</a:t>
            </a:r>
          </a:p>
        </p:txBody>
      </p:sp>
      <p:sp>
        <p:nvSpPr>
          <p:cNvPr id="3" name="Subtítulo 2"/>
          <p:cNvSpPr>
            <a:spLocks noGrp="1"/>
          </p:cNvSpPr>
          <p:nvPr>
            <p:ph type="subTitle" idx="1"/>
          </p:nvPr>
        </p:nvSpPr>
        <p:spPr>
          <a:xfrm>
            <a:off x="1524000" y="4003588"/>
            <a:ext cx="9144000" cy="1070919"/>
          </a:xfrm>
        </p:spPr>
        <p:txBody>
          <a:bodyPr/>
          <a:lstStyle>
            <a:lvl1pPr marL="0" indent="0" algn="ctr">
              <a:buNone/>
              <a:defRPr sz="2400" b="0">
                <a:solidFill>
                  <a:schemeClr val="bg1">
                    <a:lumMod val="75000"/>
                  </a:schemeClr>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dirty="0"/>
              <a:t>Clique para editar o estilo do subtítulo Mestre</a:t>
            </a:r>
          </a:p>
        </p:txBody>
      </p:sp>
    </p:spTree>
    <p:extLst>
      <p:ext uri="{BB962C8B-B14F-4D97-AF65-F5344CB8AC3E}">
        <p14:creationId xmlns:p14="http://schemas.microsoft.com/office/powerpoint/2010/main" val="846333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pic>
        <p:nvPicPr>
          <p:cNvPr id="4" name="Imagem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ítulo 1"/>
          <p:cNvSpPr>
            <a:spLocks noGrp="1"/>
          </p:cNvSpPr>
          <p:nvPr>
            <p:ph type="title"/>
          </p:nvPr>
        </p:nvSpPr>
        <p:spPr/>
        <p:txBody>
          <a:bodyPr/>
          <a:lstStyle>
            <a:lvl1pPr>
              <a:defRPr>
                <a:solidFill>
                  <a:srgbClr val="CA023A"/>
                </a:solidFill>
              </a:defRPr>
            </a:lvl1pPr>
          </a:lstStyle>
          <a:p>
            <a:r>
              <a:rPr lang="pt-BR" dirty="0"/>
              <a:t>Clique para editar o título mestre</a:t>
            </a:r>
          </a:p>
        </p:txBody>
      </p:sp>
      <p:sp>
        <p:nvSpPr>
          <p:cNvPr id="3" name="Espaço Reservado para Conteúdo 2"/>
          <p:cNvSpPr>
            <a:spLocks noGrp="1"/>
          </p:cNvSpPr>
          <p:nvPr>
            <p:ph idx="1"/>
          </p:nvPr>
        </p:nvSpPr>
        <p:spPr>
          <a:xfrm>
            <a:off x="838200" y="1825624"/>
            <a:ext cx="10515600" cy="4418657"/>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Tree>
    <p:extLst>
      <p:ext uri="{BB962C8B-B14F-4D97-AF65-F5344CB8AC3E}">
        <p14:creationId xmlns:p14="http://schemas.microsoft.com/office/powerpoint/2010/main" val="35170358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01_Cabeçalho da Seção">
    <p:spTree>
      <p:nvGrpSpPr>
        <p:cNvPr id="1" name=""/>
        <p:cNvGrpSpPr/>
        <p:nvPr/>
      </p:nvGrpSpPr>
      <p:grpSpPr>
        <a:xfrm>
          <a:off x="0" y="0"/>
          <a:ext cx="0" cy="0"/>
          <a:chOff x="0" y="0"/>
          <a:chExt cx="0" cy="0"/>
        </a:xfrm>
      </p:grpSpPr>
      <p:pic>
        <p:nvPicPr>
          <p:cNvPr id="4" name="Imagem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ítulo 1"/>
          <p:cNvSpPr>
            <a:spLocks noGrp="1"/>
          </p:cNvSpPr>
          <p:nvPr>
            <p:ph type="title"/>
          </p:nvPr>
        </p:nvSpPr>
        <p:spPr>
          <a:xfrm>
            <a:off x="765946" y="1911181"/>
            <a:ext cx="5667805" cy="2611397"/>
          </a:xfrm>
        </p:spPr>
        <p:txBody>
          <a:bodyPr anchor="b"/>
          <a:lstStyle>
            <a:lvl1pPr>
              <a:defRPr sz="6000">
                <a:solidFill>
                  <a:schemeClr val="bg1"/>
                </a:solidFill>
              </a:defRPr>
            </a:lvl1pPr>
          </a:lstStyle>
          <a:p>
            <a:r>
              <a:rPr lang="pt-BR" dirty="0"/>
              <a:t>Clique para editar o título mestre</a:t>
            </a:r>
          </a:p>
        </p:txBody>
      </p:sp>
      <p:sp>
        <p:nvSpPr>
          <p:cNvPr id="3" name="Espaço Reservado para Texto 2"/>
          <p:cNvSpPr>
            <a:spLocks noGrp="1"/>
          </p:cNvSpPr>
          <p:nvPr>
            <p:ph type="body" idx="1"/>
          </p:nvPr>
        </p:nvSpPr>
        <p:spPr>
          <a:xfrm>
            <a:off x="765946" y="4626709"/>
            <a:ext cx="5667805" cy="909121"/>
          </a:xfrm>
        </p:spPr>
        <p:txBody>
          <a:bodyPr/>
          <a:lstStyle>
            <a:lvl1pPr marL="0" indent="0">
              <a:buNone/>
              <a:defRPr sz="2400">
                <a:solidFill>
                  <a:schemeClr val="bg1">
                    <a:lumMod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dirty="0"/>
              <a:t>Editar estilos de texto Mestre</a:t>
            </a:r>
          </a:p>
        </p:txBody>
      </p:sp>
    </p:spTree>
    <p:extLst>
      <p:ext uri="{BB962C8B-B14F-4D97-AF65-F5344CB8AC3E}">
        <p14:creationId xmlns:p14="http://schemas.microsoft.com/office/powerpoint/2010/main" val="42459341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02_Cabeçalho da Seção">
    <p:spTree>
      <p:nvGrpSpPr>
        <p:cNvPr id="1" name=""/>
        <p:cNvGrpSpPr/>
        <p:nvPr/>
      </p:nvGrpSpPr>
      <p:grpSpPr>
        <a:xfrm>
          <a:off x="0" y="0"/>
          <a:ext cx="0" cy="0"/>
          <a:chOff x="0" y="0"/>
          <a:chExt cx="0" cy="0"/>
        </a:xfrm>
      </p:grpSpPr>
      <p:pic>
        <p:nvPicPr>
          <p:cNvPr id="5" name="Imagem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ítulo 1"/>
          <p:cNvSpPr>
            <a:spLocks noGrp="1"/>
          </p:cNvSpPr>
          <p:nvPr>
            <p:ph type="title"/>
          </p:nvPr>
        </p:nvSpPr>
        <p:spPr>
          <a:xfrm>
            <a:off x="765946" y="1911181"/>
            <a:ext cx="5667805" cy="2611397"/>
          </a:xfrm>
        </p:spPr>
        <p:txBody>
          <a:bodyPr anchor="b"/>
          <a:lstStyle>
            <a:lvl1pPr>
              <a:defRPr sz="6000">
                <a:solidFill>
                  <a:schemeClr val="bg1"/>
                </a:solidFill>
              </a:defRPr>
            </a:lvl1pPr>
          </a:lstStyle>
          <a:p>
            <a:r>
              <a:rPr lang="pt-BR" dirty="0"/>
              <a:t>Clique para editar o título mestre</a:t>
            </a:r>
          </a:p>
        </p:txBody>
      </p:sp>
      <p:sp>
        <p:nvSpPr>
          <p:cNvPr id="3" name="Espaço Reservado para Texto 2"/>
          <p:cNvSpPr>
            <a:spLocks noGrp="1"/>
          </p:cNvSpPr>
          <p:nvPr>
            <p:ph type="body" idx="1"/>
          </p:nvPr>
        </p:nvSpPr>
        <p:spPr>
          <a:xfrm>
            <a:off x="765946" y="4626709"/>
            <a:ext cx="5667805" cy="909121"/>
          </a:xfrm>
        </p:spPr>
        <p:txBody>
          <a:bodyPr/>
          <a:lstStyle>
            <a:lvl1pPr marL="0" indent="0">
              <a:buNone/>
              <a:defRPr sz="2400">
                <a:solidFill>
                  <a:schemeClr val="bg1">
                    <a:lumMod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dirty="0"/>
              <a:t>Editar estilos de texto Mestre</a:t>
            </a:r>
          </a:p>
        </p:txBody>
      </p:sp>
    </p:spTree>
    <p:extLst>
      <p:ext uri="{BB962C8B-B14F-4D97-AF65-F5344CB8AC3E}">
        <p14:creationId xmlns:p14="http://schemas.microsoft.com/office/powerpoint/2010/main" val="30848509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Tree>
    <p:extLst>
      <p:ext uri="{BB962C8B-B14F-4D97-AF65-F5344CB8AC3E}">
        <p14:creationId xmlns:p14="http://schemas.microsoft.com/office/powerpoint/2010/main" val="663889616"/>
      </p:ext>
    </p:extLst>
  </p:cSld>
  <p:clrMap bg1="lt1" tx1="dk1" bg2="lt2" tx2="dk2" accent1="accent1" accent2="accent2" accent3="accent3" accent4="accent4" accent5="accent5" accent6="accent6" hlink="hlink" folHlink="folHlink"/>
  <p:sldLayoutIdLst>
    <p:sldLayoutId id="2147483649" r:id="rId1"/>
    <p:sldLayoutId id="2147483668" r:id="rId2"/>
    <p:sldLayoutId id="2147483665" r:id="rId3"/>
    <p:sldLayoutId id="2147483669" r:id="rId4"/>
    <p:sldLayoutId id="2147483658" r:id="rId5"/>
    <p:sldLayoutId id="2147483666" r:id="rId6"/>
    <p:sldLayoutId id="2147483650" r:id="rId7"/>
    <p:sldLayoutId id="2147483651" r:id="rId8"/>
    <p:sldLayoutId id="2147483662" r:id="rId9"/>
    <p:sldLayoutId id="2147483663" r:id="rId10"/>
    <p:sldLayoutId id="2147483664" r:id="rId11"/>
    <p:sldLayoutId id="2147483652" r:id="rId12"/>
    <p:sldLayoutId id="2147483653" r:id="rId13"/>
    <p:sldLayoutId id="2147483654" r:id="rId14"/>
    <p:sldLayoutId id="2147483655" r:id="rId15"/>
    <p:sldLayoutId id="2147483659" r:id="rId16"/>
    <p:sldLayoutId id="2147483656" r:id="rId17"/>
    <p:sldLayoutId id="2147483657" r:id="rId18"/>
    <p:sldLayoutId id="2147483661" r:id="rId19"/>
    <p:sldLayoutId id="2147483670" r:id="rId20"/>
    <p:sldLayoutId id="2147483667" r:id="rId21"/>
    <p:sldLayoutId id="2147483671" r:id="rId2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hyperlink" Target="https://www.eduardopires.net.br/" TargetMode="External"/><Relationship Id="rId2" Type="http://schemas.openxmlformats.org/officeDocument/2006/relationships/hyperlink" Target="https://balta.io/" TargetMode="Externa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81390" y="203530"/>
            <a:ext cx="11227514" cy="1706662"/>
          </a:xfrm>
        </p:spPr>
        <p:txBody>
          <a:bodyPr>
            <a:normAutofit fontScale="90000"/>
          </a:bodyPr>
          <a:lstStyle/>
          <a:p>
            <a:pPr algn="ctr"/>
            <a:r>
              <a:rPr lang="pt-BR" b="1" dirty="0">
                <a:cs typeface="Arial" panose="020B0604020202020204" pitchFamily="34" charset="0"/>
              </a:rPr>
              <a:t>INTRODUÇÃO AOS CONCEITOS DE DOMAIN DRIVEN DESIGN - DDD</a:t>
            </a:r>
            <a:endParaRPr lang="pt-BR" dirty="0">
              <a:latin typeface="Flexo" pitchFamily="50" charset="0"/>
            </a:endParaRPr>
          </a:p>
        </p:txBody>
      </p:sp>
      <p:sp>
        <p:nvSpPr>
          <p:cNvPr id="3" name="Espaço Reservado para Texto 2"/>
          <p:cNvSpPr>
            <a:spLocks noGrp="1"/>
          </p:cNvSpPr>
          <p:nvPr>
            <p:ph type="body" idx="1"/>
          </p:nvPr>
        </p:nvSpPr>
        <p:spPr>
          <a:xfrm>
            <a:off x="381390" y="5480440"/>
            <a:ext cx="8193497" cy="1061277"/>
          </a:xfrm>
        </p:spPr>
        <p:txBody>
          <a:bodyPr>
            <a:normAutofit/>
          </a:bodyPr>
          <a:lstStyle/>
          <a:p>
            <a:r>
              <a:rPr lang="pt-BR" dirty="0">
                <a:solidFill>
                  <a:schemeClr val="bg1"/>
                </a:solidFill>
                <a:latin typeface="Flexo" pitchFamily="50" charset="0"/>
              </a:rPr>
              <a:t>Aluno: Rafael Miranda</a:t>
            </a:r>
          </a:p>
          <a:p>
            <a:r>
              <a:rPr lang="pt-BR" dirty="0">
                <a:solidFill>
                  <a:schemeClr val="bg1"/>
                </a:solidFill>
                <a:latin typeface="Flexo" pitchFamily="50" charset="0"/>
              </a:rPr>
              <a:t>Mentor: Diego </a:t>
            </a:r>
            <a:r>
              <a:rPr lang="pt-BR" dirty="0" err="1">
                <a:solidFill>
                  <a:schemeClr val="bg1"/>
                </a:solidFill>
                <a:latin typeface="Flexo" pitchFamily="50" charset="0"/>
              </a:rPr>
              <a:t>Campanari</a:t>
            </a:r>
            <a:endParaRPr lang="pt-BR" dirty="0">
              <a:solidFill>
                <a:schemeClr val="bg1"/>
              </a:solidFill>
              <a:latin typeface="Flexo" pitchFamily="50" charset="0"/>
            </a:endParaRPr>
          </a:p>
        </p:txBody>
      </p:sp>
      <p:sp>
        <p:nvSpPr>
          <p:cNvPr id="4" name="CaixaDeTexto 3">
            <a:extLst>
              <a:ext uri="{FF2B5EF4-FFF2-40B4-BE49-F238E27FC236}">
                <a16:creationId xmlns:a16="http://schemas.microsoft.com/office/drawing/2014/main" id="{4129C17C-1095-4546-9379-F63A223CB363}"/>
              </a:ext>
            </a:extLst>
          </p:cNvPr>
          <p:cNvSpPr txBox="1"/>
          <p:nvPr/>
        </p:nvSpPr>
        <p:spPr>
          <a:xfrm>
            <a:off x="3753358" y="3668835"/>
            <a:ext cx="3082447" cy="523220"/>
          </a:xfrm>
          <a:prstGeom prst="rect">
            <a:avLst/>
          </a:prstGeom>
          <a:noFill/>
        </p:spPr>
        <p:txBody>
          <a:bodyPr wrap="none" rtlCol="0">
            <a:spAutoFit/>
          </a:bodyPr>
          <a:lstStyle/>
          <a:p>
            <a:r>
              <a:rPr lang="pt-BR" sz="2800" b="1" dirty="0">
                <a:solidFill>
                  <a:schemeClr val="bg1"/>
                </a:solidFill>
              </a:rPr>
              <a:t>Mentoria DB1 2019</a:t>
            </a:r>
            <a:endParaRPr lang="pt-BR" b="1" dirty="0">
              <a:solidFill>
                <a:schemeClr val="bg1"/>
              </a:solidFill>
            </a:endParaRPr>
          </a:p>
        </p:txBody>
      </p:sp>
    </p:spTree>
    <p:extLst>
      <p:ext uri="{BB962C8B-B14F-4D97-AF65-F5344CB8AC3E}">
        <p14:creationId xmlns:p14="http://schemas.microsoft.com/office/powerpoint/2010/main" val="2706023706"/>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69854" y="54342"/>
            <a:ext cx="10873408" cy="1325563"/>
          </a:xfrm>
        </p:spPr>
        <p:txBody>
          <a:bodyPr>
            <a:normAutofit fontScale="90000"/>
          </a:bodyPr>
          <a:lstStyle/>
          <a:p>
            <a:pPr algn="ctr"/>
            <a:r>
              <a:rPr lang="pt-BR" sz="4800" dirty="0"/>
              <a:t>EXISTE UM MODELO PARA IMPLEMENTAR DDD?</a:t>
            </a:r>
          </a:p>
        </p:txBody>
      </p:sp>
      <p:sp>
        <p:nvSpPr>
          <p:cNvPr id="3" name="Espaço Reservado para Conteúdo 2"/>
          <p:cNvSpPr>
            <a:spLocks noGrp="1"/>
          </p:cNvSpPr>
          <p:nvPr>
            <p:ph idx="1"/>
          </p:nvPr>
        </p:nvSpPr>
        <p:spPr>
          <a:xfrm>
            <a:off x="255106" y="1297859"/>
            <a:ext cx="11645346" cy="4970420"/>
          </a:xfrm>
        </p:spPr>
        <p:txBody>
          <a:bodyPr>
            <a:normAutofit/>
          </a:bodyPr>
          <a:lstStyle/>
          <a:p>
            <a:pPr marL="0" indent="0" algn="just">
              <a:buNone/>
            </a:pPr>
            <a:r>
              <a:rPr lang="pt-BR" sz="3200" b="1" dirty="0"/>
              <a:t>Mapa de Contexto</a:t>
            </a:r>
          </a:p>
          <a:p>
            <a:pPr marL="0" indent="0" algn="just">
              <a:buNone/>
            </a:pPr>
            <a:endParaRPr lang="pt-BR" sz="600" b="1" dirty="0"/>
          </a:p>
          <a:p>
            <a:pPr algn="just"/>
            <a:r>
              <a:rPr lang="pt-BR" sz="2400" dirty="0"/>
              <a:t>Um mapa de contexto é uma visão geral do software e serve para entender como é o relacionamento dos contextos. Os contextos delimitados revelam como se comunica com os demais, a linguagem ubíqua guia o time para entender o negócio. Desenhar é sempre a melhor forma de expressar e esse desenho é simples, o qual auxilia o time.</a:t>
            </a:r>
          </a:p>
        </p:txBody>
      </p:sp>
      <p:sp>
        <p:nvSpPr>
          <p:cNvPr id="4" name="Título 1">
            <a:extLst>
              <a:ext uri="{FF2B5EF4-FFF2-40B4-BE49-F238E27FC236}">
                <a16:creationId xmlns:a16="http://schemas.microsoft.com/office/drawing/2014/main" id="{B6D80772-CF0D-40D9-B417-A5D4A99AEB6B}"/>
              </a:ext>
            </a:extLst>
          </p:cNvPr>
          <p:cNvSpPr txBox="1">
            <a:spLocks/>
          </p:cNvSpPr>
          <p:nvPr/>
        </p:nvSpPr>
        <p:spPr>
          <a:xfrm>
            <a:off x="11128514" y="0"/>
            <a:ext cx="904460" cy="106948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rgbClr val="CA023A"/>
                </a:solidFill>
                <a:latin typeface="+mj-lt"/>
                <a:ea typeface="+mj-ea"/>
                <a:cs typeface="+mj-cs"/>
              </a:defRPr>
            </a:lvl1pPr>
          </a:lstStyle>
          <a:p>
            <a:r>
              <a:rPr lang="pt-BR" sz="2800" dirty="0"/>
              <a:t>9/15</a:t>
            </a:r>
          </a:p>
        </p:txBody>
      </p:sp>
      <p:pic>
        <p:nvPicPr>
          <p:cNvPr id="5" name="Imagem 4">
            <a:extLst>
              <a:ext uri="{FF2B5EF4-FFF2-40B4-BE49-F238E27FC236}">
                <a16:creationId xmlns:a16="http://schemas.microsoft.com/office/drawing/2014/main" id="{F305B800-ADB0-4DAB-9E7B-D537507F2553}"/>
              </a:ext>
            </a:extLst>
          </p:cNvPr>
          <p:cNvPicPr/>
          <p:nvPr/>
        </p:nvPicPr>
        <p:blipFill>
          <a:blip r:embed="rId2">
            <a:extLst>
              <a:ext uri="{28A0092B-C50C-407E-A947-70E740481C1C}">
                <a14:useLocalDpi xmlns:a14="http://schemas.microsoft.com/office/drawing/2010/main" val="0"/>
              </a:ext>
            </a:extLst>
          </a:blip>
          <a:stretch>
            <a:fillRect/>
          </a:stretch>
        </p:blipFill>
        <p:spPr>
          <a:xfrm>
            <a:off x="4232787" y="3648434"/>
            <a:ext cx="3259394" cy="3023419"/>
          </a:xfrm>
          <a:prstGeom prst="rect">
            <a:avLst/>
          </a:prstGeom>
        </p:spPr>
      </p:pic>
    </p:spTree>
    <p:extLst>
      <p:ext uri="{BB962C8B-B14F-4D97-AF65-F5344CB8AC3E}">
        <p14:creationId xmlns:p14="http://schemas.microsoft.com/office/powerpoint/2010/main" val="825467593"/>
      </p:ext>
    </p:extLst>
  </p:cSld>
  <p:clrMapOvr>
    <a:masterClrMapping/>
  </p:clrMapOvr>
  <p:transition spd="med">
    <p:pull/>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69854" y="54342"/>
            <a:ext cx="10873408" cy="1325563"/>
          </a:xfrm>
        </p:spPr>
        <p:txBody>
          <a:bodyPr>
            <a:normAutofit fontScale="90000"/>
          </a:bodyPr>
          <a:lstStyle/>
          <a:p>
            <a:pPr algn="ctr"/>
            <a:r>
              <a:rPr lang="pt-BR" sz="4800" dirty="0"/>
              <a:t>EXISTE UM MODELO PARA IMPLEMENTAR DDD?</a:t>
            </a:r>
          </a:p>
        </p:txBody>
      </p:sp>
      <p:sp>
        <p:nvSpPr>
          <p:cNvPr id="3" name="Espaço Reservado para Conteúdo 2"/>
          <p:cNvSpPr>
            <a:spLocks noGrp="1"/>
          </p:cNvSpPr>
          <p:nvPr>
            <p:ph idx="1"/>
          </p:nvPr>
        </p:nvSpPr>
        <p:spPr>
          <a:xfrm>
            <a:off x="255106" y="1120880"/>
            <a:ext cx="11645346" cy="4970420"/>
          </a:xfrm>
        </p:spPr>
        <p:txBody>
          <a:bodyPr>
            <a:normAutofit/>
          </a:bodyPr>
          <a:lstStyle/>
          <a:p>
            <a:pPr marL="0" indent="0" algn="just">
              <a:buNone/>
            </a:pPr>
            <a:r>
              <a:rPr lang="pt-BR" sz="3200" b="1" dirty="0"/>
              <a:t>Arquitetura em Camadas</a:t>
            </a:r>
          </a:p>
          <a:p>
            <a:pPr marL="0" indent="0" algn="just">
              <a:buNone/>
            </a:pPr>
            <a:endParaRPr lang="pt-BR" sz="700" b="1" dirty="0"/>
          </a:p>
          <a:p>
            <a:pPr algn="just"/>
            <a:r>
              <a:rPr lang="pt-BR" sz="2200" dirty="0"/>
              <a:t>Uma sugestão para a arquitetura em camadas que pode ser utilizada em um modelo de domínio, onde:</a:t>
            </a:r>
          </a:p>
          <a:p>
            <a:pPr lvl="1" algn="just"/>
            <a:r>
              <a:rPr lang="pt-BR" sz="2200" b="1" dirty="0"/>
              <a:t>Interface de usuário</a:t>
            </a:r>
            <a:r>
              <a:rPr lang="pt-BR" sz="2200" b="1" i="1" dirty="0"/>
              <a:t>:</a:t>
            </a:r>
            <a:r>
              <a:rPr lang="pt-BR" sz="2200" dirty="0"/>
              <a:t> Apresenta a informação ao usuário e interpreta os seus comandos.</a:t>
            </a:r>
          </a:p>
          <a:p>
            <a:pPr lvl="1" algn="just"/>
            <a:r>
              <a:rPr lang="pt-BR" sz="2200" b="1" dirty="0"/>
              <a:t>Aplicação</a:t>
            </a:r>
            <a:r>
              <a:rPr lang="pt-BR" sz="2200" b="1" i="1" dirty="0"/>
              <a:t>:</a:t>
            </a:r>
            <a:r>
              <a:rPr lang="pt-BR" sz="2200" dirty="0"/>
              <a:t> É a camada que coordena atividade da aplicação. Não contém lógica de negócio nela, apenas mantem o fluxo das atividades.</a:t>
            </a:r>
          </a:p>
          <a:p>
            <a:pPr lvl="1" algn="just"/>
            <a:r>
              <a:rPr lang="pt-BR" sz="2200" b="1" dirty="0"/>
              <a:t>Domínio</a:t>
            </a:r>
            <a:r>
              <a:rPr lang="pt-BR" sz="2200" b="1" i="1" dirty="0"/>
              <a:t>:</a:t>
            </a:r>
            <a:r>
              <a:rPr lang="pt-BR" sz="2200" dirty="0"/>
              <a:t> Contém toda informação sobre o domínio e é considerado o coração do projeto.  Aqui é mapeado os objetos e comportamentos do mundo real para o software.</a:t>
            </a:r>
          </a:p>
          <a:p>
            <a:pPr lvl="1" algn="just"/>
            <a:r>
              <a:rPr lang="pt-BR" sz="2200" b="1" dirty="0"/>
              <a:t>Infraestrutura:</a:t>
            </a:r>
            <a:r>
              <a:rPr lang="pt-BR" sz="2200" dirty="0"/>
              <a:t> Atua como uma </a:t>
            </a:r>
            <a:r>
              <a:rPr lang="pt-BR" sz="2200" i="1" dirty="0" err="1"/>
              <a:t>library</a:t>
            </a:r>
            <a:r>
              <a:rPr lang="pt-BR" sz="2200" dirty="0"/>
              <a:t> onde oferece suporte para as outras camadas e realiza a persistência dos objetos de negócio.</a:t>
            </a:r>
          </a:p>
        </p:txBody>
      </p:sp>
      <p:sp>
        <p:nvSpPr>
          <p:cNvPr id="4" name="Título 1">
            <a:extLst>
              <a:ext uri="{FF2B5EF4-FFF2-40B4-BE49-F238E27FC236}">
                <a16:creationId xmlns:a16="http://schemas.microsoft.com/office/drawing/2014/main" id="{B6D80772-CF0D-40D9-B417-A5D4A99AEB6B}"/>
              </a:ext>
            </a:extLst>
          </p:cNvPr>
          <p:cNvSpPr txBox="1">
            <a:spLocks/>
          </p:cNvSpPr>
          <p:nvPr/>
        </p:nvSpPr>
        <p:spPr>
          <a:xfrm>
            <a:off x="11100620" y="-114781"/>
            <a:ext cx="1091380" cy="109138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rgbClr val="CA023A"/>
                </a:solidFill>
                <a:latin typeface="+mj-lt"/>
                <a:ea typeface="+mj-ea"/>
                <a:cs typeface="+mj-cs"/>
              </a:defRPr>
            </a:lvl1pPr>
          </a:lstStyle>
          <a:p>
            <a:r>
              <a:rPr lang="pt-BR" sz="2800" dirty="0"/>
              <a:t>10/15</a:t>
            </a:r>
          </a:p>
        </p:txBody>
      </p:sp>
      <p:pic>
        <p:nvPicPr>
          <p:cNvPr id="6" name="Imagem 5">
            <a:extLst>
              <a:ext uri="{FF2B5EF4-FFF2-40B4-BE49-F238E27FC236}">
                <a16:creationId xmlns:a16="http://schemas.microsoft.com/office/drawing/2014/main" id="{7C0FF9FA-C3F2-4320-B5E1-48B8B1FC5A3D}"/>
              </a:ext>
            </a:extLst>
          </p:cNvPr>
          <p:cNvPicPr/>
          <p:nvPr/>
        </p:nvPicPr>
        <p:blipFill>
          <a:blip r:embed="rId2"/>
          <a:stretch>
            <a:fillRect/>
          </a:stretch>
        </p:blipFill>
        <p:spPr>
          <a:xfrm>
            <a:off x="6700990" y="4692969"/>
            <a:ext cx="3312368" cy="2088301"/>
          </a:xfrm>
          <a:prstGeom prst="rect">
            <a:avLst/>
          </a:prstGeom>
          <a:ln>
            <a:solidFill>
              <a:schemeClr val="tx1"/>
            </a:solidFill>
          </a:ln>
        </p:spPr>
      </p:pic>
    </p:spTree>
    <p:extLst>
      <p:ext uri="{BB962C8B-B14F-4D97-AF65-F5344CB8AC3E}">
        <p14:creationId xmlns:p14="http://schemas.microsoft.com/office/powerpoint/2010/main" val="2381607959"/>
      </p:ext>
    </p:extLst>
  </p:cSld>
  <p:clrMapOvr>
    <a:masterClrMapping/>
  </p:clrMapOvr>
  <p:transition spd="med">
    <p:pull/>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99350" y="-211122"/>
            <a:ext cx="10873408" cy="1325563"/>
          </a:xfrm>
        </p:spPr>
        <p:txBody>
          <a:bodyPr>
            <a:normAutofit/>
          </a:bodyPr>
          <a:lstStyle/>
          <a:p>
            <a:pPr algn="ctr"/>
            <a:r>
              <a:rPr lang="pt-BR" sz="4800" dirty="0"/>
              <a:t>MODELAGEM ESTRATÉGICA</a:t>
            </a:r>
          </a:p>
        </p:txBody>
      </p:sp>
      <p:sp>
        <p:nvSpPr>
          <p:cNvPr id="3" name="Espaço Reservado para Conteúdo 2"/>
          <p:cNvSpPr>
            <a:spLocks noGrp="1"/>
          </p:cNvSpPr>
          <p:nvPr>
            <p:ph idx="1"/>
          </p:nvPr>
        </p:nvSpPr>
        <p:spPr>
          <a:xfrm>
            <a:off x="255106" y="766914"/>
            <a:ext cx="11645346" cy="5781369"/>
          </a:xfrm>
        </p:spPr>
        <p:txBody>
          <a:bodyPr>
            <a:normAutofit fontScale="92500" lnSpcReduction="20000"/>
          </a:bodyPr>
          <a:lstStyle/>
          <a:p>
            <a:pPr algn="just"/>
            <a:r>
              <a:rPr lang="pt-BR" dirty="0"/>
              <a:t>Segundo (PIRES, 2016), quando se trata de DDD a modelagem fica por conta do Padrão Modelo de Domínio que é uma abordagem de como escrever as classes que vão mapear os modelos do mundo real e seus comportamentos. O mesmo deve ser isolado dos detalhes da arquitetura como por exemplo a persistência de dados. Ainda segundo (PIRES, 2016), a modelagem estratégica ou modelagem tática inclui os seguintes componentes:</a:t>
            </a:r>
          </a:p>
          <a:p>
            <a:pPr lvl="1" algn="just" fontAlgn="base"/>
            <a:r>
              <a:rPr lang="pt-BR" b="1" i="1" dirty="0"/>
              <a:t>Objeto Agregado</a:t>
            </a:r>
            <a:r>
              <a:rPr lang="pt-BR" i="1" dirty="0"/>
              <a:t>:</a:t>
            </a:r>
            <a:r>
              <a:rPr lang="pt-BR" dirty="0"/>
              <a:t> Uma entidade que é a raiz agregadora de um processo do domínio que envolve mais de uma entidade.</a:t>
            </a:r>
          </a:p>
          <a:p>
            <a:pPr lvl="1" algn="just" fontAlgn="base"/>
            <a:r>
              <a:rPr lang="pt-BR" b="1" dirty="0"/>
              <a:t>Modelo de Domínio</a:t>
            </a:r>
            <a:r>
              <a:rPr lang="pt-BR" dirty="0"/>
              <a:t>: Uma entidade do domínio, possui estados e comportamentos, lógica de negócio, </a:t>
            </a:r>
            <a:r>
              <a:rPr lang="pt-BR" i="1" dirty="0" err="1"/>
              <a:t>getters</a:t>
            </a:r>
            <a:r>
              <a:rPr lang="pt-BR" dirty="0"/>
              <a:t> e </a:t>
            </a:r>
            <a:r>
              <a:rPr lang="pt-BR" i="1" dirty="0" err="1"/>
              <a:t>setters</a:t>
            </a:r>
            <a:r>
              <a:rPr lang="pt-BR" dirty="0"/>
              <a:t>, etc.</a:t>
            </a:r>
          </a:p>
          <a:p>
            <a:pPr lvl="1" algn="just" fontAlgn="base"/>
            <a:r>
              <a:rPr lang="pt-BR" b="1" dirty="0"/>
              <a:t>Objeto de Valor</a:t>
            </a:r>
            <a:r>
              <a:rPr lang="pt-BR" dirty="0"/>
              <a:t>: Um objeto que agrega valor às entidades, não possui identidade e é imutável.</a:t>
            </a:r>
          </a:p>
          <a:p>
            <a:pPr lvl="1" algn="just" fontAlgn="base"/>
            <a:r>
              <a:rPr lang="pt-BR" b="1" dirty="0"/>
              <a:t>Fábrica</a:t>
            </a:r>
            <a:r>
              <a:rPr lang="pt-BR" dirty="0"/>
              <a:t>: Classe responsável por construir adequadamente um objeto / entidade.</a:t>
            </a:r>
          </a:p>
          <a:p>
            <a:pPr lvl="1" algn="just" fontAlgn="base"/>
            <a:r>
              <a:rPr lang="pt-BR" b="1" dirty="0"/>
              <a:t>Serviço de Domínio</a:t>
            </a:r>
            <a:r>
              <a:rPr lang="pt-BR" i="1" dirty="0"/>
              <a:t>:</a:t>
            </a:r>
            <a:r>
              <a:rPr lang="pt-BR" dirty="0"/>
              <a:t> Atende partes do negócio que não se encaixam em entidades específicas, trabalha com diversas entidades, realiza persistência através de repositórios e etc.</a:t>
            </a:r>
          </a:p>
          <a:p>
            <a:pPr lvl="1" algn="just" fontAlgn="base"/>
            <a:r>
              <a:rPr lang="pt-BR" b="1" dirty="0"/>
              <a:t>Serviço de Aplicação</a:t>
            </a:r>
            <a:r>
              <a:rPr lang="pt-BR" dirty="0"/>
              <a:t>: Orquestra ações disparadas pela camada de apresentação e fornece </a:t>
            </a:r>
            <a:r>
              <a:rPr lang="pt-BR" i="1" dirty="0"/>
              <a:t>Data </a:t>
            </a:r>
            <a:r>
              <a:rPr lang="pt-BR" i="1" dirty="0" err="1"/>
              <a:t>Transfer</a:t>
            </a:r>
            <a:r>
              <a:rPr lang="pt-BR" i="1" dirty="0"/>
              <a:t> </a:t>
            </a:r>
            <a:r>
              <a:rPr lang="pt-BR" i="1" dirty="0" err="1"/>
              <a:t>Object</a:t>
            </a:r>
            <a:r>
              <a:rPr lang="pt-BR" dirty="0"/>
              <a:t> (DTO) para comunicação entre as demais camadas e para o consumo da camada de apresentação.</a:t>
            </a:r>
          </a:p>
          <a:p>
            <a:pPr lvl="1" algn="just" fontAlgn="base"/>
            <a:r>
              <a:rPr lang="pt-BR" b="1" dirty="0"/>
              <a:t>Repositórios</a:t>
            </a:r>
            <a:r>
              <a:rPr lang="pt-BR" dirty="0"/>
              <a:t>: Uma classe que realiza a persistência das entidades se comunicando diretamente com o meio de acesso aos dados, é utilizado apenas um repositório por agregação.</a:t>
            </a:r>
          </a:p>
          <a:p>
            <a:pPr lvl="1" algn="just"/>
            <a:r>
              <a:rPr lang="pt-BR" b="1" dirty="0"/>
              <a:t>Serviço Externo</a:t>
            </a:r>
            <a:r>
              <a:rPr lang="pt-BR" dirty="0"/>
              <a:t>: Realiza a consulta/persistência de informações por meios diversos.</a:t>
            </a:r>
            <a:endParaRPr lang="pt-BR" sz="1800" dirty="0"/>
          </a:p>
        </p:txBody>
      </p:sp>
      <p:sp>
        <p:nvSpPr>
          <p:cNvPr id="4" name="Título 1">
            <a:extLst>
              <a:ext uri="{FF2B5EF4-FFF2-40B4-BE49-F238E27FC236}">
                <a16:creationId xmlns:a16="http://schemas.microsoft.com/office/drawing/2014/main" id="{B6D80772-CF0D-40D9-B417-A5D4A99AEB6B}"/>
              </a:ext>
            </a:extLst>
          </p:cNvPr>
          <p:cNvSpPr txBox="1">
            <a:spLocks/>
          </p:cNvSpPr>
          <p:nvPr/>
        </p:nvSpPr>
        <p:spPr>
          <a:xfrm>
            <a:off x="10958052" y="0"/>
            <a:ext cx="1074922" cy="106948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rgbClr val="CA023A"/>
                </a:solidFill>
                <a:latin typeface="+mj-lt"/>
                <a:ea typeface="+mj-ea"/>
                <a:cs typeface="+mj-cs"/>
              </a:defRPr>
            </a:lvl1pPr>
          </a:lstStyle>
          <a:p>
            <a:r>
              <a:rPr lang="pt-BR" sz="2800" dirty="0"/>
              <a:t>11/15</a:t>
            </a:r>
          </a:p>
        </p:txBody>
      </p:sp>
    </p:spTree>
    <p:extLst>
      <p:ext uri="{BB962C8B-B14F-4D97-AF65-F5344CB8AC3E}">
        <p14:creationId xmlns:p14="http://schemas.microsoft.com/office/powerpoint/2010/main" val="3346373286"/>
      </p:ext>
    </p:extLst>
  </p:cSld>
  <p:clrMapOvr>
    <a:masterClrMapping/>
  </p:clrMapOvr>
  <p:transition spd="med">
    <p:pull/>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99350" y="-240618"/>
            <a:ext cx="10873408" cy="1325563"/>
          </a:xfrm>
        </p:spPr>
        <p:txBody>
          <a:bodyPr>
            <a:normAutofit/>
          </a:bodyPr>
          <a:lstStyle/>
          <a:p>
            <a:pPr algn="ctr"/>
            <a:r>
              <a:rPr lang="pt-BR" sz="4800" dirty="0"/>
              <a:t>PARA PENSAR...</a:t>
            </a:r>
          </a:p>
        </p:txBody>
      </p:sp>
      <p:sp>
        <p:nvSpPr>
          <p:cNvPr id="3" name="Espaço Reservado para Conteúdo 2"/>
          <p:cNvSpPr>
            <a:spLocks noGrp="1"/>
          </p:cNvSpPr>
          <p:nvPr>
            <p:ph idx="1"/>
          </p:nvPr>
        </p:nvSpPr>
        <p:spPr>
          <a:xfrm>
            <a:off x="255106" y="863723"/>
            <a:ext cx="11645346" cy="1325563"/>
          </a:xfrm>
        </p:spPr>
        <p:txBody>
          <a:bodyPr>
            <a:normAutofit/>
          </a:bodyPr>
          <a:lstStyle/>
          <a:p>
            <a:pPr algn="just"/>
            <a:r>
              <a:rPr lang="pt-BR" dirty="0"/>
              <a:t>A base do DDD está no conceito de linguagem Ubíqua, que também podemos chamar de linguagem onipresente. Não está em definir o que é uma entidade, objeto de valor, agregado, serviço ou repositório. </a:t>
            </a:r>
          </a:p>
        </p:txBody>
      </p:sp>
      <p:sp>
        <p:nvSpPr>
          <p:cNvPr id="4" name="Título 1">
            <a:extLst>
              <a:ext uri="{FF2B5EF4-FFF2-40B4-BE49-F238E27FC236}">
                <a16:creationId xmlns:a16="http://schemas.microsoft.com/office/drawing/2014/main" id="{B6D80772-CF0D-40D9-B417-A5D4A99AEB6B}"/>
              </a:ext>
            </a:extLst>
          </p:cNvPr>
          <p:cNvSpPr txBox="1">
            <a:spLocks/>
          </p:cNvSpPr>
          <p:nvPr/>
        </p:nvSpPr>
        <p:spPr>
          <a:xfrm>
            <a:off x="10987548" y="0"/>
            <a:ext cx="1045426" cy="106948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rgbClr val="CA023A"/>
                </a:solidFill>
                <a:latin typeface="+mj-lt"/>
                <a:ea typeface="+mj-ea"/>
                <a:cs typeface="+mj-cs"/>
              </a:defRPr>
            </a:lvl1pPr>
          </a:lstStyle>
          <a:p>
            <a:r>
              <a:rPr lang="pt-BR" sz="2800" dirty="0"/>
              <a:t>12/15</a:t>
            </a:r>
          </a:p>
        </p:txBody>
      </p:sp>
      <p:pic>
        <p:nvPicPr>
          <p:cNvPr id="5" name="Imagem 4">
            <a:extLst>
              <a:ext uri="{FF2B5EF4-FFF2-40B4-BE49-F238E27FC236}">
                <a16:creationId xmlns:a16="http://schemas.microsoft.com/office/drawing/2014/main" id="{5F33EB53-9008-4934-8947-5434B6FA39B7}"/>
              </a:ext>
            </a:extLst>
          </p:cNvPr>
          <p:cNvPicPr/>
          <p:nvPr/>
        </p:nvPicPr>
        <p:blipFill>
          <a:blip r:embed="rId2"/>
          <a:stretch>
            <a:fillRect/>
          </a:stretch>
        </p:blipFill>
        <p:spPr>
          <a:xfrm>
            <a:off x="862841" y="3173278"/>
            <a:ext cx="4135878" cy="1734001"/>
          </a:xfrm>
          <a:prstGeom prst="rect">
            <a:avLst/>
          </a:prstGeom>
        </p:spPr>
      </p:pic>
      <p:pic>
        <p:nvPicPr>
          <p:cNvPr id="6" name="Imagem 5">
            <a:extLst>
              <a:ext uri="{FF2B5EF4-FFF2-40B4-BE49-F238E27FC236}">
                <a16:creationId xmlns:a16="http://schemas.microsoft.com/office/drawing/2014/main" id="{AAC65EE8-8156-4953-923C-CEA54FA03D83}"/>
              </a:ext>
            </a:extLst>
          </p:cNvPr>
          <p:cNvPicPr/>
          <p:nvPr/>
        </p:nvPicPr>
        <p:blipFill>
          <a:blip r:embed="rId3"/>
          <a:stretch>
            <a:fillRect/>
          </a:stretch>
        </p:blipFill>
        <p:spPr>
          <a:xfrm>
            <a:off x="6745480" y="2596064"/>
            <a:ext cx="4135879" cy="3271336"/>
          </a:xfrm>
          <a:prstGeom prst="rect">
            <a:avLst/>
          </a:prstGeom>
        </p:spPr>
      </p:pic>
    </p:spTree>
    <p:extLst>
      <p:ext uri="{BB962C8B-B14F-4D97-AF65-F5344CB8AC3E}">
        <p14:creationId xmlns:p14="http://schemas.microsoft.com/office/powerpoint/2010/main" val="391804422"/>
      </p:ext>
    </p:extLst>
  </p:cSld>
  <p:clrMapOvr>
    <a:masterClrMapping/>
  </p:clrMapOvr>
  <p:transition spd="med">
    <p:pull/>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99350" y="-240618"/>
            <a:ext cx="10873408" cy="1325563"/>
          </a:xfrm>
        </p:spPr>
        <p:txBody>
          <a:bodyPr>
            <a:normAutofit/>
          </a:bodyPr>
          <a:lstStyle/>
          <a:p>
            <a:pPr algn="ctr"/>
            <a:r>
              <a:rPr lang="pt-BR" sz="4800" dirty="0"/>
              <a:t>PARA PENSAR...</a:t>
            </a:r>
          </a:p>
        </p:txBody>
      </p:sp>
      <p:sp>
        <p:nvSpPr>
          <p:cNvPr id="4" name="Título 1">
            <a:extLst>
              <a:ext uri="{FF2B5EF4-FFF2-40B4-BE49-F238E27FC236}">
                <a16:creationId xmlns:a16="http://schemas.microsoft.com/office/drawing/2014/main" id="{B6D80772-CF0D-40D9-B417-A5D4A99AEB6B}"/>
              </a:ext>
            </a:extLst>
          </p:cNvPr>
          <p:cNvSpPr txBox="1">
            <a:spLocks/>
          </p:cNvSpPr>
          <p:nvPr/>
        </p:nvSpPr>
        <p:spPr>
          <a:xfrm>
            <a:off x="10972800" y="0"/>
            <a:ext cx="1060174" cy="106948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rgbClr val="CA023A"/>
                </a:solidFill>
                <a:latin typeface="+mj-lt"/>
                <a:ea typeface="+mj-ea"/>
                <a:cs typeface="+mj-cs"/>
              </a:defRPr>
            </a:lvl1pPr>
          </a:lstStyle>
          <a:p>
            <a:r>
              <a:rPr lang="pt-BR" sz="2800" dirty="0"/>
              <a:t>13/15</a:t>
            </a:r>
          </a:p>
        </p:txBody>
      </p:sp>
      <p:sp>
        <p:nvSpPr>
          <p:cNvPr id="7" name="Espaço Reservado para Conteúdo 2">
            <a:extLst>
              <a:ext uri="{FF2B5EF4-FFF2-40B4-BE49-F238E27FC236}">
                <a16:creationId xmlns:a16="http://schemas.microsoft.com/office/drawing/2014/main" id="{4898577A-6F42-49F2-B5F7-7EC238942604}"/>
              </a:ext>
            </a:extLst>
          </p:cNvPr>
          <p:cNvSpPr txBox="1">
            <a:spLocks/>
          </p:cNvSpPr>
          <p:nvPr/>
        </p:nvSpPr>
        <p:spPr>
          <a:xfrm>
            <a:off x="299350" y="1084944"/>
            <a:ext cx="11733624" cy="472149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pt-BR" dirty="0"/>
              <a:t>O problema está no método “dar aumento” por não ser a forma como os especialistas de domínio descrevem a operação. Converse com uma pessoa de RH e você nunca a ouvirá dizer em “dar aumento” e sim em “movimentação salarial”, “acordo coletivo”, “dissidio” e etc.</a:t>
            </a:r>
          </a:p>
          <a:p>
            <a:pPr algn="just"/>
            <a:endParaRPr lang="pt-BR" dirty="0"/>
          </a:p>
          <a:p>
            <a:pPr algn="just"/>
            <a:r>
              <a:rPr lang="pt-BR" dirty="0"/>
              <a:t>Identificar e implementar a linguagem Ubíqua não serve apenas para definir nomes de classes ou métodos, ela deve revelar as motivações para as mudanças de estado de nossas entidades. Entender, de verdade, a linguagem ubíqua é muito mais do que aprender padrões. Sozinhos, o valor deles é nulo (Júnior, 2019). </a:t>
            </a:r>
          </a:p>
        </p:txBody>
      </p:sp>
    </p:spTree>
    <p:extLst>
      <p:ext uri="{BB962C8B-B14F-4D97-AF65-F5344CB8AC3E}">
        <p14:creationId xmlns:p14="http://schemas.microsoft.com/office/powerpoint/2010/main" val="2821744791"/>
      </p:ext>
    </p:extLst>
  </p:cSld>
  <p:clrMapOvr>
    <a:masterClrMapping/>
  </p:clrMapOvr>
  <p:transition spd="med">
    <p:pull/>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99350" y="-63642"/>
            <a:ext cx="10873408" cy="1325563"/>
          </a:xfrm>
        </p:spPr>
        <p:txBody>
          <a:bodyPr>
            <a:normAutofit/>
          </a:bodyPr>
          <a:lstStyle/>
          <a:p>
            <a:pPr algn="ctr"/>
            <a:r>
              <a:rPr lang="pt-BR" sz="4800" dirty="0"/>
              <a:t>RESUMINDO</a:t>
            </a:r>
          </a:p>
        </p:txBody>
      </p:sp>
      <p:sp>
        <p:nvSpPr>
          <p:cNvPr id="3" name="Espaço Reservado para Conteúdo 2"/>
          <p:cNvSpPr>
            <a:spLocks noGrp="1"/>
          </p:cNvSpPr>
          <p:nvPr>
            <p:ph idx="1"/>
          </p:nvPr>
        </p:nvSpPr>
        <p:spPr>
          <a:xfrm>
            <a:off x="255106" y="1114441"/>
            <a:ext cx="11645346" cy="5433842"/>
          </a:xfrm>
        </p:spPr>
        <p:txBody>
          <a:bodyPr>
            <a:normAutofit lnSpcReduction="10000"/>
          </a:bodyPr>
          <a:lstStyle/>
          <a:p>
            <a:pPr algn="just"/>
            <a:r>
              <a:rPr lang="pt-BR" dirty="0"/>
              <a:t>Podemos entender como o principal objetivo desse artigo é demonstrar que o DDD vai muito além de apenas código, não é uma arquitetura em camadas e sim sobre negócio! É preciso sair da zona de conforto, aprender e entender sobre o negócio. Isso torna a equipe mais colaborativa e focada no que é realmente importante.</a:t>
            </a:r>
          </a:p>
          <a:p>
            <a:pPr algn="just"/>
            <a:endParaRPr lang="pt-BR" dirty="0"/>
          </a:p>
          <a:p>
            <a:pPr algn="just"/>
            <a:r>
              <a:rPr lang="pt-BR" dirty="0"/>
              <a:t>Para iniciar seu projeto em DDD é necessário ter um bom conhecimento teórico e prático (eu estou correndo atrás do meu!). E por isso eu recomendo que faça o curso “Modelando domínios ricos” do André </a:t>
            </a:r>
            <a:r>
              <a:rPr lang="pt-BR" dirty="0" err="1"/>
              <a:t>Baltieri</a:t>
            </a:r>
            <a:r>
              <a:rPr lang="pt-BR" dirty="0"/>
              <a:t> (</a:t>
            </a:r>
            <a:r>
              <a:rPr lang="pt-BR" u="sng" dirty="0">
                <a:hlinkClick r:id="rId2"/>
              </a:rPr>
              <a:t>https://balta.io/</a:t>
            </a:r>
            <a:r>
              <a:rPr lang="pt-BR" dirty="0"/>
              <a:t>) e não poderia deixar de mencionar também os artigos e cursos do Eduardo Pires (</a:t>
            </a:r>
            <a:r>
              <a:rPr lang="pt-BR" u="sng" dirty="0">
                <a:hlinkClick r:id="rId3"/>
              </a:rPr>
              <a:t>https://www.eduardopires.net.br/</a:t>
            </a:r>
            <a:r>
              <a:rPr lang="pt-BR" dirty="0"/>
              <a:t>). </a:t>
            </a:r>
            <a:r>
              <a:rPr lang="en-US" dirty="0" err="1"/>
              <a:t>Recomendo</a:t>
            </a:r>
            <a:r>
              <a:rPr lang="en-US" dirty="0"/>
              <a:t> </a:t>
            </a:r>
            <a:r>
              <a:rPr lang="en-US" dirty="0" err="1"/>
              <a:t>também</a:t>
            </a:r>
            <a:r>
              <a:rPr lang="en-US" dirty="0"/>
              <a:t> a </a:t>
            </a:r>
            <a:r>
              <a:rPr lang="en-US" dirty="0" err="1"/>
              <a:t>leitura</a:t>
            </a:r>
            <a:r>
              <a:rPr lang="en-US" dirty="0"/>
              <a:t> dos </a:t>
            </a:r>
            <a:r>
              <a:rPr lang="en-US" dirty="0" err="1"/>
              <a:t>livros</a:t>
            </a:r>
            <a:r>
              <a:rPr lang="en-US" dirty="0"/>
              <a:t> “Domain-Driven Design Quickly” by Abel Avram, “Domain-Driven Design: Tackling Complexity in the Heart of Software” by Erick Evans e “Implementing Domain-Driven Design" by Vaughn Vernon </a:t>
            </a:r>
            <a:endParaRPr lang="pt-BR" dirty="0"/>
          </a:p>
        </p:txBody>
      </p:sp>
      <p:sp>
        <p:nvSpPr>
          <p:cNvPr id="4" name="Título 1">
            <a:extLst>
              <a:ext uri="{FF2B5EF4-FFF2-40B4-BE49-F238E27FC236}">
                <a16:creationId xmlns:a16="http://schemas.microsoft.com/office/drawing/2014/main" id="{B6D80772-CF0D-40D9-B417-A5D4A99AEB6B}"/>
              </a:ext>
            </a:extLst>
          </p:cNvPr>
          <p:cNvSpPr txBox="1">
            <a:spLocks/>
          </p:cNvSpPr>
          <p:nvPr/>
        </p:nvSpPr>
        <p:spPr>
          <a:xfrm>
            <a:off x="10884310" y="0"/>
            <a:ext cx="1148664" cy="106948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rgbClr val="CA023A"/>
                </a:solidFill>
                <a:latin typeface="+mj-lt"/>
                <a:ea typeface="+mj-ea"/>
                <a:cs typeface="+mj-cs"/>
              </a:defRPr>
            </a:lvl1pPr>
          </a:lstStyle>
          <a:p>
            <a:r>
              <a:rPr lang="pt-BR" sz="2800" dirty="0"/>
              <a:t>14/15</a:t>
            </a:r>
          </a:p>
        </p:txBody>
      </p:sp>
    </p:spTree>
    <p:extLst>
      <p:ext uri="{BB962C8B-B14F-4D97-AF65-F5344CB8AC3E}">
        <p14:creationId xmlns:p14="http://schemas.microsoft.com/office/powerpoint/2010/main" val="4183918454"/>
      </p:ext>
    </p:extLst>
  </p:cSld>
  <p:clrMapOvr>
    <a:masterClrMapping/>
  </p:clrMapOvr>
  <p:transition spd="med">
    <p:pull/>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99350" y="-63642"/>
            <a:ext cx="10873408" cy="1325563"/>
          </a:xfrm>
        </p:spPr>
        <p:txBody>
          <a:bodyPr>
            <a:normAutofit/>
          </a:bodyPr>
          <a:lstStyle/>
          <a:p>
            <a:pPr algn="ctr"/>
            <a:r>
              <a:rPr lang="pt-BR" sz="4800" dirty="0"/>
              <a:t>TEMA MENTORIA</a:t>
            </a:r>
          </a:p>
        </p:txBody>
      </p:sp>
      <p:sp>
        <p:nvSpPr>
          <p:cNvPr id="3" name="Espaço Reservado para Conteúdo 2"/>
          <p:cNvSpPr>
            <a:spLocks noGrp="1"/>
          </p:cNvSpPr>
          <p:nvPr>
            <p:ph idx="1"/>
          </p:nvPr>
        </p:nvSpPr>
        <p:spPr>
          <a:xfrm>
            <a:off x="255106" y="1114441"/>
            <a:ext cx="11645346" cy="5433842"/>
          </a:xfrm>
        </p:spPr>
        <p:txBody>
          <a:bodyPr>
            <a:normAutofit/>
          </a:bodyPr>
          <a:lstStyle/>
          <a:p>
            <a:pPr algn="just"/>
            <a:r>
              <a:rPr lang="pt-BR" dirty="0"/>
              <a:t>ESTEIRA DE ATENDIMENTO PETSHOP</a:t>
            </a:r>
          </a:p>
        </p:txBody>
      </p:sp>
      <p:sp>
        <p:nvSpPr>
          <p:cNvPr id="4" name="Título 1">
            <a:extLst>
              <a:ext uri="{FF2B5EF4-FFF2-40B4-BE49-F238E27FC236}">
                <a16:creationId xmlns:a16="http://schemas.microsoft.com/office/drawing/2014/main" id="{B6D80772-CF0D-40D9-B417-A5D4A99AEB6B}"/>
              </a:ext>
            </a:extLst>
          </p:cNvPr>
          <p:cNvSpPr txBox="1">
            <a:spLocks/>
          </p:cNvSpPr>
          <p:nvPr/>
        </p:nvSpPr>
        <p:spPr>
          <a:xfrm>
            <a:off x="10958052" y="0"/>
            <a:ext cx="1074922" cy="106948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rgbClr val="CA023A"/>
                </a:solidFill>
                <a:latin typeface="+mj-lt"/>
                <a:ea typeface="+mj-ea"/>
                <a:cs typeface="+mj-cs"/>
              </a:defRPr>
            </a:lvl1pPr>
          </a:lstStyle>
          <a:p>
            <a:r>
              <a:rPr lang="pt-BR" sz="2800" dirty="0"/>
              <a:t>15/15</a:t>
            </a:r>
          </a:p>
        </p:txBody>
      </p:sp>
      <p:pic>
        <p:nvPicPr>
          <p:cNvPr id="5" name="Imagem 4">
            <a:extLst>
              <a:ext uri="{FF2B5EF4-FFF2-40B4-BE49-F238E27FC236}">
                <a16:creationId xmlns:a16="http://schemas.microsoft.com/office/drawing/2014/main" id="{CC85BA19-3E1B-45F4-AFDB-5808CB6CAA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71178" y="1473118"/>
            <a:ext cx="7228227" cy="5345106"/>
          </a:xfrm>
          <a:prstGeom prst="rect">
            <a:avLst/>
          </a:prstGeom>
        </p:spPr>
      </p:pic>
    </p:spTree>
    <p:extLst>
      <p:ext uri="{BB962C8B-B14F-4D97-AF65-F5344CB8AC3E}">
        <p14:creationId xmlns:p14="http://schemas.microsoft.com/office/powerpoint/2010/main" val="110251270"/>
      </p:ext>
    </p:extLst>
  </p:cSld>
  <p:clrMapOvr>
    <a:masterClrMapping/>
  </p:clrMapOvr>
  <p:transition spd="med">
    <p:pull/>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BE2D0041-4CB2-4E7C-AE21-3FF2C1B544C4}"/>
              </a:ext>
            </a:extLst>
          </p:cNvPr>
          <p:cNvSpPr txBox="1"/>
          <p:nvPr/>
        </p:nvSpPr>
        <p:spPr>
          <a:xfrm>
            <a:off x="3790121" y="4452730"/>
            <a:ext cx="4905317" cy="584775"/>
          </a:xfrm>
          <a:prstGeom prst="rect">
            <a:avLst/>
          </a:prstGeom>
          <a:noFill/>
        </p:spPr>
        <p:txBody>
          <a:bodyPr wrap="none" rtlCol="0">
            <a:spAutoFit/>
          </a:bodyPr>
          <a:lstStyle/>
          <a:p>
            <a:r>
              <a:rPr lang="pt-BR" sz="3200" dirty="0">
                <a:solidFill>
                  <a:schemeClr val="bg1"/>
                </a:solidFill>
              </a:rPr>
              <a:t>rafael.miranda@db1.com.br</a:t>
            </a:r>
            <a:endParaRPr lang="pt-BR" dirty="0">
              <a:solidFill>
                <a:schemeClr val="bg1"/>
              </a:solidFill>
            </a:endParaRPr>
          </a:p>
        </p:txBody>
      </p:sp>
    </p:spTree>
    <p:extLst>
      <p:ext uri="{BB962C8B-B14F-4D97-AF65-F5344CB8AC3E}">
        <p14:creationId xmlns:p14="http://schemas.microsoft.com/office/powerpoint/2010/main" val="4219109732"/>
      </p:ext>
    </p:extLst>
  </p:cSld>
  <p:clrMapOvr>
    <a:masterClrMapping/>
  </p:clrMapOvr>
  <p:transition spd="med">
    <p:pull/>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55106" y="113334"/>
            <a:ext cx="10873408" cy="1325563"/>
          </a:xfrm>
        </p:spPr>
        <p:txBody>
          <a:bodyPr>
            <a:normAutofit/>
          </a:bodyPr>
          <a:lstStyle/>
          <a:p>
            <a:pPr algn="ctr"/>
            <a:r>
              <a:rPr lang="pt-BR" sz="4800" dirty="0"/>
              <a:t>INTRODUÇÃO</a:t>
            </a:r>
          </a:p>
        </p:txBody>
      </p:sp>
      <p:sp>
        <p:nvSpPr>
          <p:cNvPr id="3" name="Espaço Reservado para Conteúdo 2"/>
          <p:cNvSpPr>
            <a:spLocks noGrp="1"/>
          </p:cNvSpPr>
          <p:nvPr>
            <p:ph idx="1"/>
          </p:nvPr>
        </p:nvSpPr>
        <p:spPr>
          <a:xfrm>
            <a:off x="255106" y="1297859"/>
            <a:ext cx="11645346" cy="4970420"/>
          </a:xfrm>
        </p:spPr>
        <p:txBody>
          <a:bodyPr>
            <a:normAutofit fontScale="92500" lnSpcReduction="10000"/>
          </a:bodyPr>
          <a:lstStyle/>
          <a:p>
            <a:pPr algn="just"/>
            <a:r>
              <a:rPr lang="pt-BR" dirty="0"/>
              <a:t>O desenvolvimento de</a:t>
            </a:r>
            <a:r>
              <a:rPr lang="pt-BR" i="1" dirty="0"/>
              <a:t> software</a:t>
            </a:r>
            <a:r>
              <a:rPr lang="pt-BR" dirty="0"/>
              <a:t> é aplicado com mais frequência na automação de processos existentes no mundo real ou no fornecimento de soluções para problemas reais de negócios; os processos de negócios são problemas automatizados ou reais. Devemos entender desde o início que o </a:t>
            </a:r>
            <a:r>
              <a:rPr lang="pt-BR" i="1" dirty="0"/>
              <a:t>software</a:t>
            </a:r>
            <a:r>
              <a:rPr lang="pt-BR" dirty="0"/>
              <a:t> é originado e profundamente relacionado ao domínio. Software é composto de código e podemos gastar muito tempo com o código e vê-lo simplesmente como objetos e métodos, no entanto, não se trata apenas disso.</a:t>
            </a:r>
          </a:p>
          <a:p>
            <a:pPr algn="just"/>
            <a:endParaRPr lang="pt-BR" dirty="0"/>
          </a:p>
          <a:p>
            <a:pPr algn="just"/>
            <a:r>
              <a:rPr lang="pt-BR" dirty="0"/>
              <a:t>(AVRAM, 2006) nos apresenta uma metáfora interessante. Vamos considerar o processo de fabricação de carros, os trabalhadores envolvidos na fabricação de automóveis podem se especializar na produção de peças do carro, mas ao fabricar tais peças, eles geralmente têm uma visão limitada do processo de fabricação como um todo. Eles passam a ver apenas como uma coleção de partes que devem trabalhar juntas para funcionar, mas um carro é muito mais do que isso.</a:t>
            </a:r>
          </a:p>
        </p:txBody>
      </p:sp>
      <p:sp>
        <p:nvSpPr>
          <p:cNvPr id="4" name="Título 1">
            <a:extLst>
              <a:ext uri="{FF2B5EF4-FFF2-40B4-BE49-F238E27FC236}">
                <a16:creationId xmlns:a16="http://schemas.microsoft.com/office/drawing/2014/main" id="{B6D80772-CF0D-40D9-B417-A5D4A99AEB6B}"/>
              </a:ext>
            </a:extLst>
          </p:cNvPr>
          <p:cNvSpPr txBox="1">
            <a:spLocks/>
          </p:cNvSpPr>
          <p:nvPr/>
        </p:nvSpPr>
        <p:spPr>
          <a:xfrm>
            <a:off x="11128514" y="0"/>
            <a:ext cx="904460" cy="106948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rgbClr val="CA023A"/>
                </a:solidFill>
                <a:latin typeface="+mj-lt"/>
                <a:ea typeface="+mj-ea"/>
                <a:cs typeface="+mj-cs"/>
              </a:defRPr>
            </a:lvl1pPr>
          </a:lstStyle>
          <a:p>
            <a:r>
              <a:rPr lang="pt-BR" sz="2800" dirty="0"/>
              <a:t>1/15</a:t>
            </a:r>
          </a:p>
        </p:txBody>
      </p:sp>
    </p:spTree>
    <p:extLst>
      <p:ext uri="{BB962C8B-B14F-4D97-AF65-F5344CB8AC3E}">
        <p14:creationId xmlns:p14="http://schemas.microsoft.com/office/powerpoint/2010/main" val="112879934"/>
      </p:ext>
    </p:extLst>
  </p:cSld>
  <p:clrMapOvr>
    <a:masterClrMapping/>
  </p:clrMapOvr>
  <p:transition spd="med">
    <p:pull/>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55106" y="113334"/>
            <a:ext cx="10873408" cy="1325563"/>
          </a:xfrm>
        </p:spPr>
        <p:txBody>
          <a:bodyPr>
            <a:normAutofit/>
          </a:bodyPr>
          <a:lstStyle/>
          <a:p>
            <a:pPr algn="ctr"/>
            <a:r>
              <a:rPr lang="pt-BR" sz="4800" dirty="0"/>
              <a:t>INTRODUÇÃO</a:t>
            </a:r>
          </a:p>
        </p:txBody>
      </p:sp>
      <p:sp>
        <p:nvSpPr>
          <p:cNvPr id="3" name="Espaço Reservado para Conteúdo 2"/>
          <p:cNvSpPr>
            <a:spLocks noGrp="1"/>
          </p:cNvSpPr>
          <p:nvPr>
            <p:ph idx="1"/>
          </p:nvPr>
        </p:nvSpPr>
        <p:spPr>
          <a:xfrm>
            <a:off x="255106" y="1297859"/>
            <a:ext cx="11645346" cy="4970420"/>
          </a:xfrm>
        </p:spPr>
        <p:txBody>
          <a:bodyPr>
            <a:normAutofit fontScale="92500" lnSpcReduction="10000"/>
          </a:bodyPr>
          <a:lstStyle/>
          <a:p>
            <a:pPr algn="just"/>
            <a:r>
              <a:rPr lang="pt-BR" dirty="0"/>
              <a:t>Um bom carro começa com uma visão, com especificações bem definidas e isso continua com muitos </a:t>
            </a:r>
            <a:r>
              <a:rPr lang="pt-BR" i="1" dirty="0"/>
              <a:t>designs</a:t>
            </a:r>
            <a:r>
              <a:rPr lang="pt-BR" dirty="0"/>
              <a:t>, muitas vezes por meses e até anos, mudanças e refinamentos até chegar a um modelo final, o qual reflete a visão original. Esse processo todo não fica apenas no papel, isso inclui em desenvolver modelos do carro, testar em determinadas condições e verificar se ele funciona e assim o </a:t>
            </a:r>
            <a:r>
              <a:rPr lang="pt-BR" i="1" dirty="0"/>
              <a:t>design</a:t>
            </a:r>
            <a:r>
              <a:rPr lang="pt-BR" dirty="0"/>
              <a:t> é modificado com base nos resultados. Ao final desse processo, o carro é enviado para produção e as peças são criadas e posteriormente montadas juntas.</a:t>
            </a:r>
          </a:p>
          <a:p>
            <a:pPr algn="just"/>
            <a:endParaRPr lang="pt-BR" dirty="0"/>
          </a:p>
          <a:p>
            <a:pPr algn="just"/>
            <a:r>
              <a:rPr lang="pt-BR" dirty="0"/>
              <a:t>O desenvolvimento de </a:t>
            </a:r>
            <a:r>
              <a:rPr lang="pt-BR" i="1" dirty="0"/>
              <a:t>software</a:t>
            </a:r>
            <a:r>
              <a:rPr lang="pt-BR" dirty="0"/>
              <a:t> é semelhante, não podemos simplesmente sentar e escrever código, isso pode até funcionar em casos triviais, mas não é dessa forma que se criar sistemas</a:t>
            </a:r>
            <a:r>
              <a:rPr lang="pt-BR" i="1" dirty="0"/>
              <a:t> </a:t>
            </a:r>
            <a:r>
              <a:rPr lang="pt-BR" dirty="0"/>
              <a:t>complexos. Para criar um bom </a:t>
            </a:r>
            <a:r>
              <a:rPr lang="pt-BR" i="1" dirty="0"/>
              <a:t>software</a:t>
            </a:r>
            <a:r>
              <a:rPr lang="pt-BR" dirty="0"/>
              <a:t>, você precisa saber o que ele é. Não é possível desenvolver um sistema bancário, a menos que você tenha uma boa compreensão de como funciona um banco, é preciso entender o domínio do sistema bancário.</a:t>
            </a:r>
          </a:p>
        </p:txBody>
      </p:sp>
      <p:sp>
        <p:nvSpPr>
          <p:cNvPr id="4" name="Título 1">
            <a:extLst>
              <a:ext uri="{FF2B5EF4-FFF2-40B4-BE49-F238E27FC236}">
                <a16:creationId xmlns:a16="http://schemas.microsoft.com/office/drawing/2014/main" id="{B6D80772-CF0D-40D9-B417-A5D4A99AEB6B}"/>
              </a:ext>
            </a:extLst>
          </p:cNvPr>
          <p:cNvSpPr txBox="1">
            <a:spLocks/>
          </p:cNvSpPr>
          <p:nvPr/>
        </p:nvSpPr>
        <p:spPr>
          <a:xfrm>
            <a:off x="11128514" y="0"/>
            <a:ext cx="904460" cy="106948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rgbClr val="CA023A"/>
                </a:solidFill>
                <a:latin typeface="+mj-lt"/>
                <a:ea typeface="+mj-ea"/>
                <a:cs typeface="+mj-cs"/>
              </a:defRPr>
            </a:lvl1pPr>
          </a:lstStyle>
          <a:p>
            <a:r>
              <a:rPr lang="pt-BR" sz="2800" dirty="0"/>
              <a:t>2/15</a:t>
            </a:r>
          </a:p>
        </p:txBody>
      </p:sp>
    </p:spTree>
    <p:extLst>
      <p:ext uri="{BB962C8B-B14F-4D97-AF65-F5344CB8AC3E}">
        <p14:creationId xmlns:p14="http://schemas.microsoft.com/office/powerpoint/2010/main" val="2178976641"/>
      </p:ext>
    </p:extLst>
  </p:cSld>
  <p:clrMapOvr>
    <a:masterClrMapping/>
  </p:clrMapOvr>
  <p:transition spd="med">
    <p:pul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55106" y="113334"/>
            <a:ext cx="10873408" cy="1325563"/>
          </a:xfrm>
        </p:spPr>
        <p:txBody>
          <a:bodyPr>
            <a:normAutofit/>
          </a:bodyPr>
          <a:lstStyle/>
          <a:p>
            <a:pPr algn="ctr"/>
            <a:r>
              <a:rPr lang="pt-BR" sz="4800" dirty="0"/>
              <a:t>Introdução</a:t>
            </a:r>
          </a:p>
        </p:txBody>
      </p:sp>
      <p:sp>
        <p:nvSpPr>
          <p:cNvPr id="3" name="Espaço Reservado para Conteúdo 2"/>
          <p:cNvSpPr>
            <a:spLocks noGrp="1"/>
          </p:cNvSpPr>
          <p:nvPr>
            <p:ph idx="1"/>
          </p:nvPr>
        </p:nvSpPr>
        <p:spPr>
          <a:xfrm>
            <a:off x="255106" y="1297859"/>
            <a:ext cx="11645346" cy="4970420"/>
          </a:xfrm>
        </p:spPr>
        <p:txBody>
          <a:bodyPr>
            <a:normAutofit fontScale="92500" lnSpcReduction="20000"/>
          </a:bodyPr>
          <a:lstStyle/>
          <a:p>
            <a:pPr algn="just"/>
            <a:r>
              <a:rPr lang="pt-BR" dirty="0"/>
              <a:t>O sistema bancário é bem compreendido pelas pessoas de dentro, por seus especialistas. Eles conhecem todos os detalhes, todas as capturas, todos os possíveis problemas, todas as regras. É aqui que devemos sempre começar: o domínio.</a:t>
            </a:r>
          </a:p>
          <a:p>
            <a:pPr algn="just"/>
            <a:endParaRPr lang="pt-BR" dirty="0"/>
          </a:p>
          <a:p>
            <a:pPr algn="just"/>
            <a:r>
              <a:rPr lang="pt-BR" dirty="0"/>
              <a:t>Quando começamos um projeto de </a:t>
            </a:r>
            <a:r>
              <a:rPr lang="pt-BR" i="1" dirty="0"/>
              <a:t>software</a:t>
            </a:r>
            <a:r>
              <a:rPr lang="pt-BR" dirty="0"/>
              <a:t>, devemos nos concentrar no domínio em que ele está operando. Todo o propósito é aprimorar um domínio específico. Para poder fazer isso, o </a:t>
            </a:r>
            <a:r>
              <a:rPr lang="pt-BR" i="1" dirty="0"/>
              <a:t>software</a:t>
            </a:r>
            <a:r>
              <a:rPr lang="pt-BR" dirty="0"/>
              <a:t> precisa se encaixar harmoniosamente com o domínio para o qual foi criado. Caso contrário, irá introduzir tensão no domínio, provocando mau funcionamento, danos e até mesmo caos.</a:t>
            </a:r>
          </a:p>
          <a:p>
            <a:pPr algn="just"/>
            <a:endParaRPr lang="pt-BR" dirty="0"/>
          </a:p>
          <a:p>
            <a:pPr algn="just"/>
            <a:r>
              <a:rPr lang="pt-BR" dirty="0"/>
              <a:t>Como podemos fazer o </a:t>
            </a:r>
            <a:r>
              <a:rPr lang="pt-BR" i="1" dirty="0"/>
              <a:t>software</a:t>
            </a:r>
            <a:r>
              <a:rPr lang="pt-BR" dirty="0"/>
              <a:t> se encaixar harmoniosamente com o domínio? A melhor maneira de fazer isso é transforma-lo em um reflexo do domínio. O </a:t>
            </a:r>
            <a:r>
              <a:rPr lang="pt-BR" i="1" dirty="0"/>
              <a:t>software</a:t>
            </a:r>
            <a:r>
              <a:rPr lang="pt-BR" dirty="0"/>
              <a:t> precisa incorporar os conceitos e elementos centrais do domínio e realizar precisamente as relações entre eles e tem que modelar o domínio.</a:t>
            </a:r>
          </a:p>
        </p:txBody>
      </p:sp>
      <p:sp>
        <p:nvSpPr>
          <p:cNvPr id="4" name="Título 1">
            <a:extLst>
              <a:ext uri="{FF2B5EF4-FFF2-40B4-BE49-F238E27FC236}">
                <a16:creationId xmlns:a16="http://schemas.microsoft.com/office/drawing/2014/main" id="{B6D80772-CF0D-40D9-B417-A5D4A99AEB6B}"/>
              </a:ext>
            </a:extLst>
          </p:cNvPr>
          <p:cNvSpPr txBox="1">
            <a:spLocks/>
          </p:cNvSpPr>
          <p:nvPr/>
        </p:nvSpPr>
        <p:spPr>
          <a:xfrm>
            <a:off x="11128514" y="0"/>
            <a:ext cx="904460" cy="106948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rgbClr val="CA023A"/>
                </a:solidFill>
                <a:latin typeface="+mj-lt"/>
                <a:ea typeface="+mj-ea"/>
                <a:cs typeface="+mj-cs"/>
              </a:defRPr>
            </a:lvl1pPr>
          </a:lstStyle>
          <a:p>
            <a:r>
              <a:rPr lang="pt-BR" sz="2800" dirty="0"/>
              <a:t>3/15</a:t>
            </a:r>
          </a:p>
        </p:txBody>
      </p:sp>
    </p:spTree>
    <p:extLst>
      <p:ext uri="{BB962C8B-B14F-4D97-AF65-F5344CB8AC3E}">
        <p14:creationId xmlns:p14="http://schemas.microsoft.com/office/powerpoint/2010/main" val="3391554788"/>
      </p:ext>
    </p:extLst>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69854" y="54342"/>
            <a:ext cx="10873408" cy="1325563"/>
          </a:xfrm>
        </p:spPr>
        <p:txBody>
          <a:bodyPr>
            <a:normAutofit/>
          </a:bodyPr>
          <a:lstStyle/>
          <a:p>
            <a:pPr algn="ctr"/>
            <a:r>
              <a:rPr lang="pt-BR" sz="4800" dirty="0"/>
              <a:t>DOMAIN DRIVEN DESIGN - DDD</a:t>
            </a:r>
          </a:p>
        </p:txBody>
      </p:sp>
      <p:sp>
        <p:nvSpPr>
          <p:cNvPr id="3" name="Espaço Reservado para Conteúdo 2"/>
          <p:cNvSpPr>
            <a:spLocks noGrp="1"/>
          </p:cNvSpPr>
          <p:nvPr>
            <p:ph idx="1"/>
          </p:nvPr>
        </p:nvSpPr>
        <p:spPr>
          <a:xfrm>
            <a:off x="255106" y="1386347"/>
            <a:ext cx="11645346" cy="4970420"/>
          </a:xfrm>
        </p:spPr>
        <p:txBody>
          <a:bodyPr>
            <a:normAutofit fontScale="77500" lnSpcReduction="20000"/>
          </a:bodyPr>
          <a:lstStyle/>
          <a:p>
            <a:pPr marL="0" indent="0" algn="just">
              <a:buNone/>
            </a:pPr>
            <a:r>
              <a:rPr lang="pt-BR" sz="3600" b="1" dirty="0"/>
              <a:t>O QUE É?</a:t>
            </a:r>
          </a:p>
          <a:p>
            <a:pPr marL="0" indent="0" algn="just">
              <a:buNone/>
            </a:pPr>
            <a:endParaRPr lang="pt-BR" dirty="0"/>
          </a:p>
          <a:p>
            <a:pPr algn="just"/>
            <a:r>
              <a:rPr lang="pt-BR" dirty="0"/>
              <a:t>Dentro do desenvolvimento de </a:t>
            </a:r>
            <a:r>
              <a:rPr lang="pt-BR" i="1" dirty="0"/>
              <a:t>software</a:t>
            </a:r>
            <a:r>
              <a:rPr lang="pt-BR" dirty="0"/>
              <a:t>, </a:t>
            </a:r>
            <a:r>
              <a:rPr lang="pt-BR" i="1" dirty="0"/>
              <a:t>Domain </a:t>
            </a:r>
            <a:r>
              <a:rPr lang="pt-BR" i="1" dirty="0" err="1"/>
              <a:t>Driven</a:t>
            </a:r>
            <a:r>
              <a:rPr lang="pt-BR" i="1" dirty="0"/>
              <a:t> Design</a:t>
            </a:r>
            <a:r>
              <a:rPr lang="pt-BR" dirty="0"/>
              <a:t> – DDD é uma abordagem que reúne um conjunto conceitos, princípios e técnicas voltados ao domínio. A ideia básica está centrada no conhecimento do problema para o qual o </a:t>
            </a:r>
            <a:r>
              <a:rPr lang="pt-BR" i="1" dirty="0"/>
              <a:t>software</a:t>
            </a:r>
            <a:r>
              <a:rPr lang="pt-BR" dirty="0"/>
              <a:t> é proposto. Na prática, esse conjunto busca auxiliar o desenvolvedor na tarefa de construir aplicações que reflitam um entendimento do negócio. É a construção a partir da modelagem do domínio real.</a:t>
            </a:r>
          </a:p>
          <a:p>
            <a:pPr algn="just"/>
            <a:endParaRPr lang="pt-BR" dirty="0"/>
          </a:p>
          <a:p>
            <a:pPr marL="0" indent="0" algn="just">
              <a:buNone/>
            </a:pPr>
            <a:r>
              <a:rPr lang="pt-BR" sz="3200" b="1" dirty="0"/>
              <a:t>O QUE NÃO É?</a:t>
            </a:r>
          </a:p>
          <a:p>
            <a:pPr algn="just"/>
            <a:endParaRPr lang="pt-BR" dirty="0"/>
          </a:p>
          <a:p>
            <a:pPr algn="just"/>
            <a:r>
              <a:rPr lang="pt-BR" dirty="0"/>
              <a:t>Não é uma tecnologia ou metodologia de desenvolvimento de </a:t>
            </a:r>
            <a:r>
              <a:rPr lang="pt-BR" i="1" dirty="0"/>
              <a:t>software</a:t>
            </a:r>
            <a:r>
              <a:rPr lang="pt-BR" dirty="0"/>
              <a:t>. Pode ser utilizado independente da linguagem de programação. Também não é uma arquitetura em camadas, seu principal objetivo é auxiliar a implementação de regras complexas ou processos de negócios. Como o próprio nome já diz é sobre </a:t>
            </a:r>
            <a:r>
              <a:rPr lang="pt-BR" i="1" dirty="0"/>
              <a:t>design</a:t>
            </a:r>
            <a:r>
              <a:rPr lang="pt-BR" dirty="0"/>
              <a:t> guiado pelo domínio (complexidade do negócio)</a:t>
            </a:r>
          </a:p>
        </p:txBody>
      </p:sp>
      <p:sp>
        <p:nvSpPr>
          <p:cNvPr id="4" name="Título 1">
            <a:extLst>
              <a:ext uri="{FF2B5EF4-FFF2-40B4-BE49-F238E27FC236}">
                <a16:creationId xmlns:a16="http://schemas.microsoft.com/office/drawing/2014/main" id="{B6D80772-CF0D-40D9-B417-A5D4A99AEB6B}"/>
              </a:ext>
            </a:extLst>
          </p:cNvPr>
          <p:cNvSpPr txBox="1">
            <a:spLocks/>
          </p:cNvSpPr>
          <p:nvPr/>
        </p:nvSpPr>
        <p:spPr>
          <a:xfrm>
            <a:off x="11128514" y="0"/>
            <a:ext cx="904460" cy="106948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rgbClr val="CA023A"/>
                </a:solidFill>
                <a:latin typeface="+mj-lt"/>
                <a:ea typeface="+mj-ea"/>
                <a:cs typeface="+mj-cs"/>
              </a:defRPr>
            </a:lvl1pPr>
          </a:lstStyle>
          <a:p>
            <a:r>
              <a:rPr lang="pt-BR" sz="2800" dirty="0"/>
              <a:t>4/15</a:t>
            </a:r>
          </a:p>
        </p:txBody>
      </p:sp>
    </p:spTree>
    <p:extLst>
      <p:ext uri="{BB962C8B-B14F-4D97-AF65-F5344CB8AC3E}">
        <p14:creationId xmlns:p14="http://schemas.microsoft.com/office/powerpoint/2010/main" val="1647408499"/>
      </p:ext>
    </p:extLst>
  </p:cSld>
  <p:clrMapOvr>
    <a:masterClrMapping/>
  </p:clrMapOvr>
  <p:transition spd="med">
    <p:pull/>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69854" y="54342"/>
            <a:ext cx="10873408" cy="1325563"/>
          </a:xfrm>
        </p:spPr>
        <p:txBody>
          <a:bodyPr>
            <a:normAutofit fontScale="90000"/>
          </a:bodyPr>
          <a:lstStyle/>
          <a:p>
            <a:pPr algn="ctr"/>
            <a:r>
              <a:rPr lang="pt-BR" sz="4800" dirty="0"/>
              <a:t>EXISTE UM MODELO PARA IMPLEMENTAR DDD?</a:t>
            </a:r>
          </a:p>
        </p:txBody>
      </p:sp>
      <p:sp>
        <p:nvSpPr>
          <p:cNvPr id="3" name="Espaço Reservado para Conteúdo 2"/>
          <p:cNvSpPr>
            <a:spLocks noGrp="1"/>
          </p:cNvSpPr>
          <p:nvPr>
            <p:ph idx="1"/>
          </p:nvPr>
        </p:nvSpPr>
        <p:spPr>
          <a:xfrm>
            <a:off x="255106" y="1297859"/>
            <a:ext cx="11645346" cy="4970420"/>
          </a:xfrm>
        </p:spPr>
        <p:txBody>
          <a:bodyPr>
            <a:normAutofit fontScale="77500" lnSpcReduction="20000"/>
          </a:bodyPr>
          <a:lstStyle/>
          <a:p>
            <a:pPr algn="just"/>
            <a:r>
              <a:rPr lang="pt-BR" sz="3600" dirty="0"/>
              <a:t>A resposta é não! Não existe um modelo, passo-a-passo ou “receita de bolo” de como implementar DDD, mas podemos definir um resumo baseado na literatura e em conhecimentos disponíveis na internet.</a:t>
            </a:r>
          </a:p>
          <a:p>
            <a:pPr marL="0" indent="0" algn="just">
              <a:buNone/>
            </a:pPr>
            <a:endParaRPr lang="pt-BR" sz="3600" dirty="0"/>
          </a:p>
          <a:p>
            <a:pPr marL="0" indent="0" algn="just">
              <a:buNone/>
            </a:pPr>
            <a:r>
              <a:rPr lang="pt-BR" sz="4400" b="1" dirty="0"/>
              <a:t>ESPECIALISTA DE DOMÍNINO</a:t>
            </a:r>
          </a:p>
          <a:p>
            <a:pPr marL="0" indent="0" algn="just">
              <a:buNone/>
            </a:pPr>
            <a:endParaRPr lang="pt-BR" sz="3600" dirty="0"/>
          </a:p>
          <a:p>
            <a:pPr algn="just"/>
            <a:r>
              <a:rPr lang="pt-BR" sz="3600" dirty="0"/>
              <a:t>Sem entender sobre o negócio e suas regras complexas não é possível implementar o DDD. E o que se deve fazer então?</a:t>
            </a:r>
          </a:p>
          <a:p>
            <a:pPr algn="just"/>
            <a:r>
              <a:rPr lang="pt-BR" sz="3600" dirty="0"/>
              <a:t> Basicamente é colocar o time de desenvolvimento para trabalhar em sintonia com os especialista de domínio, eles vão guiar os desenvolvedores, tirando dúvidas, definindo regras e nomeando termos utilizados. Para que o resultado seja bom, é preciso saber do negócio, como visto anteriormente, não se faz um sistema bancário, sem nunca ter sido bancário.</a:t>
            </a:r>
          </a:p>
        </p:txBody>
      </p:sp>
      <p:sp>
        <p:nvSpPr>
          <p:cNvPr id="4" name="Título 1">
            <a:extLst>
              <a:ext uri="{FF2B5EF4-FFF2-40B4-BE49-F238E27FC236}">
                <a16:creationId xmlns:a16="http://schemas.microsoft.com/office/drawing/2014/main" id="{B6D80772-CF0D-40D9-B417-A5D4A99AEB6B}"/>
              </a:ext>
            </a:extLst>
          </p:cNvPr>
          <p:cNvSpPr txBox="1">
            <a:spLocks/>
          </p:cNvSpPr>
          <p:nvPr/>
        </p:nvSpPr>
        <p:spPr>
          <a:xfrm>
            <a:off x="11128514" y="0"/>
            <a:ext cx="904460" cy="106948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rgbClr val="CA023A"/>
                </a:solidFill>
                <a:latin typeface="+mj-lt"/>
                <a:ea typeface="+mj-ea"/>
                <a:cs typeface="+mj-cs"/>
              </a:defRPr>
            </a:lvl1pPr>
          </a:lstStyle>
          <a:p>
            <a:r>
              <a:rPr lang="pt-BR" sz="2800" dirty="0"/>
              <a:t>5/15</a:t>
            </a:r>
          </a:p>
        </p:txBody>
      </p:sp>
    </p:spTree>
    <p:extLst>
      <p:ext uri="{BB962C8B-B14F-4D97-AF65-F5344CB8AC3E}">
        <p14:creationId xmlns:p14="http://schemas.microsoft.com/office/powerpoint/2010/main" val="884333522"/>
      </p:ext>
    </p:extLst>
  </p:cSld>
  <p:clrMapOvr>
    <a:masterClrMapping/>
  </p:clrMapOvr>
  <p:transition spd="med">
    <p:pull/>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69854" y="54342"/>
            <a:ext cx="10873408" cy="1325563"/>
          </a:xfrm>
        </p:spPr>
        <p:txBody>
          <a:bodyPr>
            <a:normAutofit fontScale="90000"/>
          </a:bodyPr>
          <a:lstStyle/>
          <a:p>
            <a:pPr algn="ctr"/>
            <a:r>
              <a:rPr lang="pt-BR" sz="4800" dirty="0"/>
              <a:t>EXISTE UM MODELO PARA IMPLEMENTAR DDD?</a:t>
            </a:r>
          </a:p>
        </p:txBody>
      </p:sp>
      <p:sp>
        <p:nvSpPr>
          <p:cNvPr id="3" name="Espaço Reservado para Conteúdo 2"/>
          <p:cNvSpPr>
            <a:spLocks noGrp="1"/>
          </p:cNvSpPr>
          <p:nvPr>
            <p:ph idx="1"/>
          </p:nvPr>
        </p:nvSpPr>
        <p:spPr>
          <a:xfrm>
            <a:off x="255106" y="1297859"/>
            <a:ext cx="11645346" cy="3038167"/>
          </a:xfrm>
        </p:spPr>
        <p:txBody>
          <a:bodyPr>
            <a:normAutofit fontScale="92500" lnSpcReduction="20000"/>
          </a:bodyPr>
          <a:lstStyle/>
          <a:p>
            <a:pPr marL="0" indent="0" algn="just">
              <a:buNone/>
            </a:pPr>
            <a:r>
              <a:rPr lang="pt-BR" sz="4400" b="1" dirty="0"/>
              <a:t>LINGUAGEM UBÍQUA</a:t>
            </a:r>
          </a:p>
          <a:p>
            <a:pPr marL="0" indent="0" algn="just">
              <a:buNone/>
            </a:pPr>
            <a:endParaRPr lang="pt-BR" sz="100" dirty="0"/>
          </a:p>
          <a:p>
            <a:pPr algn="just"/>
            <a:r>
              <a:rPr lang="pt-BR" dirty="0"/>
              <a:t>Imaginemos agora que o time de desenvolvedores e os </a:t>
            </a:r>
            <a:r>
              <a:rPr lang="pt-BR" i="1" dirty="0"/>
              <a:t>especialistas de domínio</a:t>
            </a:r>
            <a:r>
              <a:rPr lang="pt-BR" dirty="0"/>
              <a:t> estão trabalhando juntos, quais dificuldades os times podem enfrentar? Sabemos que os desenvolvedores têm em suas mentes classes, métodos, algoritmos, </a:t>
            </a:r>
            <a:r>
              <a:rPr lang="pt-BR" i="1" dirty="0" err="1"/>
              <a:t>patterns</a:t>
            </a:r>
            <a:r>
              <a:rPr lang="pt-BR" dirty="0"/>
              <a:t>, POO, polimorfismo e muitos outros termos técnicos e os </a:t>
            </a:r>
            <a:r>
              <a:rPr lang="pt-BR" i="1" dirty="0"/>
              <a:t>especialistas de domínio </a:t>
            </a:r>
            <a:r>
              <a:rPr lang="pt-BR" dirty="0"/>
              <a:t>(pegamos o monitoramento de trafego aéreo como exemplo) sabem sobre voos, rotas, altitudes, latitudes e longitudes. Como eles vão se comunicar de forma clara e concisa, para que todos tenham o real entendimento sobre o assunto?</a:t>
            </a:r>
          </a:p>
          <a:p>
            <a:pPr algn="just"/>
            <a:endParaRPr lang="pt-BR" b="1" dirty="0"/>
          </a:p>
        </p:txBody>
      </p:sp>
      <p:sp>
        <p:nvSpPr>
          <p:cNvPr id="4" name="Título 1">
            <a:extLst>
              <a:ext uri="{FF2B5EF4-FFF2-40B4-BE49-F238E27FC236}">
                <a16:creationId xmlns:a16="http://schemas.microsoft.com/office/drawing/2014/main" id="{B6D80772-CF0D-40D9-B417-A5D4A99AEB6B}"/>
              </a:ext>
            </a:extLst>
          </p:cNvPr>
          <p:cNvSpPr txBox="1">
            <a:spLocks/>
          </p:cNvSpPr>
          <p:nvPr/>
        </p:nvSpPr>
        <p:spPr>
          <a:xfrm>
            <a:off x="11128514" y="0"/>
            <a:ext cx="904460" cy="106948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rgbClr val="CA023A"/>
                </a:solidFill>
                <a:latin typeface="+mj-lt"/>
                <a:ea typeface="+mj-ea"/>
                <a:cs typeface="+mj-cs"/>
              </a:defRPr>
            </a:lvl1pPr>
          </a:lstStyle>
          <a:p>
            <a:r>
              <a:rPr lang="pt-BR" sz="2800" dirty="0"/>
              <a:t>6/15</a:t>
            </a:r>
          </a:p>
        </p:txBody>
      </p:sp>
      <p:pic>
        <p:nvPicPr>
          <p:cNvPr id="5" name="Imagem 4">
            <a:extLst>
              <a:ext uri="{FF2B5EF4-FFF2-40B4-BE49-F238E27FC236}">
                <a16:creationId xmlns:a16="http://schemas.microsoft.com/office/drawing/2014/main" id="{1923E2DF-2786-431F-AD42-BC7D29DF258D}"/>
              </a:ext>
            </a:extLst>
          </p:cNvPr>
          <p:cNvPicPr/>
          <p:nvPr/>
        </p:nvPicPr>
        <p:blipFill>
          <a:blip r:embed="rId2">
            <a:extLst>
              <a:ext uri="{28A0092B-C50C-407E-A947-70E740481C1C}">
                <a14:useLocalDpi xmlns:a14="http://schemas.microsoft.com/office/drawing/2010/main" val="0"/>
              </a:ext>
            </a:extLst>
          </a:blip>
          <a:stretch>
            <a:fillRect/>
          </a:stretch>
        </p:blipFill>
        <p:spPr>
          <a:xfrm>
            <a:off x="8757575" y="4469220"/>
            <a:ext cx="3142877" cy="1674734"/>
          </a:xfrm>
          <a:prstGeom prst="rect">
            <a:avLst/>
          </a:prstGeom>
          <a:ln>
            <a:solidFill>
              <a:schemeClr val="tx1"/>
            </a:solidFill>
          </a:ln>
        </p:spPr>
      </p:pic>
      <p:sp>
        <p:nvSpPr>
          <p:cNvPr id="7" name="Espaço Reservado para Conteúdo 2">
            <a:extLst>
              <a:ext uri="{FF2B5EF4-FFF2-40B4-BE49-F238E27FC236}">
                <a16:creationId xmlns:a16="http://schemas.microsoft.com/office/drawing/2014/main" id="{94935D8D-B230-46BF-9B10-7C110CA00279}"/>
              </a:ext>
            </a:extLst>
          </p:cNvPr>
          <p:cNvSpPr txBox="1">
            <a:spLocks/>
          </p:cNvSpPr>
          <p:nvPr/>
        </p:nvSpPr>
        <p:spPr>
          <a:xfrm>
            <a:off x="387628" y="4329584"/>
            <a:ext cx="8092695" cy="2203952"/>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endParaRPr lang="pt-BR" sz="100" dirty="0"/>
          </a:p>
          <a:p>
            <a:pPr algn="just"/>
            <a:r>
              <a:rPr lang="pt-BR" dirty="0"/>
              <a:t>A resposta é: A linguagem ubíqua, ou seja, uma linguagem compartilhada e desenvolvida pelas duas equipes e todos devem fazer uso dela para expressar corretamente os processos do negócio onde termos estritamente técnicos são substituídos por termos que o todos compreendam. </a:t>
            </a:r>
            <a:endParaRPr lang="pt-BR" sz="3600" b="1" dirty="0"/>
          </a:p>
          <a:p>
            <a:pPr algn="just"/>
            <a:endParaRPr lang="pt-BR" b="1" dirty="0"/>
          </a:p>
        </p:txBody>
      </p:sp>
    </p:spTree>
    <p:extLst>
      <p:ext uri="{BB962C8B-B14F-4D97-AF65-F5344CB8AC3E}">
        <p14:creationId xmlns:p14="http://schemas.microsoft.com/office/powerpoint/2010/main" val="3977427554"/>
      </p:ext>
    </p:extLst>
  </p:cSld>
  <p:clrMapOvr>
    <a:masterClrMapping/>
  </p:clrMapOvr>
  <p:transition spd="med">
    <p:pull/>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69854" y="54342"/>
            <a:ext cx="10873408" cy="1325563"/>
          </a:xfrm>
        </p:spPr>
        <p:txBody>
          <a:bodyPr>
            <a:normAutofit fontScale="90000"/>
          </a:bodyPr>
          <a:lstStyle/>
          <a:p>
            <a:pPr algn="ctr"/>
            <a:r>
              <a:rPr lang="pt-BR" sz="4800" dirty="0"/>
              <a:t>EXISTE UM MODELO PARA IMPLEMENTAR DDD?</a:t>
            </a:r>
          </a:p>
        </p:txBody>
      </p:sp>
      <p:sp>
        <p:nvSpPr>
          <p:cNvPr id="3" name="Espaço Reservado para Conteúdo 2"/>
          <p:cNvSpPr>
            <a:spLocks noGrp="1"/>
          </p:cNvSpPr>
          <p:nvPr>
            <p:ph idx="1"/>
          </p:nvPr>
        </p:nvSpPr>
        <p:spPr>
          <a:xfrm>
            <a:off x="255106" y="1297859"/>
            <a:ext cx="11645346" cy="4970420"/>
          </a:xfrm>
        </p:spPr>
        <p:txBody>
          <a:bodyPr>
            <a:normAutofit/>
          </a:bodyPr>
          <a:lstStyle/>
          <a:p>
            <a:pPr marL="0" indent="0" algn="just">
              <a:buNone/>
            </a:pPr>
            <a:r>
              <a:rPr lang="pt-BR" sz="3200" b="1" dirty="0"/>
              <a:t>Contexto Delimitado</a:t>
            </a:r>
          </a:p>
          <a:p>
            <a:pPr marL="0" indent="0" algn="just">
              <a:buNone/>
            </a:pPr>
            <a:endParaRPr lang="pt-BR" sz="600" b="1" dirty="0"/>
          </a:p>
          <a:p>
            <a:pPr algn="just"/>
            <a:r>
              <a:rPr lang="pt-BR" sz="2400" dirty="0"/>
              <a:t>Os contextos delimitados buscam delimitar um domínio complexo em contextos menores e baseados nas regras do negócio em questão, ou seja, você deve delimitar as intenções das entidades com base no contexto que ela pertence. Veja a figura, ela ilustra contextos delimitados onde </a:t>
            </a:r>
            <a:r>
              <a:rPr lang="pt-BR" sz="2400" i="1" dirty="0" err="1"/>
              <a:t>Customer</a:t>
            </a:r>
            <a:r>
              <a:rPr lang="pt-BR" sz="2400" dirty="0"/>
              <a:t> e </a:t>
            </a:r>
            <a:r>
              <a:rPr lang="pt-BR" sz="2400" i="1" dirty="0" err="1"/>
              <a:t>Product</a:t>
            </a:r>
            <a:r>
              <a:rPr lang="pt-BR" sz="2400" dirty="0"/>
              <a:t> aparecem mais de uma vez, no entanto, em contextos diferentes e com papeis e comportamentos diferentes.</a:t>
            </a:r>
          </a:p>
        </p:txBody>
      </p:sp>
      <p:sp>
        <p:nvSpPr>
          <p:cNvPr id="4" name="Título 1">
            <a:extLst>
              <a:ext uri="{FF2B5EF4-FFF2-40B4-BE49-F238E27FC236}">
                <a16:creationId xmlns:a16="http://schemas.microsoft.com/office/drawing/2014/main" id="{B6D80772-CF0D-40D9-B417-A5D4A99AEB6B}"/>
              </a:ext>
            </a:extLst>
          </p:cNvPr>
          <p:cNvSpPr txBox="1">
            <a:spLocks/>
          </p:cNvSpPr>
          <p:nvPr/>
        </p:nvSpPr>
        <p:spPr>
          <a:xfrm>
            <a:off x="11128514" y="0"/>
            <a:ext cx="904460" cy="106948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rgbClr val="CA023A"/>
                </a:solidFill>
                <a:latin typeface="+mj-lt"/>
                <a:ea typeface="+mj-ea"/>
                <a:cs typeface="+mj-cs"/>
              </a:defRPr>
            </a:lvl1pPr>
          </a:lstStyle>
          <a:p>
            <a:r>
              <a:rPr lang="pt-BR" sz="2800" dirty="0"/>
              <a:t>7/15</a:t>
            </a:r>
          </a:p>
        </p:txBody>
      </p:sp>
      <p:pic>
        <p:nvPicPr>
          <p:cNvPr id="5" name="Imagem 4">
            <a:extLst>
              <a:ext uri="{FF2B5EF4-FFF2-40B4-BE49-F238E27FC236}">
                <a16:creationId xmlns:a16="http://schemas.microsoft.com/office/drawing/2014/main" id="{B02AF6B2-7827-4A4C-9F70-2165B014FE57}"/>
              </a:ext>
            </a:extLst>
          </p:cNvPr>
          <p:cNvPicPr/>
          <p:nvPr/>
        </p:nvPicPr>
        <p:blipFill>
          <a:blip r:embed="rId2">
            <a:extLst>
              <a:ext uri="{28A0092B-C50C-407E-A947-70E740481C1C}">
                <a14:useLocalDpi xmlns:a14="http://schemas.microsoft.com/office/drawing/2010/main" val="0"/>
              </a:ext>
            </a:extLst>
          </a:blip>
          <a:stretch>
            <a:fillRect/>
          </a:stretch>
        </p:blipFill>
        <p:spPr>
          <a:xfrm>
            <a:off x="3947326" y="4011561"/>
            <a:ext cx="4798468" cy="2970767"/>
          </a:xfrm>
          <a:prstGeom prst="rect">
            <a:avLst/>
          </a:prstGeom>
        </p:spPr>
      </p:pic>
    </p:spTree>
    <p:extLst>
      <p:ext uri="{BB962C8B-B14F-4D97-AF65-F5344CB8AC3E}">
        <p14:creationId xmlns:p14="http://schemas.microsoft.com/office/powerpoint/2010/main" val="2625406571"/>
      </p:ext>
    </p:extLst>
  </p:cSld>
  <p:clrMapOvr>
    <a:masterClrMapping/>
  </p:clrMapOvr>
  <p:transition spd="med">
    <p:pull/>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69854" y="54342"/>
            <a:ext cx="10873408" cy="1325563"/>
          </a:xfrm>
        </p:spPr>
        <p:txBody>
          <a:bodyPr>
            <a:normAutofit fontScale="90000"/>
          </a:bodyPr>
          <a:lstStyle/>
          <a:p>
            <a:pPr algn="ctr"/>
            <a:r>
              <a:rPr lang="pt-BR" sz="4800" dirty="0"/>
              <a:t>EXISTE UM MODELO PARA IMPLEMENTAR DDD?</a:t>
            </a:r>
          </a:p>
        </p:txBody>
      </p:sp>
      <p:sp>
        <p:nvSpPr>
          <p:cNvPr id="3" name="Espaço Reservado para Conteúdo 2"/>
          <p:cNvSpPr>
            <a:spLocks noGrp="1"/>
          </p:cNvSpPr>
          <p:nvPr>
            <p:ph idx="1"/>
          </p:nvPr>
        </p:nvSpPr>
        <p:spPr>
          <a:xfrm>
            <a:off x="255106" y="1297859"/>
            <a:ext cx="11645346" cy="4970420"/>
          </a:xfrm>
        </p:spPr>
        <p:txBody>
          <a:bodyPr>
            <a:normAutofit/>
          </a:bodyPr>
          <a:lstStyle/>
          <a:p>
            <a:pPr marL="0" indent="0" algn="just">
              <a:buNone/>
            </a:pPr>
            <a:r>
              <a:rPr lang="pt-BR" sz="3200" b="1" dirty="0"/>
              <a:t>Contexto Delimitado</a:t>
            </a:r>
          </a:p>
          <a:p>
            <a:pPr marL="0" indent="0" algn="just">
              <a:buNone/>
            </a:pPr>
            <a:endParaRPr lang="pt-BR" sz="600" b="1" dirty="0"/>
          </a:p>
          <a:p>
            <a:pPr algn="just"/>
            <a:r>
              <a:rPr lang="pt-BR" sz="2400" dirty="0"/>
              <a:t>Analisando a figura podemos compreender que no contexto de suporte, o cliente pode conter apenas o nome e telefone e assim a equipe de suporte saberá com quem está auxiliando e uma forma de contato. Já em vendas, existe a necessidade de mais informações como por exemplo endereço de cobrança e/ou entrega. A identificação desses detalhes requer uma boa harmonia entre os desenvolvedores e os </a:t>
            </a:r>
            <a:r>
              <a:rPr lang="pt-BR" sz="2400" i="1" dirty="0"/>
              <a:t>Domain Experts</a:t>
            </a:r>
            <a:r>
              <a:rPr lang="pt-BR" sz="2400" dirty="0"/>
              <a:t>.</a:t>
            </a:r>
          </a:p>
          <a:p>
            <a:pPr algn="just"/>
            <a:endParaRPr lang="pt-BR" sz="2400" dirty="0"/>
          </a:p>
          <a:p>
            <a:pPr algn="just"/>
            <a:r>
              <a:rPr lang="pt-BR" sz="2400" dirty="0"/>
              <a:t>Mas representar a mesma entidade em diversos contextos não seria duplicar código? A resposta é não, pois existe uma segregação de comportamentos da entidade conforme o contexto em que ela está definida. Isso não importa se os dados serão persistidos em uma mesma tabela ou em tabelas diferentes.</a:t>
            </a:r>
          </a:p>
        </p:txBody>
      </p:sp>
      <p:sp>
        <p:nvSpPr>
          <p:cNvPr id="4" name="Título 1">
            <a:extLst>
              <a:ext uri="{FF2B5EF4-FFF2-40B4-BE49-F238E27FC236}">
                <a16:creationId xmlns:a16="http://schemas.microsoft.com/office/drawing/2014/main" id="{B6D80772-CF0D-40D9-B417-A5D4A99AEB6B}"/>
              </a:ext>
            </a:extLst>
          </p:cNvPr>
          <p:cNvSpPr txBox="1">
            <a:spLocks/>
          </p:cNvSpPr>
          <p:nvPr/>
        </p:nvSpPr>
        <p:spPr>
          <a:xfrm>
            <a:off x="11128514" y="0"/>
            <a:ext cx="904460" cy="106948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rgbClr val="CA023A"/>
                </a:solidFill>
                <a:latin typeface="+mj-lt"/>
                <a:ea typeface="+mj-ea"/>
                <a:cs typeface="+mj-cs"/>
              </a:defRPr>
            </a:lvl1pPr>
          </a:lstStyle>
          <a:p>
            <a:r>
              <a:rPr lang="pt-BR" sz="2800" dirty="0"/>
              <a:t>8/15</a:t>
            </a:r>
          </a:p>
        </p:txBody>
      </p:sp>
    </p:spTree>
    <p:extLst>
      <p:ext uri="{BB962C8B-B14F-4D97-AF65-F5344CB8AC3E}">
        <p14:creationId xmlns:p14="http://schemas.microsoft.com/office/powerpoint/2010/main" val="4125910997"/>
      </p:ext>
    </p:extLst>
  </p:cSld>
  <p:clrMapOvr>
    <a:masterClrMapping/>
  </p:clrMapOvr>
  <p:transition spd="med">
    <p:pull/>
  </p:transition>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Gotham DB1">
      <a:majorFont>
        <a:latin typeface="GothamMedium"/>
        <a:ea typeface=""/>
        <a:cs typeface=""/>
      </a:majorFont>
      <a:minorFont>
        <a:latin typeface="Gotham"/>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o" ma:contentTypeID="0x01010040989EBC629E8642A9BEF5808D66863B" ma:contentTypeVersion="7" ma:contentTypeDescription="Crie um novo documento." ma:contentTypeScope="" ma:versionID="7b5a3ef0a5dcdb64c4e6996a71cce123">
  <xsd:schema xmlns:xsd="http://www.w3.org/2001/XMLSchema" xmlns:xs="http://www.w3.org/2001/XMLSchema" xmlns:p="http://schemas.microsoft.com/office/2006/metadata/properties" xmlns:ns2="25326074-5e9b-466d-9598-ba19fbed76c5" xmlns:ns3="95efa08a-4682-4621-aece-48d8f465838d" targetNamespace="http://schemas.microsoft.com/office/2006/metadata/properties" ma:root="true" ma:fieldsID="eaf4ac9984d29e8a4055672a0ca6fbe2" ns2:_="" ns3:_="">
    <xsd:import namespace="25326074-5e9b-466d-9598-ba19fbed76c5"/>
    <xsd:import namespace="95efa08a-4682-4621-aece-48d8f465838d"/>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5326074-5e9b-466d-9598-ba19fbed76c5"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MediaServiceAutoTags" ma:internalName="MediaServiceAutoTag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95efa08a-4682-4621-aece-48d8f465838d" elementFormDefault="qualified">
    <xsd:import namespace="http://schemas.microsoft.com/office/2006/documentManagement/types"/>
    <xsd:import namespace="http://schemas.microsoft.com/office/infopath/2007/PartnerControls"/>
    <xsd:element name="SharedWithUsers" ma:index="13" nillable="true" ma:displayName="Compartilhado com"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Detalhes de Compartilhado Com"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ú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A2564A1-BC77-4112-A3A0-1E925587612C}">
  <ds:schemaRefs>
    <ds:schemaRef ds:uri="http://schemas.microsoft.com/sharepoint/v3/contenttype/forms"/>
  </ds:schemaRefs>
</ds:datastoreItem>
</file>

<file path=customXml/itemProps2.xml><?xml version="1.0" encoding="utf-8"?>
<ds:datastoreItem xmlns:ds="http://schemas.openxmlformats.org/officeDocument/2006/customXml" ds:itemID="{D28D6D58-D117-4082-92F9-6C38F356131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5326074-5e9b-466d-9598-ba19fbed76c5"/>
    <ds:schemaRef ds:uri="95efa08a-4682-4621-aece-48d8f465838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529C310-6D7E-435A-BAC3-0113CB0C42FC}">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389</TotalTime>
  <Words>1830</Words>
  <Application>Microsoft Office PowerPoint</Application>
  <PresentationFormat>Widescreen</PresentationFormat>
  <Paragraphs>99</Paragraphs>
  <Slides>17</Slides>
  <Notes>0</Notes>
  <HiddenSlides>0</HiddenSlides>
  <MMClips>0</MMClips>
  <ScaleCrop>false</ScaleCrop>
  <HeadingPairs>
    <vt:vector size="6" baseType="variant">
      <vt:variant>
        <vt:lpstr>Fontes usadas</vt:lpstr>
      </vt:variant>
      <vt:variant>
        <vt:i4>5</vt:i4>
      </vt:variant>
      <vt:variant>
        <vt:lpstr>Tema</vt:lpstr>
      </vt:variant>
      <vt:variant>
        <vt:i4>1</vt:i4>
      </vt:variant>
      <vt:variant>
        <vt:lpstr>Títulos de slides</vt:lpstr>
      </vt:variant>
      <vt:variant>
        <vt:i4>17</vt:i4>
      </vt:variant>
    </vt:vector>
  </HeadingPairs>
  <TitlesOfParts>
    <vt:vector size="23" baseType="lpstr">
      <vt:lpstr>Arial</vt:lpstr>
      <vt:lpstr>Calibri</vt:lpstr>
      <vt:lpstr>Flexo</vt:lpstr>
      <vt:lpstr>Gotham</vt:lpstr>
      <vt:lpstr>GothamMedium</vt:lpstr>
      <vt:lpstr>Tema do Office</vt:lpstr>
      <vt:lpstr>INTRODUÇÃO AOS CONCEITOS DE DOMAIN DRIVEN DESIGN - DDD</vt:lpstr>
      <vt:lpstr>INTRODUÇÃO</vt:lpstr>
      <vt:lpstr>INTRODUÇÃO</vt:lpstr>
      <vt:lpstr>Introdução</vt:lpstr>
      <vt:lpstr>DOMAIN DRIVEN DESIGN - DDD</vt:lpstr>
      <vt:lpstr>EXISTE UM MODELO PARA IMPLEMENTAR DDD?</vt:lpstr>
      <vt:lpstr>EXISTE UM MODELO PARA IMPLEMENTAR DDD?</vt:lpstr>
      <vt:lpstr>EXISTE UM MODELO PARA IMPLEMENTAR DDD?</vt:lpstr>
      <vt:lpstr>EXISTE UM MODELO PARA IMPLEMENTAR DDD?</vt:lpstr>
      <vt:lpstr>EXISTE UM MODELO PARA IMPLEMENTAR DDD?</vt:lpstr>
      <vt:lpstr>EXISTE UM MODELO PARA IMPLEMENTAR DDD?</vt:lpstr>
      <vt:lpstr>MODELAGEM ESTRATÉGICA</vt:lpstr>
      <vt:lpstr>PARA PENSAR...</vt:lpstr>
      <vt:lpstr>PARA PENSAR...</vt:lpstr>
      <vt:lpstr>RESUMINDO</vt:lpstr>
      <vt:lpstr>TEMA MENTORIA</vt:lpstr>
      <vt:lpstr>Apresentação do PowerPoint</vt:lpstr>
    </vt:vector>
  </TitlesOfParts>
  <Company>DB1 Global Software S/A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Gustavo Eiji Takahashi</dc:creator>
  <cp:lastModifiedBy>Rafael Arthur Miranda</cp:lastModifiedBy>
  <cp:revision>62</cp:revision>
  <dcterms:created xsi:type="dcterms:W3CDTF">2019-01-08T19:17:29Z</dcterms:created>
  <dcterms:modified xsi:type="dcterms:W3CDTF">2019-08-24T15:06:47Z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0x01010040989EBC629E8642A9BEF5808D66863B</vt:lpwstr>
  </property>
</Properties>
</file>