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3271-838F-4F58-9898-DB821DBC310E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42401-3228-494D-95D5-030E73B63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42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42401-3228-494D-95D5-030E73B632A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844" y="1197608"/>
            <a:ext cx="1262380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Mono 10"/>
                <a:cs typeface="LM Mono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95198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3061" y="921554"/>
            <a:ext cx="1924685" cy="90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3615" y="3349288"/>
            <a:ext cx="71818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736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slide" Target="slide50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à Objetos 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5372" y="3349288"/>
            <a:ext cx="7181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31 de julho de</a:t>
            </a:r>
            <a:r>
              <a:rPr sz="600" b="1" spc="-4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7493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1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6759D-EBF1-4E7C-B38F-693C7032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862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 err="1"/>
              <a:t>abstra</a:t>
            </a:r>
            <a:r>
              <a:rPr lang="pt-BR" spc="-110" dirty="0" err="1"/>
              <a:t>çã</a:t>
            </a:r>
            <a:r>
              <a:rPr spc="-110" dirty="0"/>
              <a:t>o</a:t>
            </a:r>
            <a:r>
              <a:rPr spc="-30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7562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392174"/>
            <a:ext cx="3996690" cy="2677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computador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visto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(textual), </a:t>
            </a:r>
            <a:r>
              <a:rPr sz="1100" spc="-10" dirty="0">
                <a:latin typeface="LM Sans 10"/>
                <a:cs typeface="LM Sans 10"/>
              </a:rPr>
              <a:t>em uma dada </a:t>
            </a:r>
            <a:r>
              <a:rPr sz="1100" spc="-5" dirty="0">
                <a:latin typeface="LM Sans 10"/>
                <a:cs typeface="LM Sans 10"/>
              </a:rPr>
              <a:t>linguagem,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especifica os objetos e </a:t>
            </a:r>
            <a:r>
              <a:rPr sz="1100" spc="-5" dirty="0" err="1">
                <a:latin typeface="LM Sans 10"/>
                <a:cs typeface="LM Sans 10"/>
              </a:rPr>
              <a:t>suas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95" dirty="0" err="1">
                <a:latin typeface="LM Sans 10"/>
                <a:cs typeface="LM Sans 10"/>
              </a:rPr>
              <a:t>intera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286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problema normalmente </a:t>
            </a:r>
            <a:r>
              <a:rPr sz="1100" spc="-5" dirty="0" err="1">
                <a:latin typeface="LM Sans 10"/>
                <a:cs typeface="LM Sans 10"/>
              </a:rPr>
              <a:t>envolve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 err="1">
                <a:latin typeface="LM Sans 10"/>
                <a:cs typeface="LM Sans 10"/>
              </a:rPr>
              <a:t>rios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aspectos e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solu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75" dirty="0">
                <a:latin typeface="LM Sans 10"/>
                <a:cs typeface="LM Sans 10"/>
              </a:rPr>
              <a:t>an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lise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(</a:t>
            </a:r>
            <a:r>
              <a:rPr sz="1100" spc="-70" dirty="0" err="1">
                <a:latin typeface="LM Sans 10"/>
                <a:cs typeface="LM Sans 10"/>
              </a:rPr>
              <a:t>identifica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120" dirty="0" err="1">
                <a:latin typeface="LM Sans 10"/>
                <a:cs typeface="LM Sans 10"/>
              </a:rPr>
              <a:t>rela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direta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lang="pt-BR" sz="1100" spc="-110" dirty="0">
                <a:latin typeface="LM Sans 10"/>
                <a:cs typeface="LM Sans 10"/>
              </a:rPr>
              <a:t>à obtenção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0574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modelo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problema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espelhar  adequadamente a </a:t>
            </a:r>
            <a:r>
              <a:rPr sz="1100" spc="-110" dirty="0" err="1">
                <a:latin typeface="LM Sans 10"/>
                <a:cs typeface="LM Sans 10"/>
              </a:rPr>
              <a:t>situa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real e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constru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considerar  </a:t>
            </a:r>
            <a:r>
              <a:rPr sz="1100" spc="-5" dirty="0">
                <a:latin typeface="LM Sans 10"/>
                <a:cs typeface="LM Sans 10"/>
              </a:rPr>
              <a:t>aspectos relevantes e irrelevantes </a:t>
            </a:r>
            <a:r>
              <a:rPr sz="1100" spc="-10" dirty="0">
                <a:latin typeface="LM Sans 10"/>
                <a:cs typeface="LM Sans 10"/>
              </a:rPr>
              <a:t>num </a:t>
            </a:r>
            <a:r>
              <a:rPr sz="1100" spc="-5" dirty="0">
                <a:latin typeface="LM Sans 10"/>
                <a:cs typeface="LM Sans 10"/>
              </a:rPr>
              <a:t>processo de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b="1" spc="-105" dirty="0" err="1">
                <a:latin typeface="LM Sans 10"/>
                <a:cs typeface="LM Sans 10"/>
              </a:rPr>
              <a:t>abstra</a:t>
            </a:r>
            <a:r>
              <a:rPr lang="pt-BR" sz="1100" b="1" spc="-105" dirty="0" err="1">
                <a:latin typeface="LM Sans 10"/>
                <a:cs typeface="LM Sans 10"/>
              </a:rPr>
              <a:t>çã</a:t>
            </a:r>
            <a:r>
              <a:rPr sz="1100" b="1" spc="-105" dirty="0">
                <a:latin typeface="LM Sans 10"/>
                <a:cs typeface="LM Sans 10"/>
              </a:rPr>
              <a:t>o</a:t>
            </a:r>
            <a:r>
              <a:rPr sz="1100" spc="-10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Problema: </a:t>
            </a:r>
            <a:r>
              <a:rPr sz="1000" spc="-65" dirty="0">
                <a:latin typeface="LM Sans 10"/>
                <a:cs typeface="LM Sans 10"/>
              </a:rPr>
              <a:t>“</a:t>
            </a:r>
            <a:r>
              <a:rPr sz="1000" spc="-65" dirty="0" err="1">
                <a:latin typeface="LM Sans 10"/>
                <a:cs typeface="LM Sans 10"/>
              </a:rPr>
              <a:t>Determina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da</a:t>
            </a:r>
            <a:r>
              <a:rPr lang="pt-BR" sz="1000" spc="-5" dirty="0">
                <a:latin typeface="LM Sans 10"/>
                <a:cs typeface="LM Sans 10"/>
              </a:rPr>
              <a:t> situação final </a:t>
            </a:r>
            <a:r>
              <a:rPr sz="1000" spc="-5" dirty="0">
                <a:latin typeface="LM Sans 10"/>
                <a:cs typeface="LM Sans 10"/>
              </a:rPr>
              <a:t>do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dirty="0" err="1">
                <a:latin typeface="LM Sans 10"/>
                <a:cs typeface="LM Sans 10"/>
              </a:rPr>
              <a:t>aluno</a:t>
            </a:r>
            <a:r>
              <a:rPr lang="pt-BR" sz="1000" dirty="0">
                <a:latin typeface="LM Sans 10"/>
                <a:cs typeface="LM Sans 10"/>
              </a:rPr>
              <a:t> na disciplina</a:t>
            </a:r>
            <a:r>
              <a:rPr sz="1000" dirty="0">
                <a:latin typeface="LM Sans 10"/>
                <a:cs typeface="LM Sans 10"/>
              </a:rPr>
              <a:t>”</a:t>
            </a: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dirty="0">
                <a:latin typeface="LM Sans 10"/>
                <a:cs typeface="LM Sans 10"/>
              </a:rPr>
              <a:t>Aspectos </a:t>
            </a:r>
            <a:r>
              <a:rPr sz="1000" b="1" spc="-5" dirty="0">
                <a:latin typeface="LM Sans 10"/>
                <a:cs typeface="LM Sans 10"/>
              </a:rPr>
              <a:t>relevantes: </a:t>
            </a:r>
            <a:r>
              <a:rPr sz="1000" spc="-5" dirty="0">
                <a:latin typeface="LM Sans 10"/>
                <a:cs typeface="LM Sans 10"/>
              </a:rPr>
              <a:t>notas, </a:t>
            </a:r>
            <a:r>
              <a:rPr sz="1000" spc="-75" dirty="0" err="1">
                <a:latin typeface="LM Sans 10"/>
                <a:cs typeface="LM Sans 10"/>
              </a:rPr>
              <a:t>participa</a:t>
            </a:r>
            <a:r>
              <a:rPr lang="pt-BR" sz="1000" spc="-75" dirty="0" err="1">
                <a:latin typeface="LM Sans 10"/>
                <a:cs typeface="LM Sans 10"/>
              </a:rPr>
              <a:t>çã</a:t>
            </a:r>
            <a:r>
              <a:rPr sz="1000" spc="-7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em</a:t>
            </a:r>
            <a:r>
              <a:rPr sz="1000" spc="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aula.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2018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9281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63415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75" y="3067414"/>
            <a:ext cx="93345" cy="1511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3071357"/>
            <a:ext cx="35623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b="1" dirty="0">
                <a:latin typeface="LM Sans 10"/>
                <a:cs typeface="LM Sans 10"/>
              </a:rPr>
              <a:t>Aspectos </a:t>
            </a:r>
            <a:r>
              <a:rPr sz="1000" b="1" spc="-5" dirty="0">
                <a:latin typeface="LM Sans 10"/>
                <a:cs typeface="LM Sans 10"/>
              </a:rPr>
              <a:t>irrelevantes: </a:t>
            </a:r>
            <a:r>
              <a:rPr sz="1000" spc="-5" dirty="0">
                <a:latin typeface="LM Sans 10"/>
                <a:cs typeface="LM Sans 10"/>
              </a:rPr>
              <a:t>transporte, </a:t>
            </a:r>
            <a:r>
              <a:rPr sz="1000" spc="-45" dirty="0" err="1">
                <a:latin typeface="LM Sans 10"/>
                <a:cs typeface="LM Sans 10"/>
              </a:rPr>
              <a:t>proced</a:t>
            </a:r>
            <a:r>
              <a:rPr lang="pt-BR" sz="1000" spc="-45" dirty="0">
                <a:latin typeface="LM Sans 10"/>
                <a:cs typeface="LM Sans 10"/>
              </a:rPr>
              <a:t>ê</a:t>
            </a:r>
            <a:r>
              <a:rPr sz="1000" spc="-45" dirty="0" err="1">
                <a:latin typeface="LM Sans 10"/>
                <a:cs typeface="LM Sans 10"/>
              </a:rPr>
              <a:t>ncia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escolar,</a:t>
            </a:r>
            <a:r>
              <a:rPr sz="1000" spc="1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caligrafia.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3F2886E-0487-43D5-B29E-FB8270F06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39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 err="1"/>
              <a:t>abstra</a:t>
            </a:r>
            <a:r>
              <a:rPr lang="pt-BR" spc="-110" dirty="0" err="1"/>
              <a:t>çã</a:t>
            </a:r>
            <a:r>
              <a:rPr spc="-110" dirty="0"/>
              <a:t>o</a:t>
            </a:r>
            <a:r>
              <a:rPr spc="-30" dirty="0"/>
              <a:t> </a:t>
            </a:r>
            <a:r>
              <a:rPr spc="25" dirty="0"/>
              <a:t>II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17690"/>
            <a:ext cx="4483735" cy="632460"/>
            <a:chOff x="87743" y="417690"/>
            <a:chExt cx="4483735" cy="632460"/>
          </a:xfrm>
        </p:grpSpPr>
        <p:sp>
          <p:nvSpPr>
            <p:cNvPr id="4" name="object 4"/>
            <p:cNvSpPr/>
            <p:nvPr/>
          </p:nvSpPr>
          <p:spPr>
            <a:xfrm>
              <a:off x="87743" y="41769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94834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935647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468261"/>
              <a:ext cx="50749" cy="4800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462108"/>
              <a:ext cx="4432935" cy="537210"/>
            </a:xfrm>
            <a:custGeom>
              <a:avLst/>
              <a:gdLst/>
              <a:ahLst/>
              <a:cxnLst/>
              <a:rect l="l" t="t" r="r" b="b"/>
              <a:pathLst>
                <a:path w="4432935" h="537210">
                  <a:moveTo>
                    <a:pt x="4432567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8"/>
                  </a:lnTo>
                  <a:lnTo>
                    <a:pt x="4381767" y="537038"/>
                  </a:lnTo>
                  <a:lnTo>
                    <a:pt x="4401492" y="533030"/>
                  </a:lnTo>
                  <a:lnTo>
                    <a:pt x="4417644" y="522116"/>
                  </a:lnTo>
                  <a:lnTo>
                    <a:pt x="4428558" y="505963"/>
                  </a:lnTo>
                  <a:lnTo>
                    <a:pt x="4432567" y="4862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50634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0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4936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480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4682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844" y="432395"/>
            <a:ext cx="43402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b="1" spc="-110" dirty="0" err="1">
                <a:latin typeface="LM Sans 10"/>
                <a:cs typeface="LM Sans 10"/>
              </a:rPr>
              <a:t>abstra</a:t>
            </a:r>
            <a:r>
              <a:rPr lang="pt-BR" sz="1100" b="1" spc="-110" dirty="0" err="1">
                <a:latin typeface="LM Sans 10"/>
                <a:cs typeface="LM Sans 10"/>
              </a:rPr>
              <a:t>çã</a:t>
            </a:r>
            <a:r>
              <a:rPr sz="1100" b="1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processo mental, </a:t>
            </a:r>
            <a:r>
              <a:rPr sz="1100" spc="-10" dirty="0">
                <a:latin typeface="LM Sans 10"/>
                <a:cs typeface="LM Sans 10"/>
              </a:rPr>
              <a:t>no qual </a:t>
            </a:r>
            <a:r>
              <a:rPr sz="1100" spc="-5" dirty="0">
                <a:latin typeface="LM Sans 10"/>
                <a:cs typeface="LM Sans 10"/>
              </a:rPr>
              <a:t>o ser </a:t>
            </a:r>
            <a:r>
              <a:rPr sz="1100" spc="-10" dirty="0">
                <a:latin typeface="LM Sans 10"/>
                <a:cs typeface="LM Sans 10"/>
              </a:rPr>
              <a:t>humano  </a:t>
            </a:r>
            <a:r>
              <a:rPr sz="1100" spc="-5" dirty="0">
                <a:latin typeface="LM Sans 10"/>
                <a:cs typeface="LM Sans 10"/>
              </a:rPr>
              <a:t>modela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entidade, isolando 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importantes, tendo </a:t>
            </a:r>
            <a:r>
              <a:rPr sz="1100" spc="-10" dirty="0">
                <a:latin typeface="LM Sans 10"/>
                <a:cs typeface="LM Sans 10"/>
              </a:rPr>
              <a:t>como  </a:t>
            </a:r>
            <a:r>
              <a:rPr sz="1100" spc="-5" dirty="0">
                <a:latin typeface="LM Sans 10"/>
                <a:cs typeface="LM Sans 10"/>
              </a:rPr>
              <a:t>objetivo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20" dirty="0" err="1">
                <a:latin typeface="LM Sans 10"/>
                <a:cs typeface="LM Sans 10"/>
              </a:rPr>
              <a:t>redu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5" dirty="0">
                <a:latin typeface="LM Sans 10"/>
                <a:cs typeface="LM Sans 10"/>
              </a:rPr>
              <a:t>sua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complexidade.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1270" y="1214276"/>
            <a:ext cx="2165985" cy="981075"/>
            <a:chOff x="1221270" y="1214276"/>
            <a:chExt cx="2165985" cy="981075"/>
          </a:xfrm>
        </p:grpSpPr>
        <p:sp>
          <p:nvSpPr>
            <p:cNvPr id="15" name="object 15"/>
            <p:cNvSpPr/>
            <p:nvPr/>
          </p:nvSpPr>
          <p:spPr>
            <a:xfrm>
              <a:off x="1485524" y="1215834"/>
              <a:ext cx="46990" cy="650875"/>
            </a:xfrm>
            <a:custGeom>
              <a:avLst/>
              <a:gdLst/>
              <a:ahLst/>
              <a:cxnLst/>
              <a:rect l="l" t="t" r="r" b="b"/>
              <a:pathLst>
                <a:path w="46990" h="650875">
                  <a:moveTo>
                    <a:pt x="9571" y="0"/>
                  </a:moveTo>
                  <a:lnTo>
                    <a:pt x="0" y="2745"/>
                  </a:lnTo>
                  <a:lnTo>
                    <a:pt x="6885" y="60387"/>
                  </a:lnTo>
                  <a:lnTo>
                    <a:pt x="13716" y="117177"/>
                  </a:lnTo>
                  <a:lnTo>
                    <a:pt x="19946" y="172234"/>
                  </a:lnTo>
                  <a:lnTo>
                    <a:pt x="25029" y="224675"/>
                  </a:lnTo>
                  <a:lnTo>
                    <a:pt x="28420" y="273617"/>
                  </a:lnTo>
                  <a:lnTo>
                    <a:pt x="29572" y="318178"/>
                  </a:lnTo>
                  <a:lnTo>
                    <a:pt x="29668" y="357074"/>
                  </a:lnTo>
                  <a:lnTo>
                    <a:pt x="29918" y="401632"/>
                  </a:lnTo>
                  <a:lnTo>
                    <a:pt x="29923" y="446797"/>
                  </a:lnTo>
                  <a:lnTo>
                    <a:pt x="29284" y="487518"/>
                  </a:lnTo>
                  <a:lnTo>
                    <a:pt x="27078" y="527860"/>
                  </a:lnTo>
                  <a:lnTo>
                    <a:pt x="18977" y="596190"/>
                  </a:lnTo>
                  <a:lnTo>
                    <a:pt x="13850" y="642064"/>
                  </a:lnTo>
                  <a:lnTo>
                    <a:pt x="22764" y="650492"/>
                  </a:lnTo>
                  <a:lnTo>
                    <a:pt x="29949" y="599116"/>
                  </a:lnTo>
                  <a:lnTo>
                    <a:pt x="37279" y="555868"/>
                  </a:lnTo>
                  <a:lnTo>
                    <a:pt x="43277" y="511057"/>
                  </a:lnTo>
                  <a:lnTo>
                    <a:pt x="46465" y="454990"/>
                  </a:lnTo>
                  <a:lnTo>
                    <a:pt x="46614" y="426337"/>
                  </a:lnTo>
                  <a:lnTo>
                    <a:pt x="46025" y="400227"/>
                  </a:lnTo>
                  <a:lnTo>
                    <a:pt x="45134" y="366667"/>
                  </a:lnTo>
                  <a:lnTo>
                    <a:pt x="44377" y="315665"/>
                  </a:lnTo>
                  <a:lnTo>
                    <a:pt x="42866" y="276814"/>
                  </a:lnTo>
                  <a:lnTo>
                    <a:pt x="39159" y="229851"/>
                  </a:lnTo>
                  <a:lnTo>
                    <a:pt x="33617" y="176732"/>
                  </a:lnTo>
                  <a:lnTo>
                    <a:pt x="26598" y="119414"/>
                  </a:lnTo>
                  <a:lnTo>
                    <a:pt x="18463" y="59851"/>
                  </a:lnTo>
                  <a:lnTo>
                    <a:pt x="9571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270" y="1214276"/>
              <a:ext cx="2165378" cy="980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5105" y="1214276"/>
              <a:ext cx="57785" cy="652145"/>
            </a:xfrm>
            <a:custGeom>
              <a:avLst/>
              <a:gdLst/>
              <a:ahLst/>
              <a:cxnLst/>
              <a:rect l="l" t="t" r="r" b="b"/>
              <a:pathLst>
                <a:path w="57784" h="652144">
                  <a:moveTo>
                    <a:pt x="22485" y="0"/>
                  </a:moveTo>
                  <a:lnTo>
                    <a:pt x="0" y="1558"/>
                  </a:lnTo>
                  <a:lnTo>
                    <a:pt x="8883" y="61484"/>
                  </a:lnTo>
                  <a:lnTo>
                    <a:pt x="16998" y="121233"/>
                  </a:lnTo>
                  <a:lnTo>
                    <a:pt x="23992" y="178796"/>
                  </a:lnTo>
                  <a:lnTo>
                    <a:pt x="29510" y="232159"/>
                  </a:lnTo>
                  <a:lnTo>
                    <a:pt x="33199" y="279311"/>
                  </a:lnTo>
                  <a:lnTo>
                    <a:pt x="34706" y="318240"/>
                  </a:lnTo>
                  <a:lnTo>
                    <a:pt x="35268" y="369079"/>
                  </a:lnTo>
                  <a:lnTo>
                    <a:pt x="35729" y="402290"/>
                  </a:lnTo>
                  <a:lnTo>
                    <a:pt x="35543" y="456549"/>
                  </a:lnTo>
                  <a:lnTo>
                    <a:pt x="32562" y="512615"/>
                  </a:lnTo>
                  <a:lnTo>
                    <a:pt x="27027" y="557426"/>
                  </a:lnTo>
                  <a:lnTo>
                    <a:pt x="20161" y="600674"/>
                  </a:lnTo>
                  <a:lnTo>
                    <a:pt x="13184" y="652050"/>
                  </a:lnTo>
                  <a:lnTo>
                    <a:pt x="23179" y="647926"/>
                  </a:lnTo>
                  <a:lnTo>
                    <a:pt x="32552" y="602493"/>
                  </a:lnTo>
                  <a:lnTo>
                    <a:pt x="42231" y="565802"/>
                  </a:lnTo>
                  <a:lnTo>
                    <a:pt x="54156" y="489077"/>
                  </a:lnTo>
                  <a:lnTo>
                    <a:pt x="55248" y="446824"/>
                  </a:lnTo>
                  <a:lnTo>
                    <a:pt x="56250" y="398290"/>
                  </a:lnTo>
                  <a:lnTo>
                    <a:pt x="57056" y="350362"/>
                  </a:lnTo>
                  <a:lnTo>
                    <a:pt x="57561" y="309929"/>
                  </a:lnTo>
                  <a:lnTo>
                    <a:pt x="56283" y="266075"/>
                  </a:lnTo>
                  <a:lnTo>
                    <a:pt x="52175" y="218332"/>
                  </a:lnTo>
                  <a:lnTo>
                    <a:pt x="45990" y="167276"/>
                  </a:lnTo>
                  <a:lnTo>
                    <a:pt x="38479" y="113484"/>
                  </a:lnTo>
                  <a:lnTo>
                    <a:pt x="30393" y="57533"/>
                  </a:lnTo>
                  <a:lnTo>
                    <a:pt x="22485" y="0"/>
                  </a:lnTo>
                  <a:close/>
                </a:path>
              </a:pathLst>
            </a:custGeom>
            <a:solidFill>
              <a:srgbClr val="D1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9194" y="1233647"/>
              <a:ext cx="50165" cy="698500"/>
            </a:xfrm>
            <a:custGeom>
              <a:avLst/>
              <a:gdLst/>
              <a:ahLst/>
              <a:cxnLst/>
              <a:rect l="l" t="t" r="r" b="b"/>
              <a:pathLst>
                <a:path w="50165" h="698500">
                  <a:moveTo>
                    <a:pt x="10283" y="0"/>
                  </a:moveTo>
                  <a:lnTo>
                    <a:pt x="0" y="2510"/>
                  </a:lnTo>
                  <a:lnTo>
                    <a:pt x="6197" y="52958"/>
                  </a:lnTo>
                  <a:lnTo>
                    <a:pt x="19547" y="155830"/>
                  </a:lnTo>
                  <a:lnTo>
                    <a:pt x="25628" y="205872"/>
                  </a:lnTo>
                  <a:lnTo>
                    <a:pt x="30599" y="253395"/>
                  </a:lnTo>
                  <a:lnTo>
                    <a:pt x="33923" y="297209"/>
                  </a:lnTo>
                  <a:lnTo>
                    <a:pt x="35065" y="336122"/>
                  </a:lnTo>
                  <a:lnTo>
                    <a:pt x="35083" y="372408"/>
                  </a:lnTo>
                  <a:lnTo>
                    <a:pt x="35170" y="411211"/>
                  </a:lnTo>
                  <a:lnTo>
                    <a:pt x="35013" y="450620"/>
                  </a:lnTo>
                  <a:lnTo>
                    <a:pt x="34300" y="488724"/>
                  </a:lnTo>
                  <a:lnTo>
                    <a:pt x="31999" y="535758"/>
                  </a:lnTo>
                  <a:lnTo>
                    <a:pt x="28296" y="583744"/>
                  </a:lnTo>
                  <a:lnTo>
                    <a:pt x="23796" y="633619"/>
                  </a:lnTo>
                  <a:lnTo>
                    <a:pt x="19108" y="686321"/>
                  </a:lnTo>
                  <a:lnTo>
                    <a:pt x="34561" y="651170"/>
                  </a:lnTo>
                  <a:lnTo>
                    <a:pt x="39820" y="603392"/>
                  </a:lnTo>
                  <a:lnTo>
                    <a:pt x="44225" y="554741"/>
                  </a:lnTo>
                  <a:lnTo>
                    <a:pt x="47491" y="504963"/>
                  </a:lnTo>
                  <a:lnTo>
                    <a:pt x="49331" y="453801"/>
                  </a:lnTo>
                  <a:lnTo>
                    <a:pt x="49995" y="399590"/>
                  </a:lnTo>
                  <a:lnTo>
                    <a:pt x="49864" y="366405"/>
                  </a:lnTo>
                  <a:lnTo>
                    <a:pt x="49455" y="315573"/>
                  </a:lnTo>
                  <a:lnTo>
                    <a:pt x="47619" y="276725"/>
                  </a:lnTo>
                  <a:lnTo>
                    <a:pt x="43103" y="229779"/>
                  </a:lnTo>
                  <a:lnTo>
                    <a:pt x="36509" y="176683"/>
                  </a:lnTo>
                  <a:lnTo>
                    <a:pt x="28441" y="119388"/>
                  </a:lnTo>
                  <a:lnTo>
                    <a:pt x="19498" y="59843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1929" y="1220535"/>
              <a:ext cx="230933" cy="15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9478" y="1231934"/>
              <a:ext cx="64769" cy="700405"/>
            </a:xfrm>
            <a:custGeom>
              <a:avLst/>
              <a:gdLst/>
              <a:ahLst/>
              <a:cxnLst/>
              <a:rect l="l" t="t" r="r" b="b"/>
              <a:pathLst>
                <a:path w="64769" h="700405">
                  <a:moveTo>
                    <a:pt x="23972" y="0"/>
                  </a:moveTo>
                  <a:lnTo>
                    <a:pt x="0" y="1712"/>
                  </a:lnTo>
                  <a:lnTo>
                    <a:pt x="9214" y="61556"/>
                  </a:lnTo>
                  <a:lnTo>
                    <a:pt x="18157" y="121100"/>
                  </a:lnTo>
                  <a:lnTo>
                    <a:pt x="26226" y="178396"/>
                  </a:lnTo>
                  <a:lnTo>
                    <a:pt x="32819" y="231492"/>
                  </a:lnTo>
                  <a:lnTo>
                    <a:pt x="37335" y="278438"/>
                  </a:lnTo>
                  <a:lnTo>
                    <a:pt x="39171" y="317285"/>
                  </a:lnTo>
                  <a:lnTo>
                    <a:pt x="39580" y="368117"/>
                  </a:lnTo>
                  <a:lnTo>
                    <a:pt x="39711" y="401302"/>
                  </a:lnTo>
                  <a:lnTo>
                    <a:pt x="39540" y="427036"/>
                  </a:lnTo>
                  <a:lnTo>
                    <a:pt x="37180" y="506648"/>
                  </a:lnTo>
                  <a:lnTo>
                    <a:pt x="33849" y="556360"/>
                  </a:lnTo>
                  <a:lnTo>
                    <a:pt x="29367" y="604932"/>
                  </a:lnTo>
                  <a:lnTo>
                    <a:pt x="24044" y="652646"/>
                  </a:lnTo>
                  <a:lnTo>
                    <a:pt x="18191" y="699786"/>
                  </a:lnTo>
                  <a:lnTo>
                    <a:pt x="40711" y="695473"/>
                  </a:lnTo>
                  <a:lnTo>
                    <a:pt x="48010" y="643514"/>
                  </a:lnTo>
                  <a:lnTo>
                    <a:pt x="54624" y="591535"/>
                  </a:lnTo>
                  <a:lnTo>
                    <a:pt x="59919" y="540669"/>
                  </a:lnTo>
                  <a:lnTo>
                    <a:pt x="63262" y="492048"/>
                  </a:lnTo>
                  <a:lnTo>
                    <a:pt x="64348" y="453375"/>
                  </a:lnTo>
                  <a:lnTo>
                    <a:pt x="64558" y="412686"/>
                  </a:lnTo>
                  <a:lnTo>
                    <a:pt x="64376" y="372599"/>
                  </a:lnTo>
                  <a:lnTo>
                    <a:pt x="64288" y="335728"/>
                  </a:lnTo>
                  <a:lnTo>
                    <a:pt x="62943" y="295576"/>
                  </a:lnTo>
                  <a:lnTo>
                    <a:pt x="59076" y="248849"/>
                  </a:lnTo>
                  <a:lnTo>
                    <a:pt x="53317" y="197929"/>
                  </a:lnTo>
                  <a:lnTo>
                    <a:pt x="46296" y="145201"/>
                  </a:lnTo>
                  <a:lnTo>
                    <a:pt x="38644" y="93048"/>
                  </a:lnTo>
                  <a:lnTo>
                    <a:pt x="30993" y="43853"/>
                  </a:lnTo>
                  <a:lnTo>
                    <a:pt x="23972" y="0"/>
                  </a:lnTo>
                  <a:close/>
                </a:path>
              </a:pathLst>
            </a:custGeom>
            <a:solidFill>
              <a:srgbClr val="D1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3774" y="1621261"/>
              <a:ext cx="180848" cy="192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0997" y="1690556"/>
              <a:ext cx="139700" cy="55244"/>
            </a:xfrm>
            <a:custGeom>
              <a:avLst/>
              <a:gdLst/>
              <a:ahLst/>
              <a:cxnLst/>
              <a:rect l="l" t="t" r="r" b="b"/>
              <a:pathLst>
                <a:path w="139700" h="55244">
                  <a:moveTo>
                    <a:pt x="0" y="0"/>
                  </a:moveTo>
                  <a:lnTo>
                    <a:pt x="710" y="15777"/>
                  </a:lnTo>
                  <a:lnTo>
                    <a:pt x="139226" y="54760"/>
                  </a:lnTo>
                  <a:lnTo>
                    <a:pt x="138993" y="38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997" y="1686962"/>
              <a:ext cx="151130" cy="41910"/>
            </a:xfrm>
            <a:custGeom>
              <a:avLst/>
              <a:gdLst/>
              <a:ahLst/>
              <a:cxnLst/>
              <a:rect l="l" t="t" r="r" b="b"/>
              <a:pathLst>
                <a:path w="151130" h="41910">
                  <a:moveTo>
                    <a:pt x="13398" y="0"/>
                  </a:moveTo>
                  <a:lnTo>
                    <a:pt x="0" y="3593"/>
                  </a:lnTo>
                  <a:lnTo>
                    <a:pt x="138993" y="41613"/>
                  </a:lnTo>
                  <a:lnTo>
                    <a:pt x="150951" y="38263"/>
                  </a:lnTo>
                  <a:lnTo>
                    <a:pt x="13398" y="0"/>
                  </a:lnTo>
                  <a:close/>
                </a:path>
              </a:pathLst>
            </a:custGeom>
            <a:solidFill>
              <a:srgbClr val="D38C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6532" y="1629447"/>
              <a:ext cx="20955" cy="349250"/>
            </a:xfrm>
            <a:custGeom>
              <a:avLst/>
              <a:gdLst/>
              <a:ahLst/>
              <a:cxnLst/>
              <a:rect l="l" t="t" r="r" b="b"/>
              <a:pathLst>
                <a:path w="20955" h="349250">
                  <a:moveTo>
                    <a:pt x="918" y="9"/>
                  </a:moveTo>
                  <a:lnTo>
                    <a:pt x="267" y="44790"/>
                  </a:lnTo>
                  <a:lnTo>
                    <a:pt x="0" y="87191"/>
                  </a:lnTo>
                  <a:lnTo>
                    <a:pt x="187" y="129482"/>
                  </a:lnTo>
                  <a:lnTo>
                    <a:pt x="901" y="173933"/>
                  </a:lnTo>
                  <a:lnTo>
                    <a:pt x="2214" y="222814"/>
                  </a:lnTo>
                  <a:lnTo>
                    <a:pt x="4198" y="278397"/>
                  </a:lnTo>
                  <a:lnTo>
                    <a:pt x="6926" y="342950"/>
                  </a:lnTo>
                  <a:lnTo>
                    <a:pt x="20442" y="348695"/>
                  </a:lnTo>
                  <a:lnTo>
                    <a:pt x="20442" y="1198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774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1404" y="1682965"/>
              <a:ext cx="21590" cy="382905"/>
            </a:xfrm>
            <a:custGeom>
              <a:avLst/>
              <a:gdLst/>
              <a:ahLst/>
              <a:cxnLst/>
              <a:rect l="l" t="t" r="r" b="b"/>
              <a:pathLst>
                <a:path w="21590" h="382905">
                  <a:moveTo>
                    <a:pt x="0" y="0"/>
                  </a:moveTo>
                  <a:lnTo>
                    <a:pt x="143" y="48676"/>
                  </a:lnTo>
                  <a:lnTo>
                    <a:pt x="618" y="96933"/>
                  </a:lnTo>
                  <a:lnTo>
                    <a:pt x="1432" y="146055"/>
                  </a:lnTo>
                  <a:lnTo>
                    <a:pt x="2592" y="197329"/>
                  </a:lnTo>
                  <a:lnTo>
                    <a:pt x="4105" y="252038"/>
                  </a:lnTo>
                  <a:lnTo>
                    <a:pt x="5979" y="311470"/>
                  </a:lnTo>
                  <a:lnTo>
                    <a:pt x="8220" y="376907"/>
                  </a:lnTo>
                  <a:lnTo>
                    <a:pt x="21178" y="382625"/>
                  </a:lnTo>
                  <a:lnTo>
                    <a:pt x="17289" y="6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5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6974" y="1625909"/>
              <a:ext cx="20320" cy="352425"/>
            </a:xfrm>
            <a:custGeom>
              <a:avLst/>
              <a:gdLst/>
              <a:ahLst/>
              <a:cxnLst/>
              <a:rect l="l" t="t" r="r" b="b"/>
              <a:pathLst>
                <a:path w="20319" h="352425">
                  <a:moveTo>
                    <a:pt x="20307" y="0"/>
                  </a:moveTo>
                  <a:lnTo>
                    <a:pt x="0" y="4071"/>
                  </a:lnTo>
                  <a:lnTo>
                    <a:pt x="0" y="352225"/>
                  </a:lnTo>
                  <a:lnTo>
                    <a:pt x="18319" y="178043"/>
                  </a:lnTo>
                  <a:lnTo>
                    <a:pt x="18924" y="132276"/>
                  </a:lnTo>
                  <a:lnTo>
                    <a:pt x="19450" y="88636"/>
                  </a:lnTo>
                  <a:lnTo>
                    <a:pt x="19909" y="45189"/>
                  </a:lnTo>
                  <a:lnTo>
                    <a:pt x="20314" y="0"/>
                  </a:lnTo>
                  <a:close/>
                </a:path>
              </a:pathLst>
            </a:custGeom>
            <a:solidFill>
              <a:srgbClr val="C68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4011" y="1630817"/>
              <a:ext cx="250602" cy="1650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2413" y="1712491"/>
              <a:ext cx="262255" cy="64769"/>
            </a:xfrm>
            <a:custGeom>
              <a:avLst/>
              <a:gdLst/>
              <a:ahLst/>
              <a:cxnLst/>
              <a:rect l="l" t="t" r="r" b="b"/>
              <a:pathLst>
                <a:path w="262255" h="64769">
                  <a:moveTo>
                    <a:pt x="246785" y="0"/>
                  </a:moveTo>
                  <a:lnTo>
                    <a:pt x="0" y="59912"/>
                  </a:lnTo>
                  <a:lnTo>
                    <a:pt x="12121" y="64765"/>
                  </a:lnTo>
                  <a:lnTo>
                    <a:pt x="262200" y="2757"/>
                  </a:lnTo>
                  <a:lnTo>
                    <a:pt x="246785" y="0"/>
                  </a:lnTo>
                  <a:close/>
                </a:path>
              </a:pathLst>
            </a:custGeom>
            <a:solidFill>
              <a:srgbClr val="C87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8694" y="1681595"/>
              <a:ext cx="26670" cy="384175"/>
            </a:xfrm>
            <a:custGeom>
              <a:avLst/>
              <a:gdLst/>
              <a:ahLst/>
              <a:cxnLst/>
              <a:rect l="l" t="t" r="r" b="b"/>
              <a:pathLst>
                <a:path w="26669" h="384175">
                  <a:moveTo>
                    <a:pt x="26185" y="0"/>
                  </a:moveTo>
                  <a:lnTo>
                    <a:pt x="0" y="7383"/>
                  </a:lnTo>
                  <a:lnTo>
                    <a:pt x="3889" y="383987"/>
                  </a:lnTo>
                  <a:lnTo>
                    <a:pt x="21720" y="379204"/>
                  </a:lnTo>
                  <a:lnTo>
                    <a:pt x="23450" y="253336"/>
                  </a:lnTo>
                  <a:lnTo>
                    <a:pt x="24157" y="197307"/>
                  </a:lnTo>
                  <a:lnTo>
                    <a:pt x="24774" y="144783"/>
                  </a:lnTo>
                  <a:lnTo>
                    <a:pt x="25311" y="94941"/>
                  </a:lnTo>
                  <a:lnTo>
                    <a:pt x="25778" y="46957"/>
                  </a:lnTo>
                  <a:lnTo>
                    <a:pt x="26185" y="9"/>
                  </a:lnTo>
                  <a:close/>
                </a:path>
              </a:pathLst>
            </a:custGeom>
            <a:solidFill>
              <a:srgbClr val="BF8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1218" y="1542512"/>
              <a:ext cx="483258" cy="1157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1227" y="1590591"/>
              <a:ext cx="187080" cy="982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7235" y="1595850"/>
              <a:ext cx="297815" cy="63500"/>
            </a:xfrm>
            <a:custGeom>
              <a:avLst/>
              <a:gdLst/>
              <a:ahLst/>
              <a:cxnLst/>
              <a:rect l="l" t="t" r="r" b="b"/>
              <a:pathLst>
                <a:path w="297814" h="63500">
                  <a:moveTo>
                    <a:pt x="295754" y="0"/>
                  </a:moveTo>
                  <a:lnTo>
                    <a:pt x="243404" y="10657"/>
                  </a:lnTo>
                  <a:lnTo>
                    <a:pt x="183440" y="22728"/>
                  </a:lnTo>
                  <a:lnTo>
                    <a:pt x="31824" y="53119"/>
                  </a:lnTo>
                  <a:lnTo>
                    <a:pt x="15362" y="56542"/>
                  </a:lnTo>
                  <a:lnTo>
                    <a:pt x="9149" y="58181"/>
                  </a:lnTo>
                  <a:lnTo>
                    <a:pt x="6168" y="59117"/>
                  </a:lnTo>
                  <a:lnTo>
                    <a:pt x="0" y="60802"/>
                  </a:lnTo>
                  <a:lnTo>
                    <a:pt x="477" y="63017"/>
                  </a:lnTo>
                  <a:lnTo>
                    <a:pt x="20180" y="57713"/>
                  </a:lnTo>
                  <a:lnTo>
                    <a:pt x="296771" y="2395"/>
                  </a:lnTo>
                  <a:lnTo>
                    <a:pt x="297384" y="1809"/>
                  </a:lnTo>
                  <a:lnTo>
                    <a:pt x="297374" y="585"/>
                  </a:lnTo>
                  <a:lnTo>
                    <a:pt x="295754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0750" y="1589637"/>
              <a:ext cx="186962" cy="6923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6631" y="1597037"/>
              <a:ext cx="298450" cy="92710"/>
            </a:xfrm>
            <a:custGeom>
              <a:avLst/>
              <a:gdLst/>
              <a:ahLst/>
              <a:cxnLst/>
              <a:rect l="l" t="t" r="r" b="b"/>
              <a:pathLst>
                <a:path w="298450" h="92710">
                  <a:moveTo>
                    <a:pt x="296420" y="0"/>
                  </a:moveTo>
                  <a:lnTo>
                    <a:pt x="249098" y="9717"/>
                  </a:lnTo>
                  <a:lnTo>
                    <a:pt x="202408" y="19132"/>
                  </a:lnTo>
                  <a:lnTo>
                    <a:pt x="155966" y="28371"/>
                  </a:lnTo>
                  <a:lnTo>
                    <a:pt x="12391" y="56652"/>
                  </a:lnTo>
                  <a:lnTo>
                    <a:pt x="1892" y="60380"/>
                  </a:lnTo>
                  <a:lnTo>
                    <a:pt x="0" y="60749"/>
                  </a:lnTo>
                  <a:lnTo>
                    <a:pt x="1440" y="92320"/>
                  </a:lnTo>
                  <a:lnTo>
                    <a:pt x="296420" y="27746"/>
                  </a:lnTo>
                  <a:lnTo>
                    <a:pt x="297677" y="17583"/>
                  </a:lnTo>
                  <a:lnTo>
                    <a:pt x="298095" y="9571"/>
                  </a:lnTo>
                  <a:lnTo>
                    <a:pt x="297677" y="3710"/>
                  </a:lnTo>
                  <a:lnTo>
                    <a:pt x="29642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1270" y="2099513"/>
              <a:ext cx="591381" cy="95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3706" y="1225883"/>
              <a:ext cx="488950" cy="814705"/>
            </a:xfrm>
            <a:custGeom>
              <a:avLst/>
              <a:gdLst/>
              <a:ahLst/>
              <a:cxnLst/>
              <a:rect l="l" t="t" r="r" b="b"/>
              <a:pathLst>
                <a:path w="488950" h="814705">
                  <a:moveTo>
                    <a:pt x="17073" y="684458"/>
                  </a:moveTo>
                  <a:lnTo>
                    <a:pt x="22033" y="631548"/>
                  </a:lnTo>
                  <a:lnTo>
                    <a:pt x="26146" y="579473"/>
                  </a:lnTo>
                  <a:lnTo>
                    <a:pt x="29359" y="528107"/>
                  </a:lnTo>
                  <a:lnTo>
                    <a:pt x="31616" y="477322"/>
                  </a:lnTo>
                  <a:lnTo>
                    <a:pt x="32864" y="426994"/>
                  </a:lnTo>
                  <a:lnTo>
                    <a:pt x="33048" y="376994"/>
                  </a:lnTo>
                  <a:lnTo>
                    <a:pt x="32114" y="327198"/>
                  </a:lnTo>
                  <a:lnTo>
                    <a:pt x="30009" y="277478"/>
                  </a:lnTo>
                  <a:lnTo>
                    <a:pt x="26676" y="227708"/>
                  </a:lnTo>
                  <a:lnTo>
                    <a:pt x="22063" y="177762"/>
                  </a:lnTo>
                  <a:lnTo>
                    <a:pt x="16116" y="127514"/>
                  </a:lnTo>
                  <a:lnTo>
                    <a:pt x="8779" y="76836"/>
                  </a:lnTo>
                  <a:lnTo>
                    <a:pt x="0" y="25602"/>
                  </a:lnTo>
                  <a:lnTo>
                    <a:pt x="235627" y="5115"/>
                  </a:lnTo>
                </a:path>
                <a:path w="488950" h="814705">
                  <a:moveTo>
                    <a:pt x="229133" y="658858"/>
                  </a:moveTo>
                  <a:lnTo>
                    <a:pt x="242197" y="606451"/>
                  </a:lnTo>
                  <a:lnTo>
                    <a:pt x="252455" y="554385"/>
                  </a:lnTo>
                  <a:lnTo>
                    <a:pt x="260101" y="502645"/>
                  </a:lnTo>
                  <a:lnTo>
                    <a:pt x="265333" y="451218"/>
                  </a:lnTo>
                  <a:lnTo>
                    <a:pt x="268344" y="400087"/>
                  </a:lnTo>
                  <a:lnTo>
                    <a:pt x="269330" y="349240"/>
                  </a:lnTo>
                  <a:lnTo>
                    <a:pt x="268487" y="298660"/>
                  </a:lnTo>
                  <a:lnTo>
                    <a:pt x="266010" y="248334"/>
                  </a:lnTo>
                  <a:lnTo>
                    <a:pt x="262095" y="198248"/>
                  </a:lnTo>
                  <a:lnTo>
                    <a:pt x="256937" y="148385"/>
                  </a:lnTo>
                  <a:lnTo>
                    <a:pt x="250731" y="98733"/>
                  </a:lnTo>
                  <a:lnTo>
                    <a:pt x="243673" y="49276"/>
                  </a:lnTo>
                  <a:lnTo>
                    <a:pt x="235959" y="0"/>
                  </a:lnTo>
                </a:path>
                <a:path w="488950" h="814705">
                  <a:moveTo>
                    <a:pt x="30734" y="394287"/>
                  </a:moveTo>
                  <a:lnTo>
                    <a:pt x="215140" y="479630"/>
                  </a:lnTo>
                  <a:lnTo>
                    <a:pt x="488337" y="404527"/>
                  </a:lnTo>
                  <a:lnTo>
                    <a:pt x="259535" y="329425"/>
                  </a:lnTo>
                  <a:lnTo>
                    <a:pt x="30734" y="394287"/>
                  </a:lnTo>
                </a:path>
                <a:path w="488950" h="814705">
                  <a:moveTo>
                    <a:pt x="211719" y="479630"/>
                  </a:moveTo>
                  <a:lnTo>
                    <a:pt x="208304" y="814187"/>
                  </a:lnTo>
                </a:path>
                <a:path w="488950" h="814705">
                  <a:moveTo>
                    <a:pt x="481501" y="401113"/>
                  </a:moveTo>
                  <a:lnTo>
                    <a:pt x="484913" y="739085"/>
                  </a:lnTo>
                </a:path>
                <a:path w="488950" h="814705">
                  <a:moveTo>
                    <a:pt x="27310" y="496703"/>
                  </a:moveTo>
                  <a:lnTo>
                    <a:pt x="211719" y="582045"/>
                  </a:lnTo>
                  <a:lnTo>
                    <a:pt x="488337" y="503529"/>
                  </a:lnTo>
                  <a:lnTo>
                    <a:pt x="280020" y="445490"/>
                  </a:lnTo>
                  <a:lnTo>
                    <a:pt x="27310" y="496703"/>
                  </a:lnTo>
                </a:path>
              </a:pathLst>
            </a:custGeom>
            <a:ln w="9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4103" y="2119774"/>
              <a:ext cx="327660" cy="75565"/>
            </a:xfrm>
            <a:custGeom>
              <a:avLst/>
              <a:gdLst/>
              <a:ahLst/>
              <a:cxnLst/>
              <a:rect l="l" t="t" r="r" b="b"/>
              <a:pathLst>
                <a:path w="327660" h="75564">
                  <a:moveTo>
                    <a:pt x="14721" y="0"/>
                  </a:moveTo>
                  <a:lnTo>
                    <a:pt x="0" y="0"/>
                  </a:lnTo>
                  <a:lnTo>
                    <a:pt x="0" y="73933"/>
                  </a:lnTo>
                  <a:lnTo>
                    <a:pt x="9428" y="73933"/>
                  </a:lnTo>
                  <a:lnTo>
                    <a:pt x="9428" y="10996"/>
                  </a:lnTo>
                  <a:lnTo>
                    <a:pt x="18399" y="10996"/>
                  </a:lnTo>
                  <a:lnTo>
                    <a:pt x="14721" y="0"/>
                  </a:lnTo>
                  <a:close/>
                </a:path>
                <a:path w="327660" h="75564">
                  <a:moveTo>
                    <a:pt x="18399" y="10996"/>
                  </a:moveTo>
                  <a:lnTo>
                    <a:pt x="9428" y="10996"/>
                  </a:lnTo>
                  <a:lnTo>
                    <a:pt x="30814" y="73933"/>
                  </a:lnTo>
                  <a:lnTo>
                    <a:pt x="39639" y="73933"/>
                  </a:lnTo>
                  <a:lnTo>
                    <a:pt x="43334" y="63287"/>
                  </a:lnTo>
                  <a:lnTo>
                    <a:pt x="35757" y="63287"/>
                  </a:lnTo>
                  <a:lnTo>
                    <a:pt x="34921" y="60604"/>
                  </a:lnTo>
                  <a:lnTo>
                    <a:pt x="32228" y="52346"/>
                  </a:lnTo>
                  <a:lnTo>
                    <a:pt x="18399" y="10996"/>
                  </a:lnTo>
                  <a:close/>
                </a:path>
                <a:path w="327660" h="75564">
                  <a:moveTo>
                    <a:pt x="70553" y="12059"/>
                  </a:moveTo>
                  <a:lnTo>
                    <a:pt x="61115" y="12059"/>
                  </a:lnTo>
                  <a:lnTo>
                    <a:pt x="61115" y="73933"/>
                  </a:lnTo>
                  <a:lnTo>
                    <a:pt x="70553" y="73933"/>
                  </a:lnTo>
                  <a:lnTo>
                    <a:pt x="70553" y="12059"/>
                  </a:lnTo>
                  <a:close/>
                </a:path>
                <a:path w="327660" h="75564">
                  <a:moveTo>
                    <a:pt x="70553" y="0"/>
                  </a:moveTo>
                  <a:lnTo>
                    <a:pt x="57388" y="0"/>
                  </a:lnTo>
                  <a:lnTo>
                    <a:pt x="37901" y="56659"/>
                  </a:lnTo>
                  <a:lnTo>
                    <a:pt x="36511" y="60876"/>
                  </a:lnTo>
                  <a:lnTo>
                    <a:pt x="35757" y="63287"/>
                  </a:lnTo>
                  <a:lnTo>
                    <a:pt x="43334" y="63287"/>
                  </a:lnTo>
                  <a:lnTo>
                    <a:pt x="61115" y="12059"/>
                  </a:lnTo>
                  <a:lnTo>
                    <a:pt x="70553" y="12059"/>
                  </a:lnTo>
                  <a:lnTo>
                    <a:pt x="70553" y="0"/>
                  </a:lnTo>
                  <a:close/>
                </a:path>
                <a:path w="327660" h="75564">
                  <a:moveTo>
                    <a:pt x="114363" y="19173"/>
                  </a:moveTo>
                  <a:lnTo>
                    <a:pt x="100379" y="19173"/>
                  </a:lnTo>
                  <a:lnTo>
                    <a:pt x="94768" y="21153"/>
                  </a:lnTo>
                  <a:lnTo>
                    <a:pt x="84655" y="29888"/>
                  </a:lnTo>
                  <a:lnTo>
                    <a:pt x="81900" y="37237"/>
                  </a:lnTo>
                  <a:lnTo>
                    <a:pt x="81900" y="56201"/>
                  </a:lnTo>
                  <a:lnTo>
                    <a:pt x="84205" y="63126"/>
                  </a:lnTo>
                  <a:lnTo>
                    <a:pt x="93445" y="72734"/>
                  </a:lnTo>
                  <a:lnTo>
                    <a:pt x="99506" y="75129"/>
                  </a:lnTo>
                  <a:lnTo>
                    <a:pt x="111680" y="75129"/>
                  </a:lnTo>
                  <a:lnTo>
                    <a:pt x="115993" y="74048"/>
                  </a:lnTo>
                  <a:lnTo>
                    <a:pt x="123891" y="69682"/>
                  </a:lnTo>
                  <a:lnTo>
                    <a:pt x="125840" y="67692"/>
                  </a:lnTo>
                  <a:lnTo>
                    <a:pt x="102468" y="67692"/>
                  </a:lnTo>
                  <a:lnTo>
                    <a:pt x="98695" y="65980"/>
                  </a:lnTo>
                  <a:lnTo>
                    <a:pt x="92714" y="59163"/>
                  </a:lnTo>
                  <a:lnTo>
                    <a:pt x="91220" y="54022"/>
                  </a:lnTo>
                  <a:lnTo>
                    <a:pt x="91239" y="40234"/>
                  </a:lnTo>
                  <a:lnTo>
                    <a:pt x="92714" y="35174"/>
                  </a:lnTo>
                  <a:lnTo>
                    <a:pt x="98703" y="28385"/>
                  </a:lnTo>
                  <a:lnTo>
                    <a:pt x="102468" y="26683"/>
                  </a:lnTo>
                  <a:lnTo>
                    <a:pt x="125333" y="26683"/>
                  </a:lnTo>
                  <a:lnTo>
                    <a:pt x="120378" y="21586"/>
                  </a:lnTo>
                  <a:lnTo>
                    <a:pt x="114363" y="19173"/>
                  </a:lnTo>
                  <a:close/>
                </a:path>
                <a:path w="327660" h="75564">
                  <a:moveTo>
                    <a:pt x="125333" y="26683"/>
                  </a:moveTo>
                  <a:lnTo>
                    <a:pt x="111472" y="26683"/>
                  </a:lnTo>
                  <a:lnTo>
                    <a:pt x="115209" y="28394"/>
                  </a:lnTo>
                  <a:lnTo>
                    <a:pt x="121235" y="35220"/>
                  </a:lnTo>
                  <a:lnTo>
                    <a:pt x="122748" y="40234"/>
                  </a:lnTo>
                  <a:lnTo>
                    <a:pt x="122709" y="54022"/>
                  </a:lnTo>
                  <a:lnTo>
                    <a:pt x="121242" y="59119"/>
                  </a:lnTo>
                  <a:lnTo>
                    <a:pt x="115235" y="65989"/>
                  </a:lnTo>
                  <a:lnTo>
                    <a:pt x="111509" y="67692"/>
                  </a:lnTo>
                  <a:lnTo>
                    <a:pt x="125840" y="67692"/>
                  </a:lnTo>
                  <a:lnTo>
                    <a:pt x="126900" y="66611"/>
                  </a:lnTo>
                  <a:lnTo>
                    <a:pt x="131033" y="58713"/>
                  </a:lnTo>
                  <a:lnTo>
                    <a:pt x="131955" y="53886"/>
                  </a:lnTo>
                  <a:lnTo>
                    <a:pt x="132068" y="37903"/>
                  </a:lnTo>
                  <a:lnTo>
                    <a:pt x="129726" y="31239"/>
                  </a:lnTo>
                  <a:lnTo>
                    <a:pt x="125333" y="26683"/>
                  </a:lnTo>
                  <a:close/>
                </a:path>
                <a:path w="327660" h="75564">
                  <a:moveTo>
                    <a:pt x="165350" y="19173"/>
                  </a:moveTo>
                  <a:lnTo>
                    <a:pt x="157715" y="19173"/>
                  </a:lnTo>
                  <a:lnTo>
                    <a:pt x="153733" y="20335"/>
                  </a:lnTo>
                  <a:lnTo>
                    <a:pt x="146610" y="24971"/>
                  </a:lnTo>
                  <a:lnTo>
                    <a:pt x="143936" y="28313"/>
                  </a:lnTo>
                  <a:lnTo>
                    <a:pt x="140369" y="37020"/>
                  </a:lnTo>
                  <a:lnTo>
                    <a:pt x="139480" y="41866"/>
                  </a:lnTo>
                  <a:lnTo>
                    <a:pt x="139480" y="52690"/>
                  </a:lnTo>
                  <a:lnTo>
                    <a:pt x="158254" y="75129"/>
                  </a:lnTo>
                  <a:lnTo>
                    <a:pt x="169114" y="75129"/>
                  </a:lnTo>
                  <a:lnTo>
                    <a:pt x="174112" y="72483"/>
                  </a:lnTo>
                  <a:lnTo>
                    <a:pt x="177179" y="67692"/>
                  </a:lnTo>
                  <a:lnTo>
                    <a:pt x="159453" y="67692"/>
                  </a:lnTo>
                  <a:lnTo>
                    <a:pt x="156031" y="65980"/>
                  </a:lnTo>
                  <a:lnTo>
                    <a:pt x="150257" y="59190"/>
                  </a:lnTo>
                  <a:lnTo>
                    <a:pt x="148816" y="54066"/>
                  </a:lnTo>
                  <a:lnTo>
                    <a:pt x="148816" y="40119"/>
                  </a:lnTo>
                  <a:lnTo>
                    <a:pt x="150167" y="34923"/>
                  </a:lnTo>
                  <a:lnTo>
                    <a:pt x="155519" y="28403"/>
                  </a:lnTo>
                  <a:lnTo>
                    <a:pt x="158948" y="26683"/>
                  </a:lnTo>
                  <a:lnTo>
                    <a:pt x="185936" y="26683"/>
                  </a:lnTo>
                  <a:lnTo>
                    <a:pt x="185936" y="26529"/>
                  </a:lnTo>
                  <a:lnTo>
                    <a:pt x="176904" y="26529"/>
                  </a:lnTo>
                  <a:lnTo>
                    <a:pt x="175318" y="24350"/>
                  </a:lnTo>
                  <a:lnTo>
                    <a:pt x="173275" y="22575"/>
                  </a:lnTo>
                  <a:lnTo>
                    <a:pt x="168231" y="19857"/>
                  </a:lnTo>
                  <a:lnTo>
                    <a:pt x="165350" y="19173"/>
                  </a:lnTo>
                  <a:close/>
                </a:path>
                <a:path w="327660" h="75564">
                  <a:moveTo>
                    <a:pt x="185936" y="67178"/>
                  </a:moveTo>
                  <a:lnTo>
                    <a:pt x="177508" y="67178"/>
                  </a:lnTo>
                  <a:lnTo>
                    <a:pt x="177508" y="73933"/>
                  </a:lnTo>
                  <a:lnTo>
                    <a:pt x="185936" y="73933"/>
                  </a:lnTo>
                  <a:lnTo>
                    <a:pt x="185936" y="67178"/>
                  </a:lnTo>
                  <a:close/>
                </a:path>
                <a:path w="327660" h="75564">
                  <a:moveTo>
                    <a:pt x="185936" y="26683"/>
                  </a:moveTo>
                  <a:lnTo>
                    <a:pt x="167116" y="26683"/>
                  </a:lnTo>
                  <a:lnTo>
                    <a:pt x="170592" y="28403"/>
                  </a:lnTo>
                  <a:lnTo>
                    <a:pt x="176238" y="35264"/>
                  </a:lnTo>
                  <a:lnTo>
                    <a:pt x="177651" y="40640"/>
                  </a:lnTo>
                  <a:lnTo>
                    <a:pt x="177651" y="54626"/>
                  </a:lnTo>
                  <a:lnTo>
                    <a:pt x="176265" y="59578"/>
                  </a:lnTo>
                  <a:lnTo>
                    <a:pt x="170716" y="66072"/>
                  </a:lnTo>
                  <a:lnTo>
                    <a:pt x="167348" y="67692"/>
                  </a:lnTo>
                  <a:lnTo>
                    <a:pt x="177179" y="67692"/>
                  </a:lnTo>
                  <a:lnTo>
                    <a:pt x="177508" y="67178"/>
                  </a:lnTo>
                  <a:lnTo>
                    <a:pt x="185936" y="67178"/>
                  </a:lnTo>
                  <a:lnTo>
                    <a:pt x="185936" y="26683"/>
                  </a:lnTo>
                  <a:close/>
                </a:path>
                <a:path w="327660" h="75564">
                  <a:moveTo>
                    <a:pt x="185936" y="0"/>
                  </a:moveTo>
                  <a:lnTo>
                    <a:pt x="176904" y="0"/>
                  </a:lnTo>
                  <a:lnTo>
                    <a:pt x="176904" y="26529"/>
                  </a:lnTo>
                  <a:lnTo>
                    <a:pt x="185936" y="26529"/>
                  </a:lnTo>
                  <a:lnTo>
                    <a:pt x="185936" y="0"/>
                  </a:lnTo>
                  <a:close/>
                </a:path>
                <a:path w="327660" h="75564">
                  <a:moveTo>
                    <a:pt x="229393" y="19173"/>
                  </a:moveTo>
                  <a:lnTo>
                    <a:pt x="214842" y="19173"/>
                  </a:lnTo>
                  <a:lnTo>
                    <a:pt x="208819" y="21658"/>
                  </a:lnTo>
                  <a:lnTo>
                    <a:pt x="199542" y="31608"/>
                  </a:lnTo>
                  <a:lnTo>
                    <a:pt x="197358" y="38210"/>
                  </a:lnTo>
                  <a:lnTo>
                    <a:pt x="197352" y="56687"/>
                  </a:lnTo>
                  <a:lnTo>
                    <a:pt x="199517" y="63082"/>
                  </a:lnTo>
                  <a:lnTo>
                    <a:pt x="208692" y="72725"/>
                  </a:lnTo>
                  <a:lnTo>
                    <a:pt x="214905" y="75129"/>
                  </a:lnTo>
                  <a:lnTo>
                    <a:pt x="228962" y="75129"/>
                  </a:lnTo>
                  <a:lnTo>
                    <a:pt x="234078" y="73626"/>
                  </a:lnTo>
                  <a:lnTo>
                    <a:pt x="241929" y="67692"/>
                  </a:lnTo>
                  <a:lnTo>
                    <a:pt x="218319" y="67692"/>
                  </a:lnTo>
                  <a:lnTo>
                    <a:pt x="214591" y="66125"/>
                  </a:lnTo>
                  <a:lnTo>
                    <a:pt x="208611" y="59866"/>
                  </a:lnTo>
                  <a:lnTo>
                    <a:pt x="206944" y="55364"/>
                  </a:lnTo>
                  <a:lnTo>
                    <a:pt x="206612" y="49474"/>
                  </a:lnTo>
                  <a:lnTo>
                    <a:pt x="246549" y="49474"/>
                  </a:lnTo>
                  <a:lnTo>
                    <a:pt x="246586" y="42009"/>
                  </a:lnTo>
                  <a:lnTo>
                    <a:pt x="207115" y="42009"/>
                  </a:lnTo>
                  <a:lnTo>
                    <a:pt x="207412" y="37345"/>
                  </a:lnTo>
                  <a:lnTo>
                    <a:pt x="208980" y="33606"/>
                  </a:lnTo>
                  <a:lnTo>
                    <a:pt x="214662" y="28025"/>
                  </a:lnTo>
                  <a:lnTo>
                    <a:pt x="218164" y="26628"/>
                  </a:lnTo>
                  <a:lnTo>
                    <a:pt x="239912" y="26628"/>
                  </a:lnTo>
                  <a:lnTo>
                    <a:pt x="235240" y="21612"/>
                  </a:lnTo>
                  <a:lnTo>
                    <a:pt x="229393" y="19173"/>
                  </a:lnTo>
                  <a:close/>
                </a:path>
                <a:path w="327660" h="75564">
                  <a:moveTo>
                    <a:pt x="236913" y="56687"/>
                  </a:moveTo>
                  <a:lnTo>
                    <a:pt x="235537" y="60523"/>
                  </a:lnTo>
                  <a:lnTo>
                    <a:pt x="233647" y="63333"/>
                  </a:lnTo>
                  <a:lnTo>
                    <a:pt x="228962" y="66819"/>
                  </a:lnTo>
                  <a:lnTo>
                    <a:pt x="226118" y="67692"/>
                  </a:lnTo>
                  <a:lnTo>
                    <a:pt x="241929" y="67692"/>
                  </a:lnTo>
                  <a:lnTo>
                    <a:pt x="242073" y="67584"/>
                  </a:lnTo>
                  <a:lnTo>
                    <a:pt x="244811" y="63333"/>
                  </a:lnTo>
                  <a:lnTo>
                    <a:pt x="246298" y="57849"/>
                  </a:lnTo>
                  <a:lnTo>
                    <a:pt x="236913" y="56687"/>
                  </a:lnTo>
                  <a:close/>
                </a:path>
                <a:path w="327660" h="75564">
                  <a:moveTo>
                    <a:pt x="239912" y="26628"/>
                  </a:moveTo>
                  <a:lnTo>
                    <a:pt x="226936" y="26628"/>
                  </a:lnTo>
                  <a:lnTo>
                    <a:pt x="230691" y="28385"/>
                  </a:lnTo>
                  <a:lnTo>
                    <a:pt x="235463" y="34139"/>
                  </a:lnTo>
                  <a:lnTo>
                    <a:pt x="236597" y="37516"/>
                  </a:lnTo>
                  <a:lnTo>
                    <a:pt x="237012" y="42009"/>
                  </a:lnTo>
                  <a:lnTo>
                    <a:pt x="246586" y="42009"/>
                  </a:lnTo>
                  <a:lnTo>
                    <a:pt x="246586" y="38210"/>
                  </a:lnTo>
                  <a:lnTo>
                    <a:pt x="244316" y="31356"/>
                  </a:lnTo>
                  <a:lnTo>
                    <a:pt x="239912" y="26628"/>
                  </a:lnTo>
                  <a:close/>
                </a:path>
                <a:path w="327660" h="75564">
                  <a:moveTo>
                    <a:pt x="266622" y="0"/>
                  </a:moveTo>
                  <a:lnTo>
                    <a:pt x="257543" y="0"/>
                  </a:lnTo>
                  <a:lnTo>
                    <a:pt x="257543" y="73933"/>
                  </a:lnTo>
                  <a:lnTo>
                    <a:pt x="266622" y="73933"/>
                  </a:lnTo>
                  <a:lnTo>
                    <a:pt x="266622" y="0"/>
                  </a:lnTo>
                  <a:close/>
                </a:path>
                <a:path w="327660" h="75564">
                  <a:moveTo>
                    <a:pt x="309819" y="19173"/>
                  </a:moveTo>
                  <a:lnTo>
                    <a:pt x="295835" y="19173"/>
                  </a:lnTo>
                  <a:lnTo>
                    <a:pt x="290223" y="21153"/>
                  </a:lnTo>
                  <a:lnTo>
                    <a:pt x="280110" y="29888"/>
                  </a:lnTo>
                  <a:lnTo>
                    <a:pt x="277355" y="37237"/>
                  </a:lnTo>
                  <a:lnTo>
                    <a:pt x="277355" y="56201"/>
                  </a:lnTo>
                  <a:lnTo>
                    <a:pt x="279661" y="63126"/>
                  </a:lnTo>
                  <a:lnTo>
                    <a:pt x="288900" y="72734"/>
                  </a:lnTo>
                  <a:lnTo>
                    <a:pt x="294961" y="75129"/>
                  </a:lnTo>
                  <a:lnTo>
                    <a:pt x="307135" y="75129"/>
                  </a:lnTo>
                  <a:lnTo>
                    <a:pt x="311448" y="74048"/>
                  </a:lnTo>
                  <a:lnTo>
                    <a:pt x="319346" y="69682"/>
                  </a:lnTo>
                  <a:lnTo>
                    <a:pt x="321295" y="67692"/>
                  </a:lnTo>
                  <a:lnTo>
                    <a:pt x="297923" y="67692"/>
                  </a:lnTo>
                  <a:lnTo>
                    <a:pt x="294150" y="65980"/>
                  </a:lnTo>
                  <a:lnTo>
                    <a:pt x="288172" y="59163"/>
                  </a:lnTo>
                  <a:lnTo>
                    <a:pt x="286676" y="54022"/>
                  </a:lnTo>
                  <a:lnTo>
                    <a:pt x="286694" y="40234"/>
                  </a:lnTo>
                  <a:lnTo>
                    <a:pt x="288172" y="35174"/>
                  </a:lnTo>
                  <a:lnTo>
                    <a:pt x="294159" y="28385"/>
                  </a:lnTo>
                  <a:lnTo>
                    <a:pt x="297923" y="26683"/>
                  </a:lnTo>
                  <a:lnTo>
                    <a:pt x="320789" y="26683"/>
                  </a:lnTo>
                  <a:lnTo>
                    <a:pt x="315835" y="21586"/>
                  </a:lnTo>
                  <a:lnTo>
                    <a:pt x="309819" y="19173"/>
                  </a:lnTo>
                  <a:close/>
                </a:path>
                <a:path w="327660" h="75564">
                  <a:moveTo>
                    <a:pt x="320789" y="26683"/>
                  </a:moveTo>
                  <a:lnTo>
                    <a:pt x="306928" y="26683"/>
                  </a:lnTo>
                  <a:lnTo>
                    <a:pt x="310665" y="28394"/>
                  </a:lnTo>
                  <a:lnTo>
                    <a:pt x="316691" y="35220"/>
                  </a:lnTo>
                  <a:lnTo>
                    <a:pt x="318203" y="40234"/>
                  </a:lnTo>
                  <a:lnTo>
                    <a:pt x="318164" y="54022"/>
                  </a:lnTo>
                  <a:lnTo>
                    <a:pt x="316700" y="59119"/>
                  </a:lnTo>
                  <a:lnTo>
                    <a:pt x="310691" y="65989"/>
                  </a:lnTo>
                  <a:lnTo>
                    <a:pt x="306965" y="67692"/>
                  </a:lnTo>
                  <a:lnTo>
                    <a:pt x="321295" y="67692"/>
                  </a:lnTo>
                  <a:lnTo>
                    <a:pt x="322355" y="66611"/>
                  </a:lnTo>
                  <a:lnTo>
                    <a:pt x="326488" y="58713"/>
                  </a:lnTo>
                  <a:lnTo>
                    <a:pt x="327410" y="53886"/>
                  </a:lnTo>
                  <a:lnTo>
                    <a:pt x="327523" y="37903"/>
                  </a:lnTo>
                  <a:lnTo>
                    <a:pt x="325181" y="31239"/>
                  </a:lnTo>
                  <a:lnTo>
                    <a:pt x="320789" y="26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96202" y="1427966"/>
              <a:ext cx="703580" cy="405130"/>
            </a:xfrm>
            <a:custGeom>
              <a:avLst/>
              <a:gdLst/>
              <a:ahLst/>
              <a:cxnLst/>
              <a:rect l="l" t="t" r="r" b="b"/>
              <a:pathLst>
                <a:path w="703580" h="405130">
                  <a:moveTo>
                    <a:pt x="0" y="201589"/>
                  </a:moveTo>
                  <a:lnTo>
                    <a:pt x="0" y="288794"/>
                  </a:lnTo>
                  <a:lnTo>
                    <a:pt x="499287" y="288794"/>
                  </a:lnTo>
                  <a:lnTo>
                    <a:pt x="499287" y="405076"/>
                  </a:lnTo>
                  <a:lnTo>
                    <a:pt x="703532" y="202534"/>
                  </a:lnTo>
                  <a:lnTo>
                    <a:pt x="499287" y="0"/>
                  </a:lnTo>
                  <a:lnTo>
                    <a:pt x="499287" y="116274"/>
                  </a:lnTo>
                  <a:lnTo>
                    <a:pt x="0" y="116274"/>
                  </a:lnTo>
                  <a:lnTo>
                    <a:pt x="0" y="203489"/>
                  </a:lnTo>
                </a:path>
              </a:pathLst>
            </a:custGeom>
            <a:ln w="3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6644" y="1582926"/>
              <a:ext cx="502284" cy="95250"/>
            </a:xfrm>
            <a:custGeom>
              <a:avLst/>
              <a:gdLst/>
              <a:ahLst/>
              <a:cxnLst/>
              <a:rect l="l" t="t" r="r" b="b"/>
              <a:pathLst>
                <a:path w="502285" h="95250">
                  <a:moveTo>
                    <a:pt x="44575" y="0"/>
                  </a:moveTo>
                  <a:lnTo>
                    <a:pt x="28800" y="0"/>
                  </a:lnTo>
                  <a:lnTo>
                    <a:pt x="0" y="73933"/>
                  </a:lnTo>
                  <a:lnTo>
                    <a:pt x="15832" y="73933"/>
                  </a:lnTo>
                  <a:lnTo>
                    <a:pt x="21937" y="57139"/>
                  </a:lnTo>
                  <a:lnTo>
                    <a:pt x="67458" y="57139"/>
                  </a:lnTo>
                  <a:lnTo>
                    <a:pt x="62470" y="44683"/>
                  </a:lnTo>
                  <a:lnTo>
                    <a:pt x="26529" y="44683"/>
                  </a:lnTo>
                  <a:lnTo>
                    <a:pt x="36506" y="17255"/>
                  </a:lnTo>
                  <a:lnTo>
                    <a:pt x="51485" y="17255"/>
                  </a:lnTo>
                  <a:lnTo>
                    <a:pt x="44575" y="0"/>
                  </a:lnTo>
                  <a:close/>
                </a:path>
                <a:path w="502285" h="95250">
                  <a:moveTo>
                    <a:pt x="67458" y="57139"/>
                  </a:moveTo>
                  <a:lnTo>
                    <a:pt x="51491" y="57139"/>
                  </a:lnTo>
                  <a:lnTo>
                    <a:pt x="57939" y="73933"/>
                  </a:lnTo>
                  <a:lnTo>
                    <a:pt x="74184" y="73933"/>
                  </a:lnTo>
                  <a:lnTo>
                    <a:pt x="67458" y="57139"/>
                  </a:lnTo>
                  <a:close/>
                </a:path>
                <a:path w="502285" h="95250">
                  <a:moveTo>
                    <a:pt x="51485" y="17255"/>
                  </a:moveTo>
                  <a:lnTo>
                    <a:pt x="36506" y="17255"/>
                  </a:lnTo>
                  <a:lnTo>
                    <a:pt x="46700" y="44683"/>
                  </a:lnTo>
                  <a:lnTo>
                    <a:pt x="62470" y="44683"/>
                  </a:lnTo>
                  <a:lnTo>
                    <a:pt x="51485" y="17255"/>
                  </a:lnTo>
                  <a:close/>
                </a:path>
                <a:path w="502285" h="95250">
                  <a:moveTo>
                    <a:pt x="128674" y="66063"/>
                  </a:moveTo>
                  <a:lnTo>
                    <a:pt x="94607" y="66063"/>
                  </a:lnTo>
                  <a:lnTo>
                    <a:pt x="96751" y="69059"/>
                  </a:lnTo>
                  <a:lnTo>
                    <a:pt x="99307" y="71321"/>
                  </a:lnTo>
                  <a:lnTo>
                    <a:pt x="105260" y="74373"/>
                  </a:lnTo>
                  <a:lnTo>
                    <a:pt x="108287" y="75129"/>
                  </a:lnTo>
                  <a:lnTo>
                    <a:pt x="117561" y="75129"/>
                  </a:lnTo>
                  <a:lnTo>
                    <a:pt x="122847" y="72672"/>
                  </a:lnTo>
                  <a:lnTo>
                    <a:pt x="128674" y="66063"/>
                  </a:lnTo>
                  <a:close/>
                </a:path>
                <a:path w="502285" h="95250">
                  <a:moveTo>
                    <a:pt x="95617" y="0"/>
                  </a:moveTo>
                  <a:lnTo>
                    <a:pt x="81441" y="0"/>
                  </a:lnTo>
                  <a:lnTo>
                    <a:pt x="81441" y="73933"/>
                  </a:lnTo>
                  <a:lnTo>
                    <a:pt x="94607" y="73933"/>
                  </a:lnTo>
                  <a:lnTo>
                    <a:pt x="94607" y="66063"/>
                  </a:lnTo>
                  <a:lnTo>
                    <a:pt x="128674" y="66063"/>
                  </a:lnTo>
                  <a:lnTo>
                    <a:pt x="130532" y="63956"/>
                  </a:lnTo>
                  <a:lnTo>
                    <a:pt x="103847" y="63956"/>
                  </a:lnTo>
                  <a:lnTo>
                    <a:pt x="100587" y="62072"/>
                  </a:lnTo>
                  <a:lnTo>
                    <a:pt x="98139" y="58298"/>
                  </a:lnTo>
                  <a:lnTo>
                    <a:pt x="96382" y="55652"/>
                  </a:lnTo>
                  <a:lnTo>
                    <a:pt x="95499" y="51546"/>
                  </a:lnTo>
                  <a:lnTo>
                    <a:pt x="95499" y="40621"/>
                  </a:lnTo>
                  <a:lnTo>
                    <a:pt x="96624" y="36615"/>
                  </a:lnTo>
                  <a:lnTo>
                    <a:pt x="101135" y="31329"/>
                  </a:lnTo>
                  <a:lnTo>
                    <a:pt x="103964" y="30005"/>
                  </a:lnTo>
                  <a:lnTo>
                    <a:pt x="130712" y="30005"/>
                  </a:lnTo>
                  <a:lnTo>
                    <a:pt x="127660" y="26628"/>
                  </a:lnTo>
                  <a:lnTo>
                    <a:pt x="95617" y="26628"/>
                  </a:lnTo>
                  <a:lnTo>
                    <a:pt x="95617" y="0"/>
                  </a:lnTo>
                  <a:close/>
                </a:path>
                <a:path w="502285" h="95250">
                  <a:moveTo>
                    <a:pt x="130712" y="30005"/>
                  </a:moveTo>
                  <a:lnTo>
                    <a:pt x="110818" y="30005"/>
                  </a:lnTo>
                  <a:lnTo>
                    <a:pt x="113653" y="31365"/>
                  </a:lnTo>
                  <a:lnTo>
                    <a:pt x="118093" y="36785"/>
                  </a:lnTo>
                  <a:lnTo>
                    <a:pt x="119209" y="41198"/>
                  </a:lnTo>
                  <a:lnTo>
                    <a:pt x="119209" y="53068"/>
                  </a:lnTo>
                  <a:lnTo>
                    <a:pt x="118103" y="57272"/>
                  </a:lnTo>
                  <a:lnTo>
                    <a:pt x="113699" y="62614"/>
                  </a:lnTo>
                  <a:lnTo>
                    <a:pt x="111041" y="63956"/>
                  </a:lnTo>
                  <a:lnTo>
                    <a:pt x="130532" y="63956"/>
                  </a:lnTo>
                  <a:lnTo>
                    <a:pt x="131556" y="62794"/>
                  </a:lnTo>
                  <a:lnTo>
                    <a:pt x="133726" y="55751"/>
                  </a:lnTo>
                  <a:lnTo>
                    <a:pt x="133726" y="37767"/>
                  </a:lnTo>
                  <a:lnTo>
                    <a:pt x="131591" y="30978"/>
                  </a:lnTo>
                  <a:lnTo>
                    <a:pt x="130712" y="30005"/>
                  </a:lnTo>
                  <a:close/>
                </a:path>
                <a:path w="502285" h="95250">
                  <a:moveTo>
                    <a:pt x="117660" y="19173"/>
                  </a:moveTo>
                  <a:lnTo>
                    <a:pt x="105154" y="19173"/>
                  </a:lnTo>
                  <a:lnTo>
                    <a:pt x="99976" y="21658"/>
                  </a:lnTo>
                  <a:lnTo>
                    <a:pt x="95617" y="26628"/>
                  </a:lnTo>
                  <a:lnTo>
                    <a:pt x="127660" y="26628"/>
                  </a:lnTo>
                  <a:lnTo>
                    <a:pt x="123054" y="21531"/>
                  </a:lnTo>
                  <a:lnTo>
                    <a:pt x="117660" y="19173"/>
                  </a:lnTo>
                  <a:close/>
                </a:path>
                <a:path w="502285" h="95250">
                  <a:moveTo>
                    <a:pt x="154411" y="56479"/>
                  </a:moveTo>
                  <a:lnTo>
                    <a:pt x="140192" y="58651"/>
                  </a:lnTo>
                  <a:lnTo>
                    <a:pt x="141488" y="63739"/>
                  </a:lnTo>
                  <a:lnTo>
                    <a:pt x="144270" y="67755"/>
                  </a:lnTo>
                  <a:lnTo>
                    <a:pt x="152781" y="73661"/>
                  </a:lnTo>
                  <a:lnTo>
                    <a:pt x="158554" y="75129"/>
                  </a:lnTo>
                  <a:lnTo>
                    <a:pt x="173889" y="75129"/>
                  </a:lnTo>
                  <a:lnTo>
                    <a:pt x="179958" y="73373"/>
                  </a:lnTo>
                  <a:lnTo>
                    <a:pt x="188154" y="66323"/>
                  </a:lnTo>
                  <a:lnTo>
                    <a:pt x="188842" y="64910"/>
                  </a:lnTo>
                  <a:lnTo>
                    <a:pt x="162523" y="64910"/>
                  </a:lnTo>
                  <a:lnTo>
                    <a:pt x="159939" y="64198"/>
                  </a:lnTo>
                  <a:lnTo>
                    <a:pt x="156239" y="61344"/>
                  </a:lnTo>
                  <a:lnTo>
                    <a:pt x="155015" y="59246"/>
                  </a:lnTo>
                  <a:lnTo>
                    <a:pt x="154411" y="56479"/>
                  </a:lnTo>
                  <a:close/>
                </a:path>
                <a:path w="502285" h="95250">
                  <a:moveTo>
                    <a:pt x="172017" y="19173"/>
                  </a:moveTo>
                  <a:lnTo>
                    <a:pt x="156986" y="19173"/>
                  </a:lnTo>
                  <a:lnTo>
                    <a:pt x="151304" y="20756"/>
                  </a:lnTo>
                  <a:lnTo>
                    <a:pt x="143973" y="27078"/>
                  </a:lnTo>
                  <a:lnTo>
                    <a:pt x="142174" y="30916"/>
                  </a:lnTo>
                  <a:lnTo>
                    <a:pt x="142145" y="40757"/>
                  </a:lnTo>
                  <a:lnTo>
                    <a:pt x="144261" y="44773"/>
                  </a:lnTo>
                  <a:lnTo>
                    <a:pt x="148512" y="47655"/>
                  </a:lnTo>
                  <a:lnTo>
                    <a:pt x="151557" y="49753"/>
                  </a:lnTo>
                  <a:lnTo>
                    <a:pt x="158805" y="52058"/>
                  </a:lnTo>
                  <a:lnTo>
                    <a:pt x="170242" y="54571"/>
                  </a:lnTo>
                  <a:lnTo>
                    <a:pt x="172690" y="55147"/>
                  </a:lnTo>
                  <a:lnTo>
                    <a:pt x="174267" y="55769"/>
                  </a:lnTo>
                  <a:lnTo>
                    <a:pt x="175029" y="56479"/>
                  </a:lnTo>
                  <a:lnTo>
                    <a:pt x="175654" y="57146"/>
                  </a:lnTo>
                  <a:lnTo>
                    <a:pt x="175996" y="58038"/>
                  </a:lnTo>
                  <a:lnTo>
                    <a:pt x="175996" y="60694"/>
                  </a:lnTo>
                  <a:lnTo>
                    <a:pt x="175375" y="61955"/>
                  </a:lnTo>
                  <a:lnTo>
                    <a:pt x="174131" y="62893"/>
                  </a:lnTo>
                  <a:lnTo>
                    <a:pt x="172277" y="64244"/>
                  </a:lnTo>
                  <a:lnTo>
                    <a:pt x="169513" y="64910"/>
                  </a:lnTo>
                  <a:lnTo>
                    <a:pt x="188842" y="64910"/>
                  </a:lnTo>
                  <a:lnTo>
                    <a:pt x="190206" y="62109"/>
                  </a:lnTo>
                  <a:lnTo>
                    <a:pt x="190206" y="52690"/>
                  </a:lnTo>
                  <a:lnTo>
                    <a:pt x="162408" y="38641"/>
                  </a:lnTo>
                  <a:lnTo>
                    <a:pt x="158003" y="37318"/>
                  </a:lnTo>
                  <a:lnTo>
                    <a:pt x="155787" y="35660"/>
                  </a:lnTo>
                  <a:lnTo>
                    <a:pt x="155310" y="34796"/>
                  </a:lnTo>
                  <a:lnTo>
                    <a:pt x="155310" y="32617"/>
                  </a:lnTo>
                  <a:lnTo>
                    <a:pt x="155852" y="31663"/>
                  </a:lnTo>
                  <a:lnTo>
                    <a:pt x="156933" y="30916"/>
                  </a:lnTo>
                  <a:lnTo>
                    <a:pt x="158544" y="29879"/>
                  </a:lnTo>
                  <a:lnTo>
                    <a:pt x="161219" y="29358"/>
                  </a:lnTo>
                  <a:lnTo>
                    <a:pt x="187243" y="29358"/>
                  </a:lnTo>
                  <a:lnTo>
                    <a:pt x="187045" y="28673"/>
                  </a:lnTo>
                  <a:lnTo>
                    <a:pt x="184587" y="25143"/>
                  </a:lnTo>
                  <a:lnTo>
                    <a:pt x="177464" y="20369"/>
                  </a:lnTo>
                  <a:lnTo>
                    <a:pt x="172017" y="19173"/>
                  </a:lnTo>
                  <a:close/>
                </a:path>
                <a:path w="502285" h="95250">
                  <a:moveTo>
                    <a:pt x="187243" y="29358"/>
                  </a:moveTo>
                  <a:lnTo>
                    <a:pt x="167899" y="29358"/>
                  </a:lnTo>
                  <a:lnTo>
                    <a:pt x="170179" y="29915"/>
                  </a:lnTo>
                  <a:lnTo>
                    <a:pt x="173374" y="32131"/>
                  </a:lnTo>
                  <a:lnTo>
                    <a:pt x="174456" y="33724"/>
                  </a:lnTo>
                  <a:lnTo>
                    <a:pt x="175032" y="35805"/>
                  </a:lnTo>
                  <a:lnTo>
                    <a:pt x="188396" y="33337"/>
                  </a:lnTo>
                  <a:lnTo>
                    <a:pt x="187243" y="29358"/>
                  </a:lnTo>
                  <a:close/>
                </a:path>
                <a:path w="502285" h="95250">
                  <a:moveTo>
                    <a:pt x="217546" y="31672"/>
                  </a:moveTo>
                  <a:lnTo>
                    <a:pt x="203327" y="31672"/>
                  </a:lnTo>
                  <a:lnTo>
                    <a:pt x="203391" y="61632"/>
                  </a:lnTo>
                  <a:lnTo>
                    <a:pt x="203477" y="63395"/>
                  </a:lnTo>
                  <a:lnTo>
                    <a:pt x="203777" y="65009"/>
                  </a:lnTo>
                  <a:lnTo>
                    <a:pt x="204146" y="67331"/>
                  </a:lnTo>
                  <a:lnTo>
                    <a:pt x="214637" y="75129"/>
                  </a:lnTo>
                  <a:lnTo>
                    <a:pt x="221355" y="75129"/>
                  </a:lnTo>
                  <a:lnTo>
                    <a:pt x="225082" y="74435"/>
                  </a:lnTo>
                  <a:lnTo>
                    <a:pt x="228388" y="73022"/>
                  </a:lnTo>
                  <a:lnTo>
                    <a:pt x="227330" y="63395"/>
                  </a:lnTo>
                  <a:lnTo>
                    <a:pt x="220525" y="63395"/>
                  </a:lnTo>
                  <a:lnTo>
                    <a:pt x="219734" y="63163"/>
                  </a:lnTo>
                  <a:lnTo>
                    <a:pt x="218427" y="62227"/>
                  </a:lnTo>
                  <a:lnTo>
                    <a:pt x="218005" y="61632"/>
                  </a:lnTo>
                  <a:lnTo>
                    <a:pt x="217636" y="60182"/>
                  </a:lnTo>
                  <a:lnTo>
                    <a:pt x="217546" y="31672"/>
                  </a:lnTo>
                  <a:close/>
                </a:path>
                <a:path w="502285" h="95250">
                  <a:moveTo>
                    <a:pt x="227180" y="62028"/>
                  </a:moveTo>
                  <a:lnTo>
                    <a:pt x="224677" y="62946"/>
                  </a:lnTo>
                  <a:lnTo>
                    <a:pt x="222777" y="63395"/>
                  </a:lnTo>
                  <a:lnTo>
                    <a:pt x="227330" y="63395"/>
                  </a:lnTo>
                  <a:lnTo>
                    <a:pt x="227180" y="62028"/>
                  </a:lnTo>
                  <a:close/>
                </a:path>
                <a:path w="502285" h="95250">
                  <a:moveTo>
                    <a:pt x="227226" y="20378"/>
                  </a:moveTo>
                  <a:lnTo>
                    <a:pt x="196824" y="20378"/>
                  </a:lnTo>
                  <a:lnTo>
                    <a:pt x="196824" y="31672"/>
                  </a:lnTo>
                  <a:lnTo>
                    <a:pt x="227226" y="31672"/>
                  </a:lnTo>
                  <a:lnTo>
                    <a:pt x="227226" y="20378"/>
                  </a:lnTo>
                  <a:close/>
                </a:path>
                <a:path w="502285" h="95250">
                  <a:moveTo>
                    <a:pt x="217546" y="1468"/>
                  </a:moveTo>
                  <a:lnTo>
                    <a:pt x="203327" y="9735"/>
                  </a:lnTo>
                  <a:lnTo>
                    <a:pt x="203327" y="20378"/>
                  </a:lnTo>
                  <a:lnTo>
                    <a:pt x="217546" y="20378"/>
                  </a:lnTo>
                  <a:lnTo>
                    <a:pt x="217546" y="1468"/>
                  </a:lnTo>
                  <a:close/>
                </a:path>
                <a:path w="502285" h="95250">
                  <a:moveTo>
                    <a:pt x="249728" y="20378"/>
                  </a:moveTo>
                  <a:lnTo>
                    <a:pt x="236565" y="20378"/>
                  </a:lnTo>
                  <a:lnTo>
                    <a:pt x="236565" y="73933"/>
                  </a:lnTo>
                  <a:lnTo>
                    <a:pt x="250738" y="73933"/>
                  </a:lnTo>
                  <a:lnTo>
                    <a:pt x="250729" y="48286"/>
                  </a:lnTo>
                  <a:lnTo>
                    <a:pt x="251125" y="42306"/>
                  </a:lnTo>
                  <a:lnTo>
                    <a:pt x="252702" y="36596"/>
                  </a:lnTo>
                  <a:lnTo>
                    <a:pt x="253781" y="34616"/>
                  </a:lnTo>
                  <a:lnTo>
                    <a:pt x="256538" y="32428"/>
                  </a:lnTo>
                  <a:lnTo>
                    <a:pt x="258221" y="31886"/>
                  </a:lnTo>
                  <a:lnTo>
                    <a:pt x="267694" y="31886"/>
                  </a:lnTo>
                  <a:lnTo>
                    <a:pt x="269077" y="27988"/>
                  </a:lnTo>
                  <a:lnTo>
                    <a:pt x="249728" y="27988"/>
                  </a:lnTo>
                  <a:lnTo>
                    <a:pt x="249728" y="20378"/>
                  </a:lnTo>
                  <a:close/>
                </a:path>
                <a:path w="502285" h="95250">
                  <a:moveTo>
                    <a:pt x="267694" y="31886"/>
                  </a:moveTo>
                  <a:lnTo>
                    <a:pt x="262255" y="31886"/>
                  </a:lnTo>
                  <a:lnTo>
                    <a:pt x="264480" y="32652"/>
                  </a:lnTo>
                  <a:lnTo>
                    <a:pt x="266875" y="34192"/>
                  </a:lnTo>
                  <a:lnTo>
                    <a:pt x="267694" y="31886"/>
                  </a:lnTo>
                  <a:close/>
                </a:path>
                <a:path w="502285" h="95250">
                  <a:moveTo>
                    <a:pt x="265156" y="19173"/>
                  </a:moveTo>
                  <a:lnTo>
                    <a:pt x="259644" y="19173"/>
                  </a:lnTo>
                  <a:lnTo>
                    <a:pt x="257601" y="19749"/>
                  </a:lnTo>
                  <a:lnTo>
                    <a:pt x="253998" y="22036"/>
                  </a:lnTo>
                  <a:lnTo>
                    <a:pt x="251972" y="24403"/>
                  </a:lnTo>
                  <a:lnTo>
                    <a:pt x="249728" y="27988"/>
                  </a:lnTo>
                  <a:lnTo>
                    <a:pt x="269077" y="27988"/>
                  </a:lnTo>
                  <a:lnTo>
                    <a:pt x="271260" y="21838"/>
                  </a:lnTo>
                  <a:lnTo>
                    <a:pt x="268263" y="20063"/>
                  </a:lnTo>
                  <a:lnTo>
                    <a:pt x="265156" y="19173"/>
                  </a:lnTo>
                  <a:close/>
                </a:path>
                <a:path w="502285" h="95250">
                  <a:moveTo>
                    <a:pt x="320220" y="30005"/>
                  </a:moveTo>
                  <a:lnTo>
                    <a:pt x="300950" y="30005"/>
                  </a:lnTo>
                  <a:lnTo>
                    <a:pt x="303490" y="30591"/>
                  </a:lnTo>
                  <a:lnTo>
                    <a:pt x="306174" y="32915"/>
                  </a:lnTo>
                  <a:lnTo>
                    <a:pt x="306849" y="34851"/>
                  </a:lnTo>
                  <a:lnTo>
                    <a:pt x="306859" y="38984"/>
                  </a:lnTo>
                  <a:lnTo>
                    <a:pt x="304290" y="40063"/>
                  </a:lnTo>
                  <a:lnTo>
                    <a:pt x="299698" y="41225"/>
                  </a:lnTo>
                  <a:lnTo>
                    <a:pt x="288172" y="43413"/>
                  </a:lnTo>
                  <a:lnTo>
                    <a:pt x="284416" y="44513"/>
                  </a:lnTo>
                  <a:lnTo>
                    <a:pt x="273565" y="63891"/>
                  </a:lnTo>
                  <a:lnTo>
                    <a:pt x="275151" y="67674"/>
                  </a:lnTo>
                  <a:lnTo>
                    <a:pt x="281509" y="73645"/>
                  </a:lnTo>
                  <a:lnTo>
                    <a:pt x="285857" y="75129"/>
                  </a:lnTo>
                  <a:lnTo>
                    <a:pt x="294493" y="75129"/>
                  </a:lnTo>
                  <a:lnTo>
                    <a:pt x="297430" y="74553"/>
                  </a:lnTo>
                  <a:lnTo>
                    <a:pt x="302949" y="72204"/>
                  </a:lnTo>
                  <a:lnTo>
                    <a:pt x="305542" y="70438"/>
                  </a:lnTo>
                  <a:lnTo>
                    <a:pt x="307965" y="68080"/>
                  </a:lnTo>
                  <a:lnTo>
                    <a:pt x="321572" y="68080"/>
                  </a:lnTo>
                  <a:lnTo>
                    <a:pt x="320984" y="65170"/>
                  </a:lnTo>
                  <a:lnTo>
                    <a:pt x="293324" y="65170"/>
                  </a:lnTo>
                  <a:lnTo>
                    <a:pt x="291431" y="64440"/>
                  </a:lnTo>
                  <a:lnTo>
                    <a:pt x="288469" y="61551"/>
                  </a:lnTo>
                  <a:lnTo>
                    <a:pt x="287731" y="59838"/>
                  </a:lnTo>
                  <a:lnTo>
                    <a:pt x="287731" y="55841"/>
                  </a:lnTo>
                  <a:lnTo>
                    <a:pt x="302158" y="49554"/>
                  </a:lnTo>
                  <a:lnTo>
                    <a:pt x="305030" y="48826"/>
                  </a:lnTo>
                  <a:lnTo>
                    <a:pt x="306859" y="48213"/>
                  </a:lnTo>
                  <a:lnTo>
                    <a:pt x="320697" y="48213"/>
                  </a:lnTo>
                  <a:lnTo>
                    <a:pt x="320590" y="32500"/>
                  </a:lnTo>
                  <a:lnTo>
                    <a:pt x="320220" y="30005"/>
                  </a:lnTo>
                  <a:close/>
                </a:path>
                <a:path w="502285" h="95250">
                  <a:moveTo>
                    <a:pt x="321572" y="68080"/>
                  </a:moveTo>
                  <a:lnTo>
                    <a:pt x="307965" y="68080"/>
                  </a:lnTo>
                  <a:lnTo>
                    <a:pt x="308064" y="68359"/>
                  </a:lnTo>
                  <a:lnTo>
                    <a:pt x="309009" y="71600"/>
                  </a:lnTo>
                  <a:lnTo>
                    <a:pt x="309461" y="72995"/>
                  </a:lnTo>
                  <a:lnTo>
                    <a:pt x="309830" y="73933"/>
                  </a:lnTo>
                  <a:lnTo>
                    <a:pt x="323851" y="73933"/>
                  </a:lnTo>
                  <a:lnTo>
                    <a:pt x="322599" y="71374"/>
                  </a:lnTo>
                  <a:lnTo>
                    <a:pt x="321753" y="68979"/>
                  </a:lnTo>
                  <a:lnTo>
                    <a:pt x="321572" y="68080"/>
                  </a:lnTo>
                  <a:close/>
                </a:path>
                <a:path w="502285" h="95250">
                  <a:moveTo>
                    <a:pt x="320697" y="48213"/>
                  </a:moveTo>
                  <a:lnTo>
                    <a:pt x="306859" y="48213"/>
                  </a:lnTo>
                  <a:lnTo>
                    <a:pt x="306734" y="55841"/>
                  </a:lnTo>
                  <a:lnTo>
                    <a:pt x="306660" y="56742"/>
                  </a:lnTo>
                  <a:lnTo>
                    <a:pt x="298168" y="65170"/>
                  </a:lnTo>
                  <a:lnTo>
                    <a:pt x="320984" y="65170"/>
                  </a:lnTo>
                  <a:lnTo>
                    <a:pt x="320852" y="64513"/>
                  </a:lnTo>
                  <a:lnTo>
                    <a:pt x="320730" y="62639"/>
                  </a:lnTo>
                  <a:lnTo>
                    <a:pt x="320697" y="48213"/>
                  </a:lnTo>
                  <a:close/>
                </a:path>
                <a:path w="502285" h="95250">
                  <a:moveTo>
                    <a:pt x="304553" y="19173"/>
                  </a:moveTo>
                  <a:lnTo>
                    <a:pt x="291270" y="19173"/>
                  </a:lnTo>
                  <a:lnTo>
                    <a:pt x="286021" y="20415"/>
                  </a:lnTo>
                  <a:lnTo>
                    <a:pt x="278960" y="25386"/>
                  </a:lnTo>
                  <a:lnTo>
                    <a:pt x="276475" y="29222"/>
                  </a:lnTo>
                  <a:lnTo>
                    <a:pt x="275034" y="34399"/>
                  </a:lnTo>
                  <a:lnTo>
                    <a:pt x="287893" y="36714"/>
                  </a:lnTo>
                  <a:lnTo>
                    <a:pt x="288766" y="34238"/>
                  </a:lnTo>
                  <a:lnTo>
                    <a:pt x="289910" y="32500"/>
                  </a:lnTo>
                  <a:lnTo>
                    <a:pt x="292729" y="30510"/>
                  </a:lnTo>
                  <a:lnTo>
                    <a:pt x="294691" y="30005"/>
                  </a:lnTo>
                  <a:lnTo>
                    <a:pt x="320220" y="30005"/>
                  </a:lnTo>
                  <a:lnTo>
                    <a:pt x="320132" y="29420"/>
                  </a:lnTo>
                  <a:lnTo>
                    <a:pt x="317610" y="24809"/>
                  </a:lnTo>
                  <a:lnTo>
                    <a:pt x="315430" y="22910"/>
                  </a:lnTo>
                  <a:lnTo>
                    <a:pt x="309254" y="19920"/>
                  </a:lnTo>
                  <a:lnTo>
                    <a:pt x="304553" y="19173"/>
                  </a:lnTo>
                  <a:close/>
                </a:path>
                <a:path w="502285" h="95250">
                  <a:moveTo>
                    <a:pt x="343319" y="88304"/>
                  </a:moveTo>
                  <a:lnTo>
                    <a:pt x="343319" y="94256"/>
                  </a:lnTo>
                  <a:lnTo>
                    <a:pt x="345535" y="94789"/>
                  </a:lnTo>
                  <a:lnTo>
                    <a:pt x="348813" y="95059"/>
                  </a:lnTo>
                  <a:lnTo>
                    <a:pt x="359230" y="95059"/>
                  </a:lnTo>
                  <a:lnTo>
                    <a:pt x="363896" y="93798"/>
                  </a:lnTo>
                  <a:lnTo>
                    <a:pt x="369579" y="89420"/>
                  </a:lnTo>
                  <a:lnTo>
                    <a:pt x="369865" y="88853"/>
                  </a:lnTo>
                  <a:lnTo>
                    <a:pt x="349947" y="88853"/>
                  </a:lnTo>
                  <a:lnTo>
                    <a:pt x="346777" y="88673"/>
                  </a:lnTo>
                  <a:lnTo>
                    <a:pt x="343319" y="88304"/>
                  </a:lnTo>
                  <a:close/>
                </a:path>
                <a:path w="502285" h="95250">
                  <a:moveTo>
                    <a:pt x="370053" y="79876"/>
                  </a:moveTo>
                  <a:lnTo>
                    <a:pt x="356944" y="79876"/>
                  </a:lnTo>
                  <a:lnTo>
                    <a:pt x="358555" y="80298"/>
                  </a:lnTo>
                  <a:lnTo>
                    <a:pt x="360637" y="81983"/>
                  </a:lnTo>
                  <a:lnTo>
                    <a:pt x="361158" y="82974"/>
                  </a:lnTo>
                  <a:lnTo>
                    <a:pt x="361158" y="85395"/>
                  </a:lnTo>
                  <a:lnTo>
                    <a:pt x="360609" y="86432"/>
                  </a:lnTo>
                  <a:lnTo>
                    <a:pt x="358052" y="88313"/>
                  </a:lnTo>
                  <a:lnTo>
                    <a:pt x="355828" y="88853"/>
                  </a:lnTo>
                  <a:lnTo>
                    <a:pt x="369865" y="88853"/>
                  </a:lnTo>
                  <a:lnTo>
                    <a:pt x="370794" y="87016"/>
                  </a:lnTo>
                  <a:lnTo>
                    <a:pt x="370794" y="81407"/>
                  </a:lnTo>
                  <a:lnTo>
                    <a:pt x="370053" y="79876"/>
                  </a:lnTo>
                  <a:close/>
                </a:path>
                <a:path w="502285" h="95250">
                  <a:moveTo>
                    <a:pt x="362140" y="74525"/>
                  </a:moveTo>
                  <a:lnTo>
                    <a:pt x="354908" y="74525"/>
                  </a:lnTo>
                  <a:lnTo>
                    <a:pt x="352082" y="74977"/>
                  </a:lnTo>
                  <a:lnTo>
                    <a:pt x="349470" y="75895"/>
                  </a:lnTo>
                  <a:lnTo>
                    <a:pt x="348156" y="80893"/>
                  </a:lnTo>
                  <a:lnTo>
                    <a:pt x="350406" y="80208"/>
                  </a:lnTo>
                  <a:lnTo>
                    <a:pt x="352603" y="79876"/>
                  </a:lnTo>
                  <a:lnTo>
                    <a:pt x="370053" y="79876"/>
                  </a:lnTo>
                  <a:lnTo>
                    <a:pt x="369703" y="79154"/>
                  </a:lnTo>
                  <a:lnTo>
                    <a:pt x="365337" y="75454"/>
                  </a:lnTo>
                  <a:lnTo>
                    <a:pt x="362140" y="74525"/>
                  </a:lnTo>
                  <a:close/>
                </a:path>
                <a:path w="502285" h="95250">
                  <a:moveTo>
                    <a:pt x="364157" y="19173"/>
                  </a:moveTo>
                  <a:lnTo>
                    <a:pt x="349668" y="19173"/>
                  </a:lnTo>
                  <a:lnTo>
                    <a:pt x="343347" y="21639"/>
                  </a:lnTo>
                  <a:lnTo>
                    <a:pt x="333999" y="31492"/>
                  </a:lnTo>
                  <a:lnTo>
                    <a:pt x="331659" y="38371"/>
                  </a:lnTo>
                  <a:lnTo>
                    <a:pt x="331659" y="55949"/>
                  </a:lnTo>
                  <a:lnTo>
                    <a:pt x="333990" y="62794"/>
                  </a:lnTo>
                  <a:lnTo>
                    <a:pt x="343301" y="72672"/>
                  </a:lnTo>
                  <a:lnTo>
                    <a:pt x="349541" y="75129"/>
                  </a:lnTo>
                  <a:lnTo>
                    <a:pt x="351649" y="75129"/>
                  </a:lnTo>
                  <a:lnTo>
                    <a:pt x="352082" y="74977"/>
                  </a:lnTo>
                  <a:lnTo>
                    <a:pt x="354908" y="74525"/>
                  </a:lnTo>
                  <a:lnTo>
                    <a:pt x="366316" y="74525"/>
                  </a:lnTo>
                  <a:lnTo>
                    <a:pt x="369768" y="73509"/>
                  </a:lnTo>
                  <a:lnTo>
                    <a:pt x="377970" y="66999"/>
                  </a:lnTo>
                  <a:lnTo>
                    <a:pt x="379921" y="63603"/>
                  </a:lnTo>
                  <a:lnTo>
                    <a:pt x="354440" y="63603"/>
                  </a:lnTo>
                  <a:lnTo>
                    <a:pt x="351568" y="62289"/>
                  </a:lnTo>
                  <a:lnTo>
                    <a:pt x="347300" y="57040"/>
                  </a:lnTo>
                  <a:lnTo>
                    <a:pt x="346238" y="52554"/>
                  </a:lnTo>
                  <a:lnTo>
                    <a:pt x="346238" y="40488"/>
                  </a:lnTo>
                  <a:lnTo>
                    <a:pt x="347282" y="36407"/>
                  </a:lnTo>
                  <a:lnTo>
                    <a:pt x="351478" y="31536"/>
                  </a:lnTo>
                  <a:lnTo>
                    <a:pt x="354297" y="30321"/>
                  </a:lnTo>
                  <a:lnTo>
                    <a:pt x="379709" y="30321"/>
                  </a:lnTo>
                  <a:lnTo>
                    <a:pt x="377034" y="26197"/>
                  </a:lnTo>
                  <a:lnTo>
                    <a:pt x="369335" y="20577"/>
                  </a:lnTo>
                  <a:lnTo>
                    <a:pt x="364157" y="19173"/>
                  </a:lnTo>
                  <a:close/>
                </a:path>
                <a:path w="502285" h="95250">
                  <a:moveTo>
                    <a:pt x="366316" y="74525"/>
                  </a:moveTo>
                  <a:lnTo>
                    <a:pt x="362140" y="74525"/>
                  </a:lnTo>
                  <a:lnTo>
                    <a:pt x="364218" y="75129"/>
                  </a:lnTo>
                  <a:lnTo>
                    <a:pt x="366316" y="74525"/>
                  </a:lnTo>
                  <a:close/>
                </a:path>
                <a:path w="502285" h="95250">
                  <a:moveTo>
                    <a:pt x="368281" y="53409"/>
                  </a:moveTo>
                  <a:lnTo>
                    <a:pt x="367571" y="57146"/>
                  </a:lnTo>
                  <a:lnTo>
                    <a:pt x="366354" y="59776"/>
                  </a:lnTo>
                  <a:lnTo>
                    <a:pt x="362923" y="62837"/>
                  </a:lnTo>
                  <a:lnTo>
                    <a:pt x="360727" y="63603"/>
                  </a:lnTo>
                  <a:lnTo>
                    <a:pt x="379921" y="63603"/>
                  </a:lnTo>
                  <a:lnTo>
                    <a:pt x="380743" y="62171"/>
                  </a:lnTo>
                  <a:lnTo>
                    <a:pt x="382194" y="55779"/>
                  </a:lnTo>
                  <a:lnTo>
                    <a:pt x="368281" y="53409"/>
                  </a:lnTo>
                  <a:close/>
                </a:path>
                <a:path w="502285" h="95250">
                  <a:moveTo>
                    <a:pt x="379709" y="30321"/>
                  </a:moveTo>
                  <a:lnTo>
                    <a:pt x="360491" y="30321"/>
                  </a:lnTo>
                  <a:lnTo>
                    <a:pt x="362654" y="31022"/>
                  </a:lnTo>
                  <a:lnTo>
                    <a:pt x="365976" y="33841"/>
                  </a:lnTo>
                  <a:lnTo>
                    <a:pt x="367048" y="35939"/>
                  </a:lnTo>
                  <a:lnTo>
                    <a:pt x="367525" y="38731"/>
                  </a:lnTo>
                  <a:lnTo>
                    <a:pt x="381493" y="36209"/>
                  </a:lnTo>
                  <a:lnTo>
                    <a:pt x="379808" y="30473"/>
                  </a:lnTo>
                  <a:lnTo>
                    <a:pt x="379709" y="30321"/>
                  </a:lnTo>
                  <a:close/>
                </a:path>
                <a:path w="502285" h="95250">
                  <a:moveTo>
                    <a:pt x="435197" y="30005"/>
                  </a:moveTo>
                  <a:lnTo>
                    <a:pt x="415927" y="30005"/>
                  </a:lnTo>
                  <a:lnTo>
                    <a:pt x="418467" y="30591"/>
                  </a:lnTo>
                  <a:lnTo>
                    <a:pt x="421151" y="32915"/>
                  </a:lnTo>
                  <a:lnTo>
                    <a:pt x="421826" y="34851"/>
                  </a:lnTo>
                  <a:lnTo>
                    <a:pt x="421836" y="38984"/>
                  </a:lnTo>
                  <a:lnTo>
                    <a:pt x="419267" y="40063"/>
                  </a:lnTo>
                  <a:lnTo>
                    <a:pt x="414675" y="41225"/>
                  </a:lnTo>
                  <a:lnTo>
                    <a:pt x="403149" y="43413"/>
                  </a:lnTo>
                  <a:lnTo>
                    <a:pt x="399393" y="44513"/>
                  </a:lnTo>
                  <a:lnTo>
                    <a:pt x="388542" y="63891"/>
                  </a:lnTo>
                  <a:lnTo>
                    <a:pt x="390128" y="67674"/>
                  </a:lnTo>
                  <a:lnTo>
                    <a:pt x="396486" y="73645"/>
                  </a:lnTo>
                  <a:lnTo>
                    <a:pt x="400834" y="75129"/>
                  </a:lnTo>
                  <a:lnTo>
                    <a:pt x="409470" y="75129"/>
                  </a:lnTo>
                  <a:lnTo>
                    <a:pt x="412407" y="74553"/>
                  </a:lnTo>
                  <a:lnTo>
                    <a:pt x="417926" y="72204"/>
                  </a:lnTo>
                  <a:lnTo>
                    <a:pt x="420519" y="70438"/>
                  </a:lnTo>
                  <a:lnTo>
                    <a:pt x="422942" y="68080"/>
                  </a:lnTo>
                  <a:lnTo>
                    <a:pt x="436549" y="68080"/>
                  </a:lnTo>
                  <a:lnTo>
                    <a:pt x="435961" y="65170"/>
                  </a:lnTo>
                  <a:lnTo>
                    <a:pt x="408301" y="65170"/>
                  </a:lnTo>
                  <a:lnTo>
                    <a:pt x="406408" y="64440"/>
                  </a:lnTo>
                  <a:lnTo>
                    <a:pt x="403446" y="61551"/>
                  </a:lnTo>
                  <a:lnTo>
                    <a:pt x="402708" y="59838"/>
                  </a:lnTo>
                  <a:lnTo>
                    <a:pt x="402708" y="55841"/>
                  </a:lnTo>
                  <a:lnTo>
                    <a:pt x="417135" y="49554"/>
                  </a:lnTo>
                  <a:lnTo>
                    <a:pt x="420007" y="48826"/>
                  </a:lnTo>
                  <a:lnTo>
                    <a:pt x="421836" y="48213"/>
                  </a:lnTo>
                  <a:lnTo>
                    <a:pt x="435674" y="48213"/>
                  </a:lnTo>
                  <a:lnTo>
                    <a:pt x="435567" y="32500"/>
                  </a:lnTo>
                  <a:lnTo>
                    <a:pt x="435197" y="30005"/>
                  </a:lnTo>
                  <a:close/>
                </a:path>
                <a:path w="502285" h="95250">
                  <a:moveTo>
                    <a:pt x="436549" y="68080"/>
                  </a:moveTo>
                  <a:lnTo>
                    <a:pt x="422942" y="68080"/>
                  </a:lnTo>
                  <a:lnTo>
                    <a:pt x="423041" y="68359"/>
                  </a:lnTo>
                  <a:lnTo>
                    <a:pt x="423986" y="71600"/>
                  </a:lnTo>
                  <a:lnTo>
                    <a:pt x="424438" y="72995"/>
                  </a:lnTo>
                  <a:lnTo>
                    <a:pt x="424807" y="73933"/>
                  </a:lnTo>
                  <a:lnTo>
                    <a:pt x="438828" y="73933"/>
                  </a:lnTo>
                  <a:lnTo>
                    <a:pt x="437576" y="71374"/>
                  </a:lnTo>
                  <a:lnTo>
                    <a:pt x="436730" y="68979"/>
                  </a:lnTo>
                  <a:lnTo>
                    <a:pt x="436549" y="68080"/>
                  </a:lnTo>
                  <a:close/>
                </a:path>
                <a:path w="502285" h="95250">
                  <a:moveTo>
                    <a:pt x="435674" y="48213"/>
                  </a:moveTo>
                  <a:lnTo>
                    <a:pt x="421836" y="48213"/>
                  </a:lnTo>
                  <a:lnTo>
                    <a:pt x="421711" y="55841"/>
                  </a:lnTo>
                  <a:lnTo>
                    <a:pt x="421637" y="56742"/>
                  </a:lnTo>
                  <a:lnTo>
                    <a:pt x="413145" y="65170"/>
                  </a:lnTo>
                  <a:lnTo>
                    <a:pt x="435961" y="65170"/>
                  </a:lnTo>
                  <a:lnTo>
                    <a:pt x="435829" y="64513"/>
                  </a:lnTo>
                  <a:lnTo>
                    <a:pt x="435707" y="62639"/>
                  </a:lnTo>
                  <a:lnTo>
                    <a:pt x="435674" y="48213"/>
                  </a:lnTo>
                  <a:close/>
                </a:path>
                <a:path w="502285" h="95250">
                  <a:moveTo>
                    <a:pt x="419530" y="19173"/>
                  </a:moveTo>
                  <a:lnTo>
                    <a:pt x="406247" y="19173"/>
                  </a:lnTo>
                  <a:lnTo>
                    <a:pt x="400998" y="20415"/>
                  </a:lnTo>
                  <a:lnTo>
                    <a:pt x="393937" y="25386"/>
                  </a:lnTo>
                  <a:lnTo>
                    <a:pt x="391452" y="29222"/>
                  </a:lnTo>
                  <a:lnTo>
                    <a:pt x="390011" y="34399"/>
                  </a:lnTo>
                  <a:lnTo>
                    <a:pt x="402870" y="36714"/>
                  </a:lnTo>
                  <a:lnTo>
                    <a:pt x="403744" y="34238"/>
                  </a:lnTo>
                  <a:lnTo>
                    <a:pt x="404887" y="32500"/>
                  </a:lnTo>
                  <a:lnTo>
                    <a:pt x="407706" y="30510"/>
                  </a:lnTo>
                  <a:lnTo>
                    <a:pt x="409668" y="30005"/>
                  </a:lnTo>
                  <a:lnTo>
                    <a:pt x="435197" y="30005"/>
                  </a:lnTo>
                  <a:lnTo>
                    <a:pt x="435109" y="29420"/>
                  </a:lnTo>
                  <a:lnTo>
                    <a:pt x="432587" y="24809"/>
                  </a:lnTo>
                  <a:lnTo>
                    <a:pt x="430407" y="22910"/>
                  </a:lnTo>
                  <a:lnTo>
                    <a:pt x="424231" y="19920"/>
                  </a:lnTo>
                  <a:lnTo>
                    <a:pt x="419530" y="19173"/>
                  </a:lnTo>
                  <a:close/>
                </a:path>
                <a:path w="502285" h="95250">
                  <a:moveTo>
                    <a:pt x="406616" y="371"/>
                  </a:moveTo>
                  <a:lnTo>
                    <a:pt x="402743" y="371"/>
                  </a:lnTo>
                  <a:lnTo>
                    <a:pt x="400546" y="1316"/>
                  </a:lnTo>
                  <a:lnTo>
                    <a:pt x="397125" y="5106"/>
                  </a:lnTo>
                  <a:lnTo>
                    <a:pt x="396270" y="7826"/>
                  </a:lnTo>
                  <a:lnTo>
                    <a:pt x="396314" y="13165"/>
                  </a:lnTo>
                  <a:lnTo>
                    <a:pt x="402771" y="13165"/>
                  </a:lnTo>
                  <a:lnTo>
                    <a:pt x="402798" y="11554"/>
                  </a:lnTo>
                  <a:lnTo>
                    <a:pt x="403123" y="10419"/>
                  </a:lnTo>
                  <a:lnTo>
                    <a:pt x="404329" y="9112"/>
                  </a:lnTo>
                  <a:lnTo>
                    <a:pt x="405166" y="8790"/>
                  </a:lnTo>
                  <a:lnTo>
                    <a:pt x="429681" y="8790"/>
                  </a:lnTo>
                  <a:lnTo>
                    <a:pt x="430273" y="8096"/>
                  </a:lnTo>
                  <a:lnTo>
                    <a:pt x="431053" y="5106"/>
                  </a:lnTo>
                  <a:lnTo>
                    <a:pt x="431121" y="4693"/>
                  </a:lnTo>
                  <a:lnTo>
                    <a:pt x="418998" y="4693"/>
                  </a:lnTo>
                  <a:lnTo>
                    <a:pt x="416909" y="4098"/>
                  </a:lnTo>
                  <a:lnTo>
                    <a:pt x="411570" y="1719"/>
                  </a:lnTo>
                  <a:lnTo>
                    <a:pt x="409733" y="1000"/>
                  </a:lnTo>
                  <a:lnTo>
                    <a:pt x="407716" y="495"/>
                  </a:lnTo>
                  <a:lnTo>
                    <a:pt x="406616" y="371"/>
                  </a:lnTo>
                  <a:close/>
                </a:path>
                <a:path w="502285" h="95250">
                  <a:moveTo>
                    <a:pt x="429681" y="8790"/>
                  </a:moveTo>
                  <a:lnTo>
                    <a:pt x="407660" y="8790"/>
                  </a:lnTo>
                  <a:lnTo>
                    <a:pt x="409913" y="9375"/>
                  </a:lnTo>
                  <a:lnTo>
                    <a:pt x="416091" y="11724"/>
                  </a:lnTo>
                  <a:lnTo>
                    <a:pt x="418025" y="12409"/>
                  </a:lnTo>
                  <a:lnTo>
                    <a:pt x="418809" y="12607"/>
                  </a:lnTo>
                  <a:lnTo>
                    <a:pt x="419918" y="12852"/>
                  </a:lnTo>
                  <a:lnTo>
                    <a:pt x="421043" y="12976"/>
                  </a:lnTo>
                  <a:lnTo>
                    <a:pt x="424807" y="12976"/>
                  </a:lnTo>
                  <a:lnTo>
                    <a:pt x="426949" y="11994"/>
                  </a:lnTo>
                  <a:lnTo>
                    <a:pt x="429681" y="8790"/>
                  </a:lnTo>
                  <a:close/>
                </a:path>
                <a:path w="502285" h="95250">
                  <a:moveTo>
                    <a:pt x="431165" y="306"/>
                  </a:moveTo>
                  <a:lnTo>
                    <a:pt x="424609" y="306"/>
                  </a:lnTo>
                  <a:lnTo>
                    <a:pt x="424401" y="1892"/>
                  </a:lnTo>
                  <a:lnTo>
                    <a:pt x="423933" y="3017"/>
                  </a:lnTo>
                  <a:lnTo>
                    <a:pt x="422483" y="4359"/>
                  </a:lnTo>
                  <a:lnTo>
                    <a:pt x="421582" y="4693"/>
                  </a:lnTo>
                  <a:lnTo>
                    <a:pt x="431121" y="4693"/>
                  </a:lnTo>
                  <a:lnTo>
                    <a:pt x="431165" y="306"/>
                  </a:lnTo>
                  <a:close/>
                </a:path>
                <a:path w="502285" h="95250">
                  <a:moveTo>
                    <a:pt x="482177" y="19173"/>
                  </a:moveTo>
                  <a:lnTo>
                    <a:pt x="468831" y="19173"/>
                  </a:lnTo>
                  <a:lnTo>
                    <a:pt x="464078" y="20335"/>
                  </a:lnTo>
                  <a:lnTo>
                    <a:pt x="455569" y="24971"/>
                  </a:lnTo>
                  <a:lnTo>
                    <a:pt x="452282" y="28329"/>
                  </a:lnTo>
                  <a:lnTo>
                    <a:pt x="447643" y="37138"/>
                  </a:lnTo>
                  <a:lnTo>
                    <a:pt x="446491" y="41693"/>
                  </a:lnTo>
                  <a:lnTo>
                    <a:pt x="446491" y="52554"/>
                  </a:lnTo>
                  <a:lnTo>
                    <a:pt x="469265" y="75129"/>
                  </a:lnTo>
                  <a:lnTo>
                    <a:pt x="482105" y="75129"/>
                  </a:lnTo>
                  <a:lnTo>
                    <a:pt x="488680" y="72474"/>
                  </a:lnTo>
                  <a:lnTo>
                    <a:pt x="497394" y="63603"/>
                  </a:lnTo>
                  <a:lnTo>
                    <a:pt x="470427" y="63603"/>
                  </a:lnTo>
                  <a:lnTo>
                    <a:pt x="467310" y="62190"/>
                  </a:lnTo>
                  <a:lnTo>
                    <a:pt x="462268" y="56544"/>
                  </a:lnTo>
                  <a:lnTo>
                    <a:pt x="461032" y="52554"/>
                  </a:lnTo>
                  <a:lnTo>
                    <a:pt x="461055" y="41693"/>
                  </a:lnTo>
                  <a:lnTo>
                    <a:pt x="462268" y="37786"/>
                  </a:lnTo>
                  <a:lnTo>
                    <a:pt x="467310" y="32140"/>
                  </a:lnTo>
                  <a:lnTo>
                    <a:pt x="470427" y="30725"/>
                  </a:lnTo>
                  <a:lnTo>
                    <a:pt x="497601" y="30725"/>
                  </a:lnTo>
                  <a:lnTo>
                    <a:pt x="488814" y="21801"/>
                  </a:lnTo>
                  <a:lnTo>
                    <a:pt x="482177" y="19173"/>
                  </a:lnTo>
                  <a:close/>
                </a:path>
                <a:path w="502285" h="95250">
                  <a:moveTo>
                    <a:pt x="497601" y="30725"/>
                  </a:moveTo>
                  <a:lnTo>
                    <a:pt x="477820" y="30725"/>
                  </a:lnTo>
                  <a:lnTo>
                    <a:pt x="480918" y="32140"/>
                  </a:lnTo>
                  <a:lnTo>
                    <a:pt x="485923" y="37786"/>
                  </a:lnTo>
                  <a:lnTo>
                    <a:pt x="487138" y="41693"/>
                  </a:lnTo>
                  <a:lnTo>
                    <a:pt x="487139" y="52554"/>
                  </a:lnTo>
                  <a:lnTo>
                    <a:pt x="485923" y="56544"/>
                  </a:lnTo>
                  <a:lnTo>
                    <a:pt x="480918" y="62190"/>
                  </a:lnTo>
                  <a:lnTo>
                    <a:pt x="477820" y="63603"/>
                  </a:lnTo>
                  <a:lnTo>
                    <a:pt x="497394" y="63603"/>
                  </a:lnTo>
                  <a:lnTo>
                    <a:pt x="499144" y="61821"/>
                  </a:lnTo>
                  <a:lnTo>
                    <a:pt x="501765" y="55112"/>
                  </a:lnTo>
                  <a:lnTo>
                    <a:pt x="501765" y="38975"/>
                  </a:lnTo>
                  <a:lnTo>
                    <a:pt x="499172" y="32320"/>
                  </a:lnTo>
                  <a:lnTo>
                    <a:pt x="497601" y="30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81089" y="2526944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02932" y="2443491"/>
            <a:ext cx="407924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objetivo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ção</a:t>
            </a:r>
            <a:r>
              <a:rPr lang="pt-BR" sz="1100" spc="-100" dirty="0">
                <a:latin typeface="LM Sans 10"/>
                <a:cs typeface="LM Sans 10"/>
              </a:rPr>
              <a:t> é a </a:t>
            </a:r>
            <a:r>
              <a:rPr sz="1100" spc="-5" dirty="0" err="1">
                <a:latin typeface="LM Sans 10"/>
                <a:cs typeface="LM Sans 10"/>
              </a:rPr>
              <a:t>modelagem</a:t>
            </a:r>
            <a:r>
              <a:rPr sz="1100" spc="-5" dirty="0">
                <a:latin typeface="LM Sans 10"/>
                <a:cs typeface="LM Sans 10"/>
              </a:rPr>
              <a:t> de determinada </a:t>
            </a:r>
            <a:r>
              <a:rPr sz="1100" spc="-5" dirty="0" err="1">
                <a:latin typeface="LM Sans 10"/>
                <a:cs typeface="LM Sans 10"/>
              </a:rPr>
              <a:t>entidade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lang="pt-BR" sz="1100" spc="-10" dirty="0">
                <a:latin typeface="LM Sans 10"/>
                <a:cs typeface="LM Sans 10"/>
              </a:rPr>
              <a:t> 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1089" y="3081121"/>
            <a:ext cx="65265" cy="65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2932" y="3031070"/>
            <a:ext cx="27679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depende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935BBAE0-E488-4CD8-B1EF-AAD9FCC384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929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Processo de </a:t>
            </a:r>
            <a:r>
              <a:rPr spc="-110" dirty="0" err="1"/>
              <a:t>abstra</a:t>
            </a:r>
            <a:r>
              <a:rPr lang="pt-BR" spc="-110" dirty="0" err="1"/>
              <a:t>çã</a:t>
            </a:r>
            <a:r>
              <a:rPr spc="-110" dirty="0"/>
              <a:t>o</a:t>
            </a:r>
            <a:r>
              <a:rPr spc="-25" dirty="0"/>
              <a:t> </a:t>
            </a:r>
            <a:r>
              <a:rPr spc="30" dirty="0"/>
              <a:t>III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57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473632"/>
            <a:ext cx="4168775" cy="2633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1289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projetista </a:t>
            </a:r>
            <a:r>
              <a:rPr sz="1100" spc="-5" dirty="0">
                <a:latin typeface="LM Sans 10"/>
                <a:cs typeface="LM Sans 10"/>
              </a:rPr>
              <a:t>deve </a:t>
            </a:r>
            <a:r>
              <a:rPr sz="1100" spc="-10" dirty="0">
                <a:latin typeface="LM Sans 10"/>
                <a:cs typeface="LM Sans 10"/>
              </a:rPr>
              <a:t>considerar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essenciais sob o </a:t>
            </a:r>
            <a:r>
              <a:rPr sz="1100" dirty="0">
                <a:latin typeface="LM Sans 10"/>
                <a:cs typeface="LM Sans 10"/>
              </a:rPr>
              <a:t>ponto  </a:t>
            </a:r>
            <a:r>
              <a:rPr sz="1100" spc="-5" dirty="0">
                <a:latin typeface="LM Sans 10"/>
                <a:cs typeface="LM Sans 10"/>
              </a:rPr>
              <a:t>de vista de </a:t>
            </a:r>
            <a:r>
              <a:rPr sz="1100" spc="-10" dirty="0">
                <a:latin typeface="LM Sans 10"/>
                <a:cs typeface="LM Sans 10"/>
              </a:rPr>
              <a:t>quem </a:t>
            </a:r>
            <a:r>
              <a:rPr sz="1100" spc="-5" dirty="0">
                <a:latin typeface="LM Sans 10"/>
                <a:cs typeface="LM Sans 10"/>
              </a:rPr>
              <a:t>necessita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20" dirty="0" err="1">
                <a:latin typeface="LM Sans 10"/>
                <a:cs typeface="LM Sans 10"/>
              </a:rPr>
              <a:t>solu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13843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Um mesmo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modelado de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10" dirty="0">
                <a:latin typeface="LM Sans 10"/>
                <a:cs typeface="LM Sans 10"/>
              </a:rPr>
              <a:t>formas, </a:t>
            </a:r>
            <a:r>
              <a:rPr sz="1100" spc="-5" dirty="0">
                <a:latin typeface="LM Sans 10"/>
                <a:cs typeface="LM Sans 10"/>
              </a:rPr>
              <a:t>dependendo 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contexto </a:t>
            </a:r>
            <a:r>
              <a:rPr sz="1100" spc="-10" dirty="0">
                <a:latin typeface="LM Sans 10"/>
                <a:cs typeface="LM Sans 10"/>
              </a:rPr>
              <a:t>do problema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 err="1">
                <a:latin typeface="LM Sans 10"/>
                <a:cs typeface="LM Sans 10"/>
              </a:rPr>
              <a:t>respectiva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abstra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o.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340360" marR="205104" indent="-137160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ponto </a:t>
            </a:r>
            <a:r>
              <a:rPr sz="1000" spc="-5" dirty="0">
                <a:latin typeface="LM Sans 10"/>
                <a:cs typeface="LM Sans 10"/>
              </a:rPr>
              <a:t>de vista de um </a:t>
            </a:r>
            <a:r>
              <a:rPr sz="1000" spc="-65" dirty="0">
                <a:latin typeface="LM Sans 10"/>
                <a:cs typeface="LM Sans 10"/>
              </a:rPr>
              <a:t>t</a:t>
            </a:r>
            <a:r>
              <a:rPr lang="pt-BR" sz="1000" spc="-65" dirty="0">
                <a:latin typeface="LM Sans 10"/>
                <a:cs typeface="LM Sans 10"/>
              </a:rPr>
              <a:t>é</a:t>
            </a:r>
            <a:r>
              <a:rPr sz="1000" spc="-65" dirty="0" err="1">
                <a:latin typeface="LM Sans 10"/>
                <a:cs typeface="LM Sans 10"/>
              </a:rPr>
              <a:t>cnico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em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eletr</a:t>
            </a:r>
            <a:r>
              <a:rPr lang="pt-BR" sz="1000" spc="-45" dirty="0">
                <a:latin typeface="LM Sans 10"/>
                <a:cs typeface="LM Sans 10"/>
              </a:rPr>
              <a:t>ô</a:t>
            </a:r>
            <a:r>
              <a:rPr sz="1000" spc="-45" dirty="0" err="1">
                <a:latin typeface="LM Sans 10"/>
                <a:cs typeface="LM Sans 10"/>
              </a:rPr>
              <a:t>nica</a:t>
            </a:r>
            <a:r>
              <a:rPr sz="1000" spc="-45" dirty="0">
                <a:latin typeface="LM Sans 10"/>
                <a:cs typeface="LM Sans 10"/>
              </a:rPr>
              <a:t>,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>
                <a:latin typeface="LM Sans 10"/>
                <a:cs typeface="LM Sans 10"/>
              </a:rPr>
              <a:t>aparelho </a:t>
            </a:r>
            <a:r>
              <a:rPr sz="1000" spc="-5" dirty="0">
                <a:latin typeface="LM Sans 10"/>
                <a:cs typeface="LM Sans 10"/>
              </a:rPr>
              <a:t>de TV  </a:t>
            </a:r>
            <a:r>
              <a:rPr sz="1000" spc="-75" dirty="0" err="1">
                <a:latin typeface="LM Sans 10"/>
                <a:cs typeface="LM Sans 10"/>
              </a:rPr>
              <a:t>cont</a:t>
            </a:r>
            <a:r>
              <a:rPr lang="pt-BR" sz="1000" spc="-75" dirty="0">
                <a:latin typeface="LM Sans 10"/>
                <a:cs typeface="LM Sans 10"/>
              </a:rPr>
              <a:t>é</a:t>
            </a:r>
            <a:r>
              <a:rPr sz="1000" spc="-75" dirty="0">
                <a:latin typeface="LM Sans 10"/>
                <a:cs typeface="LM Sans 10"/>
              </a:rPr>
              <a:t>m </a:t>
            </a:r>
            <a:r>
              <a:rPr sz="1000" spc="-5" dirty="0">
                <a:latin typeface="LM Sans 10"/>
                <a:cs typeface="LM Sans 10"/>
              </a:rPr>
              <a:t>transistores, resistores, capacitores, circuitos integrados,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 marL="340360" marR="62230" indent="-137160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ponto </a:t>
            </a:r>
            <a:r>
              <a:rPr sz="1000" spc="-5" dirty="0">
                <a:latin typeface="LM Sans 10"/>
                <a:cs typeface="LM Sans 10"/>
              </a:rPr>
              <a:t>de vista do telespectador, uma </a:t>
            </a:r>
            <a:r>
              <a:rPr sz="1000" spc="-10" dirty="0">
                <a:latin typeface="LM Sans 10"/>
                <a:cs typeface="LM Sans 10"/>
              </a:rPr>
              <a:t>aparelho </a:t>
            </a:r>
            <a:r>
              <a:rPr sz="1000" spc="-5" dirty="0">
                <a:latin typeface="LM Sans 10"/>
                <a:cs typeface="LM Sans 10"/>
              </a:rPr>
              <a:t>de TV </a:t>
            </a:r>
            <a:r>
              <a:rPr lang="pt-BR" sz="1000" spc="-240" dirty="0">
                <a:latin typeface="LM Sans 10"/>
                <a:cs typeface="LM Sans 10"/>
              </a:rPr>
              <a:t>é</a:t>
            </a:r>
            <a:r>
              <a:rPr sz="1000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algo que se  </a:t>
            </a:r>
            <a:r>
              <a:rPr sz="1000" spc="10" dirty="0">
                <a:latin typeface="LM Sans 10"/>
                <a:cs typeface="LM Sans 10"/>
              </a:rPr>
              <a:t>pode </a:t>
            </a:r>
            <a:r>
              <a:rPr sz="1000" spc="-10" dirty="0">
                <a:latin typeface="LM Sans 10"/>
                <a:cs typeface="LM Sans 10"/>
              </a:rPr>
              <a:t>ligar, desligar, </a:t>
            </a:r>
            <a:r>
              <a:rPr sz="1000" spc="-5" dirty="0">
                <a:latin typeface="LM Sans 10"/>
                <a:cs typeface="LM Sans 10"/>
              </a:rPr>
              <a:t>trocar de canal, assistir </a:t>
            </a:r>
            <a:r>
              <a:rPr sz="1000" spc="-10" dirty="0">
                <a:latin typeface="LM Sans 10"/>
                <a:cs typeface="LM Sans 10"/>
              </a:rPr>
              <a:t>programas,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marR="43180">
              <a:lnSpc>
                <a:spcPts val="1200"/>
              </a:lnSpc>
            </a:pPr>
            <a:r>
              <a:rPr sz="1100" spc="-5" dirty="0">
                <a:latin typeface="LM Sans 10"/>
                <a:cs typeface="LM Sans 10"/>
              </a:rPr>
              <a:t>Queremos </a:t>
            </a:r>
            <a:r>
              <a:rPr sz="1100" spc="-10" dirty="0">
                <a:latin typeface="LM Sans 10"/>
                <a:cs typeface="LM Sans 10"/>
              </a:rPr>
              <a:t>definir </a:t>
            </a:r>
            <a:r>
              <a:rPr sz="1100" spc="-5" dirty="0">
                <a:latin typeface="LM Sans 10"/>
                <a:cs typeface="LM Sans 10"/>
              </a:rPr>
              <a:t>modelos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dirty="0">
                <a:latin typeface="LM Sans 10"/>
                <a:cs typeface="LM Sans 10"/>
              </a:rPr>
              <a:t>possam </a:t>
            </a:r>
            <a:r>
              <a:rPr sz="1100" spc="-5" dirty="0">
                <a:latin typeface="LM Sans 10"/>
                <a:cs typeface="LM Sans 10"/>
              </a:rPr>
              <a:t>resolver </a:t>
            </a:r>
            <a:r>
              <a:rPr sz="1100" spc="-10" dirty="0">
                <a:latin typeface="LM Sans 10"/>
                <a:cs typeface="LM Sans 10"/>
              </a:rPr>
              <a:t>problemas por </a:t>
            </a:r>
            <a:r>
              <a:rPr sz="1100" spc="-5" dirty="0">
                <a:latin typeface="LM Sans 10"/>
                <a:cs typeface="LM Sans 10"/>
              </a:rPr>
              <a:t>meio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um computador.</a:t>
            </a:r>
            <a:endParaRPr sz="1100" dirty="0">
              <a:latin typeface="LM Sans 10"/>
              <a:cs typeface="LM Sans 10"/>
            </a:endParaRPr>
          </a:p>
          <a:p>
            <a:pPr marL="340360" marR="448945" indent="-137160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 err="1">
                <a:latin typeface="LM Sans 10"/>
                <a:cs typeface="LM Sans 10"/>
              </a:rPr>
              <a:t>ção</a:t>
            </a:r>
            <a:r>
              <a:rPr lang="pt-BR" sz="1000" spc="-90" dirty="0">
                <a:latin typeface="LM Sans 10"/>
                <a:cs typeface="LM Sans 10"/>
              </a:rPr>
              <a:t> é  r</a:t>
            </a:r>
            <a:r>
              <a:rPr sz="1000" spc="-5" dirty="0" err="1">
                <a:latin typeface="LM Sans 10"/>
                <a:cs typeface="LM Sans 10"/>
              </a:rPr>
              <a:t>epresentada</a:t>
            </a:r>
            <a:r>
              <a:rPr sz="1000" spc="-5" dirty="0">
                <a:latin typeface="LM Sans 10"/>
                <a:cs typeface="LM Sans 10"/>
              </a:rPr>
              <a:t> principalmente por um </a:t>
            </a:r>
            <a:r>
              <a:rPr sz="1000" spc="-10" dirty="0">
                <a:latin typeface="LM Sans 10"/>
                <a:cs typeface="LM Sans 10"/>
              </a:rPr>
              <a:t>programa </a:t>
            </a:r>
            <a:r>
              <a:rPr sz="1000" spc="-5" dirty="0">
                <a:latin typeface="LM Sans 10"/>
                <a:cs typeface="LM Sans 10"/>
              </a:rPr>
              <a:t>de  </a:t>
            </a:r>
            <a:r>
              <a:rPr sz="1000" spc="-10" dirty="0">
                <a:latin typeface="LM Sans 10"/>
                <a:cs typeface="LM Sans 10"/>
              </a:rPr>
              <a:t>computador </a:t>
            </a:r>
            <a:r>
              <a:rPr sz="1000" spc="-5" dirty="0">
                <a:latin typeface="LM Sans 10"/>
                <a:cs typeface="LM Sans 10"/>
              </a:rPr>
              <a:t>escrito em uma determinada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linguagem.</a:t>
            </a:r>
            <a:endParaRPr sz="1000" dirty="0">
              <a:latin typeface="LM Sans 10"/>
              <a:cs typeface="LM Sans 10"/>
            </a:endParaRPr>
          </a:p>
          <a:p>
            <a:pPr marL="340360" marR="572770" indent="-137160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>
                <a:latin typeface="LM Sans 10"/>
                <a:cs typeface="LM Sans 10"/>
              </a:rPr>
              <a:t>Por</a:t>
            </a:r>
            <a:r>
              <a:rPr lang="pt-BR" sz="1000" spc="-85" dirty="0">
                <a:latin typeface="LM Sans 10"/>
                <a:cs typeface="LM Sans 10"/>
              </a:rPr>
              <a:t>é</a:t>
            </a:r>
            <a:r>
              <a:rPr sz="1000" spc="-85" dirty="0">
                <a:latin typeface="LM Sans 10"/>
                <a:cs typeface="LM Sans 10"/>
              </a:rPr>
              <a:t>m, </a:t>
            </a:r>
            <a:r>
              <a:rPr sz="1000" spc="-170" dirty="0">
                <a:latin typeface="LM Sans 10"/>
                <a:cs typeface="LM Sans 10"/>
              </a:rPr>
              <a:t>h</a:t>
            </a:r>
            <a:r>
              <a:rPr lang="pt-BR" sz="1000" spc="-170" dirty="0">
                <a:latin typeface="LM Sans 10"/>
                <a:cs typeface="LM Sans 10"/>
              </a:rPr>
              <a:t>á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lang="pt-BR" sz="1000" spc="-170" dirty="0">
                <a:latin typeface="LM Sans 10"/>
                <a:cs typeface="LM Sans 10"/>
              </a:rPr>
              <a:t>   </a:t>
            </a:r>
            <a:r>
              <a:rPr sz="1000" spc="-5" dirty="0" err="1">
                <a:latin typeface="LM Sans 10"/>
                <a:cs typeface="LM Sans 10"/>
              </a:rPr>
              <a:t>outras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formas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65" dirty="0" err="1">
                <a:latin typeface="LM Sans 10"/>
                <a:cs typeface="LM Sans 10"/>
              </a:rPr>
              <a:t>representa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o: </a:t>
            </a:r>
            <a:r>
              <a:rPr sz="1000" spc="-5" dirty="0">
                <a:latin typeface="LM Sans 10"/>
                <a:cs typeface="LM Sans 10"/>
              </a:rPr>
              <a:t>diagramas, textos  descritivos,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10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17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298A85-D5C4-4B0D-9A39-0289A09A1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45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Opera</a:t>
            </a:r>
            <a:r>
              <a:rPr lang="pt-BR" spc="-105" dirty="0" err="1"/>
              <a:t>çõ</a:t>
            </a:r>
            <a:r>
              <a:rPr spc="-105" dirty="0"/>
              <a:t>es </a:t>
            </a:r>
            <a:r>
              <a:rPr spc="15" dirty="0"/>
              <a:t>de</a:t>
            </a:r>
            <a:r>
              <a:rPr spc="95" dirty="0"/>
              <a:t> </a:t>
            </a:r>
            <a:r>
              <a:rPr spc="-110" dirty="0" err="1"/>
              <a:t>abstra</a:t>
            </a:r>
            <a:r>
              <a:rPr lang="pt-BR" spc="-110" dirty="0" err="1"/>
              <a:t>çã</a:t>
            </a:r>
            <a:r>
              <a:rPr spc="-110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11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417701"/>
            <a:ext cx="4124325" cy="27679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1590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lang="pt-BR" sz="1100" spc="-10" dirty="0">
                <a:latin typeface="LM Sans 10"/>
                <a:cs typeface="LM Sans 10"/>
              </a:rPr>
              <a:t> é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modelo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 problema.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2286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visto </a:t>
            </a:r>
            <a:r>
              <a:rPr sz="1100" spc="-10" dirty="0">
                <a:latin typeface="LM Sans 10"/>
                <a:cs typeface="LM Sans 10"/>
              </a:rPr>
              <a:t>como um </a:t>
            </a:r>
            <a:r>
              <a:rPr sz="1100" spc="-5" dirty="0">
                <a:latin typeface="LM Sans 10"/>
                <a:cs typeface="LM Sans 10"/>
              </a:rPr>
              <a:t>texto </a:t>
            </a:r>
            <a:r>
              <a:rPr sz="1100" spc="-10" dirty="0">
                <a:latin typeface="LM Sans 10"/>
                <a:cs typeface="LM Sans 10"/>
              </a:rPr>
              <a:t>especificador </a:t>
            </a:r>
            <a:r>
              <a:rPr sz="1100" spc="-5" dirty="0">
                <a:latin typeface="LM Sans 10"/>
                <a:cs typeface="LM Sans 10"/>
              </a:rPr>
              <a:t>de objetos, </a:t>
            </a:r>
            <a:r>
              <a:rPr sz="1100" spc="-10" dirty="0">
                <a:latin typeface="LM Sans 10"/>
                <a:cs typeface="LM Sans 10"/>
              </a:rPr>
              <a:t>representando 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real,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executam </a:t>
            </a:r>
            <a:r>
              <a:rPr sz="1100" spc="-5" dirty="0" err="1">
                <a:latin typeface="LM Sans 10"/>
                <a:cs typeface="LM Sans 10"/>
              </a:rPr>
              <a:t>determinadas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intera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Antes </a:t>
            </a:r>
            <a:r>
              <a:rPr sz="1100" spc="-10" dirty="0">
                <a:latin typeface="LM Sans 10"/>
                <a:cs typeface="LM Sans 10"/>
              </a:rPr>
              <a:t>do primeiro </a:t>
            </a:r>
            <a:r>
              <a:rPr sz="1100" spc="-10" dirty="0" err="1">
                <a:latin typeface="LM Sans 10"/>
                <a:cs typeface="LM Sans 10"/>
              </a:rPr>
              <a:t>programa</a:t>
            </a:r>
            <a:r>
              <a:rPr sz="1100" spc="-10" dirty="0">
                <a:latin typeface="LM Sans 10"/>
                <a:cs typeface="LM Sans 10"/>
              </a:rPr>
              <a:t>,</a:t>
            </a:r>
            <a:r>
              <a:rPr lang="pt-BR" sz="1100" spc="-10" dirty="0">
                <a:latin typeface="LM Sans 10"/>
                <a:cs typeface="LM Sans 10"/>
              </a:rPr>
              <a:t> é 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importante </a:t>
            </a:r>
            <a:r>
              <a:rPr sz="1100" spc="-5" dirty="0">
                <a:latin typeface="LM Sans 10"/>
                <a:cs typeface="LM Sans 10"/>
              </a:rPr>
              <a:t>ter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mente </a:t>
            </a: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 </a:t>
            </a:r>
            <a:r>
              <a:rPr sz="1100" spc="-5" dirty="0">
                <a:latin typeface="LM Sans 10"/>
                <a:cs typeface="LM Sans 10"/>
              </a:rPr>
              <a:t>frequentemente utilizadas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52400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mostram como </a:t>
            </a:r>
            <a:r>
              <a:rPr sz="1100" spc="-5" dirty="0">
                <a:latin typeface="LM Sans 10"/>
                <a:cs typeface="LM Sans 10"/>
              </a:rPr>
              <a:t>o ser </a:t>
            </a:r>
            <a:r>
              <a:rPr sz="1100" spc="-10" dirty="0">
                <a:latin typeface="LM Sans 10"/>
                <a:cs typeface="LM Sans 10"/>
              </a:rPr>
              <a:t>humano </a:t>
            </a:r>
            <a:r>
              <a:rPr sz="1100" spc="-5" dirty="0">
                <a:latin typeface="LM Sans 10"/>
                <a:cs typeface="LM Sans 10"/>
              </a:rPr>
              <a:t>mentaliza,  </a:t>
            </a:r>
            <a:r>
              <a:rPr sz="1100" spc="-10" dirty="0">
                <a:latin typeface="LM Sans 10"/>
                <a:cs typeface="LM Sans 10"/>
              </a:rPr>
              <a:t>organiza </a:t>
            </a:r>
            <a:r>
              <a:rPr sz="1100" spc="-5" dirty="0">
                <a:latin typeface="LM Sans 10"/>
                <a:cs typeface="LM Sans 10"/>
              </a:rPr>
              <a:t>e modela o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ao seu </a:t>
            </a:r>
            <a:r>
              <a:rPr sz="1100" spc="-10" dirty="0">
                <a:latin typeface="LM Sans 10"/>
                <a:cs typeface="LM Sans 10"/>
              </a:rPr>
              <a:t>redor. As </a:t>
            </a:r>
            <a:r>
              <a:rPr sz="1100" spc="-5" dirty="0" err="1">
                <a:latin typeface="LM Sans 10"/>
                <a:cs typeface="LM Sans 10"/>
              </a:rPr>
              <a:t>seguintes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 </a:t>
            </a:r>
            <a:r>
              <a:rPr sz="1100" spc="-75" dirty="0">
                <a:latin typeface="LM Sans 10"/>
                <a:cs typeface="LM Sans 10"/>
              </a:rPr>
              <a:t>b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sicas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aplicadas no mundo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4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70" dirty="0" err="1">
                <a:latin typeface="LM Sans 10"/>
                <a:cs typeface="LM Sans 10"/>
              </a:rPr>
              <a:t>Classifica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o/</a:t>
            </a:r>
            <a:r>
              <a:rPr sz="1000" spc="-70" dirty="0" err="1">
                <a:latin typeface="LM Sans 10"/>
                <a:cs typeface="LM Sans 10"/>
              </a:rPr>
              <a:t>Instancia</a:t>
            </a:r>
            <a:r>
              <a:rPr lang="pt-BR" sz="1000" spc="-70" dirty="0" err="1">
                <a:latin typeface="LM Sans 10"/>
                <a:cs typeface="LM Sans 10"/>
              </a:rPr>
              <a:t>çã</a:t>
            </a:r>
            <a:r>
              <a:rPr sz="1000" spc="-7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Generaliza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o/</a:t>
            </a:r>
            <a:r>
              <a:rPr sz="1000" spc="-65" dirty="0" err="1">
                <a:latin typeface="LM Sans 10"/>
                <a:cs typeface="LM Sans 10"/>
              </a:rPr>
              <a:t>Especializa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Agrega</a:t>
            </a:r>
            <a:r>
              <a:rPr lang="pt-BR" sz="1000" spc="-75" dirty="0" err="1">
                <a:latin typeface="LM Sans 10"/>
                <a:cs typeface="LM Sans 10"/>
              </a:rPr>
              <a:t>çã</a:t>
            </a:r>
            <a:r>
              <a:rPr sz="1000" spc="-75" dirty="0">
                <a:latin typeface="LM Sans 10"/>
                <a:cs typeface="LM Sans 10"/>
              </a:rPr>
              <a:t>o/</a:t>
            </a:r>
            <a:r>
              <a:rPr sz="1000" spc="-75" dirty="0" err="1">
                <a:latin typeface="LM Sans 10"/>
                <a:cs typeface="LM Sans 10"/>
              </a:rPr>
              <a:t>Decomposi</a:t>
            </a:r>
            <a:r>
              <a:rPr lang="pt-BR" sz="1000" spc="-75" dirty="0" err="1">
                <a:latin typeface="LM Sans 10"/>
                <a:cs typeface="LM Sans 10"/>
              </a:rPr>
              <a:t>çã</a:t>
            </a:r>
            <a:r>
              <a:rPr sz="1000" spc="-75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Associa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53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095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434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61136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15 /</a:t>
            </a:r>
            <a:r>
              <a:rPr sz="600" b="1" spc="-70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CA175F-7AC2-4E9F-AE19-9D2A00E97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662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 err="1"/>
              <a:t>Classifica</a:t>
            </a:r>
            <a:r>
              <a:rPr lang="pt-BR" spc="-80" dirty="0" err="1"/>
              <a:t>çã</a:t>
            </a:r>
            <a:r>
              <a:rPr spc="-80" dirty="0"/>
              <a:t>o/</a:t>
            </a:r>
            <a:r>
              <a:rPr spc="-80" dirty="0" err="1"/>
              <a:t>Instancia</a:t>
            </a:r>
            <a:r>
              <a:rPr lang="pt-BR" spc="-80" dirty="0" err="1"/>
              <a:t>çã</a:t>
            </a:r>
            <a:r>
              <a:rPr spc="-80" dirty="0"/>
              <a:t>o</a:t>
            </a:r>
            <a:r>
              <a:rPr spc="5" dirty="0"/>
              <a:t> I</a:t>
            </a:r>
          </a:p>
        </p:txBody>
      </p:sp>
      <p:sp>
        <p:nvSpPr>
          <p:cNvPr id="22" name="object 22"/>
          <p:cNvSpPr/>
          <p:nvPr/>
        </p:nvSpPr>
        <p:spPr>
          <a:xfrm>
            <a:off x="281089" y="4253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089" y="9212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089" y="21561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089" y="28444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9432" y="341870"/>
            <a:ext cx="4181475" cy="29552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667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Entidades </a:t>
            </a:r>
            <a:r>
              <a:rPr sz="1100" spc="-10" dirty="0">
                <a:latin typeface="LM Sans 10"/>
                <a:cs typeface="LM Sans 10"/>
              </a:rPr>
              <a:t>do mundo com </a:t>
            </a:r>
            <a:r>
              <a:rPr sz="1100" spc="-5" dirty="0" err="1">
                <a:latin typeface="LM Sans 10"/>
                <a:cs typeface="LM Sans 10"/>
              </a:rPr>
              <a:t>sua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exist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utilidade,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seja, </a:t>
            </a:r>
            <a:r>
              <a:rPr sz="1100" dirty="0">
                <a:latin typeface="LM Sans 10"/>
                <a:cs typeface="LM Sans 10"/>
              </a:rPr>
              <a:t>podendo  </a:t>
            </a:r>
            <a:r>
              <a:rPr sz="1100" spc="-5" dirty="0">
                <a:latin typeface="LM Sans 10"/>
                <a:cs typeface="LM Sans 10"/>
              </a:rPr>
              <a:t>interagir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meio e </a:t>
            </a:r>
            <a:r>
              <a:rPr sz="1100" spc="-15" dirty="0">
                <a:latin typeface="LM Sans 10"/>
                <a:cs typeface="LM Sans 10"/>
              </a:rPr>
              <a:t>prestar </a:t>
            </a:r>
            <a:r>
              <a:rPr sz="1100" spc="-10" dirty="0">
                <a:latin typeface="LM Sans 10"/>
                <a:cs typeface="LM Sans 10"/>
              </a:rPr>
              <a:t>algum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servi¸co.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 dirty="0">
              <a:latin typeface="LM Sans 10"/>
              <a:cs typeface="LM Sans 10"/>
            </a:endParaRPr>
          </a:p>
          <a:p>
            <a:pPr marL="76200" algn="just">
              <a:lnSpc>
                <a:spcPts val="1310"/>
              </a:lnSpc>
            </a:pPr>
            <a:r>
              <a:rPr sz="1100" spc="-10" dirty="0">
                <a:latin typeface="LM Sans 10"/>
                <a:cs typeface="LM Sans 10"/>
              </a:rPr>
              <a:t>Cada </a:t>
            </a:r>
            <a:r>
              <a:rPr sz="1100" spc="-5" dirty="0">
                <a:latin typeface="LM Sans 10"/>
                <a:cs typeface="LM Sans 10"/>
              </a:rPr>
              <a:t>entidade tem </a:t>
            </a:r>
            <a:r>
              <a:rPr sz="1100" spc="-5" dirty="0" err="1">
                <a:latin typeface="LM Sans 10"/>
                <a:cs typeface="LM Sans 10"/>
              </a:rPr>
              <a:t>determinadas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as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identificam.</a:t>
            </a:r>
            <a:endParaRPr sz="1100" dirty="0">
              <a:latin typeface="LM Sans 10"/>
              <a:cs typeface="LM Sans 10"/>
            </a:endParaRPr>
          </a:p>
          <a:p>
            <a:pPr marL="353060" marR="68580" indent="-137160" algn="just">
              <a:lnSpc>
                <a:spcPts val="1200"/>
              </a:lnSpc>
              <a:spcBef>
                <a:spcPts val="3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Seu </a:t>
            </a:r>
            <a:r>
              <a:rPr sz="1000" spc="-10" dirty="0">
                <a:latin typeface="LM Sans 10"/>
                <a:cs typeface="LM Sans 10"/>
              </a:rPr>
              <a:t>carro </a:t>
            </a:r>
            <a:r>
              <a:rPr sz="1000" spc="-5" dirty="0">
                <a:latin typeface="LM Sans 10"/>
                <a:cs typeface="LM Sans 10"/>
              </a:rPr>
              <a:t>se caracteriza como um </a:t>
            </a:r>
            <a:r>
              <a:rPr sz="1000" spc="-55" dirty="0" err="1">
                <a:latin typeface="LM Sans 10"/>
                <a:cs typeface="LM Sans 10"/>
              </a:rPr>
              <a:t>autom</a:t>
            </a:r>
            <a:r>
              <a:rPr lang="pt-BR" sz="1000" spc="-55" dirty="0">
                <a:latin typeface="LM Sans 10"/>
                <a:cs typeface="LM Sans 10"/>
              </a:rPr>
              <a:t>ó</a:t>
            </a:r>
            <a:r>
              <a:rPr sz="1000" spc="-55" dirty="0">
                <a:latin typeface="LM Sans 10"/>
                <a:cs typeface="LM Sans 10"/>
              </a:rPr>
              <a:t>vel </a:t>
            </a:r>
            <a:r>
              <a:rPr sz="1000" spc="-5" dirty="0">
                <a:latin typeface="LM Sans 10"/>
                <a:cs typeface="LM Sans 10"/>
              </a:rPr>
              <a:t>por ter itens comuns aos  mesmos: </a:t>
            </a:r>
            <a:r>
              <a:rPr sz="1000" spc="-10" dirty="0">
                <a:latin typeface="LM Sans 10"/>
                <a:cs typeface="LM Sans 10"/>
              </a:rPr>
              <a:t>motor, </a:t>
            </a:r>
            <a:r>
              <a:rPr sz="1000" spc="-5" dirty="0">
                <a:latin typeface="LM Sans 10"/>
                <a:cs typeface="LM Sans 10"/>
              </a:rPr>
              <a:t>porta-malas, placas, sistema de </a:t>
            </a:r>
            <a:r>
              <a:rPr sz="1000" spc="-70" dirty="0">
                <a:latin typeface="LM Sans 10"/>
                <a:cs typeface="LM Sans 10"/>
              </a:rPr>
              <a:t>c</a:t>
            </a:r>
            <a:r>
              <a:rPr lang="pt-BR" sz="1000" spc="-70" dirty="0">
                <a:latin typeface="LM Sans 10"/>
                <a:cs typeface="LM Sans 10"/>
              </a:rPr>
              <a:t>â</a:t>
            </a:r>
            <a:r>
              <a:rPr sz="1000" spc="-70" dirty="0" err="1">
                <a:latin typeface="LM Sans 10"/>
                <a:cs typeface="LM Sans 10"/>
              </a:rPr>
              <a:t>mbio</a:t>
            </a:r>
            <a:r>
              <a:rPr sz="1000" spc="-70" dirty="0">
                <a:latin typeface="LM Sans 10"/>
                <a:cs typeface="LM Sans 10"/>
              </a:rPr>
              <a:t>, </a:t>
            </a:r>
            <a:r>
              <a:rPr sz="1000" spc="-5" dirty="0">
                <a:latin typeface="LM Sans 10"/>
                <a:cs typeface="LM Sans 10"/>
              </a:rPr>
              <a:t>volante, </a:t>
            </a:r>
            <a:r>
              <a:rPr sz="1000" spc="-105" dirty="0">
                <a:latin typeface="LM Sans 10"/>
                <a:cs typeface="LM Sans 10"/>
              </a:rPr>
              <a:t>al</a:t>
            </a:r>
            <a:r>
              <a:rPr lang="pt-BR" sz="1000" spc="-105" dirty="0">
                <a:latin typeface="LM Sans 10"/>
                <a:cs typeface="LM Sans 10"/>
              </a:rPr>
              <a:t>é</a:t>
            </a:r>
            <a:r>
              <a:rPr sz="1000" spc="-105" dirty="0">
                <a:latin typeface="LM Sans 10"/>
                <a:cs typeface="LM Sans 10"/>
              </a:rPr>
              <a:t>m  </a:t>
            </a:r>
            <a:r>
              <a:rPr sz="1000" spc="-5" dirty="0">
                <a:latin typeface="LM Sans 10"/>
                <a:cs typeface="LM Sans 10"/>
              </a:rPr>
              <a:t>de se </a:t>
            </a:r>
            <a:r>
              <a:rPr sz="1000" dirty="0">
                <a:latin typeface="LM Sans 10"/>
                <a:cs typeface="LM Sans 10"/>
              </a:rPr>
              <a:t>locomover, </a:t>
            </a:r>
            <a:r>
              <a:rPr sz="1000" spc="-5" dirty="0">
                <a:latin typeface="LM Sans 10"/>
                <a:cs typeface="LM Sans 10"/>
              </a:rPr>
              <a:t>estacionar,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etc.</a:t>
            </a:r>
            <a:endParaRPr sz="1000" dirty="0">
              <a:latin typeface="LM Sans 10"/>
              <a:cs typeface="LM Sans 10"/>
            </a:endParaRPr>
          </a:p>
          <a:p>
            <a:pPr marL="215900" algn="just">
              <a:lnSpc>
                <a:spcPts val="114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65" dirty="0" err="1">
                <a:latin typeface="LM Sans 10"/>
                <a:cs typeface="LM Sans 10"/>
              </a:rPr>
              <a:t>ve</a:t>
            </a:r>
            <a:r>
              <a:rPr lang="pt-BR" sz="1000" spc="-65" dirty="0">
                <a:latin typeface="LM Sans 10"/>
                <a:cs typeface="LM Sans 10"/>
              </a:rPr>
              <a:t>í</a:t>
            </a:r>
            <a:r>
              <a:rPr sz="1000" spc="-65" dirty="0" err="1">
                <a:latin typeface="LM Sans 10"/>
                <a:cs typeface="LM Sans 10"/>
              </a:rPr>
              <a:t>culo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de seu </a:t>
            </a:r>
            <a:r>
              <a:rPr sz="1000" spc="-5" dirty="0" err="1">
                <a:latin typeface="LM Sans 10"/>
                <a:cs typeface="LM Sans 10"/>
              </a:rPr>
              <a:t>vizinho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dirty="0" err="1">
                <a:latin typeface="LM Sans 10"/>
                <a:cs typeface="LM Sans 10"/>
              </a:rPr>
              <a:t>tamb</a:t>
            </a:r>
            <a:r>
              <a:rPr lang="pt-BR" sz="1000" dirty="0">
                <a:latin typeface="LM Sans 10"/>
                <a:cs typeface="LM Sans 10"/>
              </a:rPr>
              <a:t>é</a:t>
            </a:r>
            <a:r>
              <a:rPr sz="1000" dirty="0">
                <a:latin typeface="LM Sans 10"/>
                <a:cs typeface="LM Sans 10"/>
              </a:rPr>
              <a:t>m</a:t>
            </a:r>
            <a:r>
              <a:rPr lang="pt-BR" sz="1000" dirty="0">
                <a:latin typeface="LM Sans 10"/>
                <a:cs typeface="LM Sans 10"/>
              </a:rPr>
              <a:t> é i</a:t>
            </a:r>
            <a:r>
              <a:rPr sz="1000" spc="-5" dirty="0" err="1">
                <a:latin typeface="LM Sans 10"/>
                <a:cs typeface="LM Sans 10"/>
              </a:rPr>
              <a:t>dentificado</a:t>
            </a:r>
            <a:r>
              <a:rPr sz="1000" spc="-5" dirty="0">
                <a:latin typeface="LM Sans 10"/>
                <a:cs typeface="LM Sans 10"/>
              </a:rPr>
              <a:t> com </a:t>
            </a:r>
            <a:r>
              <a:rPr sz="1000" spc="-55" dirty="0" err="1">
                <a:latin typeface="LM Sans 10"/>
                <a:cs typeface="LM Sans 10"/>
              </a:rPr>
              <a:t>autom</a:t>
            </a:r>
            <a:r>
              <a:rPr lang="pt-BR" sz="1000" spc="-55" dirty="0">
                <a:latin typeface="LM Sans 10"/>
                <a:cs typeface="LM Sans 10"/>
              </a:rPr>
              <a:t>ó</a:t>
            </a:r>
            <a:r>
              <a:rPr sz="1000" spc="-55" dirty="0">
                <a:latin typeface="LM Sans 10"/>
                <a:cs typeface="LM Sans 10"/>
              </a:rPr>
              <a:t>vel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por</a:t>
            </a:r>
            <a:endParaRPr sz="1000" dirty="0">
              <a:latin typeface="LM Sans 10"/>
              <a:cs typeface="LM Sans 10"/>
            </a:endParaRPr>
          </a:p>
          <a:p>
            <a:pPr marL="353060" algn="just">
              <a:lnSpc>
                <a:spcPts val="1195"/>
              </a:lnSpc>
            </a:pPr>
            <a:r>
              <a:rPr sz="1000" spc="-10" dirty="0">
                <a:latin typeface="LM Sans 10"/>
                <a:cs typeface="LM Sans 10"/>
              </a:rPr>
              <a:t>apresentar </a:t>
            </a:r>
            <a:r>
              <a:rPr sz="1000" spc="-5" dirty="0">
                <a:latin typeface="LM Sans 10"/>
                <a:cs typeface="LM Sans 10"/>
              </a:rPr>
              <a:t>as </a:t>
            </a:r>
            <a:r>
              <a:rPr sz="1000" spc="-5" dirty="0" err="1">
                <a:latin typeface="LM Sans 10"/>
                <a:cs typeface="LM Sans 10"/>
              </a:rPr>
              <a:t>mesmas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35" dirty="0" err="1">
                <a:latin typeface="LM Sans 10"/>
                <a:cs typeface="LM Sans 10"/>
              </a:rPr>
              <a:t>caracter</a:t>
            </a:r>
            <a:r>
              <a:rPr lang="pt-BR" sz="1000" spc="-35" dirty="0">
                <a:latin typeface="LM Sans 10"/>
                <a:cs typeface="LM Sans 10"/>
              </a:rPr>
              <a:t>í</a:t>
            </a:r>
            <a:r>
              <a:rPr sz="1000" spc="-35" dirty="0" err="1">
                <a:latin typeface="LM Sans 10"/>
                <a:cs typeface="LM Sans 10"/>
              </a:rPr>
              <a:t>sticas</a:t>
            </a:r>
            <a:r>
              <a:rPr sz="1000" spc="-35" dirty="0">
                <a:latin typeface="LM Sans 10"/>
                <a:cs typeface="LM Sans 10"/>
              </a:rPr>
              <a:t>.</a:t>
            </a:r>
            <a:endParaRPr sz="1000" dirty="0">
              <a:latin typeface="LM Sans 10"/>
              <a:cs typeface="LM Sans 10"/>
            </a:endParaRPr>
          </a:p>
          <a:p>
            <a:pPr marL="215900" algn="just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>
                <a:latin typeface="LM Sans 10"/>
                <a:cs typeface="LM Sans 10"/>
              </a:rPr>
              <a:t>Por</a:t>
            </a:r>
            <a:r>
              <a:rPr lang="pt-BR" sz="1000" spc="-85" dirty="0">
                <a:latin typeface="LM Sans 10"/>
                <a:cs typeface="LM Sans 10"/>
              </a:rPr>
              <a:t>é</a:t>
            </a:r>
            <a:r>
              <a:rPr sz="1000" spc="-85" dirty="0">
                <a:latin typeface="LM Sans 10"/>
                <a:cs typeface="LM Sans 10"/>
              </a:rPr>
              <a:t>m, </a:t>
            </a:r>
            <a:r>
              <a:rPr sz="1000" spc="-5" dirty="0" err="1">
                <a:latin typeface="LM Sans 10"/>
                <a:cs typeface="LM Sans 10"/>
              </a:rPr>
              <a:t>seu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 err="1">
                <a:latin typeface="LM Sans 10"/>
                <a:cs typeface="LM Sans 10"/>
              </a:rPr>
              <a:t>carro</a:t>
            </a:r>
            <a:r>
              <a:rPr lang="pt-BR" sz="1000" spc="-10" dirty="0">
                <a:latin typeface="LM Sans 10"/>
                <a:cs typeface="LM Sans 10"/>
              </a:rPr>
              <a:t> é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entidade distinta do </a:t>
            </a:r>
            <a:r>
              <a:rPr sz="1000" spc="-10" dirty="0">
                <a:latin typeface="LM Sans 10"/>
                <a:cs typeface="LM Sans 10"/>
              </a:rPr>
              <a:t>carro </a:t>
            </a:r>
            <a:r>
              <a:rPr sz="1000" spc="-5" dirty="0">
                <a:latin typeface="LM Sans 10"/>
                <a:cs typeface="LM Sans 10"/>
              </a:rPr>
              <a:t>de seu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vizinho.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LM Sans 10"/>
              <a:cs typeface="LM Sans 10"/>
            </a:endParaRPr>
          </a:p>
          <a:p>
            <a:pPr marL="76200" marR="4254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Quando em um </a:t>
            </a:r>
            <a:r>
              <a:rPr sz="1100" dirty="0">
                <a:latin typeface="LM Sans 10"/>
                <a:cs typeface="LM Sans 10"/>
              </a:rPr>
              <a:t>grupo </a:t>
            </a:r>
            <a:r>
              <a:rPr sz="1100" spc="-5" dirty="0">
                <a:latin typeface="LM Sans 10"/>
                <a:cs typeface="LM Sans 10"/>
              </a:rPr>
              <a:t>de objetos, identificamos </a:t>
            </a:r>
            <a:r>
              <a:rPr sz="1100" spc="-10" dirty="0">
                <a:latin typeface="LM Sans 10"/>
                <a:cs typeface="LM Sans 10"/>
              </a:rPr>
              <a:t>um conjunto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comuns, </a:t>
            </a:r>
            <a:r>
              <a:rPr sz="1100" spc="-10" dirty="0">
                <a:latin typeface="LM Sans 10"/>
                <a:cs typeface="LM Sans 10"/>
              </a:rPr>
              <a:t>definimos uma </a:t>
            </a:r>
            <a:r>
              <a:rPr sz="1100" spc="-5" dirty="0">
                <a:latin typeface="LM Sans 10"/>
                <a:cs typeface="LM Sans 10"/>
              </a:rPr>
              <a:t>classe (a </a:t>
            </a:r>
            <a:r>
              <a:rPr sz="1100" spc="-10" dirty="0">
                <a:latin typeface="LM Sans 10"/>
                <a:cs typeface="LM Sans 10"/>
              </a:rPr>
              <a:t>qual </a:t>
            </a:r>
            <a:r>
              <a:rPr sz="1100" spc="-5" dirty="0">
                <a:latin typeface="LM Sans 10"/>
                <a:cs typeface="LM Sans 10"/>
              </a:rPr>
              <a:t>pertencem </a:t>
            </a:r>
            <a:r>
              <a:rPr sz="1100" dirty="0">
                <a:latin typeface="LM Sans 10"/>
                <a:cs typeface="LM Sans 10"/>
              </a:rPr>
              <a:t>todos  </a:t>
            </a:r>
            <a:r>
              <a:rPr sz="1100" spc="-5" dirty="0">
                <a:latin typeface="LM Sans 10"/>
                <a:cs typeface="LM Sans 10"/>
              </a:rPr>
              <a:t>esses objetos) e estamos efetuando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120" dirty="0">
                <a:latin typeface="LM Sans 10"/>
                <a:cs typeface="LM Sans 10"/>
              </a:rPr>
              <a:t>opera</a:t>
            </a:r>
            <a:r>
              <a:rPr lang="pt-BR" sz="1100" b="1" spc="-120" dirty="0" err="1">
                <a:latin typeface="LM Sans 10"/>
                <a:cs typeface="LM Sans 10"/>
              </a:rPr>
              <a:t>çã</a:t>
            </a:r>
            <a:r>
              <a:rPr sz="1100" b="1" spc="-120" dirty="0">
                <a:latin typeface="LM Sans 10"/>
                <a:cs typeface="LM Sans 10"/>
              </a:rPr>
              <a:t>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50" dirty="0">
                <a:latin typeface="LM Sans 10"/>
                <a:cs typeface="LM Sans 10"/>
              </a:rPr>
              <a:t> </a:t>
            </a:r>
            <a:r>
              <a:rPr sz="1100" b="1" spc="-80" dirty="0" err="1">
                <a:latin typeface="LM Sans 10"/>
                <a:cs typeface="LM Sans 10"/>
              </a:rPr>
              <a:t>classifica</a:t>
            </a:r>
            <a:r>
              <a:rPr lang="pt-BR" sz="1100" b="1" spc="-80" dirty="0" err="1">
                <a:latin typeface="LM Sans 10"/>
                <a:cs typeface="LM Sans 10"/>
              </a:rPr>
              <a:t>çã</a:t>
            </a:r>
            <a:r>
              <a:rPr sz="1100" b="1" spc="-80" dirty="0">
                <a:latin typeface="LM Sans 10"/>
                <a:cs typeface="LM Sans 10"/>
              </a:rPr>
              <a:t>o</a:t>
            </a:r>
            <a:r>
              <a:rPr sz="1100" spc="-8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M Sans 10"/>
              <a:cs typeface="LM Sans 10"/>
            </a:endParaRPr>
          </a:p>
          <a:p>
            <a:pPr marL="76200" marR="283845">
              <a:lnSpc>
                <a:spcPct val="102600"/>
              </a:lnSpc>
            </a:pP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outro lado, </a:t>
            </a: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constru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 err="1">
                <a:latin typeface="LM Sans 10"/>
                <a:cs typeface="LM Sans 10"/>
              </a:rPr>
              <a:t>mos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contendo </a:t>
            </a:r>
            <a:r>
              <a:rPr sz="110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determinada classe, estamos efetuando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b="1" spc="-120" dirty="0">
                <a:latin typeface="LM Sans 10"/>
                <a:cs typeface="LM Sans 10"/>
              </a:rPr>
              <a:t>opera</a:t>
            </a:r>
            <a:r>
              <a:rPr lang="pt-BR" sz="1100" b="1" spc="-120" dirty="0" err="1">
                <a:latin typeface="LM Sans 10"/>
                <a:cs typeface="LM Sans 10"/>
              </a:rPr>
              <a:t>çã</a:t>
            </a:r>
            <a:r>
              <a:rPr sz="1100" b="1" spc="-120" dirty="0">
                <a:latin typeface="LM Sans 10"/>
                <a:cs typeface="LM Sans 10"/>
              </a:rPr>
              <a:t>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75" dirty="0">
                <a:latin typeface="LM Sans 10"/>
                <a:cs typeface="LM Sans 10"/>
              </a:rPr>
              <a:t> </a:t>
            </a:r>
            <a:r>
              <a:rPr sz="1100" b="1" spc="-85" dirty="0" err="1">
                <a:latin typeface="LM Sans 10"/>
                <a:cs typeface="LM Sans 10"/>
              </a:rPr>
              <a:t>instancia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</a:t>
            </a:r>
            <a:r>
              <a:rPr sz="1100" spc="-8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181802F-3F83-4BCB-BB3F-FD432111B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9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 err="1"/>
              <a:t>Classifica</a:t>
            </a:r>
            <a:r>
              <a:rPr lang="pt-BR" spc="-80" dirty="0" err="1"/>
              <a:t>çã</a:t>
            </a:r>
            <a:r>
              <a:rPr spc="-80" dirty="0"/>
              <a:t>o/</a:t>
            </a:r>
            <a:r>
              <a:rPr spc="-80" dirty="0" err="1"/>
              <a:t>Instancia</a:t>
            </a:r>
            <a:r>
              <a:rPr lang="pt-BR" spc="-80" dirty="0" err="1"/>
              <a:t>çã</a:t>
            </a:r>
            <a:r>
              <a:rPr spc="-80" dirty="0"/>
              <a:t>o</a:t>
            </a:r>
            <a:r>
              <a:rPr spc="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349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51496"/>
            <a:ext cx="3893185" cy="89661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sz="1100" b="1" spc="-80" dirty="0" err="1">
                <a:latin typeface="LM Sans 10"/>
                <a:cs typeface="LM Sans 10"/>
              </a:rPr>
              <a:t>Classifica</a:t>
            </a:r>
            <a:r>
              <a:rPr lang="pt-BR" sz="1100" b="1" spc="-80" dirty="0" err="1">
                <a:latin typeface="LM Sans 10"/>
                <a:cs typeface="LM Sans 10"/>
              </a:rPr>
              <a:t>çã</a:t>
            </a:r>
            <a:r>
              <a:rPr sz="1100" b="1" spc="-80" dirty="0">
                <a:latin typeface="LM Sans 10"/>
                <a:cs typeface="LM Sans 10"/>
              </a:rPr>
              <a:t>o: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tem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objetivo,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75" dirty="0">
                <a:latin typeface="LM Sans 10"/>
                <a:cs typeface="LM Sans 10"/>
              </a:rPr>
              <a:t>an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lise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das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objeto, </a:t>
            </a:r>
            <a:r>
              <a:rPr sz="1100" spc="-10" dirty="0">
                <a:latin typeface="LM Sans 10"/>
                <a:cs typeface="LM Sans 10"/>
              </a:rPr>
              <a:t>definir a que </a:t>
            </a:r>
            <a:r>
              <a:rPr sz="1100" spc="-5" dirty="0">
                <a:latin typeface="LM Sans 10"/>
                <a:cs typeface="LM Sans 10"/>
              </a:rPr>
              <a:t>classe este pertence.  </a:t>
            </a:r>
            <a:r>
              <a:rPr sz="1100" b="1" spc="-85" dirty="0" err="1">
                <a:latin typeface="LM Sans 10"/>
                <a:cs typeface="LM Sans 10"/>
              </a:rPr>
              <a:t>Instancia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o: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dada uma determinada </a:t>
            </a:r>
            <a:r>
              <a:rPr sz="1100" spc="-5" dirty="0">
                <a:latin typeface="LM Sans 10"/>
                <a:cs typeface="LM Sans 10"/>
              </a:rPr>
              <a:t>classe, </a:t>
            </a:r>
            <a:r>
              <a:rPr sz="1100" spc="-10" dirty="0">
                <a:latin typeface="LM Sans 10"/>
                <a:cs typeface="LM Sans 10"/>
              </a:rPr>
              <a:t>define  </a:t>
            </a:r>
            <a:r>
              <a:rPr sz="1100" spc="-5" dirty="0">
                <a:latin typeface="LM Sans 10"/>
                <a:cs typeface="LM Sans 10"/>
              </a:rPr>
              <a:t>(ou constroi)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pertencente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esta classe.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Exemplo: </a:t>
            </a:r>
            <a:r>
              <a:rPr lang="pt-BR" sz="1100" spc="-5" dirty="0">
                <a:latin typeface="LM Sans 10"/>
                <a:cs typeface="LM Sans 10"/>
              </a:rPr>
              <a:t>V</a:t>
            </a:r>
            <a:r>
              <a:rPr sz="1100" spc="-5" dirty="0" err="1">
                <a:latin typeface="LM Sans 10"/>
                <a:cs typeface="LM Sans 10"/>
              </a:rPr>
              <a:t>ectra</a:t>
            </a:r>
            <a:r>
              <a:rPr lang="pt-BR" sz="1100" spc="-5" dirty="0">
                <a:latin typeface="LM Sans 10"/>
                <a:cs typeface="LM Sans 10"/>
              </a:rPr>
              <a:t> é um </a:t>
            </a:r>
            <a:r>
              <a:rPr sz="1100" spc="-55" dirty="0" err="1">
                <a:latin typeface="LM Sans 10"/>
                <a:cs typeface="LM Sans 10"/>
              </a:rPr>
              <a:t>autom</a:t>
            </a:r>
            <a:r>
              <a:rPr lang="pt-BR" sz="1100" spc="-55" dirty="0">
                <a:latin typeface="LM Sans 10"/>
                <a:cs typeface="LM Sans 10"/>
              </a:rPr>
              <a:t>ó</a:t>
            </a:r>
            <a:r>
              <a:rPr sz="1100" spc="-55" dirty="0">
                <a:latin typeface="LM Sans 10"/>
                <a:cs typeface="LM Sans 10"/>
              </a:rPr>
              <a:t>vel; </a:t>
            </a:r>
            <a:r>
              <a:rPr sz="1100" spc="-5" dirty="0" err="1">
                <a:latin typeface="LM Sans 10"/>
                <a:cs typeface="LM Sans 10"/>
              </a:rPr>
              <a:t>fusca</a:t>
            </a:r>
            <a:r>
              <a:rPr lang="pt-BR" sz="1100" spc="-5" dirty="0">
                <a:latin typeface="LM Sans 10"/>
                <a:cs typeface="LM Sans 10"/>
              </a:rPr>
              <a:t> é um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autom</a:t>
            </a:r>
            <a:r>
              <a:rPr lang="pt-BR" sz="1100" spc="-55" dirty="0">
                <a:latin typeface="LM Sans 10"/>
                <a:cs typeface="LM Sans 10"/>
              </a:rPr>
              <a:t>ó</a:t>
            </a:r>
            <a:r>
              <a:rPr sz="1100" spc="-55" dirty="0">
                <a:latin typeface="LM Sans 10"/>
                <a:cs typeface="LM Sans 10"/>
              </a:rPr>
              <a:t>vel.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7873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1397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558" y="2969616"/>
            <a:ext cx="635" cy="22225"/>
          </a:xfrm>
          <a:custGeom>
            <a:avLst/>
            <a:gdLst/>
            <a:ahLst/>
            <a:cxnLst/>
            <a:rect l="l" t="t" r="r" b="b"/>
            <a:pathLst>
              <a:path w="634" h="22225">
                <a:moveTo>
                  <a:pt x="0" y="0"/>
                </a:moveTo>
                <a:lnTo>
                  <a:pt x="22" y="21701"/>
                </a:lnTo>
              </a:path>
            </a:pathLst>
          </a:custGeom>
          <a:ln w="506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81138" y="1484665"/>
            <a:ext cx="2512695" cy="1509395"/>
            <a:chOff x="781138" y="1484665"/>
            <a:chExt cx="2512695" cy="1509395"/>
          </a:xfrm>
        </p:grpSpPr>
        <p:sp>
          <p:nvSpPr>
            <p:cNvPr id="9" name="object 9"/>
            <p:cNvSpPr/>
            <p:nvPr/>
          </p:nvSpPr>
          <p:spPr>
            <a:xfrm>
              <a:off x="2308755" y="2969616"/>
              <a:ext cx="635" cy="22225"/>
            </a:xfrm>
            <a:custGeom>
              <a:avLst/>
              <a:gdLst/>
              <a:ahLst/>
              <a:cxnLst/>
              <a:rect l="l" t="t" r="r" b="b"/>
              <a:pathLst>
                <a:path w="635" h="22225">
                  <a:moveTo>
                    <a:pt x="22" y="0"/>
                  </a:moveTo>
                  <a:lnTo>
                    <a:pt x="0" y="21701"/>
                  </a:lnTo>
                </a:path>
              </a:pathLst>
            </a:custGeom>
            <a:ln w="506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57" y="2012912"/>
              <a:ext cx="2423160" cy="864235"/>
            </a:xfrm>
            <a:custGeom>
              <a:avLst/>
              <a:gdLst/>
              <a:ahLst/>
              <a:cxnLst/>
              <a:rect l="l" t="t" r="r" b="b"/>
              <a:pathLst>
                <a:path w="2423160" h="864235">
                  <a:moveTo>
                    <a:pt x="2422560" y="0"/>
                  </a:moveTo>
                  <a:lnTo>
                    <a:pt x="1527573" y="0"/>
                  </a:lnTo>
                </a:path>
                <a:path w="2423160" h="864235">
                  <a:moveTo>
                    <a:pt x="720011" y="0"/>
                  </a:moveTo>
                  <a:lnTo>
                    <a:pt x="0" y="864014"/>
                  </a:lnTo>
                </a:path>
                <a:path w="2423160" h="864235">
                  <a:moveTo>
                    <a:pt x="720011" y="0"/>
                  </a:moveTo>
                  <a:lnTo>
                    <a:pt x="1440022" y="864014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678" y="1487205"/>
              <a:ext cx="1610360" cy="1051560"/>
            </a:xfrm>
            <a:custGeom>
              <a:avLst/>
              <a:gdLst/>
              <a:ahLst/>
              <a:cxnLst/>
              <a:rect l="l" t="t" r="r" b="b"/>
              <a:pathLst>
                <a:path w="1610360" h="1051560">
                  <a:moveTo>
                    <a:pt x="1609979" y="0"/>
                  </a:moveTo>
                  <a:lnTo>
                    <a:pt x="0" y="0"/>
                  </a:lnTo>
                  <a:lnTo>
                    <a:pt x="0" y="1051411"/>
                  </a:lnTo>
                  <a:lnTo>
                    <a:pt x="1609979" y="1051411"/>
                  </a:lnTo>
                  <a:lnTo>
                    <a:pt x="160997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678" y="1487205"/>
              <a:ext cx="1610360" cy="1051560"/>
            </a:xfrm>
            <a:custGeom>
              <a:avLst/>
              <a:gdLst/>
              <a:ahLst/>
              <a:cxnLst/>
              <a:rect l="l" t="t" r="r" b="b"/>
              <a:pathLst>
                <a:path w="1610360" h="1051560">
                  <a:moveTo>
                    <a:pt x="0" y="1051411"/>
                  </a:moveTo>
                  <a:lnTo>
                    <a:pt x="1609979" y="1051411"/>
                  </a:lnTo>
                  <a:lnTo>
                    <a:pt x="1609979" y="0"/>
                  </a:lnTo>
                  <a:lnTo>
                    <a:pt x="0" y="0"/>
                  </a:lnTo>
                  <a:lnTo>
                    <a:pt x="0" y="1051411"/>
                  </a:lnTo>
                  <a:close/>
                </a:path>
                <a:path w="1610360" h="1051560">
                  <a:moveTo>
                    <a:pt x="1609979" y="249250"/>
                  </a:moveTo>
                  <a:lnTo>
                    <a:pt x="0" y="249250"/>
                  </a:lnTo>
                </a:path>
                <a:path w="1610360" h="1051560">
                  <a:moveTo>
                    <a:pt x="1609979" y="802162"/>
                  </a:moveTo>
                  <a:lnTo>
                    <a:pt x="0" y="8021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8381" y="2876978"/>
              <a:ext cx="483234" cy="635"/>
            </a:xfrm>
            <a:custGeom>
              <a:avLst/>
              <a:gdLst/>
              <a:ahLst/>
              <a:cxnLst/>
              <a:rect l="l" t="t" r="r" b="b"/>
              <a:pathLst>
                <a:path w="483235" h="635">
                  <a:moveTo>
                    <a:pt x="482836" y="2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3678" y="1487205"/>
            <a:ext cx="1610360" cy="10028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Automovel</a:t>
            </a:r>
            <a:endParaRPr sz="1000" dirty="0">
              <a:latin typeface="LM Sans 10"/>
              <a:cs typeface="LM Sans 10"/>
            </a:endParaRPr>
          </a:p>
          <a:p>
            <a:pPr marL="121920" marR="132080">
              <a:lnSpc>
                <a:spcPct val="100000"/>
              </a:lnSpc>
              <a:spcBef>
                <a:spcPts val="760"/>
              </a:spcBef>
            </a:pPr>
            <a:r>
              <a:rPr sz="1000" spc="-5" dirty="0">
                <a:latin typeface="LM Sans 10"/>
                <a:cs typeface="LM Sans 10"/>
              </a:rPr>
              <a:t>(tem </a:t>
            </a:r>
            <a:r>
              <a:rPr sz="1000" spc="-10" dirty="0">
                <a:latin typeface="LM Sans 10"/>
                <a:cs typeface="LM Sans 10"/>
              </a:rPr>
              <a:t>motor; </a:t>
            </a:r>
            <a:r>
              <a:rPr sz="1000" spc="-5" dirty="0">
                <a:latin typeface="LM Sans 10"/>
                <a:cs typeface="LM Sans 10"/>
              </a:rPr>
              <a:t>porta-malas;  placa; 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chassis; ano;  </a:t>
            </a:r>
            <a:r>
              <a:rPr sz="1000" dirty="0">
                <a:latin typeface="LM Sans 10"/>
                <a:cs typeface="LM Sans 10"/>
              </a:rPr>
              <a:t>modelo; </a:t>
            </a:r>
            <a:r>
              <a:rPr sz="1000" spc="-45" dirty="0" err="1">
                <a:latin typeface="LM Sans 10"/>
                <a:cs typeface="LM Sans 10"/>
              </a:rPr>
              <a:t>propriet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 err="1">
                <a:latin typeface="LM Sans 10"/>
                <a:cs typeface="LM Sans 10"/>
              </a:rPr>
              <a:t>rio</a:t>
            </a:r>
            <a:r>
              <a:rPr sz="1000" spc="-45" dirty="0">
                <a:latin typeface="LM Sans 10"/>
                <a:cs typeface="LM Sans 10"/>
              </a:rPr>
              <a:t>; </a:t>
            </a:r>
            <a:r>
              <a:rPr sz="1000" spc="-5" dirty="0">
                <a:latin typeface="LM Sans 10"/>
                <a:cs typeface="LM Sans 10"/>
              </a:rPr>
              <a:t>etc)</a:t>
            </a:r>
            <a:endParaRPr sz="1000" dirty="0">
              <a:latin typeface="LM Sans 10"/>
              <a:cs typeface="LM Sans 10"/>
            </a:endParaRPr>
          </a:p>
          <a:p>
            <a:pPr marL="121920">
              <a:lnSpc>
                <a:spcPct val="100000"/>
              </a:lnSpc>
              <a:spcBef>
                <a:spcPts val="755"/>
              </a:spcBef>
            </a:pPr>
            <a:r>
              <a:rPr sz="1000" spc="-5" dirty="0">
                <a:latin typeface="LM Sans 10"/>
                <a:cs typeface="LM Sans 10"/>
              </a:rPr>
              <a:t>(movimenta-se; </a:t>
            </a:r>
            <a:r>
              <a:rPr sz="1000" spc="-10" dirty="0">
                <a:latin typeface="LM Sans 10"/>
                <a:cs typeface="LM Sans 10"/>
              </a:rPr>
              <a:t>para;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etc)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759" y="2786815"/>
            <a:ext cx="1038225" cy="18034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LM Sans 10"/>
                <a:cs typeface="LM Sans 10"/>
              </a:rPr>
              <a:t>Vectra:Automovel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09032" y="2784275"/>
            <a:ext cx="999490" cy="185420"/>
            <a:chOff x="1809032" y="2784275"/>
            <a:chExt cx="999490" cy="185420"/>
          </a:xfrm>
        </p:grpSpPr>
        <p:sp>
          <p:nvSpPr>
            <p:cNvPr id="17" name="object 17"/>
            <p:cNvSpPr/>
            <p:nvPr/>
          </p:nvSpPr>
          <p:spPr>
            <a:xfrm>
              <a:off x="1811572" y="2786815"/>
              <a:ext cx="994410" cy="180340"/>
            </a:xfrm>
            <a:custGeom>
              <a:avLst/>
              <a:gdLst/>
              <a:ahLst/>
              <a:cxnLst/>
              <a:rect l="l" t="t" r="r" b="b"/>
              <a:pathLst>
                <a:path w="994410" h="180339">
                  <a:moveTo>
                    <a:pt x="994214" y="0"/>
                  </a:moveTo>
                  <a:lnTo>
                    <a:pt x="0" y="0"/>
                  </a:lnTo>
                  <a:lnTo>
                    <a:pt x="0" y="180220"/>
                  </a:lnTo>
                  <a:lnTo>
                    <a:pt x="994214" y="180220"/>
                  </a:lnTo>
                  <a:lnTo>
                    <a:pt x="994214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1572" y="2786815"/>
              <a:ext cx="994410" cy="180340"/>
            </a:xfrm>
            <a:custGeom>
              <a:avLst/>
              <a:gdLst/>
              <a:ahLst/>
              <a:cxnLst/>
              <a:rect l="l" t="t" r="r" b="b"/>
              <a:pathLst>
                <a:path w="994410" h="180339">
                  <a:moveTo>
                    <a:pt x="0" y="180220"/>
                  </a:moveTo>
                  <a:lnTo>
                    <a:pt x="994214" y="180220"/>
                  </a:lnTo>
                  <a:lnTo>
                    <a:pt x="994214" y="0"/>
                  </a:lnTo>
                  <a:lnTo>
                    <a:pt x="0" y="0"/>
                  </a:lnTo>
                  <a:lnTo>
                    <a:pt x="0" y="18022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11572" y="2786815"/>
            <a:ext cx="994410" cy="180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latin typeface="LM Sans 10"/>
                <a:cs typeface="LM Sans 10"/>
              </a:rPr>
              <a:t>Fusca:Automovel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88677" y="1689944"/>
            <a:ext cx="1209040" cy="646430"/>
            <a:chOff x="3288677" y="1689944"/>
            <a:chExt cx="1209040" cy="646430"/>
          </a:xfrm>
        </p:grpSpPr>
        <p:sp>
          <p:nvSpPr>
            <p:cNvPr id="21" name="object 21"/>
            <p:cNvSpPr/>
            <p:nvPr/>
          </p:nvSpPr>
          <p:spPr>
            <a:xfrm>
              <a:off x="3291217" y="1692484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1080223" y="0"/>
                  </a:moveTo>
                  <a:lnTo>
                    <a:pt x="0" y="16"/>
                  </a:lnTo>
                  <a:lnTo>
                    <a:pt x="0" y="640838"/>
                  </a:lnTo>
                  <a:lnTo>
                    <a:pt x="1203223" y="640838"/>
                  </a:lnTo>
                  <a:lnTo>
                    <a:pt x="1203375" y="123159"/>
                  </a:lnTo>
                  <a:lnTo>
                    <a:pt x="108022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1217" y="1692484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0" y="640838"/>
                  </a:moveTo>
                  <a:lnTo>
                    <a:pt x="1203223" y="640838"/>
                  </a:lnTo>
                  <a:lnTo>
                    <a:pt x="1203375" y="123159"/>
                  </a:lnTo>
                  <a:lnTo>
                    <a:pt x="1080223" y="0"/>
                  </a:lnTo>
                  <a:lnTo>
                    <a:pt x="0" y="16"/>
                  </a:lnTo>
                  <a:lnTo>
                    <a:pt x="0" y="64083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40100" y="1825884"/>
            <a:ext cx="6254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Classe  </a:t>
            </a:r>
            <a:r>
              <a:rPr sz="1000" spc="-5" dirty="0">
                <a:latin typeface="LM Sans 10"/>
                <a:cs typeface="LM Sans 10"/>
              </a:rPr>
              <a:t>(Categ</a:t>
            </a:r>
            <a:r>
              <a:rPr sz="1000" spc="-35" dirty="0">
                <a:latin typeface="LM Sans 10"/>
                <a:cs typeface="LM Sans 10"/>
              </a:rPr>
              <a:t>o</a:t>
            </a:r>
            <a:r>
              <a:rPr sz="1000" spc="-5" dirty="0">
                <a:latin typeface="LM Sans 10"/>
                <a:cs typeface="LM Sans 10"/>
              </a:rPr>
              <a:t>ria)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88677" y="1689944"/>
            <a:ext cx="1209040" cy="1510030"/>
            <a:chOff x="3288677" y="1689944"/>
            <a:chExt cx="1209040" cy="1510030"/>
          </a:xfrm>
        </p:grpSpPr>
        <p:sp>
          <p:nvSpPr>
            <p:cNvPr id="25" name="object 25"/>
            <p:cNvSpPr/>
            <p:nvPr/>
          </p:nvSpPr>
          <p:spPr>
            <a:xfrm>
              <a:off x="4371441" y="1692484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3151" y="123159"/>
                  </a:moveTo>
                  <a:lnTo>
                    <a:pt x="0" y="12315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1217" y="2556559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1080223" y="29"/>
                  </a:moveTo>
                  <a:lnTo>
                    <a:pt x="0" y="0"/>
                  </a:lnTo>
                  <a:lnTo>
                    <a:pt x="0" y="640822"/>
                  </a:lnTo>
                  <a:lnTo>
                    <a:pt x="1203223" y="640822"/>
                  </a:lnTo>
                  <a:lnTo>
                    <a:pt x="1203375" y="123187"/>
                  </a:lnTo>
                  <a:lnTo>
                    <a:pt x="1080223" y="29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1217" y="2556559"/>
              <a:ext cx="1203960" cy="641350"/>
            </a:xfrm>
            <a:custGeom>
              <a:avLst/>
              <a:gdLst/>
              <a:ahLst/>
              <a:cxnLst/>
              <a:rect l="l" t="t" r="r" b="b"/>
              <a:pathLst>
                <a:path w="1203960" h="641350">
                  <a:moveTo>
                    <a:pt x="0" y="640822"/>
                  </a:moveTo>
                  <a:lnTo>
                    <a:pt x="1203223" y="640822"/>
                  </a:lnTo>
                  <a:lnTo>
                    <a:pt x="1203375" y="123187"/>
                  </a:lnTo>
                  <a:lnTo>
                    <a:pt x="1080223" y="29"/>
                  </a:lnTo>
                  <a:lnTo>
                    <a:pt x="0" y="0"/>
                  </a:lnTo>
                  <a:lnTo>
                    <a:pt x="0" y="64082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40100" y="2689928"/>
            <a:ext cx="5892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Objeto  (Entidade)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2079" y="2012912"/>
            <a:ext cx="93345" cy="864235"/>
            <a:chOff x="102079" y="2012912"/>
            <a:chExt cx="93345" cy="864235"/>
          </a:xfrm>
        </p:grpSpPr>
        <p:sp>
          <p:nvSpPr>
            <p:cNvPr id="30" name="object 30"/>
            <p:cNvSpPr/>
            <p:nvPr/>
          </p:nvSpPr>
          <p:spPr>
            <a:xfrm>
              <a:off x="148640" y="2028221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4">
                  <a:moveTo>
                    <a:pt x="0" y="848704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176" y="2021009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0" y="36059"/>
                  </a:moveTo>
                  <a:lnTo>
                    <a:pt x="11757" y="30425"/>
                  </a:lnTo>
                  <a:lnTo>
                    <a:pt x="23739" y="19832"/>
                  </a:lnTo>
                  <a:lnTo>
                    <a:pt x="33468" y="8338"/>
                  </a:lnTo>
                  <a:lnTo>
                    <a:pt x="38463" y="0"/>
                  </a:lnTo>
                  <a:lnTo>
                    <a:pt x="43459" y="8338"/>
                  </a:lnTo>
                  <a:lnTo>
                    <a:pt x="53188" y="19832"/>
                  </a:lnTo>
                  <a:lnTo>
                    <a:pt x="65170" y="30425"/>
                  </a:lnTo>
                  <a:lnTo>
                    <a:pt x="76927" y="36059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982134" y="2012912"/>
            <a:ext cx="1515110" cy="864235"/>
            <a:chOff x="2982134" y="2012912"/>
            <a:chExt cx="1515110" cy="864235"/>
          </a:xfrm>
        </p:grpSpPr>
        <p:sp>
          <p:nvSpPr>
            <p:cNvPr id="33" name="object 33"/>
            <p:cNvSpPr/>
            <p:nvPr/>
          </p:nvSpPr>
          <p:spPr>
            <a:xfrm>
              <a:off x="4371441" y="2556588"/>
              <a:ext cx="123189" cy="123189"/>
            </a:xfrm>
            <a:custGeom>
              <a:avLst/>
              <a:gdLst/>
              <a:ahLst/>
              <a:cxnLst/>
              <a:rect l="l" t="t" r="r" b="b"/>
              <a:pathLst>
                <a:path w="123189" h="123189">
                  <a:moveTo>
                    <a:pt x="123151" y="123158"/>
                  </a:moveTo>
                  <a:lnTo>
                    <a:pt x="0" y="12315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8696" y="2012912"/>
              <a:ext cx="0" cy="848994"/>
            </a:xfrm>
            <a:custGeom>
              <a:avLst/>
              <a:gdLst/>
              <a:ahLst/>
              <a:cxnLst/>
              <a:rect l="l" t="t" r="r" b="b"/>
              <a:pathLst>
                <a:path h="848994">
                  <a:moveTo>
                    <a:pt x="0" y="0"/>
                  </a:moveTo>
                  <a:lnTo>
                    <a:pt x="0" y="848704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90232" y="2832768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4670" y="2560382"/>
            <a:ext cx="28086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14220" algn="l"/>
              </a:tabLst>
            </a:pPr>
            <a:r>
              <a:rPr sz="1100" b="1" spc="-85" dirty="0" err="1">
                <a:latin typeface="LM Sans 10"/>
                <a:cs typeface="LM Sans 10"/>
              </a:rPr>
              <a:t>Classifica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	</a:t>
            </a:r>
            <a:r>
              <a:rPr sz="1100" b="1" spc="-90" dirty="0" err="1">
                <a:latin typeface="LM Sans 10"/>
                <a:cs typeface="LM Sans 10"/>
              </a:rPr>
              <a:t>Instancia</a:t>
            </a:r>
            <a:r>
              <a:rPr lang="pt-BR" sz="1100" b="1" spc="-90" dirty="0" err="1">
                <a:latin typeface="LM Sans 10"/>
                <a:cs typeface="LM Sans 10"/>
              </a:rPr>
              <a:t>çã</a:t>
            </a:r>
            <a:r>
              <a:rPr sz="1100" b="1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ACBF235A-0DDE-432F-8234-B793B329D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948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Generaliza</a:t>
            </a:r>
            <a:r>
              <a:rPr lang="pt-BR" spc="-70" dirty="0" err="1"/>
              <a:t>çã</a:t>
            </a:r>
            <a:r>
              <a:rPr spc="-70" dirty="0"/>
              <a:t>o/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</a:t>
            </a:r>
            <a:r>
              <a:rPr spc="-55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979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14514"/>
            <a:ext cx="403606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59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profissional formado em </a:t>
            </a:r>
            <a:r>
              <a:rPr sz="1100" spc="-5" dirty="0">
                <a:latin typeface="LM Sans 10"/>
                <a:cs typeface="LM Sans 10"/>
              </a:rPr>
              <a:t>Medicina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considerado </a:t>
            </a:r>
            <a:r>
              <a:rPr sz="1100" spc="-10" dirty="0">
                <a:latin typeface="LM Sans 10"/>
                <a:cs typeface="LM Sans 10"/>
              </a:rPr>
              <a:t>um  </a:t>
            </a:r>
            <a:r>
              <a:rPr sz="1100" spc="-5" dirty="0">
                <a:latin typeface="LM Sans 10"/>
                <a:cs typeface="LM Sans 10"/>
              </a:rPr>
              <a:t>entidade (objeto)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 err="1">
                <a:latin typeface="LM Sans 10"/>
                <a:cs typeface="LM Sans 10"/>
              </a:rPr>
              <a:t>pertence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5" dirty="0">
                <a:latin typeface="LM Sans 10"/>
                <a:cs typeface="LM Sans 10"/>
              </a:rPr>
              <a:t>a classe</a:t>
            </a:r>
            <a:r>
              <a:rPr lang="pt-BR" sz="1100" spc="-20" dirty="0">
                <a:latin typeface="LM Sans 10"/>
                <a:cs typeface="LM Sans 10"/>
              </a:rPr>
              <a:t> </a:t>
            </a:r>
            <a:r>
              <a:rPr lang="pt-BR"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Mé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dico</a:t>
            </a:r>
            <a:r>
              <a:rPr sz="1100" spc="-7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24765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85" dirty="0">
                <a:latin typeface="LM Sans 10"/>
                <a:cs typeface="LM Sans 10"/>
              </a:rPr>
              <a:t>m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 err="1">
                <a:latin typeface="LM Sans 10"/>
                <a:cs typeface="LM Sans 10"/>
              </a:rPr>
              <a:t>dico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curso de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cardiovascular </a:t>
            </a:r>
            <a:r>
              <a:rPr sz="1100" spc="-10" dirty="0" err="1">
                <a:latin typeface="LM Sans 10"/>
                <a:cs typeface="LM Sans 10"/>
              </a:rPr>
              <a:t>apresenta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adicionais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habilita</a:t>
            </a:r>
            <a:r>
              <a:rPr lang="pt-BR" sz="1100" spc="-10" dirty="0">
                <a:latin typeface="LM Sans 10"/>
                <a:cs typeface="LM Sans 10"/>
              </a:rPr>
              <a:t> à </a:t>
            </a:r>
            <a:r>
              <a:rPr sz="1100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Cardiologista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Cardiologista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</a:t>
            </a:r>
            <a:r>
              <a:rPr lang="pt-BR" sz="11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é</a:t>
            </a:r>
            <a:r>
              <a:rPr sz="11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dico</a:t>
            </a:r>
            <a:r>
              <a:rPr sz="1100" spc="-75" dirty="0">
                <a:latin typeface="LM Sans 10"/>
                <a:cs typeface="LM Sans 10"/>
              </a:rPr>
              <a:t>. </a:t>
            </a:r>
            <a:r>
              <a:rPr sz="1100" spc="-5" dirty="0" err="1">
                <a:latin typeface="LM Sans 10"/>
                <a:cs typeface="LM Sans 10"/>
              </a:rPr>
              <a:t>Esta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mant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(herda) </a:t>
            </a:r>
            <a:r>
              <a:rPr sz="1100" dirty="0">
                <a:latin typeface="LM Sans 10"/>
                <a:cs typeface="LM Sans 10"/>
              </a:rPr>
              <a:t>todas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mais  geral e </a:t>
            </a:r>
            <a:r>
              <a:rPr sz="1100" spc="-5" dirty="0" err="1">
                <a:latin typeface="LM Sans 10"/>
                <a:cs typeface="LM Sans 10"/>
              </a:rPr>
              <a:t>adiciona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espec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ficas</a:t>
            </a:r>
            <a:r>
              <a:rPr sz="1100" spc="-4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8007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621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91145" y="2381887"/>
            <a:ext cx="2426335" cy="716280"/>
            <a:chOff x="1091145" y="2381887"/>
            <a:chExt cx="2426335" cy="716280"/>
          </a:xfrm>
        </p:grpSpPr>
        <p:sp>
          <p:nvSpPr>
            <p:cNvPr id="8" name="object 8"/>
            <p:cNvSpPr/>
            <p:nvPr/>
          </p:nvSpPr>
          <p:spPr>
            <a:xfrm>
              <a:off x="2303995" y="2454298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246"/>
                  </a:move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2384418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75" y="2588074"/>
              <a:ext cx="2421255" cy="507365"/>
            </a:xfrm>
            <a:custGeom>
              <a:avLst/>
              <a:gdLst/>
              <a:ahLst/>
              <a:cxnLst/>
              <a:rect l="l" t="t" r="r" b="b"/>
              <a:pathLst>
                <a:path w="2421254" h="507364">
                  <a:moveTo>
                    <a:pt x="2420645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2420645" y="507344"/>
                  </a:lnTo>
                  <a:lnTo>
                    <a:pt x="2420645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75" y="2588074"/>
              <a:ext cx="2421255" cy="507365"/>
            </a:xfrm>
            <a:custGeom>
              <a:avLst/>
              <a:gdLst/>
              <a:ahLst/>
              <a:cxnLst/>
              <a:rect l="l" t="t" r="r" b="b"/>
              <a:pathLst>
                <a:path w="2421254" h="507364">
                  <a:moveTo>
                    <a:pt x="0" y="507344"/>
                  </a:moveTo>
                  <a:lnTo>
                    <a:pt x="2420645" y="507344"/>
                  </a:lnTo>
                  <a:lnTo>
                    <a:pt x="2420645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2421254" h="507364">
                  <a:moveTo>
                    <a:pt x="2420640" y="249248"/>
                  </a:moveTo>
                  <a:lnTo>
                    <a:pt x="0" y="249248"/>
                  </a:lnTo>
                </a:path>
                <a:path w="2421254" h="507364">
                  <a:moveTo>
                    <a:pt x="2420640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9732" y="1865535"/>
          <a:ext cx="1823720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Classe </a:t>
                      </a:r>
                      <a:r>
                        <a:rPr sz="1000" b="1" spc="-5" dirty="0">
                          <a:latin typeface="LM Sans 10"/>
                          <a:cs typeface="LM Sans 10"/>
                        </a:rPr>
                        <a:t>mais geral –</a:t>
                      </a:r>
                      <a:r>
                        <a:rPr sz="10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b="1" spc="-5" dirty="0">
                          <a:latin typeface="LM Sans 10"/>
                          <a:cs typeface="LM Sans 10"/>
                        </a:rPr>
                        <a:t>Medico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3675" y="2588074"/>
            <a:ext cx="242125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Classe </a:t>
            </a:r>
            <a:r>
              <a:rPr sz="1000" b="1" spc="-5" dirty="0">
                <a:latin typeface="LM Sans 10"/>
                <a:cs typeface="LM Sans 10"/>
              </a:rPr>
              <a:t>mais </a:t>
            </a:r>
            <a:r>
              <a:rPr sz="1000" b="1" dirty="0">
                <a:latin typeface="LM Sans 10"/>
                <a:cs typeface="LM Sans 10"/>
              </a:rPr>
              <a:t>especifica </a:t>
            </a:r>
            <a:r>
              <a:rPr sz="1000" b="1" spc="-5" dirty="0">
                <a:latin typeface="LM Sans 10"/>
                <a:cs typeface="LM Sans 10"/>
              </a:rPr>
              <a:t>–</a:t>
            </a:r>
            <a:r>
              <a:rPr sz="1000" b="1" spc="-10" dirty="0">
                <a:latin typeface="LM Sans 10"/>
                <a:cs typeface="LM Sans 10"/>
              </a:rPr>
              <a:t> Cardiologista</a:t>
            </a:r>
            <a:endParaRPr sz="1000">
              <a:latin typeface="LM Sans 10"/>
              <a:cs typeface="LM Sans 1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AB2C4FC-087E-413E-B008-9B11F707F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3482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Generaliza</a:t>
            </a:r>
            <a:r>
              <a:rPr lang="pt-BR" spc="-70" dirty="0" err="1"/>
              <a:t>çã</a:t>
            </a:r>
            <a:r>
              <a:rPr spc="-70" dirty="0"/>
              <a:t>o/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</a:t>
            </a:r>
            <a:r>
              <a:rPr spc="-5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110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327633"/>
            <a:ext cx="284988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55" dirty="0" err="1">
                <a:latin typeface="LM Sans 10"/>
                <a:cs typeface="LM Sans 10"/>
              </a:rPr>
              <a:t>autom</a:t>
            </a:r>
            <a:r>
              <a:rPr lang="pt-BR" sz="1000" spc="-55" dirty="0">
                <a:latin typeface="LM Sans 10"/>
                <a:cs typeface="LM Sans 10"/>
              </a:rPr>
              <a:t>ó</a:t>
            </a:r>
            <a:r>
              <a:rPr sz="1000" spc="-55" dirty="0">
                <a:latin typeface="LM Sans 10"/>
                <a:cs typeface="LM Sans 10"/>
              </a:rPr>
              <a:t>vel </a:t>
            </a:r>
            <a:r>
              <a:rPr lang="pt-BR" sz="1000" spc="-240" dirty="0">
                <a:latin typeface="LM Sans 10"/>
                <a:cs typeface="LM Sans 10"/>
              </a:rPr>
              <a:t>é</a:t>
            </a:r>
            <a:r>
              <a:rPr sz="1000" u="sng" spc="-2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um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tipo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ve</a:t>
            </a:r>
            <a:r>
              <a:rPr lang="pt-BR" sz="1000" spc="-65" dirty="0">
                <a:latin typeface="LM Sans 10"/>
                <a:cs typeface="LM Sans 10"/>
              </a:rPr>
              <a:t>í</a:t>
            </a:r>
            <a:r>
              <a:rPr sz="1000" spc="-65" dirty="0" err="1">
                <a:latin typeface="LM Sans 10"/>
                <a:cs typeface="LM Sans 10"/>
              </a:rPr>
              <a:t>culo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automotor;</a:t>
            </a:r>
            <a:endParaRPr sz="10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60" dirty="0" err="1">
                <a:latin typeface="LM Sans 10"/>
                <a:cs typeface="LM Sans 10"/>
              </a:rPr>
              <a:t>caminh</a:t>
            </a:r>
            <a:r>
              <a:rPr lang="pt-BR" sz="1000" spc="-60" dirty="0">
                <a:latin typeface="LM Sans 10"/>
                <a:cs typeface="LM Sans 10"/>
              </a:rPr>
              <a:t>ã</a:t>
            </a:r>
            <a:r>
              <a:rPr sz="1000" spc="-60" dirty="0">
                <a:latin typeface="LM Sans 10"/>
                <a:cs typeface="LM Sans 10"/>
              </a:rPr>
              <a:t>o </a:t>
            </a:r>
            <a:r>
              <a:rPr lang="pt-BR" sz="1000" spc="-60" dirty="0">
                <a:latin typeface="LM Sans 10"/>
                <a:cs typeface="LM Sans 10"/>
              </a:rPr>
              <a:t>é </a:t>
            </a:r>
            <a:r>
              <a:rPr lang="pt-BR" sz="1000" u="sng" spc="-60" dirty="0">
                <a:latin typeface="LM Sans 10"/>
                <a:cs typeface="LM Sans 10"/>
              </a:rPr>
              <a:t>um tipo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ve</a:t>
            </a:r>
            <a:r>
              <a:rPr lang="pt-BR" sz="1000" spc="-65" dirty="0">
                <a:latin typeface="LM Sans 10"/>
                <a:cs typeface="LM Sans 10"/>
              </a:rPr>
              <a:t>í</a:t>
            </a:r>
            <a:r>
              <a:rPr sz="1000" spc="-65" dirty="0" err="1">
                <a:latin typeface="LM Sans 10"/>
                <a:cs typeface="LM Sans 10"/>
              </a:rPr>
              <a:t>culo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automotor.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0549" y="1830130"/>
            <a:ext cx="2466340" cy="1376045"/>
            <a:chOff x="740549" y="1830130"/>
            <a:chExt cx="2466340" cy="1376045"/>
          </a:xfrm>
        </p:grpSpPr>
        <p:sp>
          <p:nvSpPr>
            <p:cNvPr id="6" name="object 6"/>
            <p:cNvSpPr/>
            <p:nvPr/>
          </p:nvSpPr>
          <p:spPr>
            <a:xfrm>
              <a:off x="1403984" y="1902550"/>
              <a:ext cx="900430" cy="519430"/>
            </a:xfrm>
            <a:custGeom>
              <a:avLst/>
              <a:gdLst/>
              <a:ahLst/>
              <a:cxnLst/>
              <a:rect l="l" t="t" r="r" b="b"/>
              <a:pathLst>
                <a:path w="900430" h="519430">
                  <a:moveTo>
                    <a:pt x="0" y="519121"/>
                  </a:moveTo>
                  <a:lnTo>
                    <a:pt x="0" y="191331"/>
                  </a:lnTo>
                  <a:lnTo>
                    <a:pt x="900010" y="191331"/>
                  </a:lnTo>
                  <a:lnTo>
                    <a:pt x="90001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333" y="183267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1902550"/>
              <a:ext cx="900430" cy="519430"/>
            </a:xfrm>
            <a:custGeom>
              <a:avLst/>
              <a:gdLst/>
              <a:ahLst/>
              <a:cxnLst/>
              <a:rect l="l" t="t" r="r" b="b"/>
              <a:pathLst>
                <a:path w="900430" h="519430">
                  <a:moveTo>
                    <a:pt x="900010" y="519121"/>
                  </a:moveTo>
                  <a:lnTo>
                    <a:pt x="900010" y="191331"/>
                  </a:lnTo>
                  <a:lnTo>
                    <a:pt x="0" y="19133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183267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089" y="2424197"/>
              <a:ext cx="1322070" cy="779780"/>
            </a:xfrm>
            <a:custGeom>
              <a:avLst/>
              <a:gdLst/>
              <a:ahLst/>
              <a:cxnLst/>
              <a:rect l="l" t="t" r="r" b="b"/>
              <a:pathLst>
                <a:path w="1322070" h="779780">
                  <a:moveTo>
                    <a:pt x="1321777" y="0"/>
                  </a:moveTo>
                  <a:lnTo>
                    <a:pt x="0" y="0"/>
                  </a:lnTo>
                  <a:lnTo>
                    <a:pt x="0" y="779377"/>
                  </a:lnTo>
                  <a:lnTo>
                    <a:pt x="1321777" y="779377"/>
                  </a:lnTo>
                  <a:lnTo>
                    <a:pt x="1321777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089" y="2424197"/>
              <a:ext cx="1322070" cy="779780"/>
            </a:xfrm>
            <a:custGeom>
              <a:avLst/>
              <a:gdLst/>
              <a:ahLst/>
              <a:cxnLst/>
              <a:rect l="l" t="t" r="r" b="b"/>
              <a:pathLst>
                <a:path w="1322070" h="779780">
                  <a:moveTo>
                    <a:pt x="0" y="779377"/>
                  </a:moveTo>
                  <a:lnTo>
                    <a:pt x="1321777" y="779377"/>
                  </a:lnTo>
                  <a:lnTo>
                    <a:pt x="1321777" y="0"/>
                  </a:lnTo>
                  <a:lnTo>
                    <a:pt x="0" y="0"/>
                  </a:lnTo>
                  <a:lnTo>
                    <a:pt x="0" y="779377"/>
                  </a:lnTo>
                  <a:close/>
                </a:path>
                <a:path w="1322070" h="779780">
                  <a:moveTo>
                    <a:pt x="1321785" y="650332"/>
                  </a:moveTo>
                  <a:lnTo>
                    <a:pt x="0" y="650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43061" y="921554"/>
          <a:ext cx="1917064" cy="899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7">
                <a:tc>
                  <a:txBody>
                    <a:bodyPr/>
                    <a:lstStyle/>
                    <a:p>
                      <a:pPr marR="41719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Veiculo</a:t>
                      </a:r>
                      <a:r>
                        <a:rPr sz="1000" b="1" spc="-5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b="1" spc="-10" dirty="0">
                          <a:latin typeface="LM Sans 10"/>
                          <a:cs typeface="LM Sans 10"/>
                        </a:rPr>
                        <a:t>automotor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81">
                <a:tc>
                  <a:txBody>
                    <a:bodyPr/>
                    <a:lstStyle/>
                    <a:p>
                      <a:pPr marL="121920" marR="11366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(tem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motor;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placa; </a:t>
                      </a:r>
                      <a:r>
                        <a:rPr sz="1000" spc="-45" dirty="0" err="1">
                          <a:latin typeface="LM Sans 10"/>
                          <a:cs typeface="LM Sans 10"/>
                        </a:rPr>
                        <a:t>propriet</a:t>
                      </a:r>
                      <a:r>
                        <a:rPr lang="pt-BR" sz="1000" spc="-45" dirty="0">
                          <a:latin typeface="LM Sans 10"/>
                          <a:cs typeface="LM Sans 10"/>
                        </a:rPr>
                        <a:t>á</a:t>
                      </a:r>
                      <a:r>
                        <a:rPr sz="1000" spc="-45" dirty="0" err="1">
                          <a:latin typeface="LM Sans 10"/>
                          <a:cs typeface="LM Sans 10"/>
                        </a:rPr>
                        <a:t>rio</a:t>
                      </a:r>
                      <a:r>
                        <a:rPr sz="1000" spc="-45" dirty="0">
                          <a:latin typeface="LM Sans 10"/>
                          <a:cs typeface="LM Sans 10"/>
                        </a:rPr>
                        <a:t>; 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n</a:t>
                      </a:r>
                      <a:r>
                        <a:rPr sz="1050" spc="-7" baseline="27777" dirty="0">
                          <a:latin typeface="LM Sans 8"/>
                          <a:cs typeface="LM Sans 8"/>
                        </a:rPr>
                        <a:t>o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chassis; ano; </a:t>
                      </a:r>
                      <a:r>
                        <a:rPr sz="1000" dirty="0">
                          <a:latin typeface="LM Sans 10"/>
                          <a:cs typeface="LM Sans 10"/>
                        </a:rPr>
                        <a:t>modelo;</a:t>
                      </a:r>
                      <a:r>
                        <a:rPr sz="1000" spc="-1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etc)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48">
                <a:tc>
                  <a:txBody>
                    <a:bodyPr/>
                    <a:lstStyle/>
                    <a:p>
                      <a:pPr marR="4203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(movimenta-se; </a:t>
                      </a:r>
                      <a:r>
                        <a:rPr sz="1000" spc="-10" dirty="0">
                          <a:latin typeface="LM Sans 10"/>
                          <a:cs typeface="LM Sans 10"/>
                        </a:rPr>
                        <a:t>para;</a:t>
                      </a:r>
                      <a:r>
                        <a:rPr sz="1000" spc="-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etc)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43089" y="2424197"/>
            <a:ext cx="132207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Automovel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089" y="2673451"/>
            <a:ext cx="1322070" cy="40132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 marR="113664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LM Sans 10"/>
                <a:cs typeface="LM Sans 10"/>
              </a:rPr>
              <a:t>(tem porta-malas;  </a:t>
            </a:r>
            <a:r>
              <a:rPr sz="1000" spc="-10" dirty="0">
                <a:latin typeface="LM Sans 10"/>
                <a:cs typeface="LM Sans 10"/>
              </a:rPr>
              <a:t>formato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monobloco)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20729" y="2421667"/>
            <a:ext cx="1367155" cy="784860"/>
            <a:chOff x="2520729" y="2421667"/>
            <a:chExt cx="1367155" cy="784860"/>
          </a:xfrm>
        </p:grpSpPr>
        <p:sp>
          <p:nvSpPr>
            <p:cNvPr id="16" name="object 16"/>
            <p:cNvSpPr/>
            <p:nvPr/>
          </p:nvSpPr>
          <p:spPr>
            <a:xfrm>
              <a:off x="2523260" y="2424197"/>
              <a:ext cx="1362075" cy="779780"/>
            </a:xfrm>
            <a:custGeom>
              <a:avLst/>
              <a:gdLst/>
              <a:ahLst/>
              <a:cxnLst/>
              <a:rect l="l" t="t" r="r" b="b"/>
              <a:pathLst>
                <a:path w="1362075" h="779780">
                  <a:moveTo>
                    <a:pt x="1361490" y="0"/>
                  </a:moveTo>
                  <a:lnTo>
                    <a:pt x="0" y="0"/>
                  </a:lnTo>
                  <a:lnTo>
                    <a:pt x="0" y="779377"/>
                  </a:lnTo>
                  <a:lnTo>
                    <a:pt x="1361490" y="779377"/>
                  </a:lnTo>
                  <a:lnTo>
                    <a:pt x="136149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23260" y="2424197"/>
              <a:ext cx="1362075" cy="779780"/>
            </a:xfrm>
            <a:custGeom>
              <a:avLst/>
              <a:gdLst/>
              <a:ahLst/>
              <a:cxnLst/>
              <a:rect l="l" t="t" r="r" b="b"/>
              <a:pathLst>
                <a:path w="1362075" h="779780">
                  <a:moveTo>
                    <a:pt x="0" y="779377"/>
                  </a:moveTo>
                  <a:lnTo>
                    <a:pt x="1361490" y="779377"/>
                  </a:lnTo>
                  <a:lnTo>
                    <a:pt x="1361490" y="0"/>
                  </a:lnTo>
                  <a:lnTo>
                    <a:pt x="0" y="0"/>
                  </a:lnTo>
                  <a:lnTo>
                    <a:pt x="0" y="779377"/>
                  </a:lnTo>
                  <a:close/>
                </a:path>
                <a:path w="1362075" h="779780">
                  <a:moveTo>
                    <a:pt x="1361492" y="650332"/>
                  </a:moveTo>
                  <a:lnTo>
                    <a:pt x="0" y="650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3260" y="2424197"/>
            <a:ext cx="136207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Caminhao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3260" y="2673451"/>
            <a:ext cx="1362075" cy="335989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 marR="114300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LM Sans 10"/>
                <a:cs typeface="LM Sans 10"/>
              </a:rPr>
              <a:t>(carroceria; 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 eixos; </a:t>
            </a:r>
            <a:r>
              <a:rPr sz="1000" spc="-10" dirty="0" err="1">
                <a:latin typeface="LM Sans 10"/>
                <a:cs typeface="LM Sans 10"/>
              </a:rPr>
              <a:t>carga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m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xima</a:t>
            </a:r>
            <a:r>
              <a:rPr sz="1000" spc="-6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7412" y="1373873"/>
            <a:ext cx="93345" cy="1080135"/>
            <a:chOff x="457412" y="1373873"/>
            <a:chExt cx="93345" cy="1080135"/>
          </a:xfrm>
        </p:grpSpPr>
        <p:sp>
          <p:nvSpPr>
            <p:cNvPr id="21" name="object 21"/>
            <p:cNvSpPr/>
            <p:nvPr/>
          </p:nvSpPr>
          <p:spPr>
            <a:xfrm>
              <a:off x="503974" y="1389183"/>
              <a:ext cx="0" cy="1064895"/>
            </a:xfrm>
            <a:custGeom>
              <a:avLst/>
              <a:gdLst/>
              <a:ahLst/>
              <a:cxnLst/>
              <a:rect l="l" t="t" r="r" b="b"/>
              <a:pathLst>
                <a:path h="1064895">
                  <a:moveTo>
                    <a:pt x="0" y="1064703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510" y="1381971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0" y="36059"/>
                  </a:moveTo>
                  <a:lnTo>
                    <a:pt x="11757" y="30425"/>
                  </a:lnTo>
                  <a:lnTo>
                    <a:pt x="23739" y="19832"/>
                  </a:lnTo>
                  <a:lnTo>
                    <a:pt x="33468" y="8338"/>
                  </a:lnTo>
                  <a:lnTo>
                    <a:pt x="38463" y="0"/>
                  </a:lnTo>
                  <a:lnTo>
                    <a:pt x="43459" y="8338"/>
                  </a:lnTo>
                  <a:lnTo>
                    <a:pt x="53188" y="19832"/>
                  </a:lnTo>
                  <a:lnTo>
                    <a:pt x="65170" y="30425"/>
                  </a:lnTo>
                  <a:lnTo>
                    <a:pt x="76927" y="36059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0004" y="1870937"/>
            <a:ext cx="897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57456" y="1373873"/>
            <a:ext cx="93345" cy="1080135"/>
            <a:chOff x="4057456" y="1373873"/>
            <a:chExt cx="93345" cy="1080135"/>
          </a:xfrm>
        </p:grpSpPr>
        <p:sp>
          <p:nvSpPr>
            <p:cNvPr id="25" name="object 25"/>
            <p:cNvSpPr/>
            <p:nvPr/>
          </p:nvSpPr>
          <p:spPr>
            <a:xfrm>
              <a:off x="4104017" y="1373873"/>
              <a:ext cx="0" cy="1064895"/>
            </a:xfrm>
            <a:custGeom>
              <a:avLst/>
              <a:gdLst/>
              <a:ahLst/>
              <a:cxnLst/>
              <a:rect l="l" t="t" r="r" b="b"/>
              <a:pathLst>
                <a:path h="1064895">
                  <a:moveTo>
                    <a:pt x="0" y="0"/>
                  </a:moveTo>
                  <a:lnTo>
                    <a:pt x="0" y="1064703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5553" y="2409728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70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40379" y="1869261"/>
            <a:ext cx="9277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100" b="1" dirty="0">
                <a:latin typeface="LM Sans 10"/>
                <a:cs typeface="LM Sans 10"/>
              </a:rPr>
              <a:t>Especialização</a:t>
            </a:r>
            <a:endParaRPr sz="1100" b="1" dirty="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FBCCE63A-CD65-4726-AC13-CBFFB3361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01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Generaliza</a:t>
            </a:r>
            <a:r>
              <a:rPr lang="pt-BR" spc="-70" dirty="0" err="1"/>
              <a:t>çã</a:t>
            </a:r>
            <a:r>
              <a:rPr spc="-70" dirty="0"/>
              <a:t>o/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</a:t>
            </a:r>
            <a:r>
              <a:rPr spc="-50" dirty="0"/>
              <a:t> </a:t>
            </a:r>
            <a:r>
              <a:rPr spc="30" dirty="0"/>
              <a:t>III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898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06411"/>
            <a:ext cx="4048125" cy="14724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80" dirty="0" err="1">
                <a:latin typeface="LM Sans 10"/>
                <a:cs typeface="LM Sans 10"/>
              </a:rPr>
              <a:t>Generaliza</a:t>
            </a:r>
            <a:r>
              <a:rPr lang="pt-BR" sz="1100" b="1" spc="-80" dirty="0" err="1">
                <a:latin typeface="LM Sans 10"/>
                <a:cs typeface="LM Sans 10"/>
              </a:rPr>
              <a:t>çã</a:t>
            </a:r>
            <a:r>
              <a:rPr sz="1100" b="1" spc="-80" dirty="0">
                <a:latin typeface="LM Sans 10"/>
                <a:cs typeface="LM Sans 10"/>
              </a:rPr>
              <a:t>o: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an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lise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conjunto de classes </a:t>
            </a:r>
            <a:r>
              <a:rPr sz="1100" spc="-10" dirty="0">
                <a:latin typeface="LM Sans 10"/>
                <a:cs typeface="LM Sans 10"/>
              </a:rPr>
              <a:t>que  </a:t>
            </a:r>
            <a:r>
              <a:rPr sz="1100" spc="-5" dirty="0" err="1">
                <a:latin typeface="LM Sans 10"/>
                <a:cs typeface="LM Sans 10"/>
              </a:rPr>
              <a:t>identifica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comuns,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60" dirty="0">
                <a:latin typeface="LM Sans 10"/>
                <a:cs typeface="LM Sans 10"/>
              </a:rPr>
              <a:t>gen</a:t>
            </a:r>
            <a:r>
              <a:rPr lang="pt-BR" sz="1100" spc="-60" dirty="0">
                <a:latin typeface="LM Sans 10"/>
                <a:cs typeface="LM Sans 10"/>
              </a:rPr>
              <a:t>é</a:t>
            </a:r>
            <a:r>
              <a:rPr sz="1100" spc="-60" dirty="0" err="1">
                <a:latin typeface="LM Sans 10"/>
                <a:cs typeface="LM Sans 10"/>
              </a:rPr>
              <a:t>rica</a:t>
            </a:r>
            <a:r>
              <a:rPr sz="1100" spc="-60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qual </a:t>
            </a:r>
            <a:r>
              <a:rPr sz="1100" spc="-50" dirty="0" err="1">
                <a:latin typeface="LM Sans 10"/>
                <a:cs typeface="LM Sans 10"/>
              </a:rPr>
              <a:t>especificar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essas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40" dirty="0" err="1">
                <a:latin typeface="LM Sans 10"/>
                <a:cs typeface="LM Sans 10"/>
              </a:rPr>
              <a:t>caracter</a:t>
            </a:r>
            <a:r>
              <a:rPr lang="pt-BR" sz="1100" spc="-40" dirty="0">
                <a:latin typeface="LM Sans 10"/>
                <a:cs typeface="LM Sans 10"/>
              </a:rPr>
              <a:t>í</a:t>
            </a:r>
            <a:r>
              <a:rPr sz="1100" spc="-40" dirty="0" err="1">
                <a:latin typeface="LM Sans 10"/>
                <a:cs typeface="LM Sans 10"/>
              </a:rPr>
              <a:t>sticas</a:t>
            </a:r>
            <a:r>
              <a:rPr sz="1100" spc="-4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471170">
              <a:lnSpc>
                <a:spcPct val="102600"/>
              </a:lnSpc>
              <a:spcBef>
                <a:spcPts val="300"/>
              </a:spcBef>
            </a:pPr>
            <a:r>
              <a:rPr sz="1100" b="1" spc="-75" dirty="0" err="1">
                <a:latin typeface="LM Sans 10"/>
                <a:cs typeface="LM Sans 10"/>
              </a:rPr>
              <a:t>Especializa</a:t>
            </a:r>
            <a:r>
              <a:rPr lang="pt-BR" sz="1100" b="1" spc="-75" dirty="0" err="1">
                <a:latin typeface="LM Sans 10"/>
                <a:cs typeface="LM Sans 10"/>
              </a:rPr>
              <a:t>çã</a:t>
            </a:r>
            <a:r>
              <a:rPr sz="1100" b="1" spc="-75" dirty="0">
                <a:latin typeface="LM Sans 10"/>
                <a:cs typeface="LM Sans 10"/>
              </a:rPr>
              <a:t>o: </a:t>
            </a:r>
            <a:r>
              <a:rPr sz="1100" spc="-110" dirty="0">
                <a:latin typeface="LM Sans 10"/>
                <a:cs typeface="LM Sans 10"/>
              </a:rPr>
              <a:t>opera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a partir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classe,  identifica-se </a:t>
            </a:r>
            <a:r>
              <a:rPr sz="1100" spc="-10" dirty="0">
                <a:latin typeface="LM Sans 10"/>
                <a:cs typeface="LM Sans 10"/>
              </a:rPr>
              <a:t>uma ou </a:t>
            </a:r>
            <a:r>
              <a:rPr sz="1100" spc="-5" dirty="0">
                <a:latin typeface="LM Sans 10"/>
                <a:cs typeface="LM Sans 10"/>
              </a:rPr>
              <a:t>mais subclasses, </a:t>
            </a:r>
            <a:r>
              <a:rPr sz="1100" spc="-10" dirty="0">
                <a:latin typeface="LM Sans 10"/>
                <a:cs typeface="LM Sans 10"/>
              </a:rPr>
              <a:t>cada uma </a:t>
            </a:r>
            <a:r>
              <a:rPr sz="1100" spc="-5" dirty="0" err="1">
                <a:latin typeface="LM Sans 10"/>
                <a:cs typeface="LM Sans 10"/>
              </a:rPr>
              <a:t>especificando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adicionais</a:t>
            </a:r>
            <a:r>
              <a:rPr lang="pt-BR" sz="1100" spc="-5" dirty="0">
                <a:latin typeface="LM Sans 10"/>
                <a:cs typeface="LM Sans 10"/>
              </a:rPr>
              <a:t> em relação à classe geral.</a:t>
            </a:r>
          </a:p>
          <a:p>
            <a:pPr marL="12700" marR="471170">
              <a:lnSpc>
                <a:spcPct val="102600"/>
              </a:lnSpc>
              <a:spcBef>
                <a:spcPts val="300"/>
              </a:spcBef>
            </a:pPr>
            <a:r>
              <a:rPr lang="pt-BR" sz="1100" spc="-10" dirty="0">
                <a:latin typeface="LM Sans 10"/>
                <a:cs typeface="LM Sans 10"/>
              </a:rPr>
              <a:t>A </a:t>
            </a:r>
            <a:r>
              <a:rPr lang="pt-BR" sz="1100" spc="-100" dirty="0">
                <a:latin typeface="LM Sans 10"/>
                <a:cs typeface="LM Sans 10"/>
              </a:rPr>
              <a:t>abstração </a:t>
            </a:r>
            <a:r>
              <a:rPr lang="pt-BR" sz="1100" spc="-5" dirty="0">
                <a:latin typeface="LM Sans 10"/>
                <a:cs typeface="LM Sans 10"/>
              </a:rPr>
              <a:t>de </a:t>
            </a:r>
            <a:r>
              <a:rPr lang="pt-BR" sz="1100" spc="-75" dirty="0">
                <a:latin typeface="LM Sans 10"/>
                <a:cs typeface="LM Sans 10"/>
              </a:rPr>
              <a:t>generalização </a:t>
            </a:r>
            <a:r>
              <a:rPr lang="pt-BR" sz="1100" spc="-5" dirty="0">
                <a:latin typeface="LM Sans 10"/>
                <a:cs typeface="LM Sans 10"/>
              </a:rPr>
              <a:t>e </a:t>
            </a:r>
            <a:r>
              <a:rPr lang="pt-BR" sz="1100" spc="-70" dirty="0">
                <a:latin typeface="LM Sans 10"/>
                <a:cs typeface="LM Sans 10"/>
              </a:rPr>
              <a:t>especialização é dependente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lang="pt-BR" sz="1100" spc="-10" dirty="0">
                <a:latin typeface="LM Sans 10"/>
                <a:cs typeface="LM Sans 10"/>
              </a:rPr>
              <a:t>do  </a:t>
            </a:r>
            <a:r>
              <a:rPr lang="pt-BR" sz="1100" spc="-5" dirty="0">
                <a:latin typeface="LM Sans 10"/>
                <a:cs typeface="LM Sans 10"/>
              </a:rPr>
              <a:t>contexto </a:t>
            </a:r>
            <a:r>
              <a:rPr lang="pt-BR" sz="1100" spc="-10" dirty="0">
                <a:latin typeface="LM Sans 10"/>
                <a:cs typeface="LM Sans 10"/>
              </a:rPr>
              <a:t>do problema.</a:t>
            </a:r>
            <a:r>
              <a:rPr lang="pt-BR" sz="1100" spc="110" dirty="0">
                <a:latin typeface="LM Sans 10"/>
                <a:cs typeface="LM Sans 10"/>
              </a:rPr>
              <a:t> </a:t>
            </a:r>
            <a:r>
              <a:rPr lang="pt-BR" sz="1100" spc="-5" dirty="0">
                <a:latin typeface="LM Sans 10"/>
                <a:cs typeface="LM Sans 10"/>
              </a:rPr>
              <a:t>Exemplo:</a:t>
            </a:r>
            <a:endParaRPr lang="pt-BR"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440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9823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134" y="2469940"/>
            <a:ext cx="1479550" cy="716280"/>
            <a:chOff x="524134" y="2469940"/>
            <a:chExt cx="1479550" cy="716280"/>
          </a:xfrm>
        </p:grpSpPr>
        <p:sp>
          <p:nvSpPr>
            <p:cNvPr id="8" name="object 8"/>
            <p:cNvSpPr/>
            <p:nvPr/>
          </p:nvSpPr>
          <p:spPr>
            <a:xfrm>
              <a:off x="992588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90" h="131444">
                  <a:moveTo>
                    <a:pt x="0" y="131246"/>
                  </a:moveTo>
                  <a:lnTo>
                    <a:pt x="0" y="27444"/>
                  </a:lnTo>
                  <a:lnTo>
                    <a:pt x="504004" y="27444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931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90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6593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504004" y="131246"/>
                  </a:moveTo>
                  <a:lnTo>
                    <a:pt x="504004" y="27444"/>
                  </a:ln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931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90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74" y="2676136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931830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931830" y="507344"/>
                  </a:lnTo>
                  <a:lnTo>
                    <a:pt x="93183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74" y="2676136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0" y="507344"/>
                  </a:moveTo>
                  <a:lnTo>
                    <a:pt x="931830" y="507344"/>
                  </a:lnTo>
                  <a:lnTo>
                    <a:pt x="931830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932180" h="507364">
                  <a:moveTo>
                    <a:pt x="931831" y="249248"/>
                  </a:moveTo>
                  <a:lnTo>
                    <a:pt x="0" y="249248"/>
                  </a:lnTo>
                </a:path>
                <a:path w="932180" h="507364">
                  <a:moveTo>
                    <a:pt x="931831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75744" y="1953597"/>
          <a:ext cx="63690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6674" y="2676136"/>
            <a:ext cx="93218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5" dirty="0">
                <a:latin typeface="LM Sans 10"/>
                <a:cs typeface="LM Sans 10"/>
              </a:rPr>
              <a:t>Trabalhador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5521" y="2673605"/>
            <a:ext cx="830580" cy="512445"/>
            <a:chOff x="1585521" y="2673605"/>
            <a:chExt cx="830580" cy="512445"/>
          </a:xfrm>
        </p:grpSpPr>
        <p:sp>
          <p:nvSpPr>
            <p:cNvPr id="17" name="object 17"/>
            <p:cNvSpPr/>
            <p:nvPr/>
          </p:nvSpPr>
          <p:spPr>
            <a:xfrm>
              <a:off x="1588052" y="2676136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825089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825089" y="507344"/>
                  </a:lnTo>
                  <a:lnTo>
                    <a:pt x="82508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8052" y="2676136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0" y="507344"/>
                  </a:moveTo>
                  <a:lnTo>
                    <a:pt x="825089" y="507344"/>
                  </a:lnTo>
                  <a:lnTo>
                    <a:pt x="825089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825500" h="507364">
                  <a:moveTo>
                    <a:pt x="825090" y="249248"/>
                  </a:moveTo>
                  <a:lnTo>
                    <a:pt x="0" y="249248"/>
                  </a:lnTo>
                </a:path>
                <a:path w="825500" h="507364">
                  <a:moveTo>
                    <a:pt x="825090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88052" y="2676136"/>
            <a:ext cx="82550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Estudante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92730" y="2469940"/>
            <a:ext cx="1352550" cy="716280"/>
            <a:chOff x="2692730" y="2469940"/>
            <a:chExt cx="1352550" cy="716280"/>
          </a:xfrm>
        </p:grpSpPr>
        <p:sp>
          <p:nvSpPr>
            <p:cNvPr id="21" name="object 21"/>
            <p:cNvSpPr/>
            <p:nvPr/>
          </p:nvSpPr>
          <p:spPr>
            <a:xfrm>
              <a:off x="3034393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0" y="131246"/>
                  </a:moveTo>
                  <a:lnTo>
                    <a:pt x="0" y="27444"/>
                  </a:lnTo>
                  <a:lnTo>
                    <a:pt x="504004" y="27444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8735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8397" y="2542359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504004" y="131246"/>
                  </a:moveTo>
                  <a:lnTo>
                    <a:pt x="504004" y="27444"/>
                  </a:ln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8735" y="247248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5270" y="2676136"/>
              <a:ext cx="678815" cy="507365"/>
            </a:xfrm>
            <a:custGeom>
              <a:avLst/>
              <a:gdLst/>
              <a:ahLst/>
              <a:cxnLst/>
              <a:rect l="l" t="t" r="r" b="b"/>
              <a:pathLst>
                <a:path w="678814" h="507364">
                  <a:moveTo>
                    <a:pt x="678248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78248" y="507344"/>
                  </a:lnTo>
                  <a:lnTo>
                    <a:pt x="67824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5270" y="2676136"/>
              <a:ext cx="678815" cy="507365"/>
            </a:xfrm>
            <a:custGeom>
              <a:avLst/>
              <a:gdLst/>
              <a:ahLst/>
              <a:cxnLst/>
              <a:rect l="l" t="t" r="r" b="b"/>
              <a:pathLst>
                <a:path w="678814" h="507364">
                  <a:moveTo>
                    <a:pt x="0" y="507344"/>
                  </a:moveTo>
                  <a:lnTo>
                    <a:pt x="678248" y="507344"/>
                  </a:lnTo>
                  <a:lnTo>
                    <a:pt x="678248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78814" h="507364">
                  <a:moveTo>
                    <a:pt x="678247" y="249248"/>
                  </a:moveTo>
                  <a:lnTo>
                    <a:pt x="0" y="249248"/>
                  </a:lnTo>
                </a:path>
                <a:path w="678814" h="507364">
                  <a:moveTo>
                    <a:pt x="678247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17549" y="1953597"/>
          <a:ext cx="63690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695270" y="2676136"/>
            <a:ext cx="67881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Crianca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23856" y="2673605"/>
            <a:ext cx="637540" cy="512445"/>
            <a:chOff x="3723856" y="2673605"/>
            <a:chExt cx="637540" cy="512445"/>
          </a:xfrm>
        </p:grpSpPr>
        <p:sp>
          <p:nvSpPr>
            <p:cNvPr id="30" name="object 30"/>
            <p:cNvSpPr/>
            <p:nvPr/>
          </p:nvSpPr>
          <p:spPr>
            <a:xfrm>
              <a:off x="3726386" y="2676136"/>
              <a:ext cx="632460" cy="507365"/>
            </a:xfrm>
            <a:custGeom>
              <a:avLst/>
              <a:gdLst/>
              <a:ahLst/>
              <a:cxnLst/>
              <a:rect l="l" t="t" r="r" b="b"/>
              <a:pathLst>
                <a:path w="632460" h="507364">
                  <a:moveTo>
                    <a:pt x="632029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32029" y="507344"/>
                  </a:lnTo>
                  <a:lnTo>
                    <a:pt x="63202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6386" y="2676136"/>
              <a:ext cx="632460" cy="507365"/>
            </a:xfrm>
            <a:custGeom>
              <a:avLst/>
              <a:gdLst/>
              <a:ahLst/>
              <a:cxnLst/>
              <a:rect l="l" t="t" r="r" b="b"/>
              <a:pathLst>
                <a:path w="632460" h="507364">
                  <a:moveTo>
                    <a:pt x="0" y="507344"/>
                  </a:moveTo>
                  <a:lnTo>
                    <a:pt x="632029" y="507344"/>
                  </a:lnTo>
                  <a:lnTo>
                    <a:pt x="632029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32460" h="507364">
                  <a:moveTo>
                    <a:pt x="632029" y="249248"/>
                  </a:moveTo>
                  <a:lnTo>
                    <a:pt x="0" y="249248"/>
                  </a:lnTo>
                </a:path>
                <a:path w="632460" h="507364">
                  <a:moveTo>
                    <a:pt x="632029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26386" y="2676136"/>
            <a:ext cx="63246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Adulto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F2EBE75B-926C-4DD0-B202-EB1945291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Agrega</a:t>
            </a:r>
            <a:r>
              <a:rPr lang="pt-BR" spc="-90" dirty="0" err="1"/>
              <a:t>çã</a:t>
            </a:r>
            <a:r>
              <a:rPr spc="-90" dirty="0"/>
              <a:t>o/</a:t>
            </a:r>
            <a:r>
              <a:rPr spc="-90" dirty="0" err="1"/>
              <a:t>Decomposi</a:t>
            </a:r>
            <a:r>
              <a:rPr lang="pt-BR" spc="-90" dirty="0" err="1"/>
              <a:t>çã</a:t>
            </a:r>
            <a:r>
              <a:rPr spc="-90" dirty="0"/>
              <a:t>o</a:t>
            </a:r>
            <a:r>
              <a:rPr spc="30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18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88377"/>
            <a:ext cx="4067810" cy="25954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191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divididas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dois grupos: 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b="1" spc="-100" dirty="0" err="1">
                <a:latin typeface="LM Sans 10"/>
                <a:cs typeface="LM Sans 10"/>
              </a:rPr>
              <a:t>composi</a:t>
            </a:r>
            <a:r>
              <a:rPr lang="pt-BR" sz="1100" b="1" spc="-100" dirty="0" err="1">
                <a:latin typeface="LM Sans 10"/>
                <a:cs typeface="LM Sans 10"/>
              </a:rPr>
              <a:t>çã</a:t>
            </a:r>
            <a:r>
              <a:rPr sz="1100" b="1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140" dirty="0">
                <a:latin typeface="LM Sans 10"/>
                <a:cs typeface="LM Sans 10"/>
              </a:rPr>
              <a:t> </a:t>
            </a:r>
            <a:r>
              <a:rPr sz="1100" b="1" spc="-170" dirty="0">
                <a:latin typeface="LM Sans 10"/>
                <a:cs typeface="LM Sans 10"/>
              </a:rPr>
              <a:t>a</a:t>
            </a:r>
            <a:r>
              <a:rPr lang="pt-BR" sz="1100" b="1" spc="-170" dirty="0" err="1">
                <a:latin typeface="LM Sans 10"/>
                <a:cs typeface="LM Sans 10"/>
              </a:rPr>
              <a:t>çã</a:t>
            </a:r>
            <a:r>
              <a:rPr sz="1100" b="1" spc="-170" dirty="0">
                <a:latin typeface="LM Sans 10"/>
                <a:cs typeface="LM Sans 10"/>
              </a:rPr>
              <a:t>o</a:t>
            </a:r>
            <a:r>
              <a:rPr sz="1100" spc="-17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 marR="285750" algn="just">
              <a:lnSpc>
                <a:spcPct val="102600"/>
              </a:lnSpc>
              <a:spcBef>
                <a:spcPts val="300"/>
              </a:spcBef>
            </a:pPr>
            <a:r>
              <a:rPr sz="1100" b="1" spc="-200" dirty="0">
                <a:latin typeface="LM Sans 10"/>
                <a:cs typeface="LM Sans 10"/>
              </a:rPr>
              <a:t>A</a:t>
            </a:r>
            <a:r>
              <a:rPr lang="pt-BR" sz="1100" b="1" spc="-200" dirty="0" err="1">
                <a:latin typeface="LM Sans 10"/>
                <a:cs typeface="LM Sans 10"/>
              </a:rPr>
              <a:t>çã</a:t>
            </a:r>
            <a:r>
              <a:rPr sz="1100" b="1" spc="-2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diz respeito </a:t>
            </a:r>
            <a:r>
              <a:rPr sz="1100" spc="-10" dirty="0" err="1">
                <a:latin typeface="LM Sans 10"/>
                <a:cs typeface="LM Sans 10"/>
              </a:rPr>
              <a:t>aos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servi</a:t>
            </a:r>
            <a:r>
              <a:rPr lang="pt-BR" sz="1100" spc="-60" dirty="0">
                <a:latin typeface="LM Sans 10"/>
                <a:cs typeface="LM Sans 10"/>
              </a:rPr>
              <a:t>ç</a:t>
            </a:r>
            <a:r>
              <a:rPr sz="1100" spc="-60" dirty="0" err="1">
                <a:latin typeface="LM Sans 10"/>
                <a:cs typeface="LM Sans 10"/>
              </a:rPr>
              <a:t>os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objeto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executar </a:t>
            </a:r>
            <a:r>
              <a:rPr sz="1100" spc="-5" dirty="0">
                <a:latin typeface="LM Sans 10"/>
                <a:cs typeface="LM Sans 10"/>
              </a:rPr>
              <a:t>(ex.: 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</a:t>
            </a:r>
            <a:r>
              <a:rPr sz="1100" spc="-10" dirty="0">
                <a:latin typeface="LM Sans 10"/>
                <a:cs typeface="LM Sans 10"/>
              </a:rPr>
              <a:t> da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</a:t>
            </a:r>
            <a:r>
              <a:rPr lang="pt-BR"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vel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de </a:t>
            </a:r>
            <a:r>
              <a:rPr sz="1100" u="sng" spc="-8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</a:t>
            </a:r>
            <a:r>
              <a:rPr lang="pt-BR" sz="1100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í</a:t>
            </a:r>
            <a:r>
              <a:rPr sz="1100" u="sng" spc="-8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culo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automotor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executar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65" dirty="0" err="1">
                <a:latin typeface="LM Sans 10"/>
                <a:cs typeface="LM Sans 10"/>
              </a:rPr>
              <a:t>servi</a:t>
            </a:r>
            <a:r>
              <a:rPr lang="pt-BR" sz="1100" spc="-65" dirty="0">
                <a:latin typeface="LM Sans 10"/>
                <a:cs typeface="LM Sans 10"/>
              </a:rPr>
              <a:t>ç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movimenta-se</a:t>
            </a:r>
            <a:r>
              <a:rPr sz="1100" spc="-5" dirty="0">
                <a:latin typeface="LM Sans 10"/>
                <a:cs typeface="LM Sans 10"/>
              </a:rPr>
              <a:t> (por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heran</a:t>
            </a:r>
            <a:r>
              <a:rPr lang="pt-BR" sz="1100" spc="-55" dirty="0">
                <a:latin typeface="LM Sans 10"/>
                <a:cs typeface="LM Sans 10"/>
              </a:rPr>
              <a:t>ç</a:t>
            </a:r>
            <a:r>
              <a:rPr sz="1100" spc="-55" dirty="0">
                <a:latin typeface="LM Sans 10"/>
                <a:cs typeface="LM Sans 10"/>
              </a:rPr>
              <a:t>a).</a:t>
            </a:r>
            <a:endParaRPr sz="1100" dirty="0">
              <a:latin typeface="LM Sans 10"/>
              <a:cs typeface="LM Sans 10"/>
            </a:endParaRPr>
          </a:p>
          <a:p>
            <a:pPr marL="12700" marR="183515">
              <a:lnSpc>
                <a:spcPct val="102600"/>
              </a:lnSpc>
              <a:spcBef>
                <a:spcPts val="300"/>
              </a:spcBef>
            </a:pPr>
            <a:r>
              <a:rPr sz="1100" b="1" spc="-100" dirty="0" err="1">
                <a:latin typeface="LM Sans 10"/>
                <a:cs typeface="LM Sans 10"/>
              </a:rPr>
              <a:t>Composi</a:t>
            </a:r>
            <a:r>
              <a:rPr lang="pt-BR" sz="1100" b="1" spc="-100" dirty="0" err="1">
                <a:latin typeface="LM Sans 10"/>
                <a:cs typeface="LM Sans 10"/>
              </a:rPr>
              <a:t>çã</a:t>
            </a:r>
            <a:r>
              <a:rPr sz="1100" b="1" spc="-100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diz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respeito</a:t>
            </a:r>
            <a:r>
              <a:rPr lang="pt-BR" sz="1100" spc="-5" dirty="0">
                <a:latin typeface="LM Sans 10"/>
                <a:cs typeface="LM Sans 10"/>
              </a:rPr>
              <a:t> à </a:t>
            </a:r>
            <a:r>
              <a:rPr sz="1100" spc="-80" dirty="0" err="1">
                <a:latin typeface="LM Sans 10"/>
                <a:cs typeface="LM Sans 10"/>
              </a:rPr>
              <a:t>constitui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objeto (ex.: se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 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pertence</a:t>
            </a:r>
            <a:r>
              <a:rPr lang="pt-BR" sz="1100" spc="-5" dirty="0">
                <a:latin typeface="LM Sans 10"/>
                <a:cs typeface="LM Sans 10"/>
              </a:rPr>
              <a:t> à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Autom</a:t>
            </a:r>
            <a:r>
              <a:rPr lang="pt-BR"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ó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vel</a:t>
            </a:r>
            <a:r>
              <a:rPr sz="1100" spc="-55" dirty="0">
                <a:latin typeface="LM Sans 10"/>
                <a:cs typeface="LM Sans 10"/>
              </a:rPr>
              <a:t>, </a:t>
            </a:r>
            <a:r>
              <a:rPr sz="1100" spc="-100" dirty="0" err="1">
                <a:latin typeface="LM Sans 10"/>
                <a:cs typeface="LM Sans 10"/>
              </a:rPr>
              <a:t>ent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composto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elementos tais  como: </a:t>
            </a:r>
            <a:r>
              <a:rPr sz="1100" spc="-15" dirty="0">
                <a:latin typeface="LM Sans 10"/>
                <a:cs typeface="LM Sans 10"/>
              </a:rPr>
              <a:t>motor, </a:t>
            </a:r>
            <a:r>
              <a:rPr sz="1100" spc="-5" dirty="0">
                <a:latin typeface="LM Sans 10"/>
                <a:cs typeface="LM Sans 10"/>
              </a:rPr>
              <a:t>porta-malas, placa,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etc)</a:t>
            </a:r>
            <a:endParaRPr sz="1100" dirty="0">
              <a:latin typeface="LM Sans 10"/>
              <a:cs typeface="LM Sans 10"/>
            </a:endParaRPr>
          </a:p>
          <a:p>
            <a:pPr marL="12700" marR="23367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Alguns elementos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expressos como </a:t>
            </a:r>
            <a:r>
              <a:rPr sz="1100" b="1" spc="-10" dirty="0">
                <a:latin typeface="LM Sans 10"/>
                <a:cs typeface="LM Sans 10"/>
              </a:rPr>
              <a:t>simples </a:t>
            </a:r>
            <a:r>
              <a:rPr sz="1100" b="1" spc="-15" dirty="0">
                <a:latin typeface="LM Sans 10"/>
                <a:cs typeface="LM Sans 10"/>
              </a:rPr>
              <a:t>valores </a:t>
            </a:r>
            <a:r>
              <a:rPr sz="1100" spc="-5" dirty="0">
                <a:latin typeface="LM Sans 10"/>
                <a:cs typeface="LM Sans 10"/>
              </a:rPr>
              <a:t>(no  nosso caso, quantidades), tais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5" dirty="0">
                <a:latin typeface="LM Sans 10"/>
                <a:cs typeface="LM Sans 10"/>
              </a:rPr>
              <a:t>chassis </a:t>
            </a:r>
            <a:r>
              <a:rPr sz="1100" spc="-10" dirty="0">
                <a:latin typeface="LM Sans 10"/>
                <a:cs typeface="LM Sans 10"/>
              </a:rPr>
              <a:t>ou ano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fabrica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Outros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objetos</a:t>
            </a:r>
            <a:r>
              <a:rPr sz="1100" spc="-5" dirty="0">
                <a:latin typeface="LM Sans 10"/>
                <a:cs typeface="LM Sans 10"/>
              </a:rPr>
              <a:t> distintos pertencentes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outras classes (ex.: </a:t>
            </a:r>
            <a:r>
              <a:rPr sz="1100" spc="-15" dirty="0">
                <a:latin typeface="LM Sans 10"/>
                <a:cs typeface="LM Sans 10"/>
              </a:rPr>
              <a:t>motor 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Vectra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</a:t>
            </a:r>
            <a:r>
              <a:rPr sz="1100" spc="-5" dirty="0">
                <a:latin typeface="LM Sans 10"/>
                <a:cs typeface="LM Sans 10"/>
              </a:rPr>
              <a:t>objeto, </a:t>
            </a:r>
            <a:r>
              <a:rPr sz="1100" spc="-5" dirty="0" err="1">
                <a:latin typeface="LM Sans 10"/>
                <a:cs typeface="LM Sans 10"/>
              </a:rPr>
              <a:t>pertencente</a:t>
            </a:r>
            <a:r>
              <a:rPr lang="pt-BR" sz="1100" spc="-5" dirty="0">
                <a:latin typeface="LM Sans 10"/>
                <a:cs typeface="LM Sans 10"/>
              </a:rPr>
              <a:t> à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Motor</a:t>
            </a:r>
            <a:r>
              <a:rPr sz="1100" spc="-15" dirty="0">
                <a:latin typeface="LM Sans 10"/>
                <a:cs typeface="LM Sans 10"/>
              </a:rPr>
              <a:t>; </a:t>
            </a:r>
            <a:r>
              <a:rPr sz="1100" spc="-5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mesmo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porta-malas do Vectra</a:t>
            </a:r>
            <a:r>
              <a:rPr sz="1100" spc="-10" dirty="0">
                <a:latin typeface="LM Sans 10"/>
                <a:cs typeface="LM Sans 10"/>
              </a:rPr>
              <a:t> que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constitui-se </a:t>
            </a:r>
            <a:r>
              <a:rPr sz="1100" spc="-10" dirty="0">
                <a:latin typeface="LM Sans 10"/>
                <a:cs typeface="LM Sans 10"/>
              </a:rPr>
              <a:t>em um  </a:t>
            </a:r>
            <a:r>
              <a:rPr sz="1100" spc="-5" dirty="0">
                <a:latin typeface="LM Sans 10"/>
                <a:cs typeface="LM Sans 10"/>
              </a:rPr>
              <a:t>objeto).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5393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811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622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4440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31E5794-0C51-418F-9670-E30F02959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44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Ementa e</a:t>
            </a:r>
            <a:r>
              <a:rPr spc="-50" dirty="0"/>
              <a:t> </a:t>
            </a:r>
            <a:r>
              <a:rPr spc="10" dirty="0"/>
              <a:t>objetivos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6005"/>
            <a:ext cx="4483735" cy="629285"/>
            <a:chOff x="87743" y="456005"/>
            <a:chExt cx="4483735" cy="629285"/>
          </a:xfrm>
        </p:grpSpPr>
        <p:sp>
          <p:nvSpPr>
            <p:cNvPr id="4" name="object 4"/>
            <p:cNvSpPr/>
            <p:nvPr/>
          </p:nvSpPr>
          <p:spPr>
            <a:xfrm>
              <a:off x="87743" y="45600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98329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344" y="970597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0311" y="506564"/>
              <a:ext cx="50749" cy="476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500425"/>
              <a:ext cx="4432935" cy="534035"/>
            </a:xfrm>
            <a:custGeom>
              <a:avLst/>
              <a:gdLst/>
              <a:ahLst/>
              <a:cxnLst/>
              <a:rect l="l" t="t" r="r" b="b"/>
              <a:pathLst>
                <a:path w="4432935" h="534035">
                  <a:moveTo>
                    <a:pt x="4432567" y="0"/>
                  </a:moveTo>
                  <a:lnTo>
                    <a:pt x="0" y="0"/>
                  </a:lnTo>
                  <a:lnTo>
                    <a:pt x="0" y="482871"/>
                  </a:lnTo>
                  <a:lnTo>
                    <a:pt x="4008" y="502596"/>
                  </a:lnTo>
                  <a:lnTo>
                    <a:pt x="14922" y="518749"/>
                  </a:lnTo>
                  <a:lnTo>
                    <a:pt x="31075" y="529663"/>
                  </a:lnTo>
                  <a:lnTo>
                    <a:pt x="50800" y="533672"/>
                  </a:lnTo>
                  <a:lnTo>
                    <a:pt x="4381767" y="533672"/>
                  </a:lnTo>
                  <a:lnTo>
                    <a:pt x="4401492" y="529663"/>
                  </a:lnTo>
                  <a:lnTo>
                    <a:pt x="4417644" y="518749"/>
                  </a:lnTo>
                  <a:lnTo>
                    <a:pt x="4428558" y="502596"/>
                  </a:lnTo>
                  <a:lnTo>
                    <a:pt x="4432567" y="48287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544663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4">
                  <a:moveTo>
                    <a:pt x="0" y="4576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5319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5192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1" y="5065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81089" y="143703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216327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470698"/>
            <a:ext cx="4357370" cy="250074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6675">
              <a:lnSpc>
                <a:spcPct val="102699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Ementa: </a:t>
            </a:r>
            <a:r>
              <a:rPr sz="1100" spc="-5" dirty="0">
                <a:latin typeface="LM Sans 10"/>
                <a:cs typeface="LM Sans 10"/>
              </a:rPr>
              <a:t>Modelagem conceitual: </a:t>
            </a:r>
            <a:r>
              <a:rPr lang="pt-BR" sz="1100" spc="-100" dirty="0">
                <a:latin typeface="LM Sans 10"/>
                <a:cs typeface="LM Sans 10"/>
              </a:rPr>
              <a:t>Abstração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lang="pt-BR" sz="1100" spc="-75" dirty="0">
                <a:latin typeface="LM Sans 10"/>
                <a:cs typeface="LM Sans 10"/>
              </a:rPr>
              <a:t>Representação</a:t>
            </a:r>
            <a:r>
              <a:rPr sz="1100" spc="-75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Modelo  de Objetos: </a:t>
            </a:r>
            <a:r>
              <a:rPr sz="1100" spc="-10" dirty="0">
                <a:latin typeface="LM Sans 10"/>
                <a:cs typeface="LM Sans 10"/>
              </a:rPr>
              <a:t>Classes </a:t>
            </a:r>
            <a:r>
              <a:rPr sz="1100" spc="-5" dirty="0">
                <a:latin typeface="LM Sans 10"/>
                <a:cs typeface="LM Sans 10"/>
              </a:rPr>
              <a:t>e Objetos, </a:t>
            </a:r>
            <a:r>
              <a:rPr sz="1100" spc="-90" dirty="0" err="1">
                <a:latin typeface="LM Sans 10"/>
                <a:cs typeface="LM Sans 10"/>
              </a:rPr>
              <a:t>Comunica</a:t>
            </a:r>
            <a:r>
              <a:rPr lang="pt-BR" sz="1100" spc="-90" dirty="0" err="1">
                <a:latin typeface="LM Sans 10"/>
                <a:cs typeface="LM Sans 10"/>
              </a:rPr>
              <a:t>ção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dirty="0">
                <a:latin typeface="LM Sans 10"/>
                <a:cs typeface="LM Sans 10"/>
              </a:rPr>
              <a:t>troca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mensagens.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0" dirty="0" err="1">
                <a:latin typeface="LM Sans 10"/>
                <a:cs typeface="LM Sans 10"/>
              </a:rPr>
              <a:t>Heran</a:t>
            </a:r>
            <a:r>
              <a:rPr lang="pt-BR" sz="1100" spc="-70" dirty="0">
                <a:latin typeface="LM Sans 10"/>
                <a:cs typeface="LM Sans 10"/>
              </a:rPr>
              <a:t>ç</a:t>
            </a:r>
            <a:r>
              <a:rPr sz="1100" spc="-7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5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Polimorfismo.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100" b="1" spc="-5" dirty="0">
                <a:latin typeface="LM Sans 10"/>
                <a:cs typeface="LM Sans 10"/>
              </a:rPr>
              <a:t>Objetivos: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595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Geral: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Apresentar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lang="pt-BR" sz="1100" spc="-135" dirty="0">
                <a:latin typeface="LM Sans 10"/>
                <a:cs typeface="LM Sans 10"/>
              </a:rPr>
              <a:t>noções 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lang="pt-BR" sz="1100" spc="-135" dirty="0">
                <a:latin typeface="LM Sans 10"/>
                <a:cs typeface="LM Sans 10"/>
              </a:rPr>
              <a:t>básicas 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ção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 err="1">
                <a:latin typeface="LM Sans 10"/>
                <a:cs typeface="LM Sans 10"/>
              </a:rPr>
              <a:t>computadores</a:t>
            </a:r>
            <a:r>
              <a:rPr sz="1100" spc="-10" dirty="0">
                <a:latin typeface="LM Sans 10"/>
                <a:cs typeface="LM Sans 10"/>
              </a:rPr>
              <a:t>, capacitando </a:t>
            </a:r>
            <a:r>
              <a:rPr sz="1100" spc="-5" dirty="0">
                <a:latin typeface="LM Sans 10"/>
                <a:cs typeface="LM Sans 10"/>
              </a:rPr>
              <a:t>os alunos </a:t>
            </a:r>
            <a:r>
              <a:rPr sz="1100" spc="-10" dirty="0">
                <a:latin typeface="LM Sans 10"/>
                <a:cs typeface="LM Sans 10"/>
              </a:rPr>
              <a:t>a analisar problemas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5" dirty="0" err="1">
                <a:latin typeface="LM Sans 10"/>
                <a:cs typeface="LM Sans 10"/>
              </a:rPr>
              <a:t>complexidade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b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 err="1">
                <a:latin typeface="LM Sans 10"/>
                <a:cs typeface="LM Sans 10"/>
              </a:rPr>
              <a:t>sica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projetar/</a:t>
            </a:r>
            <a:r>
              <a:rPr sz="1100" spc="-10" dirty="0" err="1">
                <a:latin typeface="LM Sans 10"/>
                <a:cs typeface="LM Sans 10"/>
              </a:rPr>
              <a:t>desenvolver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solu</a:t>
            </a:r>
            <a:r>
              <a:rPr lang="pt-BR" sz="1100" spc="-70" dirty="0" err="1">
                <a:latin typeface="LM Sans 10"/>
                <a:cs typeface="LM Sans 10"/>
              </a:rPr>
              <a:t>çõ</a:t>
            </a:r>
            <a:r>
              <a:rPr sz="1100" spc="-7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20" dirty="0">
                <a:latin typeface="LM Sans 10"/>
                <a:cs typeface="LM Sans 10"/>
              </a:rPr>
              <a:t>software </a:t>
            </a:r>
            <a:r>
              <a:rPr sz="1100" spc="-5" dirty="0">
                <a:latin typeface="LM Sans 10"/>
                <a:cs typeface="LM Sans 10"/>
              </a:rPr>
              <a:t>sob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dirty="0">
                <a:latin typeface="LM Sans 10"/>
                <a:cs typeface="LM Sans 10"/>
              </a:rPr>
              <a:t>perspectiva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5" dirty="0" err="1">
                <a:latin typeface="LM Sans 10"/>
                <a:cs typeface="LM Sans 10"/>
              </a:rPr>
              <a:t>orienta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Espec</a:t>
            </a:r>
            <a:r>
              <a:rPr lang="pt-BR" sz="1100" b="1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í</a:t>
            </a:r>
            <a:r>
              <a:rPr sz="1100" b="1" u="sng" spc="-5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ficos</a:t>
            </a: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:</a:t>
            </a:r>
            <a:r>
              <a:rPr sz="1100" b="1" spc="-55" dirty="0">
                <a:latin typeface="LM Sans 10"/>
                <a:cs typeface="LM Sans 10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5" dirty="0">
                <a:latin typeface="LM Sans 10"/>
                <a:cs typeface="LM Sans 10"/>
              </a:rPr>
              <a:t>Apresentar </a:t>
            </a:r>
            <a:r>
              <a:rPr sz="1100" spc="-5" dirty="0">
                <a:latin typeface="LM Sans 10"/>
                <a:cs typeface="LM Sans 10"/>
              </a:rPr>
              <a:t>os conceitos fundamentais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orientada a </a:t>
            </a:r>
            <a:r>
              <a:rPr sz="1100" spc="-5" dirty="0">
                <a:latin typeface="LM Sans 10"/>
                <a:cs typeface="LM Sans 10"/>
              </a:rPr>
              <a:t>objetos.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5" dirty="0">
                <a:latin typeface="LM Sans 10"/>
                <a:cs typeface="LM Sans 10"/>
              </a:rPr>
              <a:t>Capacitar </a:t>
            </a:r>
            <a:r>
              <a:rPr sz="1100" spc="-5" dirty="0">
                <a:latin typeface="LM Sans 10"/>
                <a:cs typeface="LM Sans 10"/>
              </a:rPr>
              <a:t>o aluno </a:t>
            </a:r>
            <a:r>
              <a:rPr sz="1100" spc="-10" dirty="0">
                <a:latin typeface="LM Sans 10"/>
                <a:cs typeface="LM Sans 10"/>
              </a:rPr>
              <a:t>a analisar problemas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5" dirty="0" err="1">
                <a:latin typeface="LM Sans 10"/>
                <a:cs typeface="LM Sans 10"/>
              </a:rPr>
              <a:t>complexidade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b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sica</a:t>
            </a:r>
            <a:r>
              <a:rPr sz="1100" spc="-7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abstraindo </a:t>
            </a:r>
            <a:r>
              <a:rPr sz="1100" spc="-5" dirty="0">
                <a:latin typeface="LM Sans 10"/>
                <a:cs typeface="LM Sans 10"/>
              </a:rPr>
              <a:t>e modelando e </a:t>
            </a:r>
            <a:r>
              <a:rPr sz="1100" spc="-5" dirty="0" err="1">
                <a:latin typeface="LM Sans 10"/>
                <a:cs typeface="LM Sans 10"/>
              </a:rPr>
              <a:t>implementando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10" dirty="0" err="1">
                <a:latin typeface="LM Sans 10"/>
                <a:cs typeface="LM Sans 10"/>
              </a:rPr>
              <a:t>solu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sob o enfoque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orientada a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  <a:p>
            <a:pPr marL="289560" marR="78740">
              <a:lnSpc>
                <a:spcPct val="102600"/>
              </a:lnSpc>
              <a:buClr>
                <a:srgbClr val="FF0000"/>
              </a:buClr>
              <a:buFont typeface="DejaVu Sans Condensed"/>
              <a:buChar char="•"/>
              <a:tabLst>
                <a:tab pos="405765" algn="l"/>
              </a:tabLst>
            </a:pPr>
            <a:r>
              <a:rPr sz="1100" spc="-5" dirty="0" err="1">
                <a:latin typeface="LM Sans 10"/>
                <a:cs typeface="LM Sans 10"/>
              </a:rPr>
              <a:t>Desenvolver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uma linguagem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orientada</a:t>
            </a:r>
            <a:r>
              <a:rPr sz="1100" spc="-10" dirty="0">
                <a:latin typeface="LM Sans 10"/>
                <a:cs typeface="LM Sans 10"/>
              </a:rPr>
              <a:t> a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372" y="3349288"/>
            <a:ext cx="7181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31 de julho de</a:t>
            </a:r>
            <a:r>
              <a:rPr sz="600" b="1" spc="-4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7493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2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F57E918-19DB-497A-8334-7DDC0CE87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18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Agrega</a:t>
            </a:r>
            <a:r>
              <a:rPr lang="pt-BR" spc="-90" dirty="0" err="1"/>
              <a:t>çã</a:t>
            </a:r>
            <a:r>
              <a:rPr spc="-90" dirty="0"/>
              <a:t>o/</a:t>
            </a:r>
            <a:r>
              <a:rPr spc="-90" dirty="0" err="1"/>
              <a:t>Decomposi</a:t>
            </a:r>
            <a:r>
              <a:rPr lang="pt-BR" spc="-90" dirty="0" err="1"/>
              <a:t>çã</a:t>
            </a:r>
            <a:r>
              <a:rPr spc="-90" dirty="0"/>
              <a:t>o</a:t>
            </a:r>
            <a:r>
              <a:rPr spc="30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86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385164"/>
            <a:ext cx="4086860" cy="21399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4480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objeto, portanto,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composto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outros objetos (no  </a:t>
            </a:r>
            <a:r>
              <a:rPr sz="1100" spc="-10" dirty="0">
                <a:latin typeface="LM Sans 10"/>
                <a:cs typeface="LM Sans 10"/>
              </a:rPr>
              <a:t>mundo </a:t>
            </a:r>
            <a:r>
              <a:rPr sz="1100" spc="-5" dirty="0">
                <a:latin typeface="LM Sans 10"/>
                <a:cs typeface="LM Sans 10"/>
              </a:rPr>
              <a:t>real, </a:t>
            </a:r>
            <a:r>
              <a:rPr sz="1100" spc="-5" dirty="0" err="1">
                <a:latin typeface="LM Sans 10"/>
                <a:cs typeface="LM Sans 10"/>
              </a:rPr>
              <a:t>isto</a:t>
            </a:r>
            <a:r>
              <a:rPr lang="pt-BR" sz="1100" spc="-5" dirty="0">
                <a:latin typeface="LM Sans 10"/>
                <a:cs typeface="LM Sans 10"/>
              </a:rPr>
              <a:t> é comum</a:t>
            </a:r>
            <a:r>
              <a:rPr sz="1100" spc="-10" dirty="0">
                <a:latin typeface="LM Sans 10"/>
                <a:cs typeface="LM Sans 10"/>
              </a:rPr>
              <a:t>).</a:t>
            </a:r>
            <a:endParaRPr sz="1100" dirty="0">
              <a:latin typeface="LM Sans 10"/>
              <a:cs typeface="LM Sans 10"/>
            </a:endParaRPr>
          </a:p>
          <a:p>
            <a:pPr marL="25400" marR="116839">
              <a:lnSpc>
                <a:spcPct val="102699"/>
              </a:lnSpc>
              <a:spcBef>
                <a:spcPts val="290"/>
              </a:spcBef>
            </a:pPr>
            <a:r>
              <a:rPr sz="1100" spc="-10" dirty="0">
                <a:latin typeface="LM Sans 10"/>
                <a:cs typeface="LM Sans 10"/>
              </a:rPr>
              <a:t>Ao </a:t>
            </a:r>
            <a:r>
              <a:rPr sz="1100" spc="-5" dirty="0">
                <a:latin typeface="LM Sans 10"/>
                <a:cs typeface="LM Sans 10"/>
              </a:rPr>
              <a:t>unir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conjunto de objetos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o objetivo de </a:t>
            </a:r>
            <a:r>
              <a:rPr sz="1100" spc="-15" dirty="0">
                <a:latin typeface="LM Sans 10"/>
                <a:cs typeface="LM Sans 10"/>
              </a:rPr>
              <a:t>formar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novo,  realiza-se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120" dirty="0">
                <a:latin typeface="LM Sans 10"/>
                <a:cs typeface="LM Sans 10"/>
              </a:rPr>
              <a:t>opera</a:t>
            </a:r>
            <a:r>
              <a:rPr lang="pt-BR" sz="1100" b="1" spc="-120" dirty="0" err="1">
                <a:latin typeface="LM Sans 10"/>
                <a:cs typeface="LM Sans 10"/>
              </a:rPr>
              <a:t>çã</a:t>
            </a:r>
            <a:r>
              <a:rPr sz="1100" b="1" spc="-120" dirty="0">
                <a:latin typeface="LM Sans 10"/>
                <a:cs typeface="LM Sans 10"/>
              </a:rPr>
              <a:t>o </a:t>
            </a:r>
            <a:r>
              <a:rPr sz="1100" b="1" spc="-5" dirty="0">
                <a:latin typeface="LM Sans 10"/>
                <a:cs typeface="LM Sans 10"/>
              </a:rPr>
              <a:t>de</a:t>
            </a:r>
            <a:r>
              <a:rPr sz="1100" b="1" spc="-170" dirty="0">
                <a:latin typeface="LM Sans 10"/>
                <a:cs typeface="LM Sans 10"/>
              </a:rPr>
              <a:t> </a:t>
            </a:r>
            <a:r>
              <a:rPr sz="1100" b="1" spc="-105" dirty="0" err="1">
                <a:latin typeface="LM Sans 10"/>
                <a:cs typeface="LM Sans 10"/>
              </a:rPr>
              <a:t>agrega</a:t>
            </a:r>
            <a:r>
              <a:rPr lang="pt-BR" sz="1100" b="1" spc="-105" dirty="0" err="1">
                <a:latin typeface="LM Sans 10"/>
                <a:cs typeface="LM Sans 10"/>
              </a:rPr>
              <a:t>çã</a:t>
            </a:r>
            <a:r>
              <a:rPr sz="1100" b="1" spc="-105" dirty="0">
                <a:latin typeface="LM Sans 10"/>
                <a:cs typeface="LM Sans 10"/>
              </a:rPr>
              <a:t>o</a:t>
            </a:r>
            <a:r>
              <a:rPr sz="1100" spc="-10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25400" marR="122555">
              <a:lnSpc>
                <a:spcPts val="1200"/>
              </a:lnSpc>
              <a:spcBef>
                <a:spcPts val="31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agrega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r>
              <a:rPr lang="pt-BR" sz="1100" spc="-100" dirty="0">
                <a:latin typeface="LM Sans 10"/>
                <a:cs typeface="LM Sans 10"/>
              </a:rPr>
              <a:t> é </a:t>
            </a:r>
            <a:r>
              <a:rPr sz="1100" spc="-10" dirty="0" err="1">
                <a:latin typeface="LM Sans 10"/>
                <a:cs typeface="LM Sans 10"/>
              </a:rPr>
              <a:t>caracterizada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5" dirty="0">
                <a:latin typeface="LM Sans 10"/>
                <a:cs typeface="LM Sans 10"/>
              </a:rPr>
              <a:t>exist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20" dirty="0" err="1">
                <a:latin typeface="LM Sans 10"/>
                <a:cs typeface="LM Sans 10"/>
              </a:rPr>
              <a:t>rela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80" dirty="0">
                <a:latin typeface="LM Sans 10"/>
                <a:cs typeface="LM Sans 10"/>
              </a:rPr>
              <a:t>“</a:t>
            </a:r>
            <a:r>
              <a:rPr lang="pt-BR" sz="1100" spc="-180" dirty="0">
                <a:latin typeface="LM Sans 10"/>
                <a:cs typeface="LM Sans 10"/>
              </a:rPr>
              <a:t>é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lang="pt-BR" sz="1100" spc="-180" dirty="0">
                <a:latin typeface="LM Sans 10"/>
                <a:cs typeface="LM Sans 10"/>
              </a:rPr>
              <a:t>     </a:t>
            </a:r>
            <a:r>
              <a:rPr sz="1100" spc="-5" dirty="0" err="1">
                <a:latin typeface="LM Sans 10"/>
                <a:cs typeface="LM Sans 10"/>
              </a:rPr>
              <a:t>composto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dirty="0">
                <a:latin typeface="LM Sans 10"/>
                <a:cs typeface="LM Sans 10"/>
              </a:rPr>
              <a:t>por”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“</a:t>
            </a:r>
            <a:r>
              <a:rPr lang="pt-BR" sz="1100" spc="-180" dirty="0">
                <a:latin typeface="LM Sans 10"/>
                <a:cs typeface="LM Sans 10"/>
              </a:rPr>
              <a:t>é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lang="pt-BR" sz="1100" spc="-180" dirty="0">
                <a:latin typeface="LM Sans 10"/>
                <a:cs typeface="LM Sans 10"/>
              </a:rPr>
              <a:t>  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agregado </a:t>
            </a:r>
            <a:r>
              <a:rPr sz="1100" dirty="0">
                <a:latin typeface="LM Sans 10"/>
                <a:cs typeface="LM Sans 10"/>
              </a:rPr>
              <a:t>de”.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  <a:spcBef>
                <a:spcPts val="14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 err="1">
                <a:latin typeface="LM Sans 10"/>
                <a:cs typeface="LM Sans 10"/>
              </a:rPr>
              <a:t>Automovel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lang="pt-BR" sz="1000" u="sng" spc="-5" dirty="0">
                <a:latin typeface="LM Sans 10"/>
                <a:cs typeface="LM Sans 10"/>
              </a:rPr>
              <a:t>é composto por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motor, </a:t>
            </a:r>
            <a:r>
              <a:rPr sz="1000" spc="-5" dirty="0">
                <a:latin typeface="LM Sans 10"/>
                <a:cs typeface="LM Sans 10"/>
              </a:rPr>
              <a:t>placa,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porta-malas.</a:t>
            </a:r>
            <a:endParaRPr sz="1000" dirty="0">
              <a:latin typeface="LM Sans 10"/>
              <a:cs typeface="LM Sans 10"/>
            </a:endParaRPr>
          </a:p>
          <a:p>
            <a:pPr marL="165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>
                <a:latin typeface="LM Sans 10"/>
                <a:cs typeface="LM Sans 10"/>
              </a:rPr>
              <a:t>motor</a:t>
            </a:r>
            <a:r>
              <a:rPr lang="pt-BR" sz="1000" spc="-10" dirty="0">
                <a:latin typeface="LM Sans 10"/>
                <a:cs typeface="LM Sans 10"/>
              </a:rPr>
              <a:t> </a:t>
            </a:r>
            <a:r>
              <a:rPr lang="pt-BR" sz="1000" u="sng" spc="-10" dirty="0">
                <a:latin typeface="LM Sans 10"/>
                <a:cs typeface="LM Sans 10"/>
              </a:rPr>
              <a:t>é parte de</a:t>
            </a:r>
            <a:r>
              <a:rPr sz="1000" spc="-5" dirty="0">
                <a:latin typeface="LM Sans 10"/>
                <a:cs typeface="LM Sans 10"/>
              </a:rPr>
              <a:t> um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autom</a:t>
            </a:r>
            <a:r>
              <a:rPr lang="pt-BR" sz="1000" spc="-50" dirty="0">
                <a:latin typeface="LM Sans 10"/>
                <a:cs typeface="LM Sans 10"/>
              </a:rPr>
              <a:t>ó</a:t>
            </a:r>
            <a:r>
              <a:rPr sz="1000" spc="-50" dirty="0">
                <a:latin typeface="LM Sans 10"/>
                <a:cs typeface="LM Sans 10"/>
              </a:rPr>
              <a:t>vel.</a:t>
            </a:r>
            <a:endParaRPr sz="1000" dirty="0">
              <a:latin typeface="LM Sans 10"/>
              <a:cs typeface="LM Sans 10"/>
            </a:endParaRPr>
          </a:p>
          <a:p>
            <a:pPr marL="25400" marR="17780">
              <a:lnSpc>
                <a:spcPct val="102600"/>
              </a:lnSpc>
              <a:spcBef>
                <a:spcPts val="315"/>
              </a:spcBef>
            </a:pPr>
            <a:r>
              <a:rPr sz="1100" spc="-10" dirty="0">
                <a:latin typeface="LM Sans 10"/>
                <a:cs typeface="LM Sans 10"/>
              </a:rPr>
              <a:t>Os </a:t>
            </a:r>
            <a:r>
              <a:rPr sz="1100" spc="-5" dirty="0">
                <a:latin typeface="LM Sans 10"/>
                <a:cs typeface="LM Sans 10"/>
              </a:rPr>
              <a:t>objetos </a:t>
            </a:r>
            <a:r>
              <a:rPr sz="1100" spc="-5" dirty="0" err="1">
                <a:latin typeface="LM Sans 10"/>
                <a:cs typeface="LM Sans 10"/>
              </a:rPr>
              <a:t>componentes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denominados </a:t>
            </a:r>
            <a:r>
              <a:rPr sz="1100" b="1" spc="-15" dirty="0">
                <a:latin typeface="LM Sans 10"/>
                <a:cs typeface="LM Sans 10"/>
              </a:rPr>
              <a:t>Partes</a:t>
            </a:r>
            <a:r>
              <a:rPr sz="1100" spc="-1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enquanto 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 err="1">
                <a:latin typeface="LM Sans 10"/>
                <a:cs typeface="LM Sans 10"/>
              </a:rPr>
              <a:t>maior</a:t>
            </a:r>
            <a:r>
              <a:rPr lang="pt-BR" sz="1100" spc="-15" dirty="0">
                <a:latin typeface="LM Sans 10"/>
                <a:cs typeface="LM Sans 10"/>
              </a:rPr>
              <a:t> é 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denominado </a:t>
            </a:r>
            <a:r>
              <a:rPr sz="1100" b="1" spc="-20" dirty="0">
                <a:latin typeface="LM Sans 10"/>
                <a:cs typeface="LM Sans 10"/>
              </a:rPr>
              <a:t>Todo</a:t>
            </a:r>
            <a:r>
              <a:rPr sz="1100" spc="-2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O diagrama que </a:t>
            </a:r>
            <a:r>
              <a:rPr sz="1100" spc="-10" dirty="0" err="1">
                <a:latin typeface="LM Sans 10"/>
                <a:cs typeface="LM Sans 10"/>
              </a:rPr>
              <a:t>expressa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 err="1">
                <a:latin typeface="LM Sans 10"/>
                <a:cs typeface="LM Sans 10"/>
              </a:rPr>
              <a:t>agrega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o/</a:t>
            </a:r>
            <a:r>
              <a:rPr sz="1100" spc="-85" dirty="0" err="1">
                <a:latin typeface="LM Sans 10"/>
                <a:cs typeface="LM Sans 10"/>
              </a:rPr>
              <a:t>decomposi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85" dirty="0" err="1">
                <a:latin typeface="LM Sans 10"/>
                <a:cs typeface="LM Sans 10"/>
              </a:rPr>
              <a:t>tamb</a:t>
            </a:r>
            <a:r>
              <a:rPr lang="pt-BR" sz="1100" spc="-85" dirty="0">
                <a:latin typeface="LM Sans 10"/>
                <a:cs typeface="LM Sans 10"/>
              </a:rPr>
              <a:t>é</a:t>
            </a:r>
            <a:r>
              <a:rPr sz="1100" spc="-85" dirty="0">
                <a:latin typeface="LM Sans 10"/>
                <a:cs typeface="LM Sans 10"/>
              </a:rPr>
              <a:t>m </a:t>
            </a:r>
            <a:r>
              <a:rPr sz="1100" spc="5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chamado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b="1" spc="-10" dirty="0">
                <a:latin typeface="LM Sans 10"/>
                <a:cs typeface="LM Sans 10"/>
              </a:rPr>
              <a:t>Diagrama </a:t>
            </a:r>
            <a:r>
              <a:rPr sz="1100" b="1" spc="-20" dirty="0">
                <a:latin typeface="LM Sans 10"/>
                <a:cs typeface="LM Sans 10"/>
              </a:rPr>
              <a:t>Todo-Parte</a:t>
            </a:r>
            <a:r>
              <a:rPr sz="1100" spc="-2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498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108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0031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66979" y="2879759"/>
            <a:ext cx="767080" cy="57150"/>
            <a:chOff x="1966979" y="2879759"/>
            <a:chExt cx="767080" cy="57150"/>
          </a:xfrm>
        </p:grpSpPr>
        <p:sp>
          <p:nvSpPr>
            <p:cNvPr id="9" name="object 9"/>
            <p:cNvSpPr/>
            <p:nvPr/>
          </p:nvSpPr>
          <p:spPr>
            <a:xfrm>
              <a:off x="2059856" y="2908109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30">
                  <a:moveTo>
                    <a:pt x="0" y="0"/>
                  </a:moveTo>
                  <a:lnTo>
                    <a:pt x="67143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519" y="2882299"/>
              <a:ext cx="90805" cy="52069"/>
            </a:xfrm>
            <a:custGeom>
              <a:avLst/>
              <a:gdLst/>
              <a:ahLst/>
              <a:cxnLst/>
              <a:rect l="l" t="t" r="r" b="b"/>
              <a:pathLst>
                <a:path w="90805" h="52069">
                  <a:moveTo>
                    <a:pt x="0" y="25810"/>
                  </a:moveTo>
                  <a:lnTo>
                    <a:pt x="45168" y="51620"/>
                  </a:lnTo>
                  <a:lnTo>
                    <a:pt x="90336" y="25810"/>
                  </a:lnTo>
                  <a:lnTo>
                    <a:pt x="45168" y="0"/>
                  </a:lnTo>
                  <a:lnTo>
                    <a:pt x="0" y="2581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86143" y="2674049"/>
          <a:ext cx="1075690" cy="463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Classe</a:t>
                      </a:r>
                      <a:r>
                        <a:rPr sz="800" b="1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agregadora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731296" y="2674049"/>
            <a:ext cx="990600" cy="468630"/>
            <a:chOff x="2731296" y="2674049"/>
            <a:chExt cx="990600" cy="468630"/>
          </a:xfrm>
        </p:grpSpPr>
        <p:sp>
          <p:nvSpPr>
            <p:cNvPr id="13" name="object 13"/>
            <p:cNvSpPr/>
            <p:nvPr/>
          </p:nvSpPr>
          <p:spPr>
            <a:xfrm>
              <a:off x="2733827" y="2676579"/>
              <a:ext cx="986155" cy="463550"/>
            </a:xfrm>
            <a:custGeom>
              <a:avLst/>
              <a:gdLst/>
              <a:ahLst/>
              <a:cxnLst/>
              <a:rect l="l" t="t" r="r" b="b"/>
              <a:pathLst>
                <a:path w="986154" h="463550">
                  <a:moveTo>
                    <a:pt x="985528" y="0"/>
                  </a:moveTo>
                  <a:lnTo>
                    <a:pt x="0" y="0"/>
                  </a:lnTo>
                  <a:lnTo>
                    <a:pt x="0" y="463059"/>
                  </a:lnTo>
                  <a:lnTo>
                    <a:pt x="985528" y="463059"/>
                  </a:lnTo>
                  <a:lnTo>
                    <a:pt x="98552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3827" y="2676579"/>
              <a:ext cx="986155" cy="463550"/>
            </a:xfrm>
            <a:custGeom>
              <a:avLst/>
              <a:gdLst/>
              <a:ahLst/>
              <a:cxnLst/>
              <a:rect l="l" t="t" r="r" b="b"/>
              <a:pathLst>
                <a:path w="986154" h="463550">
                  <a:moveTo>
                    <a:pt x="0" y="463059"/>
                  </a:moveTo>
                  <a:lnTo>
                    <a:pt x="985528" y="463059"/>
                  </a:lnTo>
                  <a:lnTo>
                    <a:pt x="985528" y="0"/>
                  </a:lnTo>
                  <a:lnTo>
                    <a:pt x="0" y="0"/>
                  </a:lnTo>
                  <a:lnTo>
                    <a:pt x="0" y="463059"/>
                  </a:lnTo>
                  <a:close/>
                </a:path>
                <a:path w="986154" h="463550">
                  <a:moveTo>
                    <a:pt x="985519" y="217617"/>
                  </a:moveTo>
                  <a:lnTo>
                    <a:pt x="0" y="217617"/>
                  </a:lnTo>
                </a:path>
                <a:path w="986154" h="463550">
                  <a:moveTo>
                    <a:pt x="985519" y="340338"/>
                  </a:moveTo>
                  <a:lnTo>
                    <a:pt x="0" y="34033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33827" y="2676579"/>
            <a:ext cx="986155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45"/>
              </a:spcBef>
            </a:pPr>
            <a:r>
              <a:rPr sz="800" b="1" spc="-10" dirty="0">
                <a:latin typeface="LM Sans 10"/>
                <a:cs typeface="LM Sans 10"/>
              </a:rPr>
              <a:t>Classe</a:t>
            </a:r>
            <a:r>
              <a:rPr sz="800" b="1" spc="-20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agregada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9A95DBE-F042-4A03-8EBF-BE53C7389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723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 err="1"/>
              <a:t>Agrega</a:t>
            </a:r>
            <a:r>
              <a:rPr lang="pt-BR" spc="-90" dirty="0" err="1"/>
              <a:t>çã</a:t>
            </a:r>
            <a:r>
              <a:rPr spc="-90" dirty="0"/>
              <a:t>o/</a:t>
            </a:r>
            <a:r>
              <a:rPr spc="-90" dirty="0" err="1"/>
              <a:t>Decomposi</a:t>
            </a:r>
            <a:r>
              <a:rPr lang="pt-BR" spc="-90" dirty="0" err="1"/>
              <a:t>çã</a:t>
            </a:r>
            <a:r>
              <a:rPr spc="-90" dirty="0"/>
              <a:t>o</a:t>
            </a:r>
            <a:r>
              <a:rPr spc="30" dirty="0"/>
              <a:t> III</a:t>
            </a:r>
          </a:p>
        </p:txBody>
      </p:sp>
      <p:sp>
        <p:nvSpPr>
          <p:cNvPr id="3" name="object 3"/>
          <p:cNvSpPr/>
          <p:nvPr/>
        </p:nvSpPr>
        <p:spPr>
          <a:xfrm>
            <a:off x="1363185" y="2101180"/>
            <a:ext cx="59690" cy="70485"/>
          </a:xfrm>
          <a:custGeom>
            <a:avLst/>
            <a:gdLst/>
            <a:ahLst/>
            <a:cxnLst/>
            <a:rect l="l" t="t" r="r" b="b"/>
            <a:pathLst>
              <a:path w="59690" h="70485">
                <a:moveTo>
                  <a:pt x="0" y="69879"/>
                </a:moveTo>
                <a:lnTo>
                  <a:pt x="29662" y="0"/>
                </a:lnTo>
                <a:lnTo>
                  <a:pt x="59324" y="69879"/>
                </a:lnTo>
                <a:lnTo>
                  <a:pt x="0" y="6987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45557" y="1641419"/>
            <a:ext cx="732155" cy="194310"/>
            <a:chOff x="1945557" y="1641419"/>
            <a:chExt cx="732155" cy="194310"/>
          </a:xfrm>
        </p:grpSpPr>
        <p:sp>
          <p:nvSpPr>
            <p:cNvPr id="5" name="object 5"/>
            <p:cNvSpPr/>
            <p:nvPr/>
          </p:nvSpPr>
          <p:spPr>
            <a:xfrm>
              <a:off x="2035929" y="1679605"/>
              <a:ext cx="638810" cy="153670"/>
            </a:xfrm>
            <a:custGeom>
              <a:avLst/>
              <a:gdLst/>
              <a:ahLst/>
              <a:cxnLst/>
              <a:rect l="l" t="t" r="r" b="b"/>
              <a:pathLst>
                <a:path w="638810" h="153669">
                  <a:moveTo>
                    <a:pt x="0" y="0"/>
                  </a:moveTo>
                  <a:lnTo>
                    <a:pt x="638665" y="15354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8087" y="1643949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4" h="50800">
                  <a:moveTo>
                    <a:pt x="0" y="14539"/>
                  </a:moveTo>
                  <a:lnTo>
                    <a:pt x="37887" y="50195"/>
                  </a:lnTo>
                  <a:lnTo>
                    <a:pt x="87841" y="35655"/>
                  </a:lnTo>
                  <a:lnTo>
                    <a:pt x="49953" y="0"/>
                  </a:lnTo>
                  <a:lnTo>
                    <a:pt x="0" y="1453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45557" y="1234317"/>
            <a:ext cx="651510" cy="175260"/>
            <a:chOff x="1945557" y="1234317"/>
            <a:chExt cx="651510" cy="175260"/>
          </a:xfrm>
        </p:grpSpPr>
        <p:sp>
          <p:nvSpPr>
            <p:cNvPr id="8" name="object 8"/>
            <p:cNvSpPr/>
            <p:nvPr/>
          </p:nvSpPr>
          <p:spPr>
            <a:xfrm>
              <a:off x="2035929" y="1236847"/>
              <a:ext cx="558165" cy="134620"/>
            </a:xfrm>
            <a:custGeom>
              <a:avLst/>
              <a:gdLst/>
              <a:ahLst/>
              <a:cxnLst/>
              <a:rect l="l" t="t" r="r" b="b"/>
              <a:pathLst>
                <a:path w="558164" h="134619">
                  <a:moveTo>
                    <a:pt x="0" y="134105"/>
                  </a:moveTo>
                  <a:lnTo>
                    <a:pt x="55809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8088" y="1356409"/>
              <a:ext cx="88265" cy="50800"/>
            </a:xfrm>
            <a:custGeom>
              <a:avLst/>
              <a:gdLst/>
              <a:ahLst/>
              <a:cxnLst/>
              <a:rect l="l" t="t" r="r" b="b"/>
              <a:pathLst>
                <a:path w="88264" h="50800">
                  <a:moveTo>
                    <a:pt x="0" y="35650"/>
                  </a:moveTo>
                  <a:lnTo>
                    <a:pt x="49951" y="50195"/>
                  </a:lnTo>
                  <a:lnTo>
                    <a:pt x="87841" y="14544"/>
                  </a:lnTo>
                  <a:lnTo>
                    <a:pt x="37890" y="0"/>
                  </a:lnTo>
                  <a:lnTo>
                    <a:pt x="0" y="35650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69363" y="2757011"/>
            <a:ext cx="820419" cy="57150"/>
            <a:chOff x="1969363" y="2757011"/>
            <a:chExt cx="820419" cy="57150"/>
          </a:xfrm>
        </p:grpSpPr>
        <p:sp>
          <p:nvSpPr>
            <p:cNvPr id="11" name="object 11"/>
            <p:cNvSpPr/>
            <p:nvPr/>
          </p:nvSpPr>
          <p:spPr>
            <a:xfrm>
              <a:off x="2062240" y="2785361"/>
              <a:ext cx="725170" cy="0"/>
            </a:xfrm>
            <a:custGeom>
              <a:avLst/>
              <a:gdLst/>
              <a:ahLst/>
              <a:cxnLst/>
              <a:rect l="l" t="t" r="r" b="b"/>
              <a:pathLst>
                <a:path w="725169">
                  <a:moveTo>
                    <a:pt x="0" y="0"/>
                  </a:moveTo>
                  <a:lnTo>
                    <a:pt x="72482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1903" y="2759551"/>
              <a:ext cx="90805" cy="52069"/>
            </a:xfrm>
            <a:custGeom>
              <a:avLst/>
              <a:gdLst/>
              <a:ahLst/>
              <a:cxnLst/>
              <a:rect l="l" t="t" r="r" b="b"/>
              <a:pathLst>
                <a:path w="90805" h="52069">
                  <a:moveTo>
                    <a:pt x="0" y="25810"/>
                  </a:moveTo>
                  <a:lnTo>
                    <a:pt x="45168" y="51620"/>
                  </a:lnTo>
                  <a:lnTo>
                    <a:pt x="90336" y="25810"/>
                  </a:lnTo>
                  <a:lnTo>
                    <a:pt x="45168" y="0"/>
                  </a:lnTo>
                  <a:lnTo>
                    <a:pt x="0" y="2581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16321" y="2155353"/>
          <a:ext cx="1148080" cy="102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9">
                <a:tc gridSpan="2"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Automovel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6">
                <a:tc gridSpan="2"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(tem porta-malas;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formato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monobloco;  etc)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40067" y="955989"/>
          <a:ext cx="1100455" cy="1133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Veiculo</a:t>
                      </a:r>
                      <a:r>
                        <a:rPr sz="8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automotor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18">
                <a:tc>
                  <a:txBody>
                    <a:bodyPr/>
                    <a:lstStyle/>
                    <a:p>
                      <a:pPr marL="121920" marR="1270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(tem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motor;</a:t>
                      </a:r>
                      <a:r>
                        <a:rPr sz="800" spc="-5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placa;  ano; n</a:t>
                      </a:r>
                      <a:r>
                        <a:rPr sz="900" spc="-7" baseline="27777" dirty="0">
                          <a:latin typeface="LM Sans 8"/>
                          <a:cs typeface="LM Sans 8"/>
                        </a:rPr>
                        <a:t>o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chassis;  </a:t>
                      </a:r>
                      <a:r>
                        <a:rPr sz="800" dirty="0">
                          <a:latin typeface="LM Sans 8"/>
                          <a:cs typeface="LM Sans 8"/>
                        </a:rPr>
                        <a:t>modelo;  </a:t>
                      </a:r>
                      <a:r>
                        <a:rPr sz="800" spc="-40" dirty="0" err="1">
                          <a:latin typeface="LM Sans 8"/>
                          <a:cs typeface="LM Sans 8"/>
                        </a:rPr>
                        <a:t>propriet</a:t>
                      </a:r>
                      <a:r>
                        <a:rPr lang="pt-BR" sz="800" spc="-40" dirty="0">
                          <a:latin typeface="LM Sans 8"/>
                          <a:cs typeface="LM Sans 8"/>
                        </a:rPr>
                        <a:t>á</a:t>
                      </a:r>
                      <a:r>
                        <a:rPr sz="800" spc="-40" dirty="0" err="1">
                          <a:latin typeface="LM Sans 8"/>
                          <a:cs typeface="LM Sans 8"/>
                        </a:rPr>
                        <a:t>rio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17">
                <a:tc>
                  <a:txBody>
                    <a:bodyPr/>
                    <a:lstStyle/>
                    <a:p>
                      <a:pPr marL="121920" marR="28067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dirty="0">
                          <a:latin typeface="LM Sans 8"/>
                          <a:cs typeface="LM Sans 8"/>
                        </a:rPr>
                        <a:t>(movimenta-se;  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para;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74604" y="1555641"/>
          <a:ext cx="1031240" cy="79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5" dirty="0">
                          <a:latin typeface="LM Sans 10"/>
                          <a:cs typeface="LM Sans 10"/>
                        </a:rPr>
                        <a:t>Placa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7">
                <a:tc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(cidade; estado;  </a:t>
                      </a:r>
                      <a:r>
                        <a:rPr sz="800" spc="-65" dirty="0">
                          <a:latin typeface="LM Sans 8"/>
                          <a:cs typeface="LM Sans 8"/>
                        </a:rPr>
                        <a:t>c</a:t>
                      </a:r>
                      <a:r>
                        <a:rPr lang="pt-BR" sz="800" spc="-65" dirty="0">
                          <a:latin typeface="LM Sans 8"/>
                          <a:cs typeface="LM Sans 8"/>
                        </a:rPr>
                        <a:t>ó</a:t>
                      </a:r>
                      <a:r>
                        <a:rPr sz="800" spc="-65" dirty="0" err="1">
                          <a:latin typeface="LM Sans 8"/>
                          <a:cs typeface="LM Sans 8"/>
                        </a:rPr>
                        <a:t>digo</a:t>
                      </a:r>
                      <a:r>
                        <a:rPr sz="800" spc="-6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40" dirty="0" err="1">
                          <a:latin typeface="LM Sans 8"/>
                          <a:cs typeface="LM Sans 8"/>
                        </a:rPr>
                        <a:t>alfab</a:t>
                      </a:r>
                      <a:r>
                        <a:rPr lang="pt-BR" sz="800" spc="-40" dirty="0">
                          <a:latin typeface="LM Sans 8"/>
                          <a:cs typeface="LM Sans 8"/>
                        </a:rPr>
                        <a:t>é</a:t>
                      </a:r>
                      <a:r>
                        <a:rPr sz="800" spc="-40" dirty="0" err="1">
                          <a:latin typeface="LM Sans 8"/>
                          <a:cs typeface="LM Sans 8"/>
                        </a:rPr>
                        <a:t>tico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;  </a:t>
                      </a:r>
                      <a:r>
                        <a:rPr sz="800" spc="-65" dirty="0">
                          <a:latin typeface="LM Sans 8"/>
                          <a:cs typeface="LM Sans 8"/>
                        </a:rPr>
                        <a:t>c</a:t>
                      </a:r>
                      <a:r>
                        <a:rPr lang="pt-BR" sz="800" spc="-65" dirty="0">
                          <a:latin typeface="LM Sans 8"/>
                          <a:cs typeface="LM Sans 8"/>
                        </a:rPr>
                        <a:t>ó</a:t>
                      </a:r>
                      <a:r>
                        <a:rPr sz="800" spc="-65" dirty="0" err="1">
                          <a:latin typeface="LM Sans 8"/>
                          <a:cs typeface="LM Sans 8"/>
                        </a:rPr>
                        <a:t>digo</a:t>
                      </a:r>
                      <a:r>
                        <a:rPr sz="800" spc="-6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45" dirty="0">
                          <a:latin typeface="LM Sans 8"/>
                          <a:cs typeface="LM Sans 8"/>
                        </a:rPr>
                        <a:t>num</a:t>
                      </a:r>
                      <a:r>
                        <a:rPr lang="pt-BR" sz="800" spc="-45" dirty="0">
                          <a:latin typeface="LM Sans 8"/>
                          <a:cs typeface="LM Sans 8"/>
                        </a:rPr>
                        <a:t>é</a:t>
                      </a:r>
                      <a:r>
                        <a:rPr sz="800" spc="-45" dirty="0" err="1">
                          <a:latin typeface="LM Sans 8"/>
                          <a:cs typeface="LM Sans 8"/>
                        </a:rPr>
                        <a:t>rico</a:t>
                      </a:r>
                      <a:r>
                        <a:rPr sz="800" spc="-45" dirty="0">
                          <a:latin typeface="LM Sans 8"/>
                          <a:cs typeface="LM Sans 8"/>
                        </a:rPr>
                        <a:t>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94025" y="704286"/>
          <a:ext cx="1192530" cy="773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Motor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17">
                <a:tc>
                  <a:txBody>
                    <a:bodyPr/>
                    <a:lstStyle/>
                    <a:p>
                      <a:pPr marL="121920" marR="114300">
                        <a:lnSpc>
                          <a:spcPts val="950"/>
                        </a:lnSpc>
                        <a:spcBef>
                          <a:spcPts val="285"/>
                        </a:spcBef>
                      </a:pPr>
                      <a:r>
                        <a:rPr sz="800" spc="-40" dirty="0">
                          <a:latin typeface="LM Sans 8"/>
                          <a:cs typeface="LM Sans 8"/>
                        </a:rPr>
                        <a:t>(pot</a:t>
                      </a:r>
                      <a:r>
                        <a:rPr lang="pt-BR" sz="800" spc="-40" dirty="0">
                          <a:latin typeface="LM Sans 8"/>
                          <a:cs typeface="LM Sans 8"/>
                        </a:rPr>
                        <a:t>ê</a:t>
                      </a:r>
                      <a:r>
                        <a:rPr sz="800" spc="-40" dirty="0" err="1">
                          <a:latin typeface="LM Sans 8"/>
                          <a:cs typeface="LM Sans 8"/>
                        </a:rPr>
                        <a:t>ncia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;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cilindrada;  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combust</a:t>
                      </a:r>
                      <a:r>
                        <a:rPr lang="pt-BR" sz="800" spc="-40" dirty="0">
                          <a:latin typeface="LM Sans 8"/>
                          <a:cs typeface="LM Sans 8"/>
                        </a:rPr>
                        <a:t>í</a:t>
                      </a:r>
                      <a:r>
                        <a:rPr sz="800" spc="-40" dirty="0">
                          <a:latin typeface="LM Sans 8"/>
                          <a:cs typeface="LM Sans 8"/>
                        </a:rPr>
                        <a:t>be;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6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(ligar; desligar;</a:t>
                      </a:r>
                      <a:r>
                        <a:rPr sz="800" spc="-3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etc)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311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787075" y="2443755"/>
            <a:ext cx="812165" cy="683260"/>
            <a:chOff x="2787075" y="2443755"/>
            <a:chExt cx="812165" cy="683260"/>
          </a:xfrm>
        </p:grpSpPr>
        <p:sp>
          <p:nvSpPr>
            <p:cNvPr id="18" name="object 18"/>
            <p:cNvSpPr/>
            <p:nvPr/>
          </p:nvSpPr>
          <p:spPr>
            <a:xfrm>
              <a:off x="2789605" y="2446285"/>
              <a:ext cx="807085" cy="678180"/>
            </a:xfrm>
            <a:custGeom>
              <a:avLst/>
              <a:gdLst/>
              <a:ahLst/>
              <a:cxnLst/>
              <a:rect l="l" t="t" r="r" b="b"/>
              <a:pathLst>
                <a:path w="807085" h="678180">
                  <a:moveTo>
                    <a:pt x="806538" y="0"/>
                  </a:moveTo>
                  <a:lnTo>
                    <a:pt x="0" y="0"/>
                  </a:lnTo>
                  <a:lnTo>
                    <a:pt x="0" y="678155"/>
                  </a:lnTo>
                  <a:lnTo>
                    <a:pt x="806538" y="678155"/>
                  </a:lnTo>
                  <a:lnTo>
                    <a:pt x="80653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9605" y="2446285"/>
              <a:ext cx="807085" cy="678180"/>
            </a:xfrm>
            <a:custGeom>
              <a:avLst/>
              <a:gdLst/>
              <a:ahLst/>
              <a:cxnLst/>
              <a:rect l="l" t="t" r="r" b="b"/>
              <a:pathLst>
                <a:path w="807085" h="678180">
                  <a:moveTo>
                    <a:pt x="0" y="678155"/>
                  </a:moveTo>
                  <a:lnTo>
                    <a:pt x="806538" y="678155"/>
                  </a:lnTo>
                  <a:lnTo>
                    <a:pt x="806538" y="0"/>
                  </a:lnTo>
                  <a:lnTo>
                    <a:pt x="0" y="0"/>
                  </a:lnTo>
                  <a:lnTo>
                    <a:pt x="0" y="67815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9605" y="2446285"/>
            <a:ext cx="807085" cy="21780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45"/>
              </a:spcBef>
            </a:pPr>
            <a:r>
              <a:rPr sz="800" b="1" spc="-10" dirty="0">
                <a:latin typeface="LM Sans 10"/>
                <a:cs typeface="LM Sans 10"/>
              </a:rPr>
              <a:t>Porta-malas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9605" y="2663901"/>
            <a:ext cx="807085" cy="33782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1920" marR="114300">
              <a:lnSpc>
                <a:spcPts val="950"/>
              </a:lnSpc>
              <a:spcBef>
                <a:spcPts val="285"/>
              </a:spcBef>
            </a:pPr>
            <a:r>
              <a:rPr sz="800" spc="-5" dirty="0">
                <a:latin typeface="LM Sans 8"/>
                <a:cs typeface="LM Sans 8"/>
              </a:rPr>
              <a:t>(capacidade;  etc)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52851" y="578773"/>
            <a:ext cx="720090" cy="93345"/>
            <a:chOff x="1752851" y="578773"/>
            <a:chExt cx="720090" cy="93345"/>
          </a:xfrm>
        </p:grpSpPr>
        <p:sp>
          <p:nvSpPr>
            <p:cNvPr id="23" name="object 23"/>
            <p:cNvSpPr/>
            <p:nvPr/>
          </p:nvSpPr>
          <p:spPr>
            <a:xfrm>
              <a:off x="1752851" y="625335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698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8702" y="586871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70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752851" y="830776"/>
            <a:ext cx="720090" cy="93345"/>
            <a:chOff x="1752851" y="830776"/>
            <a:chExt cx="720090" cy="93345"/>
          </a:xfrm>
        </p:grpSpPr>
        <p:sp>
          <p:nvSpPr>
            <p:cNvPr id="26" name="object 26"/>
            <p:cNvSpPr/>
            <p:nvPr/>
          </p:nvSpPr>
          <p:spPr>
            <a:xfrm>
              <a:off x="1768161" y="877337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704698" y="0"/>
                  </a:moveTo>
                  <a:lnTo>
                    <a:pt x="0" y="0"/>
                  </a:lnTo>
                </a:path>
              </a:pathLst>
            </a:custGeom>
            <a:ln w="20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0949" y="838873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36059" y="76927"/>
                  </a:moveTo>
                  <a:lnTo>
                    <a:pt x="30425" y="65170"/>
                  </a:lnTo>
                  <a:lnTo>
                    <a:pt x="19832" y="53188"/>
                  </a:lnTo>
                  <a:lnTo>
                    <a:pt x="8338" y="43459"/>
                  </a:lnTo>
                  <a:lnTo>
                    <a:pt x="0" y="38463"/>
                  </a:lnTo>
                  <a:lnTo>
                    <a:pt x="8338" y="33468"/>
                  </a:lnTo>
                  <a:lnTo>
                    <a:pt x="19832" y="23739"/>
                  </a:lnTo>
                  <a:lnTo>
                    <a:pt x="30425" y="11757"/>
                  </a:lnTo>
                  <a:lnTo>
                    <a:pt x="36059" y="0"/>
                  </a:lnTo>
                </a:path>
              </a:pathLst>
            </a:custGeom>
            <a:ln w="1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43367" y="312722"/>
            <a:ext cx="1031237" cy="494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5080" indent="-124460">
              <a:lnSpc>
                <a:spcPct val="150300"/>
              </a:lnSpc>
              <a:spcBef>
                <a:spcPts val="100"/>
              </a:spcBef>
            </a:pPr>
            <a:r>
              <a:rPr sz="1100" b="1" spc="-10" dirty="0">
                <a:latin typeface="LM Sans 10"/>
                <a:cs typeface="LM Sans 10"/>
              </a:rPr>
              <a:t>Deco</a:t>
            </a:r>
            <a:r>
              <a:rPr lang="pt-BR" sz="1100" b="1" spc="-10" dirty="0" err="1">
                <a:latin typeface="LM Sans 10"/>
                <a:cs typeface="LM Sans 10"/>
              </a:rPr>
              <a:t>mposição</a:t>
            </a:r>
            <a:r>
              <a:rPr lang="pt-BR" sz="1100" b="1" spc="-10" dirty="0">
                <a:latin typeface="LM Sans 10"/>
                <a:cs typeface="LM Sans 10"/>
              </a:rPr>
              <a:t> </a:t>
            </a:r>
            <a:r>
              <a:rPr sz="1100" b="1" spc="-110" dirty="0" err="1">
                <a:latin typeface="LM Sans 10"/>
                <a:cs typeface="LM Sans 10"/>
              </a:rPr>
              <a:t>Agrega</a:t>
            </a:r>
            <a:r>
              <a:rPr lang="pt-BR" sz="1100" b="1" spc="-110" dirty="0" err="1">
                <a:latin typeface="LM Sans 10"/>
                <a:cs typeface="LM Sans 10"/>
              </a:rPr>
              <a:t>çã</a:t>
            </a:r>
            <a:r>
              <a:rPr sz="1100" b="1" spc="-11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D8C7B38-810F-4B1E-8AA7-90B3759B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350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 err="1"/>
              <a:t>Associa</a:t>
            </a:r>
            <a:r>
              <a:rPr lang="pt-BR" spc="-95" dirty="0" err="1"/>
              <a:t>çã</a:t>
            </a:r>
            <a:r>
              <a:rPr spc="-9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884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95387"/>
            <a:ext cx="4054475" cy="13904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4859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Pode-se dizer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existe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liga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entre as entidades </a:t>
            </a:r>
            <a:r>
              <a:rPr sz="1100" spc="-15" dirty="0">
                <a:latin typeface="LM Sans 10"/>
                <a:cs typeface="LM Sans 10"/>
              </a:rPr>
              <a:t>professor </a:t>
            </a:r>
            <a:r>
              <a:rPr sz="1100" spc="-5" dirty="0">
                <a:latin typeface="LM Sans 10"/>
                <a:cs typeface="LM Sans 10"/>
              </a:rPr>
              <a:t>e  aluno,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seja,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entidade </a:t>
            </a:r>
            <a:r>
              <a:rPr sz="1100" spc="-15" dirty="0">
                <a:latin typeface="LM Sans 10"/>
                <a:cs typeface="LM Sans 10"/>
              </a:rPr>
              <a:t>professor </a:t>
            </a:r>
            <a:r>
              <a:rPr sz="1100" spc="-5" dirty="0">
                <a:latin typeface="LM Sans 10"/>
                <a:cs typeface="LM Sans 10"/>
              </a:rPr>
              <a:t>ministra aulas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entidade  aluno, </a:t>
            </a:r>
            <a:r>
              <a:rPr sz="1100" spc="-10" dirty="0">
                <a:latin typeface="LM Sans 10"/>
                <a:cs typeface="LM Sans 10"/>
              </a:rPr>
              <a:t>ou a </a:t>
            </a:r>
            <a:r>
              <a:rPr sz="1100" spc="-5" dirty="0">
                <a:latin typeface="LM Sans 10"/>
                <a:cs typeface="LM Sans 10"/>
              </a:rPr>
              <a:t>entidade aluno assiste aulas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entidade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professor.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b="1" spc="-100" dirty="0" err="1">
                <a:latin typeface="LM Sans 10"/>
                <a:cs typeface="LM Sans 10"/>
              </a:rPr>
              <a:t>associa</a:t>
            </a:r>
            <a:r>
              <a:rPr lang="pt-BR" sz="1100" b="1" spc="-100" dirty="0" err="1">
                <a:latin typeface="LM Sans 10"/>
                <a:cs typeface="LM Sans 10"/>
              </a:rPr>
              <a:t>çã</a:t>
            </a:r>
            <a:r>
              <a:rPr sz="1100" b="1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consiste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descri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70" dirty="0">
                <a:latin typeface="LM Sans 10"/>
                <a:cs typeface="LM Sans 10"/>
              </a:rPr>
              <a:t>gen</a:t>
            </a:r>
            <a:r>
              <a:rPr lang="pt-BR" sz="1100" spc="-70" dirty="0">
                <a:latin typeface="LM Sans 10"/>
                <a:cs typeface="LM Sans 10"/>
              </a:rPr>
              <a:t>é</a:t>
            </a:r>
            <a:r>
              <a:rPr sz="1100" spc="-70" dirty="0" err="1">
                <a:latin typeface="LM Sans 10"/>
                <a:cs typeface="LM Sans 10"/>
              </a:rPr>
              <a:t>rica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ou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110" dirty="0" err="1">
                <a:latin typeface="LM Sans 10"/>
                <a:cs typeface="LM Sans 10"/>
              </a:rPr>
              <a:t>liga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entre as entidades, sendo </a:t>
            </a:r>
            <a:r>
              <a:rPr sz="1100" spc="-10" dirty="0">
                <a:latin typeface="LM Sans 10"/>
                <a:cs typeface="LM Sans 10"/>
              </a:rPr>
              <a:t>que uma </a:t>
            </a:r>
            <a:r>
              <a:rPr sz="1100" spc="-5" dirty="0">
                <a:latin typeface="LM Sans 10"/>
                <a:cs typeface="LM Sans 10"/>
              </a:rPr>
              <a:t>existe independentemente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outra (a </a:t>
            </a:r>
            <a:r>
              <a:rPr sz="1100" spc="-100" dirty="0" err="1">
                <a:latin typeface="LM Sans 10"/>
                <a:cs typeface="LM Sans 10"/>
              </a:rPr>
              <a:t>agrega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vista </a:t>
            </a:r>
            <a:r>
              <a:rPr sz="1100" spc="-10" dirty="0">
                <a:latin typeface="LM Sans 10"/>
                <a:cs typeface="LM Sans 10"/>
              </a:rPr>
              <a:t>anteriormente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acoplamento  </a:t>
            </a:r>
            <a:r>
              <a:rPr sz="1100" spc="-10" dirty="0">
                <a:latin typeface="LM Sans 10"/>
                <a:cs typeface="LM Sans 10"/>
              </a:rPr>
              <a:t>forte,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fazendo</a:t>
            </a:r>
            <a:r>
              <a:rPr sz="1100" spc="-5" dirty="0">
                <a:latin typeface="LM Sans 10"/>
                <a:cs typeface="LM Sans 10"/>
              </a:rPr>
              <a:t> sentido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5" dirty="0">
                <a:latin typeface="LM Sans 10"/>
                <a:cs typeface="LM Sans 10"/>
              </a:rPr>
              <a:t>exist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dirty="0">
                <a:latin typeface="LM Sans 10"/>
                <a:cs typeface="LM Sans 10"/>
              </a:rPr>
              <a:t>todo </a:t>
            </a:r>
            <a:r>
              <a:rPr sz="1100" spc="-5" dirty="0">
                <a:latin typeface="LM Sans 10"/>
                <a:cs typeface="LM Sans 10"/>
              </a:rPr>
              <a:t>sem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5" dirty="0">
                <a:latin typeface="LM Sans 10"/>
                <a:cs typeface="LM Sans 10"/>
              </a:rPr>
              <a:t>exist</a:t>
            </a:r>
            <a:r>
              <a:rPr lang="pt-BR" sz="1100" spc="-55" dirty="0">
                <a:latin typeface="LM Sans 10"/>
                <a:cs typeface="LM Sans 10"/>
              </a:rPr>
              <a:t>ê</a:t>
            </a:r>
            <a:r>
              <a:rPr sz="1100" spc="-55" dirty="0" err="1">
                <a:latin typeface="LM Sans 10"/>
                <a:cs typeface="LM Sans 10"/>
              </a:rPr>
              <a:t>ncia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 parte).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051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52910" y="2464204"/>
            <a:ext cx="1884045" cy="512445"/>
            <a:chOff x="1052910" y="2464204"/>
            <a:chExt cx="1884045" cy="512445"/>
          </a:xfrm>
        </p:grpSpPr>
        <p:sp>
          <p:nvSpPr>
            <p:cNvPr id="7" name="object 7"/>
            <p:cNvSpPr/>
            <p:nvPr/>
          </p:nvSpPr>
          <p:spPr>
            <a:xfrm>
              <a:off x="1836431" y="2720416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4">
                  <a:moveTo>
                    <a:pt x="0" y="0"/>
                  </a:moveTo>
                  <a:lnTo>
                    <a:pt x="1097852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5450" y="2466744"/>
              <a:ext cx="778510" cy="507365"/>
            </a:xfrm>
            <a:custGeom>
              <a:avLst/>
              <a:gdLst/>
              <a:ahLst/>
              <a:cxnLst/>
              <a:rect l="l" t="t" r="r" b="b"/>
              <a:pathLst>
                <a:path w="778510" h="507364">
                  <a:moveTo>
                    <a:pt x="778451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778451" y="507344"/>
                  </a:lnTo>
                  <a:lnTo>
                    <a:pt x="778451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5450" y="2466744"/>
              <a:ext cx="778510" cy="507365"/>
            </a:xfrm>
            <a:custGeom>
              <a:avLst/>
              <a:gdLst/>
              <a:ahLst/>
              <a:cxnLst/>
              <a:rect l="l" t="t" r="r" b="b"/>
              <a:pathLst>
                <a:path w="778510" h="507364">
                  <a:moveTo>
                    <a:pt x="0" y="507344"/>
                  </a:moveTo>
                  <a:lnTo>
                    <a:pt x="778451" y="507344"/>
                  </a:lnTo>
                  <a:lnTo>
                    <a:pt x="778451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778510" h="507364">
                  <a:moveTo>
                    <a:pt x="778451" y="249248"/>
                  </a:moveTo>
                  <a:lnTo>
                    <a:pt x="0" y="249248"/>
                  </a:lnTo>
                </a:path>
                <a:path w="778510" h="507364">
                  <a:moveTo>
                    <a:pt x="778451" y="378296"/>
                  </a:moveTo>
                  <a:lnTo>
                    <a:pt x="0" y="37829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5450" y="2466744"/>
            <a:ext cx="778510" cy="507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0" dirty="0">
                <a:latin typeface="LM Sans 10"/>
                <a:cs typeface="LM Sans 10"/>
              </a:rPr>
              <a:t>Professor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4280" y="2464213"/>
            <a:ext cx="621030" cy="512445"/>
            <a:chOff x="2934280" y="2464213"/>
            <a:chExt cx="621030" cy="512445"/>
          </a:xfrm>
        </p:grpSpPr>
        <p:sp>
          <p:nvSpPr>
            <p:cNvPr id="12" name="object 12"/>
            <p:cNvSpPr/>
            <p:nvPr/>
          </p:nvSpPr>
          <p:spPr>
            <a:xfrm>
              <a:off x="2936811" y="2466744"/>
              <a:ext cx="615950" cy="507365"/>
            </a:xfrm>
            <a:custGeom>
              <a:avLst/>
              <a:gdLst/>
              <a:ahLst/>
              <a:cxnLst/>
              <a:rect l="l" t="t" r="r" b="b"/>
              <a:pathLst>
                <a:path w="615950" h="507364">
                  <a:moveTo>
                    <a:pt x="615763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615763" y="507344"/>
                  </a:lnTo>
                  <a:lnTo>
                    <a:pt x="615763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6811" y="2466744"/>
              <a:ext cx="615950" cy="507365"/>
            </a:xfrm>
            <a:custGeom>
              <a:avLst/>
              <a:gdLst/>
              <a:ahLst/>
              <a:cxnLst/>
              <a:rect l="l" t="t" r="r" b="b"/>
              <a:pathLst>
                <a:path w="615950" h="507364">
                  <a:moveTo>
                    <a:pt x="0" y="507344"/>
                  </a:moveTo>
                  <a:lnTo>
                    <a:pt x="615763" y="507344"/>
                  </a:lnTo>
                  <a:lnTo>
                    <a:pt x="615763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615950" h="507364">
                  <a:moveTo>
                    <a:pt x="615772" y="249248"/>
                  </a:moveTo>
                  <a:lnTo>
                    <a:pt x="0" y="249248"/>
                  </a:lnTo>
                </a:path>
                <a:path w="615950" h="507364">
                  <a:moveTo>
                    <a:pt x="615772" y="378296"/>
                  </a:moveTo>
                  <a:lnTo>
                    <a:pt x="0" y="37829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6811" y="2466744"/>
            <a:ext cx="615950" cy="5073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Aluno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6267" y="2388894"/>
            <a:ext cx="717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0" dirty="0" err="1">
                <a:latin typeface="LM Sans 10"/>
                <a:cs typeface="LM Sans 10"/>
              </a:rPr>
              <a:t>Associa</a:t>
            </a:r>
            <a:r>
              <a:rPr lang="pt-BR" sz="1100" b="1" spc="-100" dirty="0" err="1">
                <a:latin typeface="LM Sans 10"/>
                <a:cs typeface="LM Sans 10"/>
              </a:rPr>
              <a:t>çã</a:t>
            </a:r>
            <a:r>
              <a:rPr sz="1100" b="1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D1A2458-224D-49A3-9D4B-E1BB2D1E8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07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T</a:t>
            </a:r>
            <a:r>
              <a:rPr lang="pt-BR" spc="-75" dirty="0"/>
              <a:t>ó</a:t>
            </a:r>
            <a:r>
              <a:rPr spc="-75" dirty="0" err="1"/>
              <a:t>picos</a:t>
            </a:r>
            <a:r>
              <a:rPr spc="-75" dirty="0"/>
              <a:t> </a:t>
            </a:r>
            <a:r>
              <a:rPr spc="15" dirty="0"/>
              <a:t>da</a:t>
            </a:r>
            <a:r>
              <a:rPr spc="35" dirty="0"/>
              <a:t> </a:t>
            </a:r>
            <a:r>
              <a:rPr spc="10" dirty="0"/>
              <a:t>aula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781415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206" y="76992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727302"/>
            <a:ext cx="1081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Modelo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conceitual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14327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206" y="113180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064095"/>
            <a:ext cx="2355850" cy="12623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Processos 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Introdu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14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processo de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90" dirty="0">
                <a:latin typeface="LM Sans 10"/>
                <a:cs typeface="LM Sans 10"/>
              </a:rPr>
              <a:t>Opera</a:t>
            </a:r>
            <a:r>
              <a:rPr lang="pt-BR" sz="1000" spc="-90" dirty="0" err="1">
                <a:latin typeface="LM Sans 10"/>
                <a:cs typeface="LM Sans 10"/>
              </a:rPr>
              <a:t>çõ</a:t>
            </a:r>
            <a:r>
              <a:rPr sz="1000" spc="-90" dirty="0">
                <a:latin typeface="LM Sans 10"/>
                <a:cs typeface="LM Sans 10"/>
              </a:rPr>
              <a:t>es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448309">
              <a:lnSpc>
                <a:spcPct val="100000"/>
              </a:lnSpc>
              <a:spcBef>
                <a:spcPts val="1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5" dirty="0" err="1">
                <a:latin typeface="LM Sans 9"/>
                <a:cs typeface="LM Sans 9"/>
              </a:rPr>
              <a:t>Classifica</a:t>
            </a:r>
            <a:r>
              <a:rPr lang="pt-BR" sz="900" spc="-65" dirty="0" err="1">
                <a:latin typeface="LM Sans 9"/>
                <a:cs typeface="LM Sans 9"/>
              </a:rPr>
              <a:t>çã</a:t>
            </a:r>
            <a:r>
              <a:rPr sz="900" spc="-65" dirty="0">
                <a:latin typeface="LM Sans 9"/>
                <a:cs typeface="LM Sans 9"/>
              </a:rPr>
              <a:t>o/</a:t>
            </a:r>
            <a:r>
              <a:rPr sz="900" spc="-65" dirty="0" err="1">
                <a:latin typeface="LM Sans 9"/>
                <a:cs typeface="LM Sans 9"/>
              </a:rPr>
              <a:t>Instancia</a:t>
            </a:r>
            <a:r>
              <a:rPr lang="pt-BR" sz="900" spc="-65" dirty="0" err="1">
                <a:latin typeface="LM Sans 9"/>
                <a:cs typeface="LM Sans 9"/>
              </a:rPr>
              <a:t>çã</a:t>
            </a:r>
            <a:r>
              <a:rPr sz="900" spc="-65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2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6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0" dirty="0" err="1">
                <a:latin typeface="LM Sans 9"/>
                <a:cs typeface="LM Sans 9"/>
              </a:rPr>
              <a:t>Generaliza</a:t>
            </a:r>
            <a:r>
              <a:rPr lang="pt-BR" sz="900" spc="-60" dirty="0" err="1">
                <a:latin typeface="LM Sans 9"/>
                <a:cs typeface="LM Sans 9"/>
              </a:rPr>
              <a:t>çã</a:t>
            </a:r>
            <a:r>
              <a:rPr sz="900" spc="-60" dirty="0">
                <a:latin typeface="LM Sans 9"/>
                <a:cs typeface="LM Sans 9"/>
              </a:rPr>
              <a:t>o/</a:t>
            </a:r>
            <a:r>
              <a:rPr sz="900" spc="-60" dirty="0" err="1">
                <a:latin typeface="LM Sans 9"/>
                <a:cs typeface="LM Sans 9"/>
              </a:rPr>
              <a:t>Especializa</a:t>
            </a:r>
            <a:r>
              <a:rPr lang="pt-BR" sz="900" spc="-60" dirty="0" err="1">
                <a:latin typeface="LM Sans 9"/>
                <a:cs typeface="LM Sans 9"/>
              </a:rPr>
              <a:t>çã</a:t>
            </a:r>
            <a:r>
              <a:rPr sz="900" spc="-60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0" dirty="0" err="1">
                <a:latin typeface="LM Sans 9"/>
                <a:cs typeface="LM Sans 9"/>
              </a:rPr>
              <a:t>Agrega</a:t>
            </a:r>
            <a:r>
              <a:rPr lang="pt-BR" sz="900" spc="-70" dirty="0" err="1">
                <a:latin typeface="LM Sans 9"/>
                <a:cs typeface="LM Sans 9"/>
              </a:rPr>
              <a:t>çã</a:t>
            </a:r>
            <a:r>
              <a:rPr sz="900" spc="-70" dirty="0">
                <a:latin typeface="LM Sans 9"/>
                <a:cs typeface="LM Sans 9"/>
              </a:rPr>
              <a:t>o/</a:t>
            </a:r>
            <a:r>
              <a:rPr sz="900" spc="-70" dirty="0" err="1">
                <a:latin typeface="LM Sans 9"/>
                <a:cs typeface="LM Sans 9"/>
              </a:rPr>
              <a:t>Decomposi</a:t>
            </a:r>
            <a:r>
              <a:rPr lang="pt-BR" sz="900" spc="-70" dirty="0" err="1">
                <a:latin typeface="LM Sans 9"/>
                <a:cs typeface="LM Sans 9"/>
              </a:rPr>
              <a:t>çã</a:t>
            </a:r>
            <a:r>
              <a:rPr sz="900" spc="-70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448309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5" dirty="0" err="1">
                <a:latin typeface="LM Sans 9"/>
                <a:cs typeface="LM Sans 9"/>
              </a:rPr>
              <a:t>Associa</a:t>
            </a:r>
            <a:r>
              <a:rPr lang="pt-BR" sz="900" spc="-75" dirty="0" err="1">
                <a:latin typeface="LM Sans 9"/>
                <a:cs typeface="LM Sans 9"/>
              </a:rPr>
              <a:t>çã</a:t>
            </a:r>
            <a:r>
              <a:rPr sz="900" spc="-75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672" y="254265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206" y="253116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5632" y="2505595"/>
            <a:ext cx="2550160" cy="166712"/>
          </a:xfrm>
          <a:prstGeom prst="rect">
            <a:avLst/>
          </a:prstGeom>
          <a:solidFill>
            <a:srgbClr val="FFF799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60" dirty="0">
                <a:latin typeface="LM Sans 10"/>
                <a:cs typeface="LM Sans 10"/>
              </a:rPr>
              <a:t>Hist</a:t>
            </a:r>
            <a:r>
              <a:rPr lang="pt-BR" sz="1100" spc="-60" dirty="0">
                <a:latin typeface="LM Sans 10"/>
                <a:cs typeface="LM Sans 10"/>
              </a:rPr>
              <a:t>ó</a:t>
            </a:r>
            <a:r>
              <a:rPr sz="1100" spc="-60" dirty="0" err="1">
                <a:latin typeface="LM Sans 10"/>
                <a:cs typeface="LM Sans 10"/>
              </a:rPr>
              <a:t>rico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sobre </a:t>
            </a:r>
            <a:r>
              <a:rPr sz="1100" spc="-5" dirty="0">
                <a:latin typeface="LM Sans 10"/>
                <a:cs typeface="LM Sans 10"/>
              </a:rPr>
              <a:t>linguagens de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BBB13BA-D438-41AB-A462-20240E602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378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Computador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103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26947"/>
            <a:ext cx="4024629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Arquitetura de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estado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60" dirty="0">
                <a:latin typeface="LM Sans 10"/>
                <a:cs typeface="LM Sans 10"/>
              </a:rPr>
              <a:t>endere¸co </a:t>
            </a:r>
            <a:r>
              <a:rPr sz="1100" spc="-5" dirty="0">
                <a:latin typeface="LM Sans 10"/>
                <a:cs typeface="LM Sans 10"/>
              </a:rPr>
              <a:t>(Modelo  </a:t>
            </a:r>
            <a:r>
              <a:rPr sz="1100" spc="-20" dirty="0">
                <a:latin typeface="LM Sans 10"/>
                <a:cs typeface="LM Sans 10"/>
              </a:rPr>
              <a:t>Von</a:t>
            </a:r>
            <a:r>
              <a:rPr sz="1100" spc="-10" dirty="0">
                <a:latin typeface="LM Sans 10"/>
                <a:cs typeface="LM Sans 10"/>
              </a:rPr>
              <a:t> Neumann)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LM Sans 10"/>
                <a:cs typeface="LM Sans 10"/>
              </a:rPr>
              <a:t>Hist</a:t>
            </a:r>
            <a:r>
              <a:rPr lang="pt-BR" sz="1100" spc="-50" dirty="0">
                <a:latin typeface="LM Sans 10"/>
                <a:cs typeface="LM Sans 10"/>
              </a:rPr>
              <a:t>ó</a:t>
            </a:r>
            <a:r>
              <a:rPr sz="1100" spc="-50" dirty="0" err="1">
                <a:latin typeface="LM Sans 10"/>
                <a:cs typeface="LM Sans 10"/>
              </a:rPr>
              <a:t>rico</a:t>
            </a:r>
            <a:r>
              <a:rPr sz="1100" spc="-50" dirty="0">
                <a:latin typeface="LM Sans 10"/>
                <a:cs typeface="LM Sans 10"/>
              </a:rPr>
              <a:t>... </a:t>
            </a:r>
            <a:r>
              <a:rPr sz="1100" spc="-10" dirty="0">
                <a:latin typeface="LM Sans 10"/>
                <a:cs typeface="LM Sans 10"/>
                <a:hlinkClick r:id="rId3" action="ppaction://hlinksldjump"/>
              </a:rPr>
              <a:t>[Sobral,</a:t>
            </a:r>
            <a:r>
              <a:rPr sz="1100" spc="-160" dirty="0"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1100" spc="-5" dirty="0">
                <a:latin typeface="LM Sans 10"/>
                <a:cs typeface="LM Sans 10"/>
                <a:hlinkClick r:id="rId3" action="ppaction://hlinksldjump"/>
              </a:rPr>
              <a:t>2015]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9250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89676" y="1235252"/>
            <a:ext cx="1372235" cy="1751964"/>
            <a:chOff x="1589676" y="1235252"/>
            <a:chExt cx="1372235" cy="1751964"/>
          </a:xfrm>
        </p:grpSpPr>
        <p:sp>
          <p:nvSpPr>
            <p:cNvPr id="7" name="object 7"/>
            <p:cNvSpPr/>
            <p:nvPr/>
          </p:nvSpPr>
          <p:spPr>
            <a:xfrm>
              <a:off x="1649140" y="1241284"/>
              <a:ext cx="1306830" cy="1739900"/>
            </a:xfrm>
            <a:custGeom>
              <a:avLst/>
              <a:gdLst/>
              <a:ahLst/>
              <a:cxnLst/>
              <a:rect l="l" t="t" r="r" b="b"/>
              <a:pathLst>
                <a:path w="1306830" h="1739900">
                  <a:moveTo>
                    <a:pt x="1306273" y="1739703"/>
                  </a:moveTo>
                  <a:lnTo>
                    <a:pt x="0" y="1739703"/>
                  </a:lnTo>
                  <a:lnTo>
                    <a:pt x="0" y="0"/>
                  </a:lnTo>
                  <a:lnTo>
                    <a:pt x="1306273" y="0"/>
                  </a:lnTo>
                  <a:lnTo>
                    <a:pt x="1306273" y="1739703"/>
                  </a:lnTo>
                  <a:close/>
                </a:path>
              </a:pathLst>
            </a:custGeom>
            <a:solidFill>
              <a:srgbClr val="64A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9140" y="1241284"/>
              <a:ext cx="1306830" cy="1739900"/>
            </a:xfrm>
            <a:custGeom>
              <a:avLst/>
              <a:gdLst/>
              <a:ahLst/>
              <a:cxnLst/>
              <a:rect l="l" t="t" r="r" b="b"/>
              <a:pathLst>
                <a:path w="1306830" h="1739900">
                  <a:moveTo>
                    <a:pt x="0" y="0"/>
                  </a:moveTo>
                  <a:lnTo>
                    <a:pt x="1306273" y="0"/>
                  </a:lnTo>
                  <a:lnTo>
                    <a:pt x="1306273" y="1739703"/>
                  </a:lnTo>
                  <a:lnTo>
                    <a:pt x="0" y="1739703"/>
                  </a:lnTo>
                  <a:lnTo>
                    <a:pt x="0" y="0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1330" y="2315998"/>
              <a:ext cx="71251" cy="2909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1942" y="2321914"/>
              <a:ext cx="71280" cy="290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5709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4" h="59689">
                  <a:moveTo>
                    <a:pt x="0" y="59376"/>
                  </a:moveTo>
                  <a:lnTo>
                    <a:pt x="0" y="0"/>
                  </a:lnTo>
                  <a:lnTo>
                    <a:pt x="35633" y="29688"/>
                  </a:lnTo>
                  <a:lnTo>
                    <a:pt x="0" y="59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5709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4" h="59689">
                  <a:moveTo>
                    <a:pt x="35633" y="29688"/>
                  </a:moveTo>
                  <a:lnTo>
                    <a:pt x="0" y="59376"/>
                  </a:lnTo>
                  <a:lnTo>
                    <a:pt x="0" y="0"/>
                  </a:lnTo>
                  <a:lnTo>
                    <a:pt x="35633" y="29688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94132" y="1627229"/>
            <a:ext cx="504825" cy="386080"/>
          </a:xfrm>
          <a:custGeom>
            <a:avLst/>
            <a:gdLst/>
            <a:ahLst/>
            <a:cxnLst/>
            <a:rect l="l" t="t" r="r" b="b"/>
            <a:pathLst>
              <a:path w="504825" h="386080">
                <a:moveTo>
                  <a:pt x="0" y="0"/>
                </a:moveTo>
                <a:lnTo>
                  <a:pt x="504696" y="0"/>
                </a:lnTo>
                <a:lnTo>
                  <a:pt x="504696" y="385944"/>
                </a:lnTo>
                <a:lnTo>
                  <a:pt x="0" y="385944"/>
                </a:lnTo>
                <a:lnTo>
                  <a:pt x="0" y="0"/>
                </a:lnTo>
                <a:close/>
              </a:path>
            </a:pathLst>
          </a:custGeom>
          <a:ln w="11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46356" y="1784575"/>
            <a:ext cx="47625" cy="71755"/>
            <a:chOff x="3246356" y="1784575"/>
            <a:chExt cx="47625" cy="71755"/>
          </a:xfrm>
        </p:grpSpPr>
        <p:sp>
          <p:nvSpPr>
            <p:cNvPr id="15" name="object 15"/>
            <p:cNvSpPr/>
            <p:nvPr/>
          </p:nvSpPr>
          <p:spPr>
            <a:xfrm>
              <a:off x="3252293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5" h="59689">
                  <a:moveTo>
                    <a:pt x="0" y="59376"/>
                  </a:moveTo>
                  <a:lnTo>
                    <a:pt x="0" y="0"/>
                  </a:lnTo>
                  <a:lnTo>
                    <a:pt x="35633" y="29688"/>
                  </a:lnTo>
                  <a:lnTo>
                    <a:pt x="0" y="59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2293" y="1790513"/>
              <a:ext cx="36195" cy="59690"/>
            </a:xfrm>
            <a:custGeom>
              <a:avLst/>
              <a:gdLst/>
              <a:ahLst/>
              <a:cxnLst/>
              <a:rect l="l" t="t" r="r" b="b"/>
              <a:pathLst>
                <a:path w="36195" h="59689">
                  <a:moveTo>
                    <a:pt x="35633" y="29688"/>
                  </a:moveTo>
                  <a:lnTo>
                    <a:pt x="0" y="59376"/>
                  </a:lnTo>
                  <a:lnTo>
                    <a:pt x="0" y="0"/>
                  </a:lnTo>
                  <a:lnTo>
                    <a:pt x="35633" y="29688"/>
                  </a:lnTo>
                  <a:close/>
                </a:path>
              </a:pathLst>
            </a:custGeom>
            <a:ln w="11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38204" y="2632243"/>
            <a:ext cx="1128395" cy="267335"/>
          </a:xfrm>
          <a:prstGeom prst="rect">
            <a:avLst/>
          </a:prstGeom>
          <a:solidFill>
            <a:srgbClr val="FFFFFF"/>
          </a:solidFill>
          <a:ln w="11875">
            <a:solidFill>
              <a:srgbClr val="000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5"/>
              </a:spcBef>
            </a:pPr>
            <a:r>
              <a:rPr sz="650" spc="25" dirty="0">
                <a:latin typeface="Arial"/>
                <a:cs typeface="Arial"/>
              </a:rPr>
              <a:t>Memória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7268" y="1959742"/>
            <a:ext cx="950594" cy="249554"/>
          </a:xfrm>
          <a:prstGeom prst="rect">
            <a:avLst/>
          </a:prstGeom>
          <a:solidFill>
            <a:srgbClr val="F99CCA"/>
          </a:solidFill>
          <a:ln w="118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6700" marR="159385" indent="-107314">
              <a:lnSpc>
                <a:spcPct val="104900"/>
              </a:lnSpc>
              <a:spcBef>
                <a:spcPts val="145"/>
              </a:spcBef>
            </a:pPr>
            <a:r>
              <a:rPr sz="650" spc="15" dirty="0">
                <a:latin typeface="Arial"/>
                <a:cs typeface="Arial"/>
              </a:rPr>
              <a:t>Unidade</a:t>
            </a:r>
            <a:r>
              <a:rPr sz="650" spc="-9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Lógica/  </a:t>
            </a:r>
            <a:r>
              <a:rPr sz="650" spc="30" dirty="0">
                <a:latin typeface="Arial"/>
                <a:cs typeface="Arial"/>
              </a:rPr>
              <a:t>Aritmética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3213" y="1603486"/>
            <a:ext cx="950594" cy="249554"/>
          </a:xfrm>
          <a:prstGeom prst="rect">
            <a:avLst/>
          </a:prstGeom>
          <a:solidFill>
            <a:srgbClr val="F99CCA"/>
          </a:solidFill>
          <a:ln w="1187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580"/>
              </a:spcBef>
            </a:pPr>
            <a:r>
              <a:rPr sz="650" spc="15" dirty="0">
                <a:latin typeface="Arial"/>
                <a:cs typeface="Arial"/>
              </a:rPr>
              <a:t>Unidade </a:t>
            </a: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100" dirty="0">
                <a:latin typeface="Arial"/>
                <a:cs typeface="Arial"/>
              </a:rPr>
              <a:t> </a:t>
            </a:r>
            <a:r>
              <a:rPr sz="650" spc="25" dirty="0">
                <a:latin typeface="Arial"/>
                <a:cs typeface="Arial"/>
              </a:rPr>
              <a:t>Controle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2713" y="1663961"/>
            <a:ext cx="3225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9245" algn="l"/>
              </a:tabLst>
            </a:pPr>
            <a:r>
              <a:rPr sz="65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8204" y="1330348"/>
            <a:ext cx="1128395" cy="979805"/>
          </a:xfrm>
          <a:prstGeom prst="rect">
            <a:avLst/>
          </a:prstGeom>
          <a:solidFill>
            <a:srgbClr val="FFFFFF"/>
          </a:solidFill>
          <a:ln w="118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8915" marR="201295" indent="41910">
              <a:lnSpc>
                <a:spcPct val="104900"/>
              </a:lnSpc>
              <a:spcBef>
                <a:spcPts val="235"/>
              </a:spcBef>
            </a:pPr>
            <a:r>
              <a:rPr sz="650" spc="15" dirty="0">
                <a:latin typeface="Arial"/>
                <a:cs typeface="Arial"/>
              </a:rPr>
              <a:t>Unidade </a:t>
            </a:r>
            <a:r>
              <a:rPr sz="650" spc="20" dirty="0">
                <a:latin typeface="Arial"/>
                <a:cs typeface="Arial"/>
              </a:rPr>
              <a:t>Central  de</a:t>
            </a:r>
            <a:r>
              <a:rPr sz="650" spc="-10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Processamento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616" y="1703085"/>
            <a:ext cx="79184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8510" algn="l"/>
              </a:tabLst>
            </a:pPr>
            <a:r>
              <a:rPr sz="650" spc="20" dirty="0">
                <a:latin typeface="Arial"/>
                <a:cs typeface="Arial"/>
              </a:rPr>
              <a:t>Dispositivo </a:t>
            </a:r>
            <a:r>
              <a:rPr sz="650" spc="-65" dirty="0">
                <a:latin typeface="Arial"/>
                <a:cs typeface="Arial"/>
              </a:rPr>
              <a:t> </a:t>
            </a:r>
            <a:r>
              <a:rPr sz="65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298" y="1806993"/>
            <a:ext cx="44577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Entrada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05724" y="1627229"/>
            <a:ext cx="504825" cy="386080"/>
          </a:xfrm>
          <a:prstGeom prst="rect">
            <a:avLst/>
          </a:prstGeom>
          <a:ln w="118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imes New Roman"/>
              <a:cs typeface="Times New Roman"/>
            </a:endParaRPr>
          </a:p>
          <a:p>
            <a:pPr marL="89535" marR="29845" indent="-55244">
              <a:lnSpc>
                <a:spcPct val="104900"/>
              </a:lnSpc>
            </a:pPr>
            <a:r>
              <a:rPr sz="650" spc="20" dirty="0">
                <a:latin typeface="Arial"/>
                <a:cs typeface="Arial"/>
              </a:rPr>
              <a:t>Dispositi</a:t>
            </a:r>
            <a:r>
              <a:rPr sz="650" spc="15" dirty="0">
                <a:latin typeface="Arial"/>
                <a:cs typeface="Arial"/>
              </a:rPr>
              <a:t>vo  </a:t>
            </a:r>
            <a:r>
              <a:rPr sz="650" spc="20" dirty="0">
                <a:latin typeface="Arial"/>
                <a:cs typeface="Arial"/>
              </a:rPr>
              <a:t>de</a:t>
            </a:r>
            <a:r>
              <a:rPr sz="650" spc="-50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Saída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70376" y="2452400"/>
            <a:ext cx="849630" cy="627380"/>
            <a:chOff x="2970376" y="2452400"/>
            <a:chExt cx="849630" cy="627380"/>
          </a:xfrm>
        </p:grpSpPr>
        <p:sp>
          <p:nvSpPr>
            <p:cNvPr id="26" name="object 26"/>
            <p:cNvSpPr/>
            <p:nvPr/>
          </p:nvSpPr>
          <p:spPr>
            <a:xfrm>
              <a:off x="3251803" y="2846865"/>
              <a:ext cx="567931" cy="232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84126" y="2452400"/>
              <a:ext cx="503278" cy="5645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3956" y="2815351"/>
              <a:ext cx="503555" cy="83185"/>
            </a:xfrm>
            <a:custGeom>
              <a:avLst/>
              <a:gdLst/>
              <a:ahLst/>
              <a:cxnLst/>
              <a:rect l="l" t="t" r="r" b="b"/>
              <a:pathLst>
                <a:path w="503554" h="83185">
                  <a:moveTo>
                    <a:pt x="0" y="0"/>
                  </a:moveTo>
                  <a:lnTo>
                    <a:pt x="35526" y="41768"/>
                  </a:lnTo>
                  <a:lnTo>
                    <a:pt x="74988" y="58481"/>
                  </a:lnTo>
                  <a:lnTo>
                    <a:pt x="125776" y="71379"/>
                  </a:lnTo>
                  <a:lnTo>
                    <a:pt x="185535" y="79687"/>
                  </a:lnTo>
                  <a:lnTo>
                    <a:pt x="251910" y="82629"/>
                  </a:lnTo>
                  <a:lnTo>
                    <a:pt x="318191" y="79687"/>
                  </a:lnTo>
                  <a:lnTo>
                    <a:pt x="377627" y="71440"/>
                  </a:lnTo>
                  <a:lnTo>
                    <a:pt x="407476" y="63873"/>
                  </a:lnTo>
                  <a:lnTo>
                    <a:pt x="251910" y="63873"/>
                  </a:lnTo>
                  <a:lnTo>
                    <a:pt x="187025" y="60841"/>
                  </a:lnTo>
                  <a:lnTo>
                    <a:pt x="127631" y="52221"/>
                  </a:lnTo>
                  <a:lnTo>
                    <a:pt x="75489" y="38729"/>
                  </a:lnTo>
                  <a:lnTo>
                    <a:pt x="32358" y="21084"/>
                  </a:lnTo>
                  <a:lnTo>
                    <a:pt x="0" y="0"/>
                  </a:lnTo>
                  <a:close/>
                </a:path>
                <a:path w="503554" h="83185">
                  <a:moveTo>
                    <a:pt x="503419" y="378"/>
                  </a:moveTo>
                  <a:lnTo>
                    <a:pt x="471031" y="21389"/>
                  </a:lnTo>
                  <a:lnTo>
                    <a:pt x="427948" y="38936"/>
                  </a:lnTo>
                  <a:lnTo>
                    <a:pt x="375908" y="52328"/>
                  </a:lnTo>
                  <a:lnTo>
                    <a:pt x="316649" y="60872"/>
                  </a:lnTo>
                  <a:lnTo>
                    <a:pt x="251910" y="63873"/>
                  </a:lnTo>
                  <a:lnTo>
                    <a:pt x="407476" y="63873"/>
                  </a:lnTo>
                  <a:lnTo>
                    <a:pt x="428253" y="58606"/>
                  </a:lnTo>
                  <a:lnTo>
                    <a:pt x="467637" y="41973"/>
                  </a:lnTo>
                  <a:lnTo>
                    <a:pt x="493465" y="22307"/>
                  </a:lnTo>
                  <a:lnTo>
                    <a:pt x="503419" y="378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3955" y="2537493"/>
              <a:ext cx="503419" cy="826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3956" y="2680916"/>
              <a:ext cx="503555" cy="83185"/>
            </a:xfrm>
            <a:custGeom>
              <a:avLst/>
              <a:gdLst/>
              <a:ahLst/>
              <a:cxnLst/>
              <a:rect l="l" t="t" r="r" b="b"/>
              <a:pathLst>
                <a:path w="503554" h="83185">
                  <a:moveTo>
                    <a:pt x="0" y="0"/>
                  </a:moveTo>
                  <a:lnTo>
                    <a:pt x="35526" y="41768"/>
                  </a:lnTo>
                  <a:lnTo>
                    <a:pt x="74988" y="58481"/>
                  </a:lnTo>
                  <a:lnTo>
                    <a:pt x="125776" y="71379"/>
                  </a:lnTo>
                  <a:lnTo>
                    <a:pt x="185535" y="79687"/>
                  </a:lnTo>
                  <a:lnTo>
                    <a:pt x="251910" y="82629"/>
                  </a:lnTo>
                  <a:lnTo>
                    <a:pt x="318074" y="79705"/>
                  </a:lnTo>
                  <a:lnTo>
                    <a:pt x="377627" y="71446"/>
                  </a:lnTo>
                  <a:lnTo>
                    <a:pt x="407513" y="63873"/>
                  </a:lnTo>
                  <a:lnTo>
                    <a:pt x="251910" y="63873"/>
                  </a:lnTo>
                  <a:lnTo>
                    <a:pt x="187025" y="60843"/>
                  </a:lnTo>
                  <a:lnTo>
                    <a:pt x="127631" y="52227"/>
                  </a:lnTo>
                  <a:lnTo>
                    <a:pt x="75489" y="38739"/>
                  </a:lnTo>
                  <a:lnTo>
                    <a:pt x="32358" y="21092"/>
                  </a:lnTo>
                  <a:lnTo>
                    <a:pt x="0" y="0"/>
                  </a:lnTo>
                  <a:close/>
                </a:path>
                <a:path w="503554" h="83185">
                  <a:moveTo>
                    <a:pt x="503419" y="408"/>
                  </a:moveTo>
                  <a:lnTo>
                    <a:pt x="471031" y="21404"/>
                  </a:lnTo>
                  <a:lnTo>
                    <a:pt x="427948" y="38943"/>
                  </a:lnTo>
                  <a:lnTo>
                    <a:pt x="375908" y="52330"/>
                  </a:lnTo>
                  <a:lnTo>
                    <a:pt x="316649" y="60872"/>
                  </a:lnTo>
                  <a:lnTo>
                    <a:pt x="251910" y="63873"/>
                  </a:lnTo>
                  <a:lnTo>
                    <a:pt x="407513" y="63873"/>
                  </a:lnTo>
                  <a:lnTo>
                    <a:pt x="428253" y="58619"/>
                  </a:lnTo>
                  <a:lnTo>
                    <a:pt x="467637" y="41991"/>
                  </a:lnTo>
                  <a:lnTo>
                    <a:pt x="493465" y="22332"/>
                  </a:lnTo>
                  <a:lnTo>
                    <a:pt x="503419" y="408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83955" y="2680916"/>
              <a:ext cx="503419" cy="826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3955" y="2815351"/>
              <a:ext cx="503419" cy="8262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85492" y="2953935"/>
              <a:ext cx="500380" cy="74295"/>
            </a:xfrm>
            <a:custGeom>
              <a:avLst/>
              <a:gdLst/>
              <a:ahLst/>
              <a:cxnLst/>
              <a:rect l="l" t="t" r="r" b="b"/>
              <a:pathLst>
                <a:path w="500379" h="74294">
                  <a:moveTo>
                    <a:pt x="0" y="0"/>
                  </a:moveTo>
                  <a:lnTo>
                    <a:pt x="42577" y="37720"/>
                  </a:lnTo>
                  <a:lnTo>
                    <a:pt x="82103" y="52602"/>
                  </a:lnTo>
                  <a:lnTo>
                    <a:pt x="131196" y="64003"/>
                  </a:lnTo>
                  <a:lnTo>
                    <a:pt x="187914" y="71300"/>
                  </a:lnTo>
                  <a:lnTo>
                    <a:pt x="250314" y="73871"/>
                  </a:lnTo>
                  <a:lnTo>
                    <a:pt x="312137" y="71322"/>
                  </a:lnTo>
                  <a:lnTo>
                    <a:pt x="368360" y="64091"/>
                  </a:lnTo>
                  <a:lnTo>
                    <a:pt x="374428" y="62686"/>
                  </a:lnTo>
                  <a:lnTo>
                    <a:pt x="250314" y="62686"/>
                  </a:lnTo>
                  <a:lnTo>
                    <a:pt x="186138" y="59715"/>
                  </a:lnTo>
                  <a:lnTo>
                    <a:pt x="127328" y="51267"/>
                  </a:lnTo>
                  <a:lnTo>
                    <a:pt x="75575" y="38036"/>
                  </a:lnTo>
                  <a:lnTo>
                    <a:pt x="32568" y="20715"/>
                  </a:lnTo>
                  <a:lnTo>
                    <a:pt x="0" y="0"/>
                  </a:lnTo>
                  <a:close/>
                </a:path>
                <a:path w="500379" h="74294">
                  <a:moveTo>
                    <a:pt x="499820" y="816"/>
                  </a:moveTo>
                  <a:lnTo>
                    <a:pt x="467166" y="21310"/>
                  </a:lnTo>
                  <a:lnTo>
                    <a:pt x="424229" y="38411"/>
                  </a:lnTo>
                  <a:lnTo>
                    <a:pt x="372669" y="51452"/>
                  </a:lnTo>
                  <a:lnTo>
                    <a:pt x="314144" y="59766"/>
                  </a:lnTo>
                  <a:lnTo>
                    <a:pt x="250314" y="62686"/>
                  </a:lnTo>
                  <a:lnTo>
                    <a:pt x="374428" y="62686"/>
                  </a:lnTo>
                  <a:lnTo>
                    <a:pt x="417111" y="52802"/>
                  </a:lnTo>
                  <a:lnTo>
                    <a:pt x="456518" y="38077"/>
                  </a:lnTo>
                  <a:lnTo>
                    <a:pt x="484712" y="20541"/>
                  </a:lnTo>
                  <a:lnTo>
                    <a:pt x="499820" y="816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70376" y="2795534"/>
              <a:ext cx="290927" cy="712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76291" y="2664922"/>
              <a:ext cx="290964" cy="712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C217C27D-CA18-4EBF-B813-9D36054964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50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Linguagens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42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889" y="903578"/>
            <a:ext cx="3582035" cy="1586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Dificuldade em </a:t>
            </a:r>
            <a:r>
              <a:rPr sz="1100" spc="-15" dirty="0">
                <a:latin typeface="LM Sans 10"/>
                <a:cs typeface="LM Sans 10"/>
              </a:rPr>
              <a:t>montar </a:t>
            </a:r>
            <a:r>
              <a:rPr sz="1100" spc="-10" dirty="0">
                <a:latin typeface="LM Sans 10"/>
                <a:cs typeface="LM Sans 10"/>
              </a:rPr>
              <a:t>programa </a:t>
            </a:r>
            <a:r>
              <a:rPr sz="1100" spc="-5" dirty="0">
                <a:latin typeface="LM Sans 10"/>
                <a:cs typeface="LM Sans 10"/>
              </a:rPr>
              <a:t>diretamente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conjunto de  </a:t>
            </a:r>
            <a:r>
              <a:rPr sz="1100" spc="-90" dirty="0" err="1">
                <a:latin typeface="LM Sans 10"/>
                <a:cs typeface="LM Sans 10"/>
              </a:rPr>
              <a:t>instru</a:t>
            </a:r>
            <a:r>
              <a:rPr lang="pt-BR" sz="1100" spc="-90" dirty="0" err="1">
                <a:latin typeface="LM Sans 10"/>
                <a:cs typeface="LM Sans 10"/>
              </a:rPr>
              <a:t>çõ</a:t>
            </a:r>
            <a:r>
              <a:rPr sz="1100" spc="-90" dirty="0">
                <a:latin typeface="LM Sans 10"/>
                <a:cs typeface="LM Sans 10"/>
              </a:rPr>
              <a:t>es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processador.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20014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Assembly foi criado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facilitar a montagem do programa  </a:t>
            </a:r>
            <a:r>
              <a:rPr sz="1100" spc="-5" dirty="0">
                <a:latin typeface="LM Sans 10"/>
                <a:cs typeface="LM Sans 10"/>
              </a:rPr>
              <a:t>(assembler </a:t>
            </a:r>
            <a:r>
              <a:rPr sz="1100" spc="-10" dirty="0">
                <a:latin typeface="LM Sans 10"/>
                <a:cs typeface="LM Sans 10"/>
              </a:rPr>
              <a:t>= montador).</a:t>
            </a:r>
            <a:endParaRPr sz="1100" dirty="0">
              <a:latin typeface="LM Sans 10"/>
              <a:cs typeface="LM Sans 10"/>
            </a:endParaRPr>
          </a:p>
          <a:p>
            <a:pPr marL="12700" marR="347980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Linguagem </a:t>
            </a:r>
            <a:r>
              <a:rPr sz="1100" spc="-5" dirty="0">
                <a:latin typeface="LM Sans 10"/>
                <a:cs typeface="LM Sans 10"/>
              </a:rPr>
              <a:t>de alto </a:t>
            </a:r>
            <a:r>
              <a:rPr sz="1100" spc="-100" dirty="0">
                <a:latin typeface="LM Sans 10"/>
                <a:cs typeface="LM Sans 10"/>
              </a:rPr>
              <a:t>n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vel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15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montador.  </a:t>
            </a:r>
            <a:r>
              <a:rPr sz="1100" spc="-110" dirty="0" err="1">
                <a:latin typeface="LM Sans 10"/>
                <a:cs typeface="LM Sans 10"/>
              </a:rPr>
              <a:t>Solu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Compiladores!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8841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42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247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BD4BEE0-7050-4376-A584-C71A923B4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774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4595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0137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573988"/>
            <a:ext cx="4356735" cy="15874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98830" algn="ctr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latin typeface="LM Sans 10"/>
                <a:cs typeface="LM Sans 10"/>
              </a:rPr>
              <a:t>r</a:t>
            </a:r>
            <a:r>
              <a:rPr lang="pt-BR" sz="1100" i="1" spc="-75" dirty="0">
                <a:latin typeface="LM Sans 10"/>
                <a:cs typeface="LM Sans 10"/>
              </a:rPr>
              <a:t>ó</a:t>
            </a:r>
            <a:r>
              <a:rPr sz="1100" i="1" spc="-75" dirty="0" err="1">
                <a:latin typeface="LM Sans 10"/>
                <a:cs typeface="LM Sans 10"/>
              </a:rPr>
              <a:t>tulo</a:t>
            </a:r>
            <a:r>
              <a:rPr sz="1100" i="1" spc="-75" dirty="0">
                <a:latin typeface="LM Sans 10"/>
                <a:cs typeface="LM Sans 10"/>
              </a:rPr>
              <a:t>: </a:t>
            </a:r>
            <a:r>
              <a:rPr sz="1100" i="1" spc="-60" dirty="0" err="1">
                <a:latin typeface="LM Sans 10"/>
                <a:cs typeface="LM Sans 10"/>
              </a:rPr>
              <a:t>mnem</a:t>
            </a:r>
            <a:r>
              <a:rPr lang="pt-BR" sz="1100" i="1" spc="-60" dirty="0">
                <a:latin typeface="LM Sans 10"/>
                <a:cs typeface="LM Sans 10"/>
              </a:rPr>
              <a:t>ô</a:t>
            </a:r>
            <a:r>
              <a:rPr sz="1100" i="1" spc="-60" dirty="0" err="1">
                <a:latin typeface="LM Sans 10"/>
                <a:cs typeface="LM Sans 10"/>
              </a:rPr>
              <a:t>nico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argumento1, argumento2, argumento3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...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LM Sans 10"/>
              <a:cs typeface="LM Sans 10"/>
            </a:endParaRPr>
          </a:p>
          <a:p>
            <a:pPr marR="788670" algn="ctr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r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tulo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identificador </a:t>
            </a:r>
            <a:r>
              <a:rPr sz="1100" spc="-5" dirty="0">
                <a:latin typeface="LM Sans 10"/>
                <a:cs typeface="LM Sans 10"/>
              </a:rPr>
              <a:t>seguido de </a:t>
            </a:r>
            <a:r>
              <a:rPr sz="1100" spc="-10" dirty="0">
                <a:latin typeface="LM Sans 10"/>
                <a:cs typeface="LM Sans 10"/>
              </a:rPr>
              <a:t>dois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pontos.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289560" marR="304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60" dirty="0" err="1">
                <a:latin typeface="LM Sans 10"/>
                <a:cs typeface="LM Sans 10"/>
              </a:rPr>
              <a:t>mnem</a:t>
            </a:r>
            <a:r>
              <a:rPr lang="pt-BR" sz="1100" spc="-60" dirty="0">
                <a:latin typeface="LM Sans 10"/>
                <a:cs typeface="LM Sans 10"/>
              </a:rPr>
              <a:t>ô</a:t>
            </a:r>
            <a:r>
              <a:rPr sz="1100" spc="-60" dirty="0" err="1">
                <a:latin typeface="LM Sans 10"/>
                <a:cs typeface="LM Sans 10"/>
              </a:rPr>
              <a:t>nico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lang="pt-BR" sz="1100" spc="-265" dirty="0">
                <a:latin typeface="LM Sans 10"/>
                <a:cs typeface="LM Sans 10"/>
              </a:rPr>
              <a:t>é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palavra reservada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 processador.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Os operadores </a:t>
            </a:r>
            <a:r>
              <a:rPr sz="1100" spc="-5" dirty="0">
                <a:latin typeface="LM Sans 10"/>
                <a:cs typeface="LM Sans 10"/>
              </a:rPr>
              <a:t>“argumento”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opcionais</a:t>
            </a:r>
            <a:r>
              <a:rPr sz="1100" spc="-5" dirty="0">
                <a:latin typeface="LM Sans 10"/>
                <a:cs typeface="LM Sans 10"/>
              </a:rPr>
              <a:t> e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n</a:t>
            </a:r>
            <a:r>
              <a:rPr lang="pt-BR" sz="1100" spc="-85" dirty="0">
                <a:latin typeface="LM Sans 10"/>
                <a:cs typeface="LM Sans 10"/>
              </a:rPr>
              <a:t>ú</a:t>
            </a:r>
            <a:r>
              <a:rPr sz="1100" spc="-85" dirty="0">
                <a:latin typeface="LM Sans 10"/>
                <a:cs typeface="LM Sans 10"/>
              </a:rPr>
              <a:t>mero </a:t>
            </a:r>
            <a:r>
              <a:rPr sz="1100" spc="-5" dirty="0">
                <a:latin typeface="LM Sans 10"/>
                <a:cs typeface="LM Sans 10"/>
              </a:rPr>
              <a:t>de  0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3, dependendo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processador.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5477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406" y="27901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5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532" y="2439187"/>
            <a:ext cx="932815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Exemplo:</a:t>
            </a:r>
            <a:endParaRPr sz="1100">
              <a:latin typeface="LM Sans 10"/>
              <a:cs typeface="LM Sans 10"/>
            </a:endParaRPr>
          </a:p>
          <a:p>
            <a:pPr marL="1778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Mono 10"/>
                <a:cs typeface="LM Mono 10"/>
              </a:rPr>
              <a:t>carr</a:t>
            </a:r>
            <a:r>
              <a:rPr sz="1000" spc="-16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reg: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964" y="2653428"/>
            <a:ext cx="889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845" algn="l"/>
              </a:tabLst>
            </a:pPr>
            <a:r>
              <a:rPr sz="1000" spc="-5" dirty="0">
                <a:latin typeface="LM Mono 10"/>
                <a:cs typeface="LM Mono 10"/>
              </a:rPr>
              <a:t>MOV	AL,</a:t>
            </a:r>
            <a:r>
              <a:rPr sz="1000" spc="-7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61h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3713" y="265342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40" dirty="0">
                <a:latin typeface="DejaVu Sans Condensed"/>
                <a:cs typeface="DejaVu Sans Condensed"/>
              </a:rPr>
              <a:t>⇒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467" y="2653428"/>
            <a:ext cx="1155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LM Mono 10"/>
                <a:cs typeface="LM Mono 10"/>
              </a:rPr>
              <a:t>10110000</a:t>
            </a:r>
            <a:r>
              <a:rPr sz="1000" spc="-50" dirty="0">
                <a:solidFill>
                  <a:srgbClr val="FF0000"/>
                </a:solidFill>
                <a:latin typeface="LM Mono 10"/>
                <a:cs typeface="LM Mono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Mono 10"/>
                <a:cs typeface="LM Mono 10"/>
              </a:rPr>
              <a:t>01100001</a:t>
            </a:r>
            <a:endParaRPr sz="1000">
              <a:latin typeface="LM Mono 10"/>
              <a:cs typeface="LM Mono 1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E0EFA26-D002-498D-8FD8-D84E21985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47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</a:t>
            </a:r>
            <a:r>
              <a:rPr spc="20" dirty="0"/>
              <a:t>ORTRAN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942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10856"/>
            <a:ext cx="3966845" cy="19094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FOR</a:t>
            </a:r>
            <a:r>
              <a:rPr sz="1100" spc="-15" dirty="0">
                <a:latin typeface="LM Sans 10"/>
                <a:cs typeface="LM Sans 10"/>
              </a:rPr>
              <a:t>mula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TRAN</a:t>
            </a:r>
            <a:r>
              <a:rPr sz="1100" spc="-10" dirty="0">
                <a:latin typeface="LM Sans 10"/>
                <a:cs typeface="LM Sans 10"/>
              </a:rPr>
              <a:t>slator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1954-1958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Procedural 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imperativa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10" dirty="0">
                <a:latin typeface="LM Sans 10"/>
                <a:cs typeface="LM Sans 10"/>
              </a:rPr>
              <a:t>IBM </a:t>
            </a:r>
            <a:r>
              <a:rPr sz="1100" spc="-5" dirty="0">
                <a:latin typeface="LM Sans 10"/>
                <a:cs typeface="LM Sans 10"/>
              </a:rPr>
              <a:t>(John </a:t>
            </a:r>
            <a:r>
              <a:rPr sz="1100" spc="-10" dirty="0">
                <a:latin typeface="LM Sans 10"/>
                <a:cs typeface="LM Sans 10"/>
              </a:rPr>
              <a:t>Backus)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Dedicada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0" dirty="0" err="1">
                <a:latin typeface="LM Sans 10"/>
                <a:cs typeface="LM Sans 10"/>
              </a:rPr>
              <a:t>equa</a:t>
            </a:r>
            <a:r>
              <a:rPr lang="pt-BR" sz="1100" spc="-70" dirty="0" err="1">
                <a:latin typeface="LM Sans 10"/>
                <a:cs typeface="LM Sans 10"/>
              </a:rPr>
              <a:t>çõ</a:t>
            </a:r>
            <a:r>
              <a:rPr sz="1100" spc="-7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0" dirty="0">
                <a:latin typeface="LM Sans 10"/>
                <a:cs typeface="LM Sans 10"/>
              </a:rPr>
              <a:t>f</a:t>
            </a:r>
            <a:r>
              <a:rPr lang="pt-BR" sz="1100" spc="-70" dirty="0">
                <a:latin typeface="LM Sans 10"/>
                <a:cs typeface="LM Sans 10"/>
              </a:rPr>
              <a:t>ó</a:t>
            </a:r>
            <a:r>
              <a:rPr sz="1100" spc="-70" dirty="0" err="1">
                <a:latin typeface="LM Sans 10"/>
                <a:cs typeface="LM Sans 10"/>
              </a:rPr>
              <a:t>rmulas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matem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 err="1">
                <a:latin typeface="LM Sans 10"/>
                <a:cs typeface="LM Sans 10"/>
              </a:rPr>
              <a:t>ticas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2069">
              <a:lnSpc>
                <a:spcPct val="102699"/>
              </a:lnSpc>
            </a:pPr>
            <a:r>
              <a:rPr sz="1100" spc="-15" dirty="0">
                <a:latin typeface="LM Sans 10"/>
                <a:cs typeface="LM Sans 10"/>
              </a:rPr>
              <a:t>FORTRAN </a:t>
            </a:r>
            <a:r>
              <a:rPr sz="1100" spc="5" dirty="0">
                <a:latin typeface="LM Sans 10"/>
                <a:cs typeface="LM Sans 10"/>
              </a:rPr>
              <a:t>II: </a:t>
            </a:r>
            <a:r>
              <a:rPr sz="1100" spc="-75" dirty="0">
                <a:latin typeface="LM Sans 10"/>
                <a:cs typeface="LM Sans 10"/>
              </a:rPr>
              <a:t>la¸cos, </a:t>
            </a:r>
            <a:r>
              <a:rPr sz="1100" spc="-110" dirty="0">
                <a:latin typeface="LM Sans 10"/>
                <a:cs typeface="LM Sans 10"/>
              </a:rPr>
              <a:t>fun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es, </a:t>
            </a:r>
            <a:r>
              <a:rPr sz="1100" spc="-5" dirty="0">
                <a:latin typeface="LM Sans 10"/>
                <a:cs typeface="LM Sans 10"/>
              </a:rPr>
              <a:t>sub-rotinas e </a:t>
            </a:r>
            <a:r>
              <a:rPr sz="1100" spc="-10" dirty="0">
                <a:latin typeface="LM Sans 10"/>
                <a:cs typeface="LM Sans 10"/>
              </a:rPr>
              <a:t>a primitiva do comando  </a:t>
            </a:r>
            <a:r>
              <a:rPr sz="1100" spc="-20" dirty="0">
                <a:latin typeface="LM Sans 10"/>
                <a:cs typeface="LM Sans 10"/>
              </a:rPr>
              <a:t>FOR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70" dirty="0" err="1">
                <a:solidFill>
                  <a:srgbClr val="0000FF"/>
                </a:solidFill>
                <a:latin typeface="LM Sans 10"/>
                <a:cs typeface="LM Sans 10"/>
              </a:rPr>
              <a:t>Sugest</a:t>
            </a:r>
            <a:r>
              <a:rPr lang="pt-BR" sz="1100" spc="-70" dirty="0">
                <a:solidFill>
                  <a:srgbClr val="0000FF"/>
                </a:solidFill>
                <a:latin typeface="LM Sans 10"/>
                <a:cs typeface="LM Sans 10"/>
              </a:rPr>
              <a:t>ã</a:t>
            </a:r>
            <a:r>
              <a:rPr sz="1100" spc="-70" dirty="0">
                <a:solidFill>
                  <a:srgbClr val="0000FF"/>
                </a:solidFill>
                <a:latin typeface="LM Sans 10"/>
                <a:cs typeface="LM Sans 10"/>
              </a:rPr>
              <a:t>o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de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filme: </a:t>
            </a:r>
            <a:r>
              <a:rPr sz="1100" spc="-5" dirty="0" err="1">
                <a:solidFill>
                  <a:srgbClr val="0000FF"/>
                </a:solidFill>
                <a:latin typeface="LM Sans 10"/>
                <a:cs typeface="LM Sans 10"/>
              </a:rPr>
              <a:t>Estrelas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14" dirty="0">
                <a:solidFill>
                  <a:srgbClr val="0000FF"/>
                </a:solidFill>
                <a:latin typeface="LM Sans 10"/>
                <a:cs typeface="LM Sans 10"/>
              </a:rPr>
              <a:t>Al</a:t>
            </a:r>
            <a:r>
              <a:rPr lang="pt-BR" sz="1100" spc="-114" dirty="0">
                <a:solidFill>
                  <a:srgbClr val="0000FF"/>
                </a:solidFill>
                <a:latin typeface="LM Sans 10"/>
                <a:cs typeface="LM Sans 10"/>
              </a:rPr>
              <a:t>é</a:t>
            </a:r>
            <a:r>
              <a:rPr sz="1100" spc="-114" dirty="0">
                <a:solidFill>
                  <a:srgbClr val="0000FF"/>
                </a:solidFill>
                <a:latin typeface="LM Sans 10"/>
                <a:cs typeface="LM Sans 10"/>
              </a:rPr>
              <a:t>m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do </a:t>
            </a:r>
            <a:r>
              <a:rPr sz="1100" spc="-20" dirty="0">
                <a:solidFill>
                  <a:srgbClr val="0000FF"/>
                </a:solidFill>
                <a:latin typeface="LM Sans 10"/>
                <a:cs typeface="LM Sans 10"/>
              </a:rPr>
              <a:t>Tempo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Hidden </a:t>
            </a:r>
            <a:r>
              <a:rPr sz="1100" i="1" spc="5" dirty="0">
                <a:solidFill>
                  <a:srgbClr val="0000FF"/>
                </a:solidFill>
                <a:latin typeface="LM Sans 10"/>
                <a:cs typeface="LM Sans 10"/>
              </a:rPr>
              <a:t>Figures</a:t>
            </a:r>
            <a:r>
              <a:rPr sz="1100" spc="5" dirty="0">
                <a:solidFill>
                  <a:srgbClr val="0000FF"/>
                </a:solidFill>
                <a:latin typeface="LM Sans 10"/>
                <a:cs typeface="LM Sans 10"/>
              </a:rPr>
              <a:t>),</a:t>
            </a:r>
            <a:r>
              <a:rPr sz="1100" spc="-254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2016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764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5851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406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227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7769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ACE1CF4-7C68-49A0-AE9D-465EFAA2E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18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FORTRAN</a:t>
            </a:r>
            <a:r>
              <a:rPr spc="-25" dirty="0"/>
              <a:t> </a:t>
            </a:r>
            <a:r>
              <a:rPr spc="10" dirty="0"/>
              <a:t>(exemplos)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81227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47088"/>
            <a:ext cx="2571750" cy="20961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15" dirty="0">
                <a:latin typeface="LM Sans 10"/>
                <a:cs typeface="LM Sans 10"/>
              </a:rPr>
              <a:t>FORTRAN90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LM Mono 10"/>
                <a:cs typeface="LM Mono 10"/>
              </a:rPr>
              <a:t>nfatorial = PRODUCT((/(i,</a:t>
            </a:r>
            <a:r>
              <a:rPr sz="1100" spc="-9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i=1,n)/))</a:t>
            </a:r>
            <a:endParaRPr sz="110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15" dirty="0">
                <a:latin typeface="LM Sans 10"/>
                <a:cs typeface="LM Sans 10"/>
              </a:rPr>
              <a:t>FORTRAN77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LM Mono 10"/>
                <a:cs typeface="LM Mono 10"/>
              </a:rPr>
              <a:t>FUNCTION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FAT(N)</a:t>
            </a:r>
            <a:endParaRPr sz="1100">
              <a:latin typeface="LM Mono 10"/>
              <a:cs typeface="LM Mono 10"/>
            </a:endParaRPr>
          </a:p>
          <a:p>
            <a:pPr marL="375920" marR="109601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Mono 10"/>
                <a:cs typeface="LM Mono 10"/>
              </a:rPr>
              <a:t>INTEGER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N,I,FAT  FACT=1</a:t>
            </a:r>
            <a:endParaRPr sz="1100">
              <a:latin typeface="LM Mono 10"/>
              <a:cs typeface="LM Mono 10"/>
            </a:endParaRPr>
          </a:p>
          <a:p>
            <a:pPr marL="3759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DO 10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I=1,N</a:t>
            </a:r>
            <a:endParaRPr sz="1100">
              <a:latin typeface="LM Mono 10"/>
              <a:cs typeface="LM Mono 10"/>
            </a:endParaRPr>
          </a:p>
          <a:p>
            <a:pPr marL="375920" marR="1532255" indent="-218440">
              <a:lnSpc>
                <a:spcPct val="102699"/>
              </a:lnSpc>
            </a:pPr>
            <a:r>
              <a:rPr sz="1100" spc="-5" dirty="0">
                <a:latin typeface="LM Mono 10"/>
                <a:cs typeface="LM Mono 10"/>
              </a:rPr>
              <a:t>10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FAT=FAT*I  END</a:t>
            </a:r>
            <a:endParaRPr sz="110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262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D4CA12-7F64-4B96-AD32-1A09C301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3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LISP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662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82763"/>
            <a:ext cx="2477135" cy="19914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LIS</a:t>
            </a:r>
            <a:r>
              <a:rPr sz="1100" spc="-5" dirty="0">
                <a:latin typeface="LM Sans 10"/>
                <a:cs typeface="LM Sans 10"/>
              </a:rPr>
              <a:t>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</a:t>
            </a:r>
            <a:r>
              <a:rPr sz="1100" spc="-5" dirty="0">
                <a:latin typeface="LM Sans 10"/>
                <a:cs typeface="LM Sans 10"/>
              </a:rPr>
              <a:t>rocessor –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1958-1960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Funcional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por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McCarthy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Desenvolvida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processamento de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listas  </a:t>
            </a:r>
            <a:r>
              <a:rPr sz="1100" spc="-10" dirty="0">
                <a:latin typeface="LM Sans 10"/>
                <a:cs typeface="LM Sans 10"/>
              </a:rPr>
              <a:t>Puramente </a:t>
            </a:r>
            <a:r>
              <a:rPr sz="1100" spc="-5" dirty="0">
                <a:latin typeface="LM Sans 10"/>
                <a:cs typeface="LM Sans 10"/>
              </a:rPr>
              <a:t>recursiva 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iterativa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diferencia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dados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483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304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125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946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67674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501634-94F2-4C93-BC90-76FC19D7D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684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Conte</a:t>
            </a:r>
            <a:r>
              <a:rPr lang="pt-BR" spc="-70" dirty="0"/>
              <a:t>ú</a:t>
            </a:r>
            <a:r>
              <a:rPr spc="-70" dirty="0"/>
              <a:t>do</a:t>
            </a:r>
            <a:r>
              <a:rPr spc="-20" dirty="0"/>
              <a:t> </a:t>
            </a:r>
            <a:r>
              <a:rPr spc="-45" dirty="0"/>
              <a:t>program</a:t>
            </a:r>
            <a:r>
              <a:rPr lang="pt-BR" spc="-45" dirty="0"/>
              <a:t>á</a:t>
            </a:r>
            <a:r>
              <a:rPr spc="-45" dirty="0" err="1"/>
              <a:t>tico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281089" y="45062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632" y="367168"/>
            <a:ext cx="3382010" cy="180819"/>
          </a:xfrm>
          <a:prstGeom prst="rect">
            <a:avLst/>
          </a:prstGeom>
          <a:solidFill>
            <a:srgbClr val="FFF799"/>
          </a:solidFill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100" b="1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Contextualiza</a:t>
            </a:r>
            <a:r>
              <a:rPr lang="pt-BR" sz="1100" b="1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b="1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: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dirty="0">
                <a:latin typeface="LM Sans 10"/>
                <a:cs typeface="LM Sans 10"/>
              </a:rPr>
              <a:t>Modelo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conceitual.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553693"/>
            <a:ext cx="3949065" cy="26893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59105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5" dirty="0">
                <a:latin typeface="LM Sans 10"/>
                <a:cs typeface="LM Sans 10"/>
              </a:rPr>
              <a:t>Processos 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75" dirty="0" err="1">
                <a:latin typeface="LM Sans 10"/>
                <a:cs typeface="LM Sans 10"/>
              </a:rPr>
              <a:t>representa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60" dirty="0">
                <a:latin typeface="LM Sans 10"/>
                <a:cs typeface="LM Sans 10"/>
              </a:rPr>
              <a:t>Hist</a:t>
            </a:r>
            <a:r>
              <a:rPr lang="pt-BR" sz="1100" spc="-60" dirty="0">
                <a:latin typeface="LM Sans 10"/>
                <a:cs typeface="LM Sans 10"/>
              </a:rPr>
              <a:t>ó</a:t>
            </a:r>
            <a:r>
              <a:rPr sz="1100" spc="-60" dirty="0" err="1">
                <a:latin typeface="LM Sans 10"/>
                <a:cs typeface="LM Sans 10"/>
              </a:rPr>
              <a:t>rico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sobre  </a:t>
            </a:r>
            <a:r>
              <a:rPr sz="1100" spc="-5" dirty="0">
                <a:latin typeface="LM Sans 10"/>
                <a:cs typeface="LM Sans 10"/>
              </a:rPr>
              <a:t>linguagens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programa</a:t>
            </a:r>
            <a:r>
              <a:rPr lang="pt-BR" sz="1100" spc="-85" dirty="0" err="1">
                <a:latin typeface="LM Sans 10"/>
                <a:cs typeface="LM Sans 10"/>
              </a:rPr>
              <a:t>ção</a:t>
            </a:r>
            <a:r>
              <a:rPr sz="1100" spc="-8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b="1" u="sng" spc="-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Conceitos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lang="pt-BR"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á</a:t>
            </a:r>
            <a:r>
              <a:rPr sz="1100" b="1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sicos</a:t>
            </a:r>
            <a:r>
              <a:rPr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da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POO: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0" dirty="0">
                <a:latin typeface="LM Sans 10"/>
                <a:cs typeface="LM Sans 10"/>
              </a:rPr>
              <a:t>Classes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objetos.</a:t>
            </a:r>
            <a:endParaRPr sz="1100" dirty="0">
              <a:latin typeface="LM Sans 10"/>
              <a:cs typeface="LM Sans 10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10" dirty="0">
                <a:latin typeface="LM Sans 10"/>
                <a:cs typeface="LM Sans 10"/>
              </a:rPr>
              <a:t>Atributos.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65" dirty="0">
                <a:latin typeface="LM Sans 10"/>
                <a:cs typeface="LM Sans 10"/>
              </a:rPr>
              <a:t>M</a:t>
            </a:r>
            <a:r>
              <a:rPr lang="pt-BR" sz="1100" spc="-65" dirty="0">
                <a:latin typeface="LM Sans 10"/>
                <a:cs typeface="LM Sans 10"/>
              </a:rPr>
              <a:t>é</a:t>
            </a:r>
            <a:r>
              <a:rPr sz="1100" spc="-65" dirty="0" err="1">
                <a:latin typeface="LM Sans 10"/>
                <a:cs typeface="LM Sans 10"/>
              </a:rPr>
              <a:t>todos</a:t>
            </a:r>
            <a:r>
              <a:rPr sz="1100" spc="-6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argumentos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par</a:t>
            </a:r>
            <a:r>
              <a:rPr lang="pt-BR" sz="1100" spc="-55" dirty="0">
                <a:latin typeface="LM Sans 10"/>
                <a:cs typeface="LM Sans 10"/>
              </a:rPr>
              <a:t>â</a:t>
            </a:r>
            <a:r>
              <a:rPr sz="1100" spc="-55" dirty="0">
                <a:latin typeface="LM Sans 10"/>
                <a:cs typeface="LM Sans 10"/>
              </a:rPr>
              <a:t>metros.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b="1" u="sng" spc="-1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Conceitos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lang="pt-BR"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á</a:t>
            </a:r>
            <a:r>
              <a:rPr sz="1100" b="1" u="sng" spc="-8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sicos</a:t>
            </a:r>
            <a:r>
              <a:rPr sz="1100" b="1" u="sng" spc="-8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de </a:t>
            </a:r>
            <a:r>
              <a:rPr sz="1100" b="1" u="sng" spc="-10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programa</a:t>
            </a:r>
            <a:r>
              <a:rPr lang="pt-BR" sz="1100" b="1" u="sng" spc="-10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100" b="1" u="sng" spc="-10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 </a:t>
            </a:r>
            <a:r>
              <a:rPr sz="1100" b="1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imperativa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12700" marR="52069">
              <a:lnSpc>
                <a:spcPct val="102600"/>
              </a:lnSpc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10" dirty="0">
                <a:latin typeface="LM Sans 10"/>
                <a:cs typeface="LM Sans 10"/>
              </a:rPr>
              <a:t>Algoritmos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programas.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25" dirty="0" err="1">
                <a:latin typeface="LM Sans 10"/>
                <a:cs typeface="LM Sans 10"/>
              </a:rPr>
              <a:t>edi</a:t>
            </a:r>
            <a:r>
              <a:rPr lang="pt-BR" sz="1100" spc="-125" dirty="0" err="1">
                <a:latin typeface="LM Sans 10"/>
                <a:cs typeface="LM Sans 10"/>
              </a:rPr>
              <a:t>çã</a:t>
            </a:r>
            <a:r>
              <a:rPr sz="1100" spc="-125" dirty="0">
                <a:latin typeface="LM Sans 10"/>
                <a:cs typeface="LM Sans 10"/>
              </a:rPr>
              <a:t>o, </a:t>
            </a:r>
            <a:r>
              <a:rPr sz="1100" spc="-95" dirty="0" err="1">
                <a:latin typeface="LM Sans 10"/>
                <a:cs typeface="LM Sans 10"/>
              </a:rPr>
              <a:t>compila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  </a:t>
            </a:r>
            <a:r>
              <a:rPr sz="1100" spc="-100" dirty="0" err="1">
                <a:latin typeface="LM Sans 10"/>
                <a:cs typeface="LM Sans 10"/>
              </a:rPr>
              <a:t>execu</a:t>
            </a:r>
            <a:r>
              <a:rPr lang="pt-BR" sz="1100" spc="-100" dirty="0" err="1">
                <a:latin typeface="LM Sans 10"/>
                <a:cs typeface="LM Sans 10"/>
              </a:rPr>
              <a:t>ção</a:t>
            </a:r>
            <a:r>
              <a:rPr sz="1100" spc="-100" dirty="0">
                <a:latin typeface="LM Sans 10"/>
                <a:cs typeface="LM Sans 10"/>
              </a:rPr>
              <a:t>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veis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de dados.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0" dirty="0">
                <a:latin typeface="LM Sans 10"/>
                <a:cs typeface="LM Sans 10"/>
              </a:rPr>
              <a:t>Comando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28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atribui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o.</a:t>
            </a:r>
            <a:endParaRPr sz="1100" dirty="0">
              <a:latin typeface="LM Sans 10"/>
              <a:cs typeface="LM Sans 10"/>
            </a:endParaRPr>
          </a:p>
          <a:p>
            <a:pPr marL="12700" marR="208915">
              <a:lnSpc>
                <a:spcPct val="102600"/>
              </a:lnSpc>
              <a:spcBef>
                <a:spcPts val="5"/>
              </a:spcBef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10" dirty="0" err="1">
                <a:latin typeface="LM Sans 10"/>
                <a:cs typeface="LM Sans 10"/>
              </a:rPr>
              <a:t>Operadores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5" dirty="0" err="1">
                <a:latin typeface="LM Sans 10"/>
                <a:cs typeface="LM Sans 10"/>
              </a:rPr>
              <a:t>aritm</a:t>
            </a:r>
            <a:r>
              <a:rPr lang="pt-BR" sz="1100" spc="-55" dirty="0">
                <a:latin typeface="LM Sans 10"/>
                <a:cs typeface="LM Sans 10"/>
              </a:rPr>
              <a:t>é</a:t>
            </a:r>
            <a:r>
              <a:rPr sz="1100" spc="-55" dirty="0" err="1">
                <a:latin typeface="LM Sans 10"/>
                <a:cs typeface="LM Sans 10"/>
              </a:rPr>
              <a:t>ticos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65" dirty="0">
                <a:latin typeface="LM Sans 10"/>
                <a:cs typeface="LM Sans 10"/>
              </a:rPr>
              <a:t>l</a:t>
            </a:r>
            <a:r>
              <a:rPr lang="pt-BR" sz="1100" spc="-65" dirty="0">
                <a:latin typeface="LM Sans 10"/>
                <a:cs typeface="LM Sans 10"/>
              </a:rPr>
              <a:t>ó</a:t>
            </a:r>
            <a:r>
              <a:rPr sz="1100" spc="-65" dirty="0" err="1">
                <a:latin typeface="LM Sans 10"/>
                <a:cs typeface="LM Sans 10"/>
              </a:rPr>
              <a:t>gicos</a:t>
            </a:r>
            <a:r>
              <a:rPr sz="1100" spc="-65" dirty="0">
                <a:latin typeface="LM Sans 10"/>
                <a:cs typeface="LM Sans 10"/>
              </a:rPr>
              <a:t>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5" dirty="0">
                <a:latin typeface="LM Sans 10"/>
                <a:cs typeface="LM Sans 10"/>
              </a:rPr>
              <a:t>Estruturas de controle: de  </a:t>
            </a:r>
            <a:r>
              <a:rPr sz="1100" spc="-105" dirty="0" err="1">
                <a:latin typeface="LM Sans 10"/>
                <a:cs typeface="LM Sans 10"/>
              </a:rPr>
              <a:t>sequ</a:t>
            </a:r>
            <a:r>
              <a:rPr lang="pt-BR" sz="1100" spc="-105" dirty="0">
                <a:latin typeface="LM Sans 10"/>
                <a:cs typeface="LM Sans 10"/>
              </a:rPr>
              <a:t>e</a:t>
            </a:r>
            <a:r>
              <a:rPr sz="1100" spc="-105" dirty="0" err="1">
                <a:latin typeface="LM Sans 10"/>
                <a:cs typeface="LM Sans 10"/>
              </a:rPr>
              <a:t>ncia</a:t>
            </a:r>
            <a:r>
              <a:rPr lang="pt-BR" sz="1100" spc="-105" dirty="0" err="1">
                <a:latin typeface="LM Sans 10"/>
                <a:cs typeface="LM Sans 10"/>
              </a:rPr>
              <a:t>çã</a:t>
            </a:r>
            <a:r>
              <a:rPr sz="1100" spc="-105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0" dirty="0" err="1">
                <a:latin typeface="LM Sans 10"/>
                <a:cs typeface="LM Sans 10"/>
              </a:rPr>
              <a:t>decis</a:t>
            </a:r>
            <a:r>
              <a:rPr lang="pt-BR" sz="1100" spc="-70" dirty="0">
                <a:latin typeface="LM Sans 10"/>
                <a:cs typeface="LM Sans 10"/>
              </a:rPr>
              <a:t>ã</a:t>
            </a:r>
            <a:r>
              <a:rPr sz="1100" spc="-70" dirty="0">
                <a:latin typeface="LM Sans 10"/>
                <a:cs typeface="LM Sans 10"/>
              </a:rPr>
              <a:t>o,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repeti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b="1" u="sng" spc="-12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Cole</a:t>
            </a:r>
            <a:r>
              <a:rPr lang="pt-BR" sz="1100" b="1" u="sng" spc="-12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çõe</a:t>
            </a:r>
            <a:r>
              <a:rPr sz="1100" b="1" u="sng" spc="-12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: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0" dirty="0">
                <a:latin typeface="LM Sans 10"/>
                <a:cs typeface="LM Sans 10"/>
              </a:rPr>
              <a:t>Cadeias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caracteres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(String).</a:t>
            </a:r>
            <a:endParaRPr sz="1100" dirty="0">
              <a:latin typeface="LM Sans 10"/>
              <a:cs typeface="LM Sans 10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110" dirty="0">
                <a:latin typeface="LM Sans 10"/>
                <a:cs typeface="LM Sans 10"/>
              </a:rPr>
              <a:t>Cole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 </a:t>
            </a:r>
            <a:r>
              <a:rPr lang="pt-BR" sz="1100" spc="-1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unidimensionais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10" dirty="0">
                <a:latin typeface="LM Sans 10"/>
                <a:cs typeface="LM Sans 10"/>
              </a:rPr>
              <a:t>Cole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bidimensionais.</a:t>
            </a:r>
            <a:endParaRPr sz="1100" dirty="0">
              <a:latin typeface="LM Sans 10"/>
              <a:cs typeface="LM Sans 10"/>
            </a:endParaRPr>
          </a:p>
          <a:p>
            <a:pPr marL="12700" marR="9525">
              <a:lnSpc>
                <a:spcPct val="102600"/>
              </a:lnSpc>
              <a:spcBef>
                <a:spcPts val="170"/>
              </a:spcBef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Modelo de </a:t>
            </a:r>
            <a:r>
              <a:rPr sz="1100" b="1" u="sng" spc="-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objetos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: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90" dirty="0" err="1">
                <a:latin typeface="LM Sans 10"/>
                <a:cs typeface="LM Sans 10"/>
              </a:rPr>
              <a:t>Comunica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dirty="0">
                <a:latin typeface="LM Sans 10"/>
                <a:cs typeface="LM Sans 10"/>
              </a:rPr>
              <a:t>troca </a:t>
            </a:r>
            <a:r>
              <a:rPr sz="1100" spc="-5" dirty="0">
                <a:latin typeface="LM Sans 10"/>
                <a:cs typeface="LM Sans 10"/>
              </a:rPr>
              <a:t>de  mensagens.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5" dirty="0">
                <a:latin typeface="LM Sans 10"/>
                <a:cs typeface="LM Sans 10"/>
              </a:rPr>
              <a:t>Encapsulamento e ocultamento de</a:t>
            </a:r>
            <a:r>
              <a:rPr sz="1100" spc="19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informa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es.</a:t>
            </a:r>
            <a:endParaRPr sz="1100" dirty="0">
              <a:latin typeface="LM Sans 10"/>
              <a:cs typeface="LM Sans 10"/>
            </a:endParaRPr>
          </a:p>
          <a:p>
            <a:pPr marL="127635" indent="-115570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DejaVu Sans Condensed"/>
              <a:buChar char="•"/>
              <a:tabLst>
                <a:tab pos="128270" algn="l"/>
              </a:tabLst>
            </a:pPr>
            <a:r>
              <a:rPr sz="1100" spc="-10" dirty="0">
                <a:latin typeface="LM Sans 10"/>
                <a:cs typeface="LM Sans 10"/>
              </a:rPr>
              <a:t>Hierarquia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 err="1">
                <a:latin typeface="LM Sans 10"/>
                <a:cs typeface="LM Sans 10"/>
              </a:rPr>
              <a:t>agrega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o/</a:t>
            </a:r>
            <a:r>
              <a:rPr sz="1100" spc="-85" dirty="0" err="1">
                <a:latin typeface="LM Sans 10"/>
                <a:cs typeface="LM Sans 10"/>
              </a:rPr>
              <a:t>decomposi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o. </a:t>
            </a:r>
            <a:r>
              <a:rPr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sz="1100" spc="-10" dirty="0" err="1">
                <a:latin typeface="LM Sans 10"/>
                <a:cs typeface="LM Sans 10"/>
              </a:rPr>
              <a:t>Hierarquia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lang="pt-BR" sz="1100" spc="-70" dirty="0">
                <a:latin typeface="LM Sans 10"/>
                <a:cs typeface="LM Sans 10"/>
              </a:rPr>
              <a:t>especialização/generalização. </a:t>
            </a:r>
            <a:r>
              <a:rPr lang="pt-BR" sz="1100" i="1" spc="-40" dirty="0">
                <a:solidFill>
                  <a:srgbClr val="FF0000"/>
                </a:solidFill>
                <a:latin typeface="DejaVu Sans Condensed"/>
                <a:cs typeface="DejaVu Sans Condensed"/>
              </a:rPr>
              <a:t>• </a:t>
            </a:r>
            <a:r>
              <a:rPr lang="pt-BR" sz="1100" spc="-70" dirty="0">
                <a:latin typeface="LM Sans 10"/>
                <a:cs typeface="LM Sans 10"/>
              </a:rPr>
              <a:t>Herança </a:t>
            </a:r>
            <a:r>
              <a:rPr lang="pt-BR" sz="1100" spc="-5" dirty="0">
                <a:latin typeface="LM Sans 10"/>
                <a:cs typeface="LM Sans 10"/>
              </a:rPr>
              <a:t>e</a:t>
            </a:r>
            <a:r>
              <a:rPr lang="pt-BR" sz="1100" spc="-135" dirty="0">
                <a:latin typeface="LM Sans 10"/>
                <a:cs typeface="LM Sans 10"/>
              </a:rPr>
              <a:t> </a:t>
            </a:r>
            <a:r>
              <a:rPr lang="pt-BR" sz="1100" spc="-15" dirty="0">
                <a:latin typeface="LM Sans 10"/>
                <a:cs typeface="LM Sans 10"/>
              </a:rPr>
              <a:t>Polimorfismo.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0029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3688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508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6167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5372" y="3349288"/>
            <a:ext cx="7181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latin typeface="LM Sans 10"/>
                <a:cs typeface="LM Sans 10"/>
              </a:rPr>
              <a:t>31 de julho de</a:t>
            </a:r>
            <a:r>
              <a:rPr sz="600" b="1" spc="-4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2017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7493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LM Sans 10"/>
                <a:cs typeface="LM Sans 10"/>
              </a:rPr>
              <a:t>3</a:t>
            </a:fld>
            <a:r>
              <a:rPr sz="600" b="1" spc="-5" dirty="0">
                <a:latin typeface="LM Sans 10"/>
                <a:cs typeface="LM Sans 10"/>
              </a:rPr>
              <a:t> /</a:t>
            </a:r>
            <a:r>
              <a:rPr sz="600" b="1" spc="-75" dirty="0">
                <a:latin typeface="LM Sans 10"/>
                <a:cs typeface="LM Sans 10"/>
              </a:rPr>
              <a:t> </a:t>
            </a:r>
            <a:r>
              <a:rPr sz="600" b="1" spc="-5" dirty="0">
                <a:latin typeface="LM Sans 10"/>
                <a:cs typeface="LM Sans 10"/>
              </a:rPr>
              <a:t>53</a:t>
            </a:r>
            <a:endParaRPr sz="600">
              <a:latin typeface="LM Sans 10"/>
              <a:cs typeface="LM Sans 1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7909C19-9367-43F4-997A-14B2BF155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86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LISP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44" y="1124164"/>
            <a:ext cx="247332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42862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;; Programa fatorial em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Lisp  (defun fatorial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(n)</a:t>
            </a:r>
            <a:endParaRPr sz="1100">
              <a:latin typeface="LM Mono 10"/>
              <a:cs typeface="LM Mono 10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(if (&lt;= n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1)</a:t>
            </a:r>
            <a:endParaRPr sz="1100">
              <a:latin typeface="LM Mono 10"/>
              <a:cs typeface="LM Mono 10"/>
            </a:endParaRPr>
          </a:p>
          <a:p>
            <a:pPr marL="5816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 (* n (fatorial (- n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1)))</a:t>
            </a:r>
            <a:endParaRPr sz="1100">
              <a:latin typeface="LM Mono 10"/>
              <a:cs typeface="LM Mono 10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)</a:t>
            </a:r>
            <a:endParaRPr sz="11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)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1E53D0-D0AC-42EB-8F33-377E1520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86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ALGOL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1255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29118"/>
            <a:ext cx="4080510" cy="2236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ALGO</a:t>
            </a:r>
            <a:r>
              <a:rPr sz="1100" spc="-10" dirty="0">
                <a:latin typeface="LM Sans 10"/>
                <a:cs typeface="LM Sans 10"/>
              </a:rPr>
              <a:t>rithmic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</a:t>
            </a:r>
            <a:r>
              <a:rPr sz="1100" spc="-10" dirty="0">
                <a:latin typeface="LM Sans 10"/>
                <a:cs typeface="LM Sans 10"/>
              </a:rPr>
              <a:t>anguage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1958-1968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5021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Procedural, criada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58 </a:t>
            </a:r>
            <a:r>
              <a:rPr sz="1100" spc="-10" dirty="0">
                <a:latin typeface="LM Sans 10"/>
                <a:cs typeface="LM Sans 10"/>
              </a:rPr>
              <a:t>como IAL </a:t>
            </a:r>
            <a:r>
              <a:rPr sz="1100" spc="-5" dirty="0">
                <a:latin typeface="LM Sans 10"/>
                <a:cs typeface="LM Sans 10"/>
              </a:rPr>
              <a:t>(International </a:t>
            </a:r>
            <a:r>
              <a:rPr sz="1100" spc="-10" dirty="0">
                <a:latin typeface="LM Sans 10"/>
                <a:cs typeface="LM Sans 10"/>
              </a:rPr>
              <a:t>Algorithmic  Language)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Criada por </a:t>
            </a:r>
            <a:r>
              <a:rPr sz="1100" spc="-85" dirty="0" err="1">
                <a:latin typeface="LM Sans 10"/>
                <a:cs typeface="LM Sans 10"/>
              </a:rPr>
              <a:t>comit</a:t>
            </a:r>
            <a:r>
              <a:rPr lang="pt-BR" sz="1100" spc="-85" dirty="0">
                <a:latin typeface="LM Sans 10"/>
                <a:cs typeface="LM Sans 10"/>
              </a:rPr>
              <a:t>ê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especialistas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90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computa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227900"/>
              </a:lnSpc>
            </a:pPr>
            <a:r>
              <a:rPr sz="1100" spc="-5" dirty="0">
                <a:latin typeface="LM Sans 10"/>
                <a:cs typeface="LM Sans 10"/>
              </a:rPr>
              <a:t>Primeira </a:t>
            </a:r>
            <a:r>
              <a:rPr sz="1100" spc="-5" dirty="0" err="1">
                <a:latin typeface="LM Sans 10"/>
                <a:cs typeface="LM Sans 10"/>
              </a:rPr>
              <a:t>linguagem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aut</a:t>
            </a:r>
            <a:r>
              <a:rPr lang="pt-BR" sz="1100" spc="-60" dirty="0">
                <a:latin typeface="LM Sans 10"/>
                <a:cs typeface="LM Sans 10"/>
              </a:rPr>
              <a:t>ô</a:t>
            </a:r>
            <a:r>
              <a:rPr sz="1100" spc="-60" dirty="0" err="1">
                <a:latin typeface="LM Sans 10"/>
                <a:cs typeface="LM Sans 10"/>
              </a:rPr>
              <a:t>noma</a:t>
            </a:r>
            <a:r>
              <a:rPr sz="1100" spc="-6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independente de </a:t>
            </a:r>
            <a:r>
              <a:rPr sz="1100" spc="-10" dirty="0">
                <a:latin typeface="LM Sans 10"/>
                <a:cs typeface="LM Sans 10"/>
              </a:rPr>
              <a:t>arquitetura </a:t>
            </a:r>
            <a:r>
              <a:rPr sz="1100" spc="-55" dirty="0">
                <a:latin typeface="LM Sans 10"/>
                <a:cs typeface="LM Sans 10"/>
              </a:rPr>
              <a:t>(port</a:t>
            </a:r>
            <a:r>
              <a:rPr lang="pt-BR" sz="1100" spc="-55" dirty="0">
                <a:latin typeface="LM Sans 10"/>
                <a:cs typeface="LM Sans 10"/>
              </a:rPr>
              <a:t>á</a:t>
            </a:r>
            <a:r>
              <a:rPr sz="1100" spc="-55" dirty="0">
                <a:latin typeface="LM Sans 10"/>
                <a:cs typeface="LM Sans 10"/>
              </a:rPr>
              <a:t>vel)  </a:t>
            </a:r>
            <a:r>
              <a:rPr sz="1100" spc="-5" dirty="0">
                <a:latin typeface="LM Sans 10"/>
                <a:cs typeface="LM Sans 10"/>
              </a:rPr>
              <a:t>Introduziu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 err="1">
                <a:latin typeface="LM Sans 10"/>
                <a:cs typeface="LM Sans 10"/>
              </a:rPr>
              <a:t>declara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dirty="0">
                <a:latin typeface="LM Sans 10"/>
                <a:cs typeface="LM Sans 10"/>
              </a:rPr>
              <a:t>blocos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65" dirty="0" err="1">
                <a:latin typeface="LM Sans 10"/>
                <a:cs typeface="LM Sans 10"/>
              </a:rPr>
              <a:t>vari</a:t>
            </a:r>
            <a:r>
              <a:rPr lang="pt-BR" sz="1100" spc="-65" dirty="0">
                <a:latin typeface="LM Sans 10"/>
                <a:cs typeface="LM Sans 10"/>
              </a:rPr>
              <a:t>á</a:t>
            </a:r>
            <a:r>
              <a:rPr sz="1100" spc="-65" dirty="0" err="1">
                <a:latin typeface="LM Sans 10"/>
                <a:cs typeface="LM Sans 10"/>
              </a:rPr>
              <a:t>veis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locais, </a:t>
            </a:r>
            <a:r>
              <a:rPr sz="1100" spc="-15" dirty="0">
                <a:latin typeface="LM Sans 10"/>
                <a:cs typeface="LM Sans 10"/>
              </a:rPr>
              <a:t>arrays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din</a:t>
            </a:r>
            <a:r>
              <a:rPr lang="pt-BR" sz="1100" spc="-55" dirty="0">
                <a:latin typeface="LM Sans 10"/>
                <a:cs typeface="LM Sans 10"/>
              </a:rPr>
              <a:t>â</a:t>
            </a:r>
            <a:r>
              <a:rPr sz="1100" spc="-55" dirty="0" err="1">
                <a:latin typeface="LM Sans 10"/>
                <a:cs typeface="LM Sans 10"/>
              </a:rPr>
              <a:t>micos</a:t>
            </a:r>
            <a:r>
              <a:rPr sz="1100" spc="-55" dirty="0">
                <a:latin typeface="LM Sans 10"/>
                <a:cs typeface="LM Sans 10"/>
              </a:rPr>
              <a:t>,</a:t>
            </a:r>
            <a:endParaRPr sz="1100" dirty="0">
              <a:latin typeface="LM Sans 10"/>
              <a:cs typeface="LM Sans 10"/>
            </a:endParaRPr>
          </a:p>
          <a:p>
            <a:pPr marL="12700" marR="3619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:=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85" dirty="0" err="1">
                <a:latin typeface="LM Sans 10"/>
                <a:cs typeface="LM Sans 10"/>
              </a:rPr>
              <a:t>atribui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o, </a:t>
            </a:r>
            <a:r>
              <a:rPr sz="1100" spc="-75" dirty="0">
                <a:latin typeface="LM Sans 10"/>
                <a:cs typeface="LM Sans 10"/>
              </a:rPr>
              <a:t>la¸cos, </a:t>
            </a:r>
            <a:r>
              <a:rPr sz="1100" spc="-5" dirty="0">
                <a:latin typeface="LM Sans 10"/>
                <a:cs typeface="LM Sans 10"/>
              </a:rPr>
              <a:t>IF...THEN...ELSE, </a:t>
            </a:r>
            <a:r>
              <a:rPr sz="1100" spc="-15" dirty="0">
                <a:latin typeface="LM Sans 10"/>
                <a:cs typeface="LM Sans 10"/>
              </a:rPr>
              <a:t>FOR, </a:t>
            </a:r>
            <a:r>
              <a:rPr sz="1100" spc="-10" dirty="0">
                <a:latin typeface="LM Sans 10"/>
                <a:cs typeface="LM Sans 10"/>
              </a:rPr>
              <a:t>SWITCH, WHILE  ALGOL </a:t>
            </a:r>
            <a:r>
              <a:rPr sz="1100" spc="-5" dirty="0">
                <a:latin typeface="LM Sans 10"/>
                <a:cs typeface="LM Sans 10"/>
              </a:rPr>
              <a:t>68 </a:t>
            </a:r>
            <a:r>
              <a:rPr sz="1100" spc="-10" dirty="0">
                <a:latin typeface="LM Sans 10"/>
                <a:cs typeface="LM Sans 10"/>
              </a:rPr>
              <a:t>define </a:t>
            </a:r>
            <a:r>
              <a:rPr sz="1100" spc="-5" dirty="0">
                <a:latin typeface="LM Sans 10"/>
                <a:cs typeface="LM Sans 10"/>
              </a:rPr>
              <a:t>cast de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UNION.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46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488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3095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130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06DC2B5-F7CE-4D99-9F6E-2BBBFF2D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89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ALGOL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28787"/>
            <a:ext cx="322580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2288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integer procedure Fatorial(m); integer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m;  begin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integer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F;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 := if m=1 then 1 else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m*Fatorial(m-1);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Fatorial :=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F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end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610ADD-7947-44D1-8448-EF278803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617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COBOL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870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003629"/>
            <a:ext cx="4072254" cy="1210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</a:t>
            </a:r>
            <a:r>
              <a:rPr sz="1100" spc="-10" dirty="0">
                <a:latin typeface="LM Sans 10"/>
                <a:cs typeface="LM Sans 10"/>
              </a:rPr>
              <a:t>mmon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sz="1100" spc="-5" dirty="0">
                <a:latin typeface="LM Sans 10"/>
                <a:cs typeface="LM Sans 10"/>
              </a:rPr>
              <a:t>usiness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riented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L</a:t>
            </a:r>
            <a:r>
              <a:rPr sz="1100" spc="-10" dirty="0">
                <a:latin typeface="LM Sans 10"/>
                <a:cs typeface="LM Sans 10"/>
              </a:rPr>
              <a:t>anguage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1959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6670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Linguagem orientada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65" dirty="0">
                <a:latin typeface="LM Sans 10"/>
                <a:cs typeface="LM Sans 10"/>
              </a:rPr>
              <a:t>neg</a:t>
            </a:r>
            <a:r>
              <a:rPr lang="pt-BR" sz="1100" spc="-65" dirty="0">
                <a:latin typeface="LM Sans 10"/>
                <a:cs typeface="LM Sans 10"/>
              </a:rPr>
              <a:t>ó</a:t>
            </a:r>
            <a:r>
              <a:rPr sz="1100" spc="-65" dirty="0" err="1">
                <a:latin typeface="LM Sans 10"/>
                <a:cs typeface="LM Sans 10"/>
              </a:rPr>
              <a:t>cios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processamento de </a:t>
            </a:r>
            <a:r>
              <a:rPr sz="1100" spc="-10" dirty="0">
                <a:latin typeface="LM Sans 10"/>
                <a:cs typeface="LM Sans 10"/>
              </a:rPr>
              <a:t>banco </a:t>
            </a:r>
            <a:r>
              <a:rPr sz="1100" spc="-5" dirty="0">
                <a:latin typeface="LM Sans 10"/>
                <a:cs typeface="LM Sans 10"/>
              </a:rPr>
              <a:t>de  dados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comerciais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Criado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10" dirty="0">
                <a:latin typeface="LM Sans 10"/>
                <a:cs typeface="LM Sans 10"/>
              </a:rPr>
              <a:t>Departamento </a:t>
            </a:r>
            <a:r>
              <a:rPr sz="1100" spc="-5" dirty="0">
                <a:latin typeface="LM Sans 10"/>
                <a:cs typeface="LM Sans 10"/>
              </a:rPr>
              <a:t>de Defesa </a:t>
            </a:r>
            <a:r>
              <a:rPr sz="1100" spc="-10" dirty="0">
                <a:latin typeface="LM Sans 10"/>
                <a:cs typeface="LM Sans 10"/>
              </a:rPr>
              <a:t>Norte-Americano </a:t>
            </a:r>
            <a:r>
              <a:rPr sz="1100" spc="-5" dirty="0">
                <a:latin typeface="LM Sans 10"/>
                <a:cs typeface="LM Sans 10"/>
              </a:rPr>
              <a:t>sob </a:t>
            </a:r>
            <a:r>
              <a:rPr sz="1100" spc="-120" dirty="0">
                <a:latin typeface="LM Sans 10"/>
                <a:cs typeface="LM Sans 10"/>
              </a:rPr>
              <a:t>dire</a:t>
            </a:r>
            <a:r>
              <a:rPr lang="pt-BR" sz="1100" spc="-120" dirty="0" err="1">
                <a:latin typeface="LM Sans 10"/>
                <a:cs typeface="LM Sans 10"/>
              </a:rPr>
              <a:t>çã</a:t>
            </a:r>
            <a:r>
              <a:rPr sz="1100" spc="-12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de  Grace </a:t>
            </a:r>
            <a:r>
              <a:rPr sz="1100" spc="-15" dirty="0">
                <a:latin typeface="LM Sans 10"/>
                <a:cs typeface="LM Sans 10"/>
              </a:rPr>
              <a:t>Murray</a:t>
            </a:r>
            <a:r>
              <a:rPr sz="1100" spc="-5" dirty="0">
                <a:latin typeface="LM Sans 10"/>
                <a:cs typeface="LM Sans 10"/>
              </a:rPr>
              <a:t> Hopper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6918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2336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B5EF40-2701-4BC4-AF88-20F8A9662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1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COBOL</a:t>
            </a:r>
            <a:r>
              <a:rPr spc="-6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16" y="377931"/>
            <a:ext cx="16198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IDENTIFICATION</a:t>
            </a:r>
            <a:r>
              <a:rPr sz="1000" spc="-3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DIVISION.</a:t>
            </a:r>
            <a:endParaRPr sz="100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FUNCTION-ID.</a:t>
            </a:r>
            <a:r>
              <a:rPr sz="1000" spc="-2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fatorial.</a:t>
            </a:r>
            <a:endParaRPr sz="10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DATA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DIVISION.</a:t>
            </a:r>
            <a:endParaRPr sz="1000">
              <a:latin typeface="LM Mono 10"/>
              <a:cs typeface="LM Mono 10"/>
            </a:endParaRPr>
          </a:p>
          <a:p>
            <a:pPr marL="12700" marR="137795">
              <a:lnSpc>
                <a:spcPts val="1200"/>
              </a:lnSpc>
              <a:spcBef>
                <a:spcPts val="35"/>
              </a:spcBef>
              <a:tabLst>
                <a:tab pos="278130" algn="l"/>
                <a:tab pos="742950" algn="l"/>
              </a:tabLst>
            </a:pPr>
            <a:r>
              <a:rPr sz="1000" spc="-5" dirty="0">
                <a:latin typeface="LM Mono 10"/>
                <a:cs typeface="LM Mono 10"/>
              </a:rPr>
              <a:t>LOCAL-STORAGE</a:t>
            </a:r>
            <a:r>
              <a:rPr sz="1000" spc="-4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SECTION.  01	i	PIC</a:t>
            </a:r>
            <a:r>
              <a:rPr sz="1000" spc="-4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LINKAGE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SECTION.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16" y="1592572"/>
            <a:ext cx="4908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  <a:tabLst>
                <a:tab pos="278130" algn="l"/>
              </a:tabLst>
            </a:pPr>
            <a:r>
              <a:rPr sz="1000" spc="-5" dirty="0">
                <a:latin typeface="LM Mono 10"/>
                <a:cs typeface="LM Mono 10"/>
              </a:rPr>
              <a:t>01	n</a:t>
            </a:r>
            <a:endParaRPr sz="100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  <a:tabLst>
                <a:tab pos="278130" algn="l"/>
              </a:tabLst>
            </a:pPr>
            <a:r>
              <a:rPr sz="1000" spc="-5" dirty="0">
                <a:latin typeface="LM Mono 10"/>
                <a:cs typeface="LM Mono 10"/>
              </a:rPr>
              <a:t>01	ret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498" y="1592572"/>
            <a:ext cx="6902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PIC</a:t>
            </a:r>
            <a:r>
              <a:rPr sz="1000" spc="-8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>
              <a:latin typeface="LM Mono 10"/>
              <a:cs typeface="LM Mono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PIC</a:t>
            </a:r>
            <a:r>
              <a:rPr sz="1000" spc="-8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9(10).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16" y="2048070"/>
            <a:ext cx="33470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Mono 10"/>
                <a:cs typeface="LM Mono 10"/>
              </a:rPr>
              <a:t>PROCEDURE DIVISION USING BY VALUE n RETURNING</a:t>
            </a:r>
            <a:r>
              <a:rPr sz="1000" spc="2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ret.</a:t>
            </a:r>
            <a:endParaRPr sz="1000">
              <a:latin typeface="LM Mono 10"/>
              <a:cs typeface="LM Mono 10"/>
            </a:endParaRPr>
          </a:p>
          <a:p>
            <a:pPr marL="27813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MOVE 1 TO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</a:t>
            </a:r>
            <a:endParaRPr sz="10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>
              <a:latin typeface="LM Mono 10"/>
              <a:cs typeface="LM Mono 10"/>
            </a:endParaRPr>
          </a:p>
          <a:p>
            <a:pPr marL="543560" marR="337185" indent="-266065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PERFORM VARYING i FROM 2 BY 1 UNTIL n &lt; i  MULTIPLY i BY</a:t>
            </a:r>
            <a:r>
              <a:rPr sz="1000" spc="-1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ret</a:t>
            </a:r>
            <a:endParaRPr sz="1000">
              <a:latin typeface="LM Mono 10"/>
              <a:cs typeface="LM Mono 10"/>
            </a:endParaRPr>
          </a:p>
          <a:p>
            <a:pPr marL="278130">
              <a:lnSpc>
                <a:spcPts val="1190"/>
              </a:lnSpc>
            </a:pPr>
            <a:r>
              <a:rPr sz="1000" spc="-5" dirty="0">
                <a:latin typeface="LM Mono 10"/>
                <a:cs typeface="LM Mono 10"/>
              </a:rPr>
              <a:t>END-PERFORM</a:t>
            </a:r>
            <a:endParaRPr sz="10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LM Mono 10"/>
              <a:cs typeface="LM Mono 10"/>
            </a:endParaRPr>
          </a:p>
          <a:p>
            <a:pPr marL="278130">
              <a:lnSpc>
                <a:spcPct val="100000"/>
              </a:lnSpc>
            </a:pPr>
            <a:r>
              <a:rPr sz="1000" spc="-5" dirty="0">
                <a:latin typeface="LM Mono 10"/>
                <a:cs typeface="LM Mono 10"/>
              </a:rPr>
              <a:t>GOBACK.</a:t>
            </a:r>
            <a:endParaRPr sz="1000">
              <a:latin typeface="LM Mono 10"/>
              <a:cs typeface="LM Mono 1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526EC7-6B8D-42FC-93A7-AA2C39A4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23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1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5230" y="1018349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4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847711"/>
            <a:ext cx="4015740" cy="15567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B</a:t>
            </a:r>
            <a:r>
              <a:rPr sz="1100" spc="-5" dirty="0">
                <a:latin typeface="LM Sans 10"/>
                <a:cs typeface="LM Sans 10"/>
              </a:rPr>
              <a:t>eginers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ll-purposes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S</a:t>
            </a:r>
            <a:r>
              <a:rPr sz="1100" spc="-5" dirty="0">
                <a:latin typeface="LM Sans 10"/>
                <a:cs typeface="LM Sans 10"/>
              </a:rPr>
              <a:t>ymbolic Instruction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</a:t>
            </a:r>
            <a:r>
              <a:rPr sz="1100" dirty="0">
                <a:latin typeface="LM Sans 10"/>
                <a:cs typeface="LM Sans 10"/>
              </a:rPr>
              <a:t>ode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1963-1964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Procedural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Criada por John Kemeny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Thomas </a:t>
            </a:r>
            <a:r>
              <a:rPr sz="1100" spc="-5" dirty="0">
                <a:latin typeface="LM Sans 10"/>
                <a:cs typeface="LM Sans 10"/>
              </a:rPr>
              <a:t>Kurtz </a:t>
            </a:r>
            <a:r>
              <a:rPr sz="1100" spc="-114" dirty="0">
                <a:latin typeface="LM Sans 10"/>
                <a:cs typeface="LM Sans 10"/>
              </a:rPr>
              <a:t>(n</a:t>
            </a:r>
            <a:r>
              <a:rPr lang="pt-BR" sz="1100" spc="-114" dirty="0">
                <a:latin typeface="LM Sans 10"/>
                <a:cs typeface="LM Sans 10"/>
              </a:rPr>
              <a:t>ã</a:t>
            </a:r>
            <a:r>
              <a:rPr sz="1100" spc="-114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5" dirty="0">
                <a:latin typeface="LM Sans 10"/>
                <a:cs typeface="LM Sans 10"/>
              </a:rPr>
              <a:t>Bill </a:t>
            </a:r>
            <a:r>
              <a:rPr sz="1100" spc="-10" dirty="0">
                <a:latin typeface="LM Sans 10"/>
                <a:cs typeface="LM Sans 10"/>
              </a:rPr>
              <a:t>Gates como  </a:t>
            </a:r>
            <a:r>
              <a:rPr sz="1100" spc="-5" dirty="0">
                <a:latin typeface="LM Sans 10"/>
                <a:cs typeface="LM Sans 10"/>
              </a:rPr>
              <a:t>citam algumas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fontes).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53670">
              <a:lnSpc>
                <a:spcPct val="102699"/>
              </a:lnSpc>
            </a:pPr>
            <a:r>
              <a:rPr sz="1100" spc="-5" dirty="0">
                <a:latin typeface="LM Sans 10"/>
                <a:cs typeface="LM Sans 10"/>
              </a:rPr>
              <a:t>Originalmente,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linhas </a:t>
            </a:r>
            <a:r>
              <a:rPr sz="1100" spc="-10" dirty="0">
                <a:latin typeface="LM Sans 10"/>
                <a:cs typeface="LM Sans 10"/>
              </a:rPr>
              <a:t>numeradas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subrotinas chamadas  por </a:t>
            </a:r>
            <a:r>
              <a:rPr sz="1100" spc="-5" dirty="0">
                <a:latin typeface="LM Sans 10"/>
                <a:cs typeface="LM Sans 10"/>
              </a:rPr>
              <a:t>linha </a:t>
            </a:r>
            <a:r>
              <a:rPr sz="1100" spc="-15" dirty="0">
                <a:latin typeface="LM Sans 10"/>
                <a:cs typeface="LM Sans 10"/>
              </a:rPr>
              <a:t>(GOTO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GOSUB)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31326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953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495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5DC9900-FB56-4D26-931A-855F54C57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26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BASIC</a:t>
            </a:r>
            <a:r>
              <a:rPr spc="-6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22298"/>
            <a:ext cx="2934970" cy="1568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10 LET x=5: GO SUB 1000: PRINT "5! =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";r  999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STOP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1000 REM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************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1001 REM * FATORIAL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1002 REM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************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1010 LET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r=1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1020 IF x&lt;2 THEN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RETURN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1030 FOR i=2 TO x: LET r=r*i: NEXT</a:t>
            </a:r>
            <a:r>
              <a:rPr sz="1100" spc="-7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1040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RETURN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D6F12D-46E7-4B8D-A446-E31AA673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9063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LM Sans 12"/>
                <a:cs typeface="LM Sans 12"/>
              </a:rPr>
              <a:t>C</a:t>
            </a:r>
            <a:r>
              <a:rPr lang="pt-BR" sz="1400" spc="20" dirty="0">
                <a:solidFill>
                  <a:srgbClr val="3333B2"/>
                </a:solidFill>
                <a:latin typeface="LM Sans 12"/>
                <a:cs typeface="LM Sans 12"/>
              </a:rPr>
              <a:t>/C++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4908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407440"/>
            <a:ext cx="32054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Imperativa, procedural, de </a:t>
            </a:r>
            <a:r>
              <a:rPr sz="1100" spc="-65" dirty="0">
                <a:solidFill>
                  <a:srgbClr val="000000"/>
                </a:solidFill>
                <a:latin typeface="LM Sans 10"/>
                <a:cs typeface="LM Sans 10"/>
              </a:rPr>
              <a:t>prop</a:t>
            </a:r>
            <a:r>
              <a:rPr lang="pt-BR" sz="1100" spc="-65" dirty="0">
                <a:solidFill>
                  <a:srgbClr val="000000"/>
                </a:solidFill>
                <a:latin typeface="LM Sans 10"/>
                <a:cs typeface="LM Sans 10"/>
              </a:rPr>
              <a:t>ó</a:t>
            </a:r>
            <a:r>
              <a:rPr sz="1100" spc="-65" dirty="0" err="1">
                <a:solidFill>
                  <a:srgbClr val="000000"/>
                </a:solidFill>
                <a:latin typeface="LM Sans 10"/>
                <a:cs typeface="LM Sans 10"/>
              </a:rPr>
              <a:t>sito</a:t>
            </a:r>
            <a:r>
              <a:rPr sz="1100" spc="-6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geral –</a:t>
            </a:r>
            <a:r>
              <a:rPr sz="1100" spc="3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LM Sans 10"/>
                <a:cs typeface="LM Sans 10"/>
              </a:rPr>
              <a:t>1969-1973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729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9033" y="830764"/>
            <a:ext cx="4112260" cy="20892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2672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linhagem </a:t>
            </a:r>
            <a:r>
              <a:rPr sz="1100" spc="-10" dirty="0">
                <a:latin typeface="LM Sans 10"/>
                <a:cs typeface="LM Sans 10"/>
              </a:rPr>
              <a:t>do ALGOL, </a:t>
            </a:r>
            <a:r>
              <a:rPr sz="1100" spc="-5" dirty="0">
                <a:latin typeface="LM Sans 10"/>
                <a:cs typeface="LM Sans 10"/>
              </a:rPr>
              <a:t>desenvolvida </a:t>
            </a:r>
            <a:r>
              <a:rPr sz="1100" spc="-10" dirty="0">
                <a:latin typeface="LM Sans 10"/>
                <a:cs typeface="LM Sans 10"/>
              </a:rPr>
              <a:t>originalmente por </a:t>
            </a:r>
            <a:r>
              <a:rPr sz="1100" spc="-5" dirty="0">
                <a:latin typeface="LM Sans 10"/>
                <a:cs typeface="LM Sans 10"/>
              </a:rPr>
              <a:t>Denis  Ritchie.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6794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Destinada </a:t>
            </a:r>
            <a:r>
              <a:rPr sz="1100" spc="-275" dirty="0">
                <a:latin typeface="LM Sans 10"/>
                <a:cs typeface="LM Sans 10"/>
              </a:rPr>
              <a:t>`a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sistemas Unix, </a:t>
            </a:r>
            <a:r>
              <a:rPr sz="1100" spc="-10" dirty="0">
                <a:latin typeface="LM Sans 10"/>
                <a:cs typeface="LM Sans 10"/>
              </a:rPr>
              <a:t>a partir do BCPL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Basic  </a:t>
            </a:r>
            <a:r>
              <a:rPr sz="1100" i="1" spc="-10" dirty="0">
                <a:latin typeface="LM Sans 10"/>
                <a:cs typeface="LM Sans 10"/>
              </a:rPr>
              <a:t>Combined Programming Language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1965) e </a:t>
            </a:r>
            <a:r>
              <a:rPr sz="1100" spc="-10" dirty="0">
                <a:latin typeface="LM Sans 10"/>
                <a:cs typeface="LM Sans 10"/>
              </a:rPr>
              <a:t>B </a:t>
            </a:r>
            <a:r>
              <a:rPr sz="1100" spc="-95" dirty="0">
                <a:latin typeface="LM Sans 10"/>
                <a:cs typeface="LM Sans 10"/>
              </a:rPr>
              <a:t>(contra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BCPL,  </a:t>
            </a:r>
            <a:r>
              <a:rPr sz="1100" spc="-5" dirty="0">
                <a:latin typeface="LM Sans 10"/>
                <a:cs typeface="LM Sans 10"/>
              </a:rPr>
              <a:t>1967) desenvolvidas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" dirty="0">
                <a:latin typeface="LM Sans 10"/>
                <a:cs typeface="LM Sans 10"/>
              </a:rPr>
              <a:t>Bell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Labs.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Padronizada em </a:t>
            </a:r>
            <a:r>
              <a:rPr sz="1100" spc="-5" dirty="0">
                <a:latin typeface="LM Sans 10"/>
                <a:cs typeface="LM Sans 10"/>
              </a:rPr>
              <a:t>1973 </a:t>
            </a:r>
            <a:r>
              <a:rPr sz="1100" spc="-10" dirty="0">
                <a:latin typeface="LM Sans 10"/>
                <a:cs typeface="LM Sans 10"/>
              </a:rPr>
              <a:t>(ANSI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165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Conceito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blocos, </a:t>
            </a:r>
            <a:r>
              <a:rPr sz="1100" spc="-5" dirty="0">
                <a:latin typeface="LM Sans 10"/>
                <a:cs typeface="LM Sans 10"/>
              </a:rPr>
              <a:t>bibliotecas (headers)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110" dirty="0">
                <a:latin typeface="LM Sans 10"/>
                <a:cs typeface="LM Sans 10"/>
              </a:rPr>
              <a:t>fun</a:t>
            </a:r>
            <a:r>
              <a:rPr lang="pt-BR" sz="1100" spc="-110" dirty="0" err="1">
                <a:latin typeface="LM Sans 10"/>
                <a:cs typeface="LM Sans 10"/>
              </a:rPr>
              <a:t>çõ</a:t>
            </a:r>
            <a:r>
              <a:rPr sz="1100" spc="-110" dirty="0">
                <a:latin typeface="LM Sans 10"/>
                <a:cs typeface="LM Sans 10"/>
              </a:rPr>
              <a:t>es, </a:t>
            </a:r>
            <a:r>
              <a:rPr sz="1100" spc="-35" dirty="0">
                <a:latin typeface="LM Sans 10"/>
                <a:cs typeface="LM Sans 10"/>
              </a:rPr>
              <a:t>array, </a:t>
            </a:r>
            <a:r>
              <a:rPr sz="1100" spc="-5" dirty="0">
                <a:latin typeface="LM Sans 10"/>
                <a:cs typeface="LM Sans 10"/>
              </a:rPr>
              <a:t>pointers e  casting 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tipos.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4271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534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53554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471C54-B07A-4540-9B05-A32A0A649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4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C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24164"/>
            <a:ext cx="23533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805815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int fatorial(int n)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int result =</a:t>
            </a:r>
            <a:r>
              <a:rPr sz="1100" spc="-6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1;</a:t>
            </a:r>
            <a:endParaRPr sz="1100">
              <a:latin typeface="LM Mono 10"/>
              <a:cs typeface="LM Mono 10"/>
            </a:endParaRPr>
          </a:p>
          <a:p>
            <a:pPr marL="594360" marR="5080" indent="-291465">
              <a:lnSpc>
                <a:spcPct val="102699"/>
              </a:lnSpc>
            </a:pPr>
            <a:r>
              <a:rPr sz="1100" spc="-5" dirty="0">
                <a:latin typeface="LM Mono 10"/>
                <a:cs typeface="LM Mono 10"/>
              </a:rPr>
              <a:t>for (int i = 1; i &lt;= n;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++i)  result *=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i;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result;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7A04F5-42E2-4AB9-A0F5-7651CC54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89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HASKELL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718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988439"/>
            <a:ext cx="4029710" cy="1338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Nome em homenagem a Haskell Curry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1990-1998</a:t>
            </a:r>
            <a:endParaRPr sz="1100" dirty="0">
              <a:latin typeface="LM Sans 10"/>
              <a:cs typeface="LM Sans 10"/>
            </a:endParaRPr>
          </a:p>
          <a:p>
            <a:pPr marL="12700" marR="1660525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Funcional </a:t>
            </a:r>
            <a:r>
              <a:rPr sz="1100" spc="-5" dirty="0">
                <a:latin typeface="LM Sans 10"/>
                <a:cs typeface="LM Sans 10"/>
              </a:rPr>
              <a:t>(diretamente derivada </a:t>
            </a:r>
            <a:r>
              <a:rPr sz="1100" spc="-10" dirty="0">
                <a:latin typeface="LM Sans 10"/>
                <a:cs typeface="LM Sans 10"/>
              </a:rPr>
              <a:t>da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ML)  Criada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" dirty="0">
                <a:latin typeface="LM Sans 10"/>
                <a:cs typeface="LM Sans 10"/>
              </a:rPr>
              <a:t>Universidade de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Glasgow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Linguagem puramente funcional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baseada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c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lculo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lambda</a:t>
            </a:r>
            <a:r>
              <a:rPr sz="1100" spc="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tipado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539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361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182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3912EAB-3924-4272-B0EA-8F77A15C6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75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Bibliografia</a:t>
            </a:r>
            <a:r>
              <a:rPr spc="-50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4922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367617"/>
            <a:ext cx="3862070" cy="5112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b="1" spc="-85" dirty="0">
                <a:latin typeface="LM Sans 10"/>
                <a:cs typeface="LM Sans 10"/>
              </a:rPr>
              <a:t>B</a:t>
            </a:r>
            <a:r>
              <a:rPr lang="pt-BR" sz="1100" b="1" spc="-85" dirty="0">
                <a:latin typeface="LM Sans 10"/>
                <a:cs typeface="LM Sans 10"/>
              </a:rPr>
              <a:t>á</a:t>
            </a:r>
            <a:r>
              <a:rPr sz="1100" b="1" spc="-85" dirty="0" err="1">
                <a:latin typeface="LM Sans 10"/>
                <a:cs typeface="LM Sans 10"/>
              </a:rPr>
              <a:t>sica</a:t>
            </a:r>
            <a:r>
              <a:rPr sz="1100" b="1" spc="-8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ts val="950"/>
              </a:lnSpc>
              <a:spcBef>
                <a:spcPts val="265"/>
              </a:spcBef>
            </a:pPr>
            <a:r>
              <a:rPr sz="800" spc="-15" dirty="0">
                <a:latin typeface="LM Sans 8"/>
                <a:cs typeface="LM Sans 8"/>
              </a:rPr>
              <a:t>BORATTI, </a:t>
            </a:r>
            <a:r>
              <a:rPr sz="800" spc="-5" dirty="0">
                <a:latin typeface="LM Sans 8"/>
                <a:cs typeface="LM Sans 8"/>
              </a:rPr>
              <a:t>Isaias C. </a:t>
            </a:r>
            <a:r>
              <a:rPr sz="800" spc="-65" dirty="0" err="1">
                <a:latin typeface="LM Sans 8"/>
                <a:cs typeface="LM Sans 8"/>
              </a:rPr>
              <a:t>Programa</a:t>
            </a:r>
            <a:r>
              <a:rPr lang="pt-BR" sz="800" spc="-65" dirty="0" err="1">
                <a:latin typeface="LM Sans 8"/>
                <a:cs typeface="LM Sans 8"/>
              </a:rPr>
              <a:t>çã</a:t>
            </a:r>
            <a:r>
              <a:rPr sz="800" spc="-65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Orientada a Objetos em Java. </a:t>
            </a:r>
            <a:r>
              <a:rPr sz="800" spc="-35" dirty="0">
                <a:latin typeface="LM Sans 8"/>
                <a:cs typeface="LM Sans 8"/>
              </a:rPr>
              <a:t>Florian</a:t>
            </a:r>
            <a:r>
              <a:rPr lang="pt-BR" sz="800" spc="-35" dirty="0">
                <a:latin typeface="LM Sans 8"/>
                <a:cs typeface="LM Sans 8"/>
              </a:rPr>
              <a:t>ó</a:t>
            </a:r>
            <a:r>
              <a:rPr sz="800" spc="-35" dirty="0">
                <a:latin typeface="LM Sans 8"/>
                <a:cs typeface="LM Sans 8"/>
              </a:rPr>
              <a:t>polis:  </a:t>
            </a:r>
            <a:r>
              <a:rPr sz="800" dirty="0">
                <a:latin typeface="LM Sans 8"/>
                <a:cs typeface="LM Sans 8"/>
              </a:rPr>
              <a:t>VisualBooks.</a:t>
            </a:r>
            <a:r>
              <a:rPr sz="800" spc="8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2007.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911" y="9338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354" y="887721"/>
            <a:ext cx="4001135" cy="563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149225">
              <a:lnSpc>
                <a:spcPts val="950"/>
              </a:lnSpc>
              <a:spcBef>
                <a:spcPts val="135"/>
              </a:spcBef>
            </a:pPr>
            <a:r>
              <a:rPr sz="800" spc="-55" dirty="0">
                <a:latin typeface="LM Sans 8"/>
                <a:cs typeface="LM Sans 8"/>
              </a:rPr>
              <a:t>CAMAR</a:t>
            </a:r>
            <a:r>
              <a:rPr lang="pt-BR" sz="800" spc="-55" dirty="0">
                <a:latin typeface="LM Sans 8"/>
                <a:cs typeface="LM Sans 8"/>
              </a:rPr>
              <a:t>Ã</a:t>
            </a:r>
            <a:r>
              <a:rPr sz="800" spc="-55" dirty="0">
                <a:latin typeface="LM Sans 8"/>
                <a:cs typeface="LM Sans 8"/>
              </a:rPr>
              <a:t>O, </a:t>
            </a:r>
            <a:r>
              <a:rPr sz="800" spc="-5" dirty="0">
                <a:latin typeface="LM Sans 8"/>
                <a:cs typeface="LM Sans 8"/>
              </a:rPr>
              <a:t>C. e FIGUEIREDO, L. </a:t>
            </a:r>
            <a:r>
              <a:rPr sz="800" spc="-65" dirty="0" err="1">
                <a:latin typeface="LM Sans 8"/>
                <a:cs typeface="LM Sans 8"/>
              </a:rPr>
              <a:t>Programa</a:t>
            </a:r>
            <a:r>
              <a:rPr lang="pt-BR" sz="800" spc="-65" dirty="0" err="1">
                <a:latin typeface="LM Sans 8"/>
                <a:cs typeface="LM Sans 8"/>
              </a:rPr>
              <a:t>çã</a:t>
            </a:r>
            <a:r>
              <a:rPr sz="800" spc="-65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de </a:t>
            </a:r>
            <a:r>
              <a:rPr sz="800" spc="-10" dirty="0">
                <a:latin typeface="LM Sans 8"/>
                <a:cs typeface="LM Sans 8"/>
              </a:rPr>
              <a:t>Computadores </a:t>
            </a:r>
            <a:r>
              <a:rPr sz="800" spc="-5" dirty="0">
                <a:latin typeface="LM Sans 8"/>
                <a:cs typeface="LM Sans 8"/>
              </a:rPr>
              <a:t>em Java. Rio de  Janeiro: </a:t>
            </a:r>
            <a:r>
              <a:rPr sz="800" spc="-25" dirty="0">
                <a:latin typeface="LM Sans 8"/>
                <a:cs typeface="LM Sans 8"/>
              </a:rPr>
              <a:t>LTC.</a:t>
            </a:r>
            <a:r>
              <a:rPr sz="800" spc="8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2003.</a:t>
            </a:r>
            <a:endParaRPr sz="800" dirty="0">
              <a:latin typeface="LM Sans 8"/>
              <a:cs typeface="LM Sans 8"/>
            </a:endParaRPr>
          </a:p>
          <a:p>
            <a:pPr marL="38100" marR="30480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DEITEL, </a:t>
            </a:r>
            <a:r>
              <a:rPr sz="800" spc="-10" dirty="0">
                <a:latin typeface="LM Sans 8"/>
                <a:cs typeface="LM Sans 8"/>
              </a:rPr>
              <a:t>Harvey </a:t>
            </a:r>
            <a:r>
              <a:rPr sz="800" spc="-5" dirty="0">
                <a:latin typeface="LM Sans 8"/>
                <a:cs typeface="LM Sans 8"/>
              </a:rPr>
              <a:t>M.; DEITEL, </a:t>
            </a:r>
            <a:r>
              <a:rPr sz="800" spc="-10" dirty="0">
                <a:latin typeface="LM Sans 8"/>
                <a:cs typeface="LM Sans 8"/>
              </a:rPr>
              <a:t>Paul </a:t>
            </a:r>
            <a:r>
              <a:rPr sz="800" spc="-5" dirty="0">
                <a:latin typeface="LM Sans 8"/>
                <a:cs typeface="LM Sans 8"/>
              </a:rPr>
              <a:t>J. . Java como </a:t>
            </a:r>
            <a:r>
              <a:rPr sz="800" spc="-10" dirty="0">
                <a:latin typeface="LM Sans 8"/>
                <a:cs typeface="LM Sans 8"/>
              </a:rPr>
              <a:t>programar. </a:t>
            </a:r>
            <a:r>
              <a:rPr sz="800" spc="-5" dirty="0">
                <a:latin typeface="LM Sans 8"/>
                <a:cs typeface="LM Sans 8"/>
              </a:rPr>
              <a:t>6. ed. </a:t>
            </a:r>
            <a:r>
              <a:rPr sz="800" spc="-110" dirty="0">
                <a:latin typeface="LM Sans 8"/>
                <a:cs typeface="LM Sans 8"/>
              </a:rPr>
              <a:t>S</a:t>
            </a:r>
            <a:r>
              <a:rPr lang="pt-BR" sz="800" spc="-110" dirty="0">
                <a:latin typeface="LM Sans 8"/>
                <a:cs typeface="LM Sans 8"/>
              </a:rPr>
              <a:t>ã</a:t>
            </a:r>
            <a:r>
              <a:rPr sz="800" spc="-110" dirty="0">
                <a:latin typeface="LM Sans 8"/>
                <a:cs typeface="LM Sans 8"/>
              </a:rPr>
              <a:t>o </a:t>
            </a:r>
            <a:r>
              <a:rPr sz="800" spc="-10" dirty="0">
                <a:latin typeface="LM Sans 8"/>
                <a:cs typeface="LM Sans 8"/>
              </a:rPr>
              <a:t>Paulo </a:t>
            </a:r>
            <a:r>
              <a:rPr sz="800" spc="-5" dirty="0">
                <a:latin typeface="LM Sans 8"/>
                <a:cs typeface="LM Sans 8"/>
              </a:rPr>
              <a:t>(SP):  </a:t>
            </a:r>
            <a:r>
              <a:rPr sz="800" spc="-10" dirty="0">
                <a:latin typeface="LM Sans 8"/>
                <a:cs typeface="LM Sans 8"/>
              </a:rPr>
              <a:t>Pearson </a:t>
            </a:r>
            <a:r>
              <a:rPr sz="800" spc="-5" dirty="0">
                <a:latin typeface="LM Sans 8"/>
                <a:cs typeface="LM Sans 8"/>
              </a:rPr>
              <a:t>Prentice Hall, 2005.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911" y="121219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D5F900-861B-4D9F-8937-D6297708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91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HASKELL</a:t>
            </a:r>
            <a:r>
              <a:rPr spc="-70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55330"/>
            <a:ext cx="2280285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5913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-- Fatorial em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Haskell  module Main ()</a:t>
            </a:r>
            <a:r>
              <a:rPr sz="1100" spc="-6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where</a:t>
            </a:r>
            <a:endParaRPr sz="1100">
              <a:latin typeface="LM Mono 10"/>
              <a:cs typeface="LM Mono 10"/>
            </a:endParaRPr>
          </a:p>
          <a:p>
            <a:pPr marL="12700" marR="368300">
              <a:lnSpc>
                <a:spcPct val="205300"/>
              </a:lnSpc>
            </a:pPr>
            <a:r>
              <a:rPr sz="1100" spc="-5" dirty="0">
                <a:latin typeface="LM Mono 10"/>
                <a:cs typeface="LM Mono 10"/>
              </a:rPr>
              <a:t>main = print (fatorial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20)  fatorial 0 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fatorial n = n * fatorial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(n-1)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298CAE-9AA8-49BB-B62D-2E67AB6B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57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190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835607"/>
            <a:ext cx="3928110" cy="1720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Multiparadigma (orientada a </a:t>
            </a:r>
            <a:r>
              <a:rPr sz="1100" spc="-5" dirty="0">
                <a:latin typeface="LM Sans 10"/>
                <a:cs typeface="LM Sans 10"/>
              </a:rPr>
              <a:t>objetos, imperativa, funcional) –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1991</a:t>
            </a:r>
            <a:endParaRPr sz="1100" dirty="0">
              <a:latin typeface="LM Sans 10"/>
              <a:cs typeface="LM Sans 10"/>
            </a:endParaRPr>
          </a:p>
          <a:p>
            <a:pPr marL="12700" marR="505459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Nome em homenagem </a:t>
            </a:r>
            <a:r>
              <a:rPr sz="1100" spc="-5" dirty="0">
                <a:latin typeface="LM Sans 10"/>
                <a:cs typeface="LM Sans 10"/>
              </a:rPr>
              <a:t>ao </a:t>
            </a:r>
            <a:r>
              <a:rPr sz="1100" dirty="0" err="1">
                <a:latin typeface="LM Sans 10"/>
                <a:cs typeface="LM Sans 10"/>
              </a:rPr>
              <a:t>grupo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humor</a:t>
            </a:r>
            <a:r>
              <a:rPr lang="pt-BR" sz="1100" spc="-55" dirty="0">
                <a:latin typeface="LM Sans 10"/>
                <a:cs typeface="LM Sans 10"/>
              </a:rPr>
              <a:t>í</a:t>
            </a:r>
            <a:r>
              <a:rPr sz="1100" spc="-55" dirty="0" err="1">
                <a:latin typeface="LM Sans 10"/>
                <a:cs typeface="LM Sans 10"/>
              </a:rPr>
              <a:t>stico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275" dirty="0">
                <a:latin typeface="LM Sans 10"/>
                <a:cs typeface="LM Sans 10"/>
              </a:rPr>
              <a:t>`</a:t>
            </a:r>
            <a:r>
              <a:rPr lang="pt-BR" sz="1100" spc="-275" dirty="0">
                <a:latin typeface="LM Sans 10"/>
                <a:cs typeface="LM Sans 10"/>
              </a:rPr>
              <a:t>a </a:t>
            </a:r>
            <a:r>
              <a:rPr lang="pt-BR" sz="1100" spc="-15" dirty="0">
                <a:latin typeface="LM Sans 10"/>
                <a:cs typeface="LM Sans 10"/>
              </a:rPr>
              <a:t>cobra  </a:t>
            </a:r>
            <a:r>
              <a:rPr sz="1100" spc="-10" dirty="0" err="1">
                <a:latin typeface="LM Sans 10"/>
                <a:cs typeface="LM Sans 10"/>
              </a:rPr>
              <a:t>Criada</a:t>
            </a:r>
            <a:r>
              <a:rPr sz="1100" spc="-10" dirty="0">
                <a:latin typeface="LM Sans 10"/>
                <a:cs typeface="LM Sans 10"/>
              </a:rPr>
              <a:t> por Guido van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Rossum</a:t>
            </a:r>
            <a:endParaRPr sz="1100" dirty="0">
              <a:latin typeface="LM Sans 10"/>
              <a:cs typeface="LM Sans 10"/>
            </a:endParaRPr>
          </a:p>
          <a:p>
            <a:pPr marL="12700" marR="2839720">
              <a:lnSpc>
                <a:spcPct val="227900"/>
              </a:lnSpc>
            </a:pPr>
            <a:r>
              <a:rPr sz="1100" spc="-10" dirty="0">
                <a:latin typeface="LM Sans 10"/>
                <a:cs typeface="LM Sans 10"/>
              </a:rPr>
              <a:t>Interpretada  </a:t>
            </a:r>
            <a:r>
              <a:rPr sz="1100" spc="-10" dirty="0" err="1">
                <a:latin typeface="LM Sans 10"/>
                <a:cs typeface="LM Sans 10"/>
              </a:rPr>
              <a:t>Tipagem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LM Sans 10"/>
                <a:cs typeface="LM Sans 10"/>
              </a:rPr>
              <a:t>din</a:t>
            </a:r>
            <a:r>
              <a:rPr lang="pt-BR" sz="1100" spc="-70" dirty="0">
                <a:latin typeface="LM Sans 10"/>
                <a:cs typeface="LM Sans 10"/>
              </a:rPr>
              <a:t>â</a:t>
            </a:r>
            <a:r>
              <a:rPr sz="1100" spc="-70" dirty="0">
                <a:latin typeface="LM Sans 10"/>
                <a:cs typeface="LM Sans 10"/>
              </a:rPr>
              <a:t>mica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3011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832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653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4748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A5D001A-EBE5-4EC6-83AE-A7795B777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360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Python</a:t>
            </a:r>
            <a:r>
              <a:rPr sz="1400" spc="-65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(exemplo)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080" indent="-291465">
              <a:lnSpc>
                <a:spcPct val="102699"/>
              </a:lnSpc>
              <a:spcBef>
                <a:spcPts val="55"/>
              </a:spcBef>
            </a:pPr>
            <a:r>
              <a:rPr spc="-5" dirty="0"/>
              <a:t>def</a:t>
            </a:r>
            <a:r>
              <a:rPr spc="-100" dirty="0"/>
              <a:t> </a:t>
            </a:r>
            <a:r>
              <a:rPr spc="-5" dirty="0"/>
              <a:t>factorial(n):  result =</a:t>
            </a:r>
            <a:r>
              <a:rPr spc="-4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6788" y="1541766"/>
            <a:ext cx="16986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080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for i in range(1,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n+1):  result *=</a:t>
            </a:r>
            <a:r>
              <a:rPr sz="1100" spc="-2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result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E1C918-9B84-4910-AE95-81A72E3F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6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283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444892"/>
            <a:ext cx="4063365" cy="2697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Green </a:t>
            </a:r>
            <a:r>
              <a:rPr sz="1100" spc="-5" dirty="0">
                <a:latin typeface="LM Sans 10"/>
                <a:cs typeface="LM Sans 10"/>
              </a:rPr>
              <a:t>Project </a:t>
            </a:r>
            <a:r>
              <a:rPr sz="1100" spc="-45" dirty="0">
                <a:latin typeface="LM Sans 10"/>
                <a:cs typeface="LM Sans 10"/>
              </a:rPr>
              <a:t>(</a:t>
            </a:r>
            <a:r>
              <a:rPr sz="1100" spc="-45" dirty="0" err="1">
                <a:latin typeface="LM Sans 10"/>
                <a:cs typeface="LM Sans 10"/>
              </a:rPr>
              <a:t>converg</a:t>
            </a:r>
            <a:r>
              <a:rPr lang="pt-BR" sz="1100" spc="-45" dirty="0">
                <a:latin typeface="LM Sans 10"/>
                <a:cs typeface="LM Sans 10"/>
              </a:rPr>
              <a:t>ê</a:t>
            </a:r>
            <a:r>
              <a:rPr sz="1100" spc="-45" dirty="0" err="1">
                <a:latin typeface="LM Sans 10"/>
                <a:cs typeface="LM Sans 10"/>
              </a:rPr>
              <a:t>ncia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entre </a:t>
            </a:r>
            <a:r>
              <a:rPr sz="1100" spc="-10" dirty="0">
                <a:latin typeface="LM Sans 10"/>
                <a:cs typeface="LM Sans 10"/>
              </a:rPr>
              <a:t>computadores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35" dirty="0" err="1">
                <a:latin typeface="LM Sans 10"/>
                <a:cs typeface="LM Sans 10"/>
              </a:rPr>
              <a:t>eletrodom</a:t>
            </a:r>
            <a:r>
              <a:rPr lang="pt-BR" sz="1100" spc="-35" dirty="0">
                <a:latin typeface="LM Sans 10"/>
                <a:cs typeface="LM Sans 10"/>
              </a:rPr>
              <a:t>é</a:t>
            </a:r>
            <a:r>
              <a:rPr sz="1100" spc="-35" dirty="0" err="1">
                <a:latin typeface="LM Sans 10"/>
                <a:cs typeface="LM Sans 10"/>
              </a:rPr>
              <a:t>sticos</a:t>
            </a:r>
            <a:r>
              <a:rPr sz="1100" spc="-35" dirty="0">
                <a:latin typeface="LM Sans 10"/>
                <a:cs typeface="LM Sans 10"/>
              </a:rPr>
              <a:t>)  </a:t>
            </a:r>
            <a:r>
              <a:rPr sz="1100" spc="-10" dirty="0">
                <a:latin typeface="LM Sans 10"/>
                <a:cs typeface="LM Sans 10"/>
              </a:rPr>
              <a:t>da Sun </a:t>
            </a:r>
            <a:r>
              <a:rPr sz="1100" spc="-5" dirty="0">
                <a:latin typeface="LM Sans 10"/>
                <a:cs typeface="LM Sans 10"/>
              </a:rPr>
              <a:t>Microsystems – 1991</a:t>
            </a:r>
            <a:endParaRPr sz="1100" dirty="0">
              <a:latin typeface="LM Sans 10"/>
              <a:cs typeface="LM Sans 10"/>
            </a:endParaRPr>
          </a:p>
          <a:p>
            <a:pPr marL="38100" marR="48895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*7 </a:t>
            </a:r>
            <a:r>
              <a:rPr sz="1100" spc="-10" dirty="0">
                <a:latin typeface="LM Sans 10"/>
                <a:cs typeface="LM Sans 10"/>
              </a:rPr>
              <a:t>(StarSeven) </a:t>
            </a:r>
            <a:r>
              <a:rPr sz="1100" spc="-5" dirty="0">
                <a:latin typeface="LM Sans 10"/>
                <a:cs typeface="LM Sans 10"/>
              </a:rPr>
              <a:t>- controle remoto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interface toutchscreen  (mascote </a:t>
            </a:r>
            <a:r>
              <a:rPr sz="1100" spc="-15" dirty="0">
                <a:latin typeface="LM Sans 10"/>
                <a:cs typeface="LM Sans 10"/>
              </a:rPr>
              <a:t>Duke)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1992</a:t>
            </a:r>
            <a:endParaRPr sz="1100" dirty="0">
              <a:latin typeface="LM Sans 10"/>
              <a:cs typeface="LM Sans 10"/>
            </a:endParaRPr>
          </a:p>
          <a:p>
            <a:pPr marL="38100" marR="118110">
              <a:lnSpc>
                <a:spcPct val="1079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Oak (carvalho) como </a:t>
            </a:r>
            <a:r>
              <a:rPr sz="1100" spc="-5" dirty="0">
                <a:latin typeface="LM Sans 10"/>
                <a:cs typeface="LM Sans 10"/>
              </a:rPr>
              <a:t>nova </a:t>
            </a:r>
            <a:r>
              <a:rPr sz="1100" spc="-75" dirty="0" err="1">
                <a:latin typeface="LM Sans 10"/>
                <a:cs typeface="LM Sans 10"/>
              </a:rPr>
              <a:t>especifica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James </a:t>
            </a:r>
            <a:r>
              <a:rPr sz="1100" spc="-10" dirty="0">
                <a:latin typeface="LM Sans 10"/>
                <a:cs typeface="LM Sans 10"/>
              </a:rPr>
              <a:t>Gosling </a:t>
            </a:r>
            <a:r>
              <a:rPr sz="1100" spc="-5" dirty="0">
                <a:latin typeface="LM Sans 10"/>
                <a:cs typeface="LM Sans 10"/>
              </a:rPr>
              <a:t>– </a:t>
            </a:r>
            <a:r>
              <a:rPr sz="1100" spc="-100" dirty="0">
                <a:latin typeface="LM Sans 10"/>
                <a:cs typeface="LM Sans 10"/>
              </a:rPr>
              <a:t>v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deo  </a:t>
            </a:r>
            <a:r>
              <a:rPr sz="1100" spc="-10" dirty="0">
                <a:latin typeface="LM Sans 10"/>
                <a:cs typeface="LM Sans 10"/>
              </a:rPr>
              <a:t>por demanda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-5" dirty="0">
                <a:latin typeface="LM Sans 10"/>
                <a:cs typeface="LM Sans 10"/>
              </a:rPr>
              <a:t>interativos (muito cedo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lang="pt-BR" sz="1100" spc="-75" dirty="0">
                <a:latin typeface="LM Sans 10"/>
                <a:cs typeface="LM Sans 10"/>
              </a:rPr>
              <a:t>é</a:t>
            </a:r>
            <a:r>
              <a:rPr sz="1100" spc="-75" dirty="0" err="1">
                <a:latin typeface="LM Sans 10"/>
                <a:cs typeface="LM Sans 10"/>
              </a:rPr>
              <a:t>poca</a:t>
            </a:r>
            <a:r>
              <a:rPr sz="1100" spc="-75" dirty="0">
                <a:latin typeface="LM Sans 10"/>
                <a:cs typeface="LM Sans 10"/>
              </a:rPr>
              <a:t>)  </a:t>
            </a:r>
            <a:r>
              <a:rPr sz="1100" spc="-5" dirty="0">
                <a:latin typeface="LM Sans 10"/>
                <a:cs typeface="LM Sans 10"/>
              </a:rPr>
              <a:t>Java consistiu </a:t>
            </a:r>
            <a:r>
              <a:rPr sz="1100" spc="-10" dirty="0" err="1">
                <a:latin typeface="LM Sans 10"/>
                <a:cs typeface="LM Sans 10"/>
              </a:rPr>
              <a:t>numa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adapta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Oak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internet –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1995</a:t>
            </a:r>
            <a:endParaRPr sz="11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Projetada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se mover por redes de </a:t>
            </a:r>
            <a:r>
              <a:rPr sz="1000" dirty="0" err="1">
                <a:latin typeface="LM Sans 10"/>
                <a:cs typeface="LM Sans 10"/>
              </a:rPr>
              <a:t>dispositivos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heterog</a:t>
            </a:r>
            <a:r>
              <a:rPr lang="pt-BR" sz="1000" spc="-45" dirty="0">
                <a:latin typeface="LM Sans 10"/>
                <a:cs typeface="LM Sans 10"/>
              </a:rPr>
              <a:t>ê</a:t>
            </a:r>
            <a:r>
              <a:rPr sz="1000" spc="-45" dirty="0" err="1">
                <a:latin typeface="LM Sans 10"/>
                <a:cs typeface="LM Sans 10"/>
              </a:rPr>
              <a:t>neos</a:t>
            </a:r>
            <a:endParaRPr sz="1000" dirty="0">
              <a:latin typeface="LM Sans 10"/>
              <a:cs typeface="LM Sans 10"/>
            </a:endParaRPr>
          </a:p>
          <a:p>
            <a:pPr marL="1778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 err="1">
                <a:latin typeface="LM Sans 10"/>
                <a:cs typeface="LM Sans 10"/>
              </a:rPr>
              <a:t>Aplica</a:t>
            </a:r>
            <a:r>
              <a:rPr lang="pt-BR" sz="1000" spc="-85" dirty="0" err="1">
                <a:latin typeface="LM Sans 10"/>
                <a:cs typeface="LM Sans 10"/>
              </a:rPr>
              <a:t>çõ</a:t>
            </a:r>
            <a:r>
              <a:rPr sz="1000" spc="-85" dirty="0">
                <a:latin typeface="LM Sans 10"/>
                <a:cs typeface="LM Sans 10"/>
              </a:rPr>
              <a:t>es </a:t>
            </a:r>
            <a:r>
              <a:rPr sz="1000" spc="-5" dirty="0">
                <a:latin typeface="LM Sans 10"/>
                <a:cs typeface="LM Sans 10"/>
              </a:rPr>
              <a:t>executadas nos navegadores (Applets</a:t>
            </a:r>
            <a:r>
              <a:rPr sz="1000" spc="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Java)</a:t>
            </a:r>
            <a:endParaRPr sz="1000" dirty="0">
              <a:latin typeface="LM Sans 10"/>
              <a:cs typeface="LM Sans 10"/>
            </a:endParaRPr>
          </a:p>
          <a:p>
            <a:pPr marL="38100" marR="373380">
              <a:lnSpc>
                <a:spcPct val="125299"/>
              </a:lnSpc>
              <a:spcBef>
                <a:spcPts val="20"/>
              </a:spcBef>
            </a:pPr>
            <a:r>
              <a:rPr sz="1100" spc="-5" dirty="0">
                <a:latin typeface="LM Sans 10"/>
                <a:cs typeface="LM Sans 10"/>
              </a:rPr>
              <a:t>Orientada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objetos, portabilidade, recursos de rede, </a:t>
            </a:r>
            <a:r>
              <a:rPr sz="1100" spc="-55" dirty="0">
                <a:latin typeface="LM Sans 10"/>
                <a:cs typeface="LM Sans 10"/>
              </a:rPr>
              <a:t>seguran¸ca  </a:t>
            </a:r>
            <a:r>
              <a:rPr sz="1100" spc="-5" dirty="0">
                <a:latin typeface="LM Sans 10"/>
                <a:cs typeface="LM Sans 10"/>
              </a:rPr>
              <a:t>Sintaxe </a:t>
            </a:r>
            <a:r>
              <a:rPr sz="1100" spc="-10" dirty="0">
                <a:latin typeface="LM Sans 10"/>
                <a:cs typeface="LM Sans 10"/>
              </a:rPr>
              <a:t>similar a </a:t>
            </a:r>
            <a:r>
              <a:rPr sz="1100" spc="-15" dirty="0">
                <a:latin typeface="LM Sans 10"/>
                <a:cs typeface="LM Sans 10"/>
              </a:rPr>
              <a:t>C/C++, </a:t>
            </a:r>
            <a:r>
              <a:rPr sz="1100" spc="-5" dirty="0">
                <a:latin typeface="LM Sans 10"/>
                <a:cs typeface="LM Sans 10"/>
              </a:rPr>
              <a:t>Unicode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nativo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LM Sans 10"/>
                <a:cs typeface="LM Sans 10"/>
              </a:rPr>
              <a:t>Vasto </a:t>
            </a:r>
            <a:r>
              <a:rPr sz="1100" spc="-10" dirty="0">
                <a:latin typeface="LM Sans 10"/>
                <a:cs typeface="LM Sans 10"/>
              </a:rPr>
              <a:t>conjunto </a:t>
            </a:r>
            <a:r>
              <a:rPr sz="1100" spc="-5" dirty="0">
                <a:latin typeface="LM Sans 10"/>
                <a:cs typeface="LM Sans 10"/>
              </a:rPr>
              <a:t>de bibliotecas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(API)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Facilidade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 err="1">
                <a:latin typeface="LM Sans 10"/>
                <a:cs typeface="LM Sans 10"/>
              </a:rPr>
              <a:t>programas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0" dirty="0" err="1">
                <a:latin typeface="LM Sans 10"/>
                <a:cs typeface="LM Sans 10"/>
              </a:rPr>
              <a:t>distribu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>
                <a:latin typeface="LM Sans 10"/>
                <a:cs typeface="LM Sans 10"/>
              </a:rPr>
              <a:t>dos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multitarefas</a:t>
            </a:r>
            <a:endParaRPr sz="1100" dirty="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85" dirty="0" err="1">
                <a:latin typeface="LM Sans 10"/>
                <a:cs typeface="LM Sans 10"/>
              </a:rPr>
              <a:t>Desaloca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>
                <a:latin typeface="LM Sans 10"/>
                <a:cs typeface="LM Sans 10"/>
              </a:rPr>
              <a:t>mem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>
                <a:latin typeface="LM Sans 10"/>
                <a:cs typeface="LM Sans 10"/>
              </a:rPr>
              <a:t>ria </a:t>
            </a:r>
            <a:r>
              <a:rPr sz="1100" spc="-60" dirty="0" err="1">
                <a:latin typeface="LM Sans 10"/>
                <a:cs typeface="LM Sans 10"/>
              </a:rPr>
              <a:t>autom</a:t>
            </a:r>
            <a:r>
              <a:rPr lang="pt-BR" sz="1100" spc="-60" dirty="0">
                <a:latin typeface="LM Sans 10"/>
                <a:cs typeface="LM Sans 10"/>
              </a:rPr>
              <a:t>á</a:t>
            </a:r>
            <a:r>
              <a:rPr sz="1100" spc="-60" dirty="0" err="1">
                <a:latin typeface="LM Sans 10"/>
                <a:cs typeface="LM Sans 10"/>
              </a:rPr>
              <a:t>tica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0" dirty="0">
                <a:latin typeface="LM Sans 10"/>
                <a:cs typeface="LM Sans 10"/>
              </a:rPr>
              <a:t>coletor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lixo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104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2925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544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934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403449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61348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82351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30335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338AE-A7AF-4A24-9174-E81406CF6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64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Java</a:t>
            </a:r>
            <a:r>
              <a:rPr spc="-55" dirty="0"/>
              <a:t> </a:t>
            </a:r>
            <a:r>
              <a:rPr spc="15" dirty="0"/>
              <a:t>(exemplo)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80020"/>
            <a:ext cx="3662679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3530" marR="586740" indent="-2914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Mono 10"/>
                <a:cs typeface="LM Mono 10"/>
              </a:rPr>
              <a:t>public static long fatorial(final int n)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if (n &lt; 0)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</a:t>
            </a:r>
            <a:endParaRPr sz="1100">
              <a:latin typeface="LM Mono 10"/>
              <a:cs typeface="LM Mono 10"/>
            </a:endParaRPr>
          </a:p>
          <a:p>
            <a:pPr marL="594360" marR="5080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System.err.println("No negative</a:t>
            </a:r>
            <a:r>
              <a:rPr sz="1100" spc="-9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numbers");  return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0;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long ans =</a:t>
            </a:r>
            <a:r>
              <a:rPr sz="1100" spc="-10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1;</a:t>
            </a:r>
            <a:endParaRPr sz="1100">
              <a:latin typeface="LM Mono 10"/>
              <a:cs typeface="LM Mono 10"/>
            </a:endParaRPr>
          </a:p>
          <a:p>
            <a:pPr marL="594360" marR="1168400" indent="-291465">
              <a:lnSpc>
                <a:spcPct val="102600"/>
              </a:lnSpc>
            </a:pPr>
            <a:r>
              <a:rPr sz="1100" spc="-5" dirty="0">
                <a:latin typeface="LM Mono 10"/>
                <a:cs typeface="LM Mono 10"/>
              </a:rPr>
              <a:t>for (int i = 1; i &lt;= n; i++)</a:t>
            </a:r>
            <a:r>
              <a:rPr sz="1100" spc="-10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{  ans *=</a:t>
            </a:r>
            <a:r>
              <a:rPr sz="1100" spc="-2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i;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>
              <a:latin typeface="LM Mono 10"/>
              <a:cs typeface="LM Mono 10"/>
            </a:endParaRPr>
          </a:p>
          <a:p>
            <a:pPr marL="30353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return</a:t>
            </a:r>
            <a:r>
              <a:rPr sz="1100" spc="-10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ans;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Mono 10"/>
                <a:cs typeface="LM Mono 10"/>
              </a:rPr>
              <a:t>}</a:t>
            </a:r>
            <a:endParaRPr sz="1100">
              <a:latin typeface="LM Mono 10"/>
              <a:cs typeface="LM Mono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E3D92E-4977-4535-B535-DEE6F9DF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5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D</a:t>
            </a:r>
            <a:r>
              <a:rPr lang="pt-BR" spc="-75" dirty="0"/>
              <a:t>é</a:t>
            </a:r>
            <a:r>
              <a:rPr spc="-75" dirty="0" err="1"/>
              <a:t>cadas</a:t>
            </a:r>
            <a:r>
              <a:rPr spc="-50" dirty="0"/>
              <a:t> </a:t>
            </a:r>
            <a:r>
              <a:rPr spc="15" dirty="0"/>
              <a:t>1970-2000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909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882383"/>
            <a:ext cx="4077970" cy="134331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á</a:t>
            </a:r>
            <a:r>
              <a:rPr sz="1100" spc="-85" dirty="0">
                <a:latin typeface="LM Sans 10"/>
                <a:cs typeface="LM Sans 10"/>
              </a:rPr>
              <a:t>rias </a:t>
            </a:r>
            <a:r>
              <a:rPr sz="1100" spc="-5" dirty="0">
                <a:latin typeface="LM Sans 10"/>
                <a:cs typeface="LM Sans 10"/>
              </a:rPr>
              <a:t>linguagens </a:t>
            </a:r>
            <a:r>
              <a:rPr sz="1100" spc="-10" dirty="0">
                <a:latin typeface="LM Sans 10"/>
                <a:cs typeface="LM Sans 10"/>
              </a:rPr>
              <a:t>derivadas </a:t>
            </a:r>
            <a:r>
              <a:rPr sz="1100" spc="-5" dirty="0">
                <a:latin typeface="LM Sans 10"/>
                <a:cs typeface="LM Sans 10"/>
              </a:rPr>
              <a:t>das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anteriores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Imperativas: </a:t>
            </a:r>
            <a:r>
              <a:rPr sz="1000" spc="-15" dirty="0">
                <a:latin typeface="LM Sans 10"/>
                <a:cs typeface="LM Sans 10"/>
              </a:rPr>
              <a:t>Forth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dirty="0">
                <a:latin typeface="LM Sans 10"/>
                <a:cs typeface="LM Sans 10"/>
              </a:rPr>
              <a:t>Modula </a:t>
            </a:r>
            <a:r>
              <a:rPr sz="1000" spc="-5" dirty="0">
                <a:latin typeface="LM Sans 10"/>
                <a:cs typeface="LM Sans 10"/>
              </a:rPr>
              <a:t>2 - </a:t>
            </a:r>
            <a:r>
              <a:rPr sz="1000" spc="-10" dirty="0">
                <a:latin typeface="LM Sans 10"/>
                <a:cs typeface="LM Sans 10"/>
              </a:rPr>
              <a:t>Perl </a:t>
            </a:r>
            <a:r>
              <a:rPr sz="1000" spc="-5" dirty="0">
                <a:latin typeface="LM Sans 10"/>
                <a:cs typeface="LM Sans 10"/>
              </a:rPr>
              <a:t>- PHP - Javascript - </a:t>
            </a:r>
            <a:r>
              <a:rPr sz="1000" spc="-10" dirty="0">
                <a:latin typeface="LM Sans 10"/>
                <a:cs typeface="LM Sans 10"/>
              </a:rPr>
              <a:t>C#</a:t>
            </a:r>
            <a:r>
              <a:rPr sz="1000" spc="1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Orientada a objetos: </a:t>
            </a:r>
            <a:r>
              <a:rPr sz="1000" spc="-5" dirty="0">
                <a:latin typeface="LM Sans 10"/>
                <a:cs typeface="LM Sans 10"/>
              </a:rPr>
              <a:t>Smalltalk - </a:t>
            </a:r>
            <a:r>
              <a:rPr sz="1000" spc="-15" dirty="0">
                <a:latin typeface="LM Sans 10"/>
                <a:cs typeface="LM Sans 10"/>
              </a:rPr>
              <a:t>ADA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C++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Eiffel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5" dirty="0">
                <a:latin typeface="LM Sans 10"/>
                <a:cs typeface="LM Sans 10"/>
              </a:rPr>
              <a:t>Ruby</a:t>
            </a:r>
            <a:r>
              <a:rPr sz="1000" spc="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</a:t>
            </a:r>
            <a:endParaRPr sz="1000" dirty="0">
              <a:latin typeface="LM Sans 10"/>
              <a:cs typeface="LM Sans 10"/>
            </a:endParaRPr>
          </a:p>
          <a:p>
            <a:pPr marL="327660" marR="5588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Declarativas: </a:t>
            </a:r>
            <a:r>
              <a:rPr sz="1000" spc="-5" dirty="0">
                <a:latin typeface="LM Sans 10"/>
                <a:cs typeface="LM Sans 10"/>
              </a:rPr>
              <a:t>Prolog - SQL - HTML - UML - XML - Scheme - ML -  Miranda - </a:t>
            </a:r>
            <a:r>
              <a:rPr sz="1000" spc="-10" dirty="0">
                <a:latin typeface="LM Sans 10"/>
                <a:cs typeface="LM Sans 10"/>
              </a:rPr>
              <a:t>Haskell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O’Haskell </a:t>
            </a:r>
            <a:r>
              <a:rPr sz="1000" spc="-5" dirty="0">
                <a:latin typeface="LM Sans 10"/>
                <a:cs typeface="LM Sans 10"/>
              </a:rPr>
              <a:t>(OOP) - </a:t>
            </a:r>
            <a:r>
              <a:rPr sz="1000" spc="-10" dirty="0">
                <a:latin typeface="LM Sans 10"/>
                <a:cs typeface="LM Sans 10"/>
              </a:rPr>
              <a:t>Clean </a:t>
            </a:r>
            <a:r>
              <a:rPr sz="1000" spc="-5" dirty="0">
                <a:latin typeface="LM Sans 10"/>
                <a:cs typeface="LM Sans 10"/>
              </a:rPr>
              <a:t>- </a:t>
            </a:r>
            <a:r>
              <a:rPr sz="1000" spc="-10" dirty="0">
                <a:latin typeface="LM Sans 10"/>
                <a:cs typeface="LM Sans 10"/>
              </a:rPr>
              <a:t>CAML </a:t>
            </a:r>
            <a:r>
              <a:rPr sz="1000" spc="-5" dirty="0">
                <a:latin typeface="LM Sans 10"/>
                <a:cs typeface="LM Sans 10"/>
              </a:rPr>
              <a:t>- OCAML  (OOP) - UML ...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0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Objetivo de todas: </a:t>
            </a:r>
            <a:r>
              <a:rPr sz="1100" spc="-15" dirty="0" err="1">
                <a:latin typeface="LM Sans 10"/>
                <a:cs typeface="LM Sans 10"/>
              </a:rPr>
              <a:t>gerar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mais </a:t>
            </a:r>
            <a:r>
              <a:rPr sz="1100" spc="-5" dirty="0" err="1">
                <a:latin typeface="LM Sans 10"/>
                <a:cs typeface="LM Sans 10"/>
              </a:rPr>
              <a:t>baixo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0" dirty="0">
                <a:latin typeface="LM Sans 10"/>
                <a:cs typeface="LM Sans 10"/>
              </a:rPr>
              <a:t>n</a:t>
            </a:r>
            <a:r>
              <a:rPr lang="pt-BR" sz="1100" spc="-100" dirty="0">
                <a:latin typeface="LM Sans 10"/>
                <a:cs typeface="LM Sans 10"/>
              </a:rPr>
              <a:t>í</a:t>
            </a:r>
            <a:r>
              <a:rPr sz="1100" spc="-100" dirty="0">
                <a:latin typeface="LM Sans 10"/>
                <a:cs typeface="LM Sans 10"/>
              </a:rPr>
              <a:t>vel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instru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70" dirty="0">
                <a:latin typeface="LM Sans 10"/>
                <a:cs typeface="LM Sans 10"/>
              </a:rPr>
              <a:t>m</a:t>
            </a:r>
            <a:r>
              <a:rPr lang="pt-BR" sz="1100" spc="-70" dirty="0">
                <a:latin typeface="LM Sans 10"/>
                <a:cs typeface="LM Sans 10"/>
              </a:rPr>
              <a:t>á</a:t>
            </a:r>
            <a:r>
              <a:rPr sz="1100" spc="-70" dirty="0" err="1">
                <a:latin typeface="LM Sans 10"/>
                <a:cs typeface="LM Sans 10"/>
              </a:rPr>
              <a:t>quina</a:t>
            </a:r>
            <a:r>
              <a:rPr sz="1100" spc="-7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21372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50779E-FFE2-400B-8CA5-257802ED2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960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Genealogia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das</a:t>
            </a:r>
            <a:r>
              <a:rPr sz="1400" spc="-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linguagens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623" y="493230"/>
            <a:ext cx="4266256" cy="258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B66B4F-A21D-429A-BA2C-FFA9A06E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Exemplos </a:t>
            </a:r>
            <a:r>
              <a:rPr spc="10" dirty="0"/>
              <a:t>iniciais </a:t>
            </a:r>
            <a:r>
              <a:rPr spc="20" dirty="0"/>
              <a:t>em</a:t>
            </a:r>
            <a:r>
              <a:rPr spc="-50" dirty="0"/>
              <a:t> </a:t>
            </a: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33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294797"/>
            <a:ext cx="3711575" cy="28498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80" dirty="0">
                <a:latin typeface="LM Sans 10"/>
                <a:cs typeface="LM Sans 10"/>
              </a:rPr>
              <a:t>M</a:t>
            </a:r>
            <a:r>
              <a:rPr lang="pt-BR" sz="1100" spc="-80" dirty="0">
                <a:latin typeface="LM Sans 10"/>
                <a:cs typeface="LM Sans 10"/>
              </a:rPr>
              <a:t>é</a:t>
            </a:r>
            <a:r>
              <a:rPr sz="1100" spc="-80" dirty="0" err="1">
                <a:latin typeface="LM Sans 10"/>
                <a:cs typeface="LM Sans 10"/>
              </a:rPr>
              <a:t>todo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main</a:t>
            </a:r>
            <a:endParaRPr sz="1100" dirty="0">
              <a:latin typeface="LM Mono 10"/>
              <a:cs typeface="LM Mono 10"/>
            </a:endParaRPr>
          </a:p>
          <a:p>
            <a:pPr marL="22860">
              <a:lnSpc>
                <a:spcPct val="100000"/>
              </a:lnSpc>
              <a:spcBef>
                <a:spcPts val="545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Ola</a:t>
            </a:r>
            <a:r>
              <a:rPr sz="900" spc="-3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LM Mono 10"/>
                <a:cs typeface="LM Mono 10"/>
              </a:rPr>
              <a:t>Mundo</a:t>
            </a:r>
            <a:r>
              <a:rPr sz="900" spc="50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/*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*Metodoqueexecutaoprograma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*public=e’vistoemqualquerlugardaaplicacao</a:t>
            </a:r>
            <a:endParaRPr sz="900" dirty="0">
              <a:latin typeface="LM Mono 10"/>
              <a:cs typeface="LM Mono 10"/>
            </a:endParaRPr>
          </a:p>
          <a:p>
            <a:pPr marL="635000" marR="423545" indent="-329565">
              <a:lnSpc>
                <a:spcPct val="101499"/>
              </a:lnSpc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*static=e’iniciadoautomaticamentepelaJVM,sem  precisardeumainstancia,sendocomumatodos</a:t>
            </a:r>
            <a:endParaRPr sz="900" dirty="0">
              <a:latin typeface="LM Mono 10"/>
              <a:cs typeface="LM Mono 10"/>
            </a:endParaRPr>
          </a:p>
          <a:p>
            <a:pPr marL="560070">
              <a:lnSpc>
                <a:spcPct val="100000"/>
              </a:lnSpc>
              <a:spcBef>
                <a:spcPts val="20"/>
              </a:spcBef>
            </a:pP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osobjetosdamesmaclasse</a:t>
            </a:r>
            <a:endParaRPr sz="900" dirty="0">
              <a:latin typeface="LM Mono 10"/>
              <a:cs typeface="LM Mono 10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*void=metodosemretorno(retornovazio)</a:t>
            </a:r>
            <a:endParaRPr sz="900" dirty="0">
              <a:latin typeface="LM Mono 10"/>
              <a:cs typeface="LM Mono 10"/>
            </a:endParaRPr>
          </a:p>
          <a:p>
            <a:pPr marL="562610" marR="774700" indent="-257810">
              <a:lnSpc>
                <a:spcPct val="101499"/>
              </a:lnSpc>
            </a:pP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*main=nomedometodo(estee’obrigatorio),  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recebecomoparametroumarraydeString.</a:t>
            </a:r>
            <a:endParaRPr sz="900" dirty="0">
              <a:latin typeface="LM Mono 10"/>
              <a:cs typeface="LM Mono 10"/>
            </a:endParaRPr>
          </a:p>
          <a:p>
            <a:pPr marL="563245" marR="577215" indent="-258445">
              <a:lnSpc>
                <a:spcPct val="101499"/>
              </a:lnSpc>
            </a:pP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*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Strin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g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[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]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arg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s=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arra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y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d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80" dirty="0">
                <a:solidFill>
                  <a:srgbClr val="4C0019"/>
                </a:solidFill>
                <a:latin typeface="LM Mono 10"/>
                <a:cs typeface="LM Mono 10"/>
              </a:rPr>
              <a:t>argumento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s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qu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70" dirty="0">
                <a:solidFill>
                  <a:srgbClr val="4C0019"/>
                </a:solidFill>
                <a:latin typeface="LM Mono 10"/>
                <a:cs typeface="LM Mono 10"/>
              </a:rPr>
              <a:t>pode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m</a:t>
            </a:r>
            <a:r>
              <a:rPr sz="900" i="1" spc="65" dirty="0">
                <a:solidFill>
                  <a:srgbClr val="4C0019"/>
                </a:solidFill>
                <a:latin typeface="LM Mono 10"/>
                <a:cs typeface="LM Mono 10"/>
              </a:rPr>
              <a:t>se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r  </a:t>
            </a:r>
            <a:r>
              <a:rPr sz="900" i="1" spc="60" dirty="0">
                <a:solidFill>
                  <a:srgbClr val="4C0019"/>
                </a:solidFill>
                <a:latin typeface="LM Mono 10"/>
                <a:cs typeface="LM Mono 10"/>
              </a:rPr>
              <a:t>repassadosnachamadadoprograma.</a:t>
            </a:r>
            <a:endParaRPr sz="900" dirty="0">
              <a:latin typeface="LM Mono 10"/>
              <a:cs typeface="LM Mono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i="1" spc="25" dirty="0">
                <a:solidFill>
                  <a:srgbClr val="4C0019"/>
                </a:solidFill>
                <a:latin typeface="LM Mono 10"/>
                <a:cs typeface="LM Mono 10"/>
              </a:rPr>
              <a:t>*/</a:t>
            </a:r>
            <a:endParaRPr sz="900" dirty="0">
              <a:latin typeface="LM Mono 10"/>
              <a:cs typeface="LM Mono 10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sz="900" spc="55" dirty="0">
                <a:solidFill>
                  <a:srgbClr val="006600"/>
                </a:solidFill>
                <a:latin typeface="LM Mono 10"/>
                <a:cs typeface="LM Mono 10"/>
              </a:rPr>
              <a:t>publicstaticvoid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main</a:t>
            </a:r>
            <a:r>
              <a:rPr sz="900" spc="55" dirty="0">
                <a:latin typeface="LM Mono 10"/>
                <a:cs typeface="LM Mono 10"/>
              </a:rPr>
              <a:t>(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String</a:t>
            </a:r>
            <a:r>
              <a:rPr sz="900" spc="55" dirty="0">
                <a:latin typeface="LM Mono 10"/>
                <a:cs typeface="LM Mono 10"/>
              </a:rPr>
              <a:t>[]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args</a:t>
            </a:r>
            <a:r>
              <a:rPr sz="900" spc="55" dirty="0">
                <a:latin typeface="LM Mono 10"/>
                <a:cs typeface="LM Mono 10"/>
              </a:rPr>
              <a:t>)</a:t>
            </a:r>
            <a:r>
              <a:rPr sz="900" spc="17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 dirty="0">
              <a:latin typeface="LM Mono 10"/>
              <a:cs typeface="LM Mono 10"/>
            </a:endParaRPr>
          </a:p>
          <a:p>
            <a:pPr marL="705485" marR="5080" indent="-252729">
              <a:lnSpc>
                <a:spcPct val="101499"/>
              </a:lnSpc>
              <a:tabLst>
                <a:tab pos="2961640" algn="l"/>
              </a:tabLst>
            </a:pP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Syste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m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u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900" spc="-5" dirty="0">
                <a:latin typeface="LM Mono 10"/>
                <a:cs typeface="LM Mono 10"/>
              </a:rPr>
              <a:t>.</a:t>
            </a:r>
            <a:r>
              <a:rPr sz="900" spc="75" dirty="0">
                <a:solidFill>
                  <a:srgbClr val="0000FF"/>
                </a:solidFill>
                <a:latin typeface="LM Mono 10"/>
                <a:cs typeface="LM Mono 10"/>
              </a:rPr>
              <a:t>printl</a:t>
            </a:r>
            <a:r>
              <a:rPr sz="900" spc="-5" dirty="0">
                <a:solidFill>
                  <a:srgbClr val="0000FF"/>
                </a:solidFill>
                <a:latin typeface="LM Mono 10"/>
                <a:cs typeface="LM Mono 10"/>
              </a:rPr>
              <a:t>n</a:t>
            </a:r>
            <a:r>
              <a:rPr sz="900" spc="-5" dirty="0">
                <a:latin typeface="LM Mono 10"/>
                <a:cs typeface="LM Mono 10"/>
              </a:rPr>
              <a:t>(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"</a:t>
            </a:r>
            <a:r>
              <a:rPr sz="900" spc="50" dirty="0">
                <a:solidFill>
                  <a:srgbClr val="FF7F00"/>
                </a:solidFill>
                <a:latin typeface="LM Mono 10"/>
                <a:cs typeface="LM Mono 10"/>
              </a:rPr>
              <a:t>Ol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a,</a:t>
            </a:r>
            <a:r>
              <a:rPr sz="900" spc="70" dirty="0">
                <a:solidFill>
                  <a:srgbClr val="FF7F00"/>
                </a:solidFill>
                <a:latin typeface="LM Mono 10"/>
                <a:cs typeface="LM Mono 10"/>
              </a:rPr>
              <a:t>Mund</a:t>
            </a:r>
            <a:r>
              <a:rPr sz="900" spc="-5" dirty="0">
                <a:solidFill>
                  <a:srgbClr val="FF7F00"/>
                </a:solidFill>
                <a:latin typeface="LM Mono 10"/>
                <a:cs typeface="LM Mono 10"/>
              </a:rPr>
              <a:t>o!"</a:t>
            </a:r>
            <a:r>
              <a:rPr sz="900" spc="85" dirty="0">
                <a:latin typeface="LM Mono 10"/>
                <a:cs typeface="LM Mono 10"/>
              </a:rPr>
              <a:t>)</a:t>
            </a:r>
            <a:r>
              <a:rPr sz="900" spc="-5" dirty="0">
                <a:latin typeface="LM Mono 10"/>
                <a:cs typeface="LM Mono 10"/>
              </a:rPr>
              <a:t>;</a:t>
            </a:r>
            <a:r>
              <a:rPr sz="900" dirty="0">
                <a:latin typeface="LM Mono 10"/>
                <a:cs typeface="LM Mono 10"/>
              </a:rPr>
              <a:t>	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/</a:t>
            </a:r>
            <a:r>
              <a:rPr sz="900" i="1" spc="75" dirty="0">
                <a:solidFill>
                  <a:srgbClr val="4C0019"/>
                </a:solidFill>
                <a:latin typeface="LM Mono 10"/>
                <a:cs typeface="LM Mono 10"/>
              </a:rPr>
              <a:t>Imprim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e</a:t>
            </a:r>
            <a:r>
              <a:rPr sz="900" i="1" spc="55" dirty="0">
                <a:solidFill>
                  <a:srgbClr val="4C0019"/>
                </a:solidFill>
                <a:latin typeface="LM Mono 10"/>
                <a:cs typeface="LM Mono 10"/>
              </a:rPr>
              <a:t>n</a:t>
            </a:r>
            <a:r>
              <a:rPr sz="900" i="1" spc="-5" dirty="0">
                <a:solidFill>
                  <a:srgbClr val="4C0019"/>
                </a:solidFill>
                <a:latin typeface="LM Mono 10"/>
                <a:cs typeface="LM Mono 10"/>
              </a:rPr>
              <a:t>a  </a:t>
            </a:r>
            <a:r>
              <a:rPr sz="900" i="1" spc="50" dirty="0">
                <a:solidFill>
                  <a:srgbClr val="4C0019"/>
                </a:solidFill>
                <a:latin typeface="LM Mono 10"/>
                <a:cs typeface="LM Mono 10"/>
              </a:rPr>
              <a:t>telaafrase</a:t>
            </a:r>
            <a:endParaRPr sz="900" dirty="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645172"/>
            <a:ext cx="35560" cy="2505710"/>
            <a:chOff x="342252" y="645172"/>
            <a:chExt cx="35560" cy="2505710"/>
          </a:xfrm>
        </p:grpSpPr>
        <p:sp>
          <p:nvSpPr>
            <p:cNvPr id="6" name="object 6"/>
            <p:cNvSpPr/>
            <p:nvPr/>
          </p:nvSpPr>
          <p:spPr>
            <a:xfrm>
              <a:off x="344779" y="6451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64517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7843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78435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9235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9235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0626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0626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2018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2018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3410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3410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4802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48023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6194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61941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7585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75859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18977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189777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0369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036953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1761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17613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3152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31529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4544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45447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5936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59365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7328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73283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4C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779" y="28720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145" y="287201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779" y="3011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145" y="3011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C88EC2A-85D1-4BE3-9AC7-7D7C73FB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519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Exemplos </a:t>
            </a:r>
            <a:r>
              <a:rPr spc="10" dirty="0"/>
              <a:t>iniciais </a:t>
            </a:r>
            <a:r>
              <a:rPr spc="20" dirty="0"/>
              <a:t>em</a:t>
            </a:r>
            <a:r>
              <a:rPr spc="-50" dirty="0"/>
              <a:t> </a:t>
            </a:r>
            <a:r>
              <a:rPr spc="10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287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55817"/>
            <a:ext cx="2521585" cy="24403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Classe</a:t>
            </a:r>
            <a:endParaRPr sz="1100">
              <a:latin typeface="LM Sans 10"/>
              <a:cs typeface="LM Sans 10"/>
            </a:endParaRPr>
          </a:p>
          <a:p>
            <a:pPr marL="238125" marR="5080" indent="-215265">
              <a:lnSpc>
                <a:spcPct val="101499"/>
              </a:lnSpc>
              <a:spcBef>
                <a:spcPts val="555"/>
              </a:spcBef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publicabstractclass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publicabstractvoid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</a:t>
            </a:r>
            <a:r>
              <a:rPr sz="900" spc="-38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LM Mono 10"/>
                <a:cs typeface="LM Mono 10"/>
              </a:rPr>
              <a:t>Barulho</a:t>
            </a:r>
            <a:r>
              <a:rPr sz="900" spc="65" dirty="0">
                <a:latin typeface="LM Mono 10"/>
                <a:cs typeface="LM Mono 10"/>
              </a:rPr>
              <a:t>();</a:t>
            </a:r>
            <a:endParaRPr sz="90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LM Mono 10"/>
              <a:cs typeface="LM Mono 10"/>
            </a:endParaRPr>
          </a:p>
          <a:p>
            <a:pPr marL="238125" marR="238125" indent="-21526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Cachorro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extends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 Barulho</a:t>
            </a:r>
            <a:r>
              <a:rPr sz="900" spc="60" dirty="0">
                <a:latin typeface="LM Mono 10"/>
                <a:cs typeface="LM Mono 10"/>
              </a:rPr>
              <a:t>()</a:t>
            </a:r>
            <a:r>
              <a:rPr sz="900" spc="-26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>
              <a:latin typeface="LM Mono 10"/>
              <a:cs typeface="LM Mono 10"/>
            </a:endParaRPr>
          </a:p>
          <a:p>
            <a:pPr marL="453390">
              <a:lnSpc>
                <a:spcPct val="100000"/>
              </a:lnSpc>
              <a:spcBef>
                <a:spcPts val="20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System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out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println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"AuAu!"</a:t>
            </a:r>
            <a:r>
              <a:rPr sz="900" spc="45" dirty="0">
                <a:latin typeface="LM Mono 10"/>
                <a:cs typeface="LM Mono 10"/>
              </a:rPr>
              <a:t>);</a:t>
            </a:r>
            <a:endParaRPr sz="90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LM Mono 10"/>
              <a:cs typeface="LM Mono 10"/>
            </a:endParaRPr>
          </a:p>
          <a:p>
            <a:pPr marL="238125" marR="485775" indent="-215265">
              <a:lnSpc>
                <a:spcPct val="101499"/>
              </a:lnSpc>
            </a:pP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publicclass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Gato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extends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Animal</a:t>
            </a:r>
            <a:r>
              <a:rPr sz="900" spc="60" dirty="0">
                <a:latin typeface="LM Mono 10"/>
                <a:cs typeface="LM Mono 10"/>
              </a:rPr>
              <a:t>{  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publicvoid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fazer</a:t>
            </a:r>
            <a:r>
              <a:rPr sz="900" spc="-29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Barulho</a:t>
            </a:r>
            <a:r>
              <a:rPr sz="900" spc="60" dirty="0">
                <a:latin typeface="LM Mono 10"/>
                <a:cs typeface="LM Mono 10"/>
              </a:rPr>
              <a:t>() </a:t>
            </a:r>
            <a:r>
              <a:rPr sz="900" spc="-5" dirty="0">
                <a:latin typeface="LM Mono 10"/>
                <a:cs typeface="LM Mono 10"/>
              </a:rPr>
              <a:t>{</a:t>
            </a:r>
            <a:endParaRPr sz="900">
              <a:latin typeface="LM Mono 10"/>
              <a:cs typeface="LM Mono 10"/>
            </a:endParaRPr>
          </a:p>
          <a:p>
            <a:pPr marL="453390">
              <a:lnSpc>
                <a:spcPct val="100000"/>
              </a:lnSpc>
              <a:spcBef>
                <a:spcPts val="15"/>
              </a:spcBef>
            </a:pP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System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out</a:t>
            </a:r>
            <a:r>
              <a:rPr sz="900" spc="45" dirty="0">
                <a:latin typeface="LM Mono 10"/>
                <a:cs typeface="LM Mono 10"/>
              </a:rPr>
              <a:t>.</a:t>
            </a:r>
            <a:r>
              <a:rPr sz="900" spc="45" dirty="0">
                <a:solidFill>
                  <a:srgbClr val="0000FF"/>
                </a:solidFill>
                <a:latin typeface="LM Mono 10"/>
                <a:cs typeface="LM Mono 10"/>
              </a:rPr>
              <a:t>println</a:t>
            </a:r>
            <a:r>
              <a:rPr sz="900" spc="45" dirty="0">
                <a:latin typeface="LM Mono 10"/>
                <a:cs typeface="LM Mono 10"/>
              </a:rPr>
              <a:t>(</a:t>
            </a:r>
            <a:r>
              <a:rPr sz="900" spc="45" dirty="0">
                <a:solidFill>
                  <a:srgbClr val="FF7F00"/>
                </a:solidFill>
                <a:latin typeface="LM Mono 10"/>
                <a:cs typeface="LM Mono 10"/>
              </a:rPr>
              <a:t>"Miau!"</a:t>
            </a:r>
            <a:r>
              <a:rPr sz="900" spc="45" dirty="0">
                <a:latin typeface="LM Mono 10"/>
                <a:cs typeface="LM Mono 10"/>
              </a:rPr>
              <a:t>);</a:t>
            </a:r>
            <a:endParaRPr sz="900">
              <a:latin typeface="LM Mono 10"/>
              <a:cs typeface="LM Mono 10"/>
            </a:endParaRPr>
          </a:p>
          <a:p>
            <a:pPr marL="233679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>
              <a:latin typeface="LM Mono 10"/>
              <a:cs typeface="LM Mono 10"/>
            </a:endParaRPr>
          </a:p>
          <a:p>
            <a:pPr marL="184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10"/>
                <a:cs typeface="LM Mono 10"/>
              </a:rPr>
              <a:t>}</a:t>
            </a:r>
            <a:endParaRPr sz="90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814159"/>
            <a:ext cx="35560" cy="2087880"/>
            <a:chOff x="342252" y="814159"/>
            <a:chExt cx="35560" cy="2087880"/>
          </a:xfrm>
        </p:grpSpPr>
        <p:sp>
          <p:nvSpPr>
            <p:cNvPr id="6" name="object 6"/>
            <p:cNvSpPr/>
            <p:nvPr/>
          </p:nvSpPr>
          <p:spPr>
            <a:xfrm>
              <a:off x="344779" y="8141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8141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9533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95333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9251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3169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7087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51005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649234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788401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92758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206675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2205939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234511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4842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48429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6234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623477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7626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76265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52EA1782-3E9E-489C-A6F9-FD945535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42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</a:t>
            </a:r>
            <a:r>
              <a:rPr spc="10" dirty="0"/>
              <a:t>erramentas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171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908659"/>
            <a:ext cx="4164329" cy="138178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1100" spc="-15" dirty="0">
                <a:latin typeface="LM Sans 10"/>
                <a:cs typeface="LM Sans 10"/>
              </a:rPr>
              <a:t>Compiladores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Javac, incluido </a:t>
            </a:r>
            <a:r>
              <a:rPr sz="1000" spc="-10" dirty="0">
                <a:latin typeface="LM Sans 10"/>
                <a:cs typeface="LM Sans 10"/>
              </a:rPr>
              <a:t>na </a:t>
            </a:r>
            <a:r>
              <a:rPr sz="1000" spc="-5" dirty="0">
                <a:latin typeface="LM Sans 10"/>
                <a:cs typeface="LM Sans 10"/>
              </a:rPr>
              <a:t>Java Development Kit (JDK) da Oracle</a:t>
            </a:r>
            <a:r>
              <a:rPr sz="1000" spc="15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Corporation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GCJ </a:t>
            </a:r>
            <a:r>
              <a:rPr sz="1000" spc="-5" dirty="0">
                <a:latin typeface="LM Sans 10"/>
                <a:cs typeface="LM Sans 10"/>
              </a:rPr>
              <a:t>(GNU </a:t>
            </a:r>
            <a:r>
              <a:rPr sz="1000" spc="-10" dirty="0">
                <a:latin typeface="LM Sans 10"/>
                <a:cs typeface="LM Sans 10"/>
              </a:rPr>
              <a:t>Compiler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Java) </a:t>
            </a:r>
            <a:r>
              <a:rPr lang="pt-BR" sz="1000" spc="-240" dirty="0">
                <a:latin typeface="LM Sans 10"/>
                <a:cs typeface="LM Sans 10"/>
              </a:rPr>
              <a:t>é</a:t>
            </a:r>
            <a:r>
              <a:rPr sz="1000" spc="-240" dirty="0">
                <a:latin typeface="LM Sans 10"/>
                <a:cs typeface="LM Sans 10"/>
              </a:rPr>
              <a:t>    </a:t>
            </a:r>
            <a:r>
              <a:rPr sz="1000" spc="-5" dirty="0">
                <a:latin typeface="LM Sans 10"/>
                <a:cs typeface="LM Sans 10"/>
              </a:rPr>
              <a:t>um </a:t>
            </a:r>
            <a:r>
              <a:rPr sz="1000" spc="-10" dirty="0" err="1">
                <a:latin typeface="LM Sans 10"/>
                <a:cs typeface="LM Sans 10"/>
              </a:rPr>
              <a:t>compilador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60" dirty="0" err="1">
                <a:latin typeface="LM Sans 10"/>
                <a:cs typeface="LM Sans 10"/>
              </a:rPr>
              <a:t>est</a:t>
            </a:r>
            <a:r>
              <a:rPr lang="pt-BR" sz="1000" spc="-60" dirty="0">
                <a:latin typeface="LM Sans 10"/>
                <a:cs typeface="LM Sans 10"/>
              </a:rPr>
              <a:t>á</a:t>
            </a:r>
            <a:r>
              <a:rPr sz="1000" spc="-60" dirty="0" err="1">
                <a:latin typeface="LM Sans 10"/>
                <a:cs typeface="LM Sans 10"/>
              </a:rPr>
              <a:t>tico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parte </a:t>
            </a:r>
            <a:r>
              <a:rPr sz="1000" spc="-5" dirty="0">
                <a:latin typeface="LM Sans 10"/>
                <a:cs typeface="LM Sans 10"/>
              </a:rPr>
              <a:t>do</a:t>
            </a:r>
            <a:r>
              <a:rPr sz="1000" spc="13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GCC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Ambientes de desenvolvimento: BlueJ, </a:t>
            </a:r>
            <a:r>
              <a:rPr sz="1100" spc="-10" dirty="0">
                <a:latin typeface="LM Sans 10"/>
                <a:cs typeface="LM Sans 10"/>
              </a:rPr>
              <a:t>JCreator, </a:t>
            </a:r>
            <a:r>
              <a:rPr sz="1100" spc="-5" dirty="0">
                <a:latin typeface="LM Sans 10"/>
                <a:cs typeface="LM Sans 10"/>
              </a:rPr>
              <a:t>jEdit,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Eclipse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29464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IDE </a:t>
            </a:r>
            <a:r>
              <a:rPr sz="1100" spc="-5" dirty="0">
                <a:latin typeface="LM Sans 10"/>
                <a:cs typeface="LM Sans 10"/>
              </a:rPr>
              <a:t>completas </a:t>
            </a:r>
            <a:r>
              <a:rPr sz="1100" spc="-10" dirty="0">
                <a:latin typeface="LM Sans 10"/>
                <a:cs typeface="LM Sans 10"/>
              </a:rPr>
              <a:t>(programas profissionais): </a:t>
            </a:r>
            <a:r>
              <a:rPr sz="1100" spc="-5" dirty="0">
                <a:latin typeface="LM Sans 10"/>
                <a:cs typeface="LM Sans 10"/>
              </a:rPr>
              <a:t>Eclipse </a:t>
            </a:r>
            <a:r>
              <a:rPr sz="1100" spc="-10" dirty="0">
                <a:latin typeface="LM Sans 10"/>
                <a:cs typeface="LM Sans 10"/>
              </a:rPr>
              <a:t>(IBM), JBuilder  (Borland), </a:t>
            </a:r>
            <a:r>
              <a:rPr sz="1100" spc="-5" dirty="0">
                <a:latin typeface="LM Sans 10"/>
                <a:cs typeface="LM Sans 10"/>
              </a:rPr>
              <a:t>JDeveloper (Oracle), NetBeans </a:t>
            </a:r>
            <a:r>
              <a:rPr sz="1100" spc="-10" dirty="0">
                <a:latin typeface="LM Sans 10"/>
                <a:cs typeface="LM Sans 10"/>
              </a:rPr>
              <a:t>(Sun </a:t>
            </a:r>
            <a:r>
              <a:rPr sz="1100" spc="-5" dirty="0">
                <a:latin typeface="LM Sans 10"/>
                <a:cs typeface="LM Sans 10"/>
              </a:rPr>
              <a:t>Microsystems)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7080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901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88ECAA-5E5D-4AE6-A0C8-B7BF3967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28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Bibliografia</a:t>
            </a:r>
            <a:r>
              <a:rPr spc="-4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449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233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0169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78005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786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5696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444" y="663375"/>
            <a:ext cx="4406900" cy="185775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100" b="1" spc="-15" dirty="0">
                <a:latin typeface="LM Sans 10"/>
                <a:cs typeface="LM Sans 10"/>
              </a:rPr>
              <a:t>Complementar:</a:t>
            </a:r>
            <a:endParaRPr sz="1100" dirty="0">
              <a:latin typeface="LM Sans 10"/>
              <a:cs typeface="LM Sans 10"/>
            </a:endParaRPr>
          </a:p>
          <a:p>
            <a:pPr marL="314960" marR="90805">
              <a:lnSpc>
                <a:spcPts val="950"/>
              </a:lnSpc>
              <a:spcBef>
                <a:spcPts val="265"/>
              </a:spcBef>
            </a:pPr>
            <a:r>
              <a:rPr sz="800" spc="-15" dirty="0">
                <a:latin typeface="LM Sans 8"/>
                <a:cs typeface="LM Sans 8"/>
              </a:rPr>
              <a:t>BORATTI, </a:t>
            </a:r>
            <a:r>
              <a:rPr sz="800" spc="-5" dirty="0">
                <a:latin typeface="LM Sans 8"/>
                <a:cs typeface="LM Sans 8"/>
              </a:rPr>
              <a:t>Isaias C. e OLIVEIRA, A. B. </a:t>
            </a:r>
            <a:r>
              <a:rPr sz="800" spc="-70" dirty="0" err="1">
                <a:latin typeface="LM Sans 8"/>
                <a:cs typeface="LM Sans 8"/>
              </a:rPr>
              <a:t>Introdu</a:t>
            </a:r>
            <a:r>
              <a:rPr lang="pt-BR" sz="800" spc="-70" dirty="0" err="1">
                <a:latin typeface="LM Sans 8"/>
                <a:cs typeface="LM Sans 8"/>
              </a:rPr>
              <a:t>çã</a:t>
            </a:r>
            <a:r>
              <a:rPr sz="800" spc="-70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a </a:t>
            </a:r>
            <a:r>
              <a:rPr sz="800" spc="-65" dirty="0" err="1">
                <a:latin typeface="LM Sans 8"/>
                <a:cs typeface="LM Sans 8"/>
              </a:rPr>
              <a:t>Programa</a:t>
            </a:r>
            <a:r>
              <a:rPr lang="pt-BR" sz="800" spc="-65" dirty="0" err="1">
                <a:latin typeface="LM Sans 8"/>
                <a:cs typeface="LM Sans 8"/>
              </a:rPr>
              <a:t>çã</a:t>
            </a:r>
            <a:r>
              <a:rPr sz="800" spc="-65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– Algoritmos. Visual  </a:t>
            </a:r>
            <a:r>
              <a:rPr sz="800" dirty="0">
                <a:latin typeface="LM Sans 8"/>
                <a:cs typeface="LM Sans 8"/>
              </a:rPr>
              <a:t>Books, </a:t>
            </a:r>
            <a:r>
              <a:rPr sz="800" spc="-5" dirty="0">
                <a:latin typeface="LM Sans 8"/>
                <a:cs typeface="LM Sans 8"/>
              </a:rPr>
              <a:t>3 Ed.</a:t>
            </a:r>
            <a:r>
              <a:rPr sz="800" spc="8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2007</a:t>
            </a:r>
            <a:endParaRPr lang="pt-BR" sz="800" dirty="0">
              <a:latin typeface="LM Sans 8"/>
              <a:cs typeface="LM Sans 8"/>
            </a:endParaRPr>
          </a:p>
          <a:p>
            <a:pPr marL="314960" marR="168275">
              <a:lnSpc>
                <a:spcPts val="950"/>
              </a:lnSpc>
              <a:spcBef>
                <a:spcPts val="290"/>
              </a:spcBef>
            </a:pPr>
            <a:r>
              <a:rPr lang="pt-BR" sz="800" spc="-5" dirty="0">
                <a:latin typeface="LM Sans 8"/>
                <a:cs typeface="LM Sans 8"/>
              </a:rPr>
              <a:t>SANTOS, R. </a:t>
            </a:r>
            <a:r>
              <a:rPr lang="pt-BR" sz="800" spc="-70" dirty="0">
                <a:latin typeface="LM Sans 8"/>
                <a:cs typeface="LM Sans 8"/>
              </a:rPr>
              <a:t>Introdução </a:t>
            </a:r>
            <a:r>
              <a:rPr lang="pt-BR" sz="800" spc="-210" dirty="0">
                <a:latin typeface="LM Sans 8"/>
                <a:cs typeface="LM Sans 8"/>
              </a:rPr>
              <a:t>`a     </a:t>
            </a:r>
            <a:r>
              <a:rPr lang="pt-BR" sz="800" spc="-65" dirty="0">
                <a:latin typeface="LM Sans 8"/>
                <a:cs typeface="LM Sans 8"/>
              </a:rPr>
              <a:t>Programação </a:t>
            </a:r>
            <a:r>
              <a:rPr lang="pt-BR" sz="800" spc="-5" dirty="0">
                <a:latin typeface="LM Sans 8"/>
                <a:cs typeface="LM Sans 8"/>
              </a:rPr>
              <a:t>Orientada a Objetos usando Java. </a:t>
            </a:r>
            <a:r>
              <a:rPr lang="pt-BR" sz="800" spc="-110" dirty="0">
                <a:latin typeface="LM Sans 8"/>
                <a:cs typeface="LM Sans 8"/>
              </a:rPr>
              <a:t>São </a:t>
            </a:r>
            <a:r>
              <a:rPr lang="pt-BR" sz="800" spc="-10" dirty="0">
                <a:latin typeface="LM Sans 8"/>
                <a:cs typeface="LM Sans 8"/>
              </a:rPr>
              <a:t>Paulo:  Campus, </a:t>
            </a:r>
            <a:r>
              <a:rPr lang="pt-BR" sz="800" spc="-5" dirty="0">
                <a:latin typeface="LM Sans 8"/>
                <a:cs typeface="LM Sans 8"/>
              </a:rPr>
              <a:t>2003.</a:t>
            </a:r>
            <a:endParaRPr lang="pt-BR" sz="800" dirty="0">
              <a:latin typeface="LM Sans 8"/>
              <a:cs typeface="LM Sans 8"/>
            </a:endParaRPr>
          </a:p>
          <a:p>
            <a:pPr marL="314960" marR="30480">
              <a:lnSpc>
                <a:spcPts val="950"/>
              </a:lnSpc>
              <a:spcBef>
                <a:spcPts val="295"/>
              </a:spcBef>
            </a:pPr>
            <a:r>
              <a:rPr sz="800" spc="-5" dirty="0">
                <a:latin typeface="LM Sans 8"/>
                <a:cs typeface="LM Sans 8"/>
              </a:rPr>
              <a:t>SIERRA, Kathy; </a:t>
            </a:r>
            <a:r>
              <a:rPr sz="800" spc="-15" dirty="0">
                <a:latin typeface="LM Sans 8"/>
                <a:cs typeface="LM Sans 8"/>
              </a:rPr>
              <a:t>BATES, </a:t>
            </a:r>
            <a:r>
              <a:rPr sz="800" spc="-5" dirty="0">
                <a:latin typeface="LM Sans 8"/>
                <a:cs typeface="LM Sans 8"/>
              </a:rPr>
              <a:t>Bert . Use a </a:t>
            </a:r>
            <a:r>
              <a:rPr sz="800" spc="-45" dirty="0">
                <a:latin typeface="LM Sans 8"/>
                <a:cs typeface="LM Sans 8"/>
              </a:rPr>
              <a:t>cabe¸ca!: </a:t>
            </a:r>
            <a:r>
              <a:rPr sz="800" spc="-5" dirty="0">
                <a:latin typeface="LM Sans 8"/>
                <a:cs typeface="LM Sans 8"/>
              </a:rPr>
              <a:t>Java. </a:t>
            </a:r>
            <a:r>
              <a:rPr sz="800" spc="-75" dirty="0">
                <a:latin typeface="LM Sans 8"/>
                <a:cs typeface="LM Sans 8"/>
              </a:rPr>
              <a:t>[</a:t>
            </a:r>
            <a:r>
              <a:rPr sz="800" spc="-75" dirty="0" err="1">
                <a:latin typeface="LM Sans 8"/>
                <a:cs typeface="LM Sans 8"/>
              </a:rPr>
              <a:t>tradu</a:t>
            </a:r>
            <a:r>
              <a:rPr lang="pt-BR" sz="800" spc="-75" dirty="0" err="1">
                <a:latin typeface="LM Sans 8"/>
                <a:cs typeface="LM Sans 8"/>
              </a:rPr>
              <a:t>çã</a:t>
            </a:r>
            <a:r>
              <a:rPr sz="800" spc="-75" dirty="0">
                <a:latin typeface="LM Sans 8"/>
                <a:cs typeface="LM Sans 8"/>
              </a:rPr>
              <a:t>o </a:t>
            </a:r>
            <a:r>
              <a:rPr sz="800" spc="-5" dirty="0" err="1">
                <a:latin typeface="LM Sans 8"/>
                <a:cs typeface="LM Sans 8"/>
              </a:rPr>
              <a:t>Aldir</a:t>
            </a:r>
            <a:r>
              <a:rPr sz="800" spc="-5" dirty="0">
                <a:latin typeface="LM Sans 8"/>
                <a:cs typeface="LM Sans 8"/>
              </a:rPr>
              <a:t> </a:t>
            </a:r>
            <a:r>
              <a:rPr sz="800" spc="-90" dirty="0">
                <a:latin typeface="LM Sans 8"/>
                <a:cs typeface="LM Sans 8"/>
              </a:rPr>
              <a:t>Jos</a:t>
            </a:r>
            <a:r>
              <a:rPr lang="pt-BR" sz="800" spc="-90" dirty="0">
                <a:latin typeface="LM Sans 8"/>
                <a:cs typeface="LM Sans 8"/>
              </a:rPr>
              <a:t>é</a:t>
            </a:r>
            <a:r>
              <a:rPr sz="800" spc="-90" dirty="0">
                <a:latin typeface="LM Sans 8"/>
                <a:cs typeface="LM Sans 8"/>
              </a:rPr>
              <a:t> </a:t>
            </a:r>
            <a:r>
              <a:rPr sz="800" dirty="0">
                <a:latin typeface="LM Sans 8"/>
                <a:cs typeface="LM Sans 8"/>
              </a:rPr>
              <a:t>Coelho] </a:t>
            </a:r>
            <a:r>
              <a:rPr sz="800" spc="-5" dirty="0">
                <a:latin typeface="LM Sans 8"/>
                <a:cs typeface="LM Sans 8"/>
              </a:rPr>
              <a:t>Rio de  Janeiro: Alta </a:t>
            </a:r>
            <a:r>
              <a:rPr sz="800" dirty="0">
                <a:latin typeface="LM Sans 8"/>
                <a:cs typeface="LM Sans 8"/>
              </a:rPr>
              <a:t>Books,</a:t>
            </a:r>
            <a:r>
              <a:rPr sz="800" spc="9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2007.</a:t>
            </a:r>
            <a:endParaRPr sz="800" dirty="0">
              <a:latin typeface="LM Sans 8"/>
              <a:cs typeface="LM Sans 8"/>
            </a:endParaRPr>
          </a:p>
          <a:p>
            <a:pPr marL="314960" marR="133985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ASCENCIO, Ana </a:t>
            </a:r>
            <a:r>
              <a:rPr sz="800" spc="-10" dirty="0">
                <a:latin typeface="LM Sans 8"/>
                <a:cs typeface="LM Sans 8"/>
              </a:rPr>
              <a:t>Fernanda </a:t>
            </a:r>
            <a:r>
              <a:rPr sz="800" spc="-5" dirty="0">
                <a:latin typeface="LM Sans 8"/>
                <a:cs typeface="LM Sans 8"/>
              </a:rPr>
              <a:t>Gomes; </a:t>
            </a:r>
            <a:r>
              <a:rPr sz="800" spc="-10" dirty="0">
                <a:latin typeface="LM Sans 8"/>
                <a:cs typeface="LM Sans 8"/>
              </a:rPr>
              <a:t>CAMPOS, </a:t>
            </a:r>
            <a:r>
              <a:rPr sz="800" spc="-5" dirty="0">
                <a:latin typeface="LM Sans 8"/>
                <a:cs typeface="LM Sans 8"/>
              </a:rPr>
              <a:t>Edilene Aparecida </a:t>
            </a:r>
            <a:r>
              <a:rPr sz="800" spc="-10" dirty="0">
                <a:latin typeface="LM Sans 8"/>
                <a:cs typeface="LM Sans 8"/>
              </a:rPr>
              <a:t>Veneruchi </a:t>
            </a:r>
            <a:r>
              <a:rPr sz="800" spc="-5" dirty="0">
                <a:latin typeface="LM Sans 8"/>
                <a:cs typeface="LM Sans 8"/>
              </a:rPr>
              <a:t>de.  Fundamentos da </a:t>
            </a:r>
            <a:r>
              <a:rPr sz="800" spc="-70" dirty="0" err="1">
                <a:latin typeface="LM Sans 8"/>
                <a:cs typeface="LM Sans 8"/>
              </a:rPr>
              <a:t>programa</a:t>
            </a:r>
            <a:r>
              <a:rPr lang="pt-BR" sz="800" spc="-70" dirty="0" err="1">
                <a:latin typeface="LM Sans 8"/>
                <a:cs typeface="LM Sans 8"/>
              </a:rPr>
              <a:t>çã</a:t>
            </a:r>
            <a:r>
              <a:rPr sz="800" spc="-70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de computadores: algoritmos, Pascal, </a:t>
            </a:r>
            <a:r>
              <a:rPr sz="800" spc="-10" dirty="0">
                <a:latin typeface="LM Sans 8"/>
                <a:cs typeface="LM Sans 8"/>
              </a:rPr>
              <a:t>C/C++ </a:t>
            </a:r>
            <a:r>
              <a:rPr sz="800" spc="-5" dirty="0">
                <a:latin typeface="LM Sans 8"/>
                <a:cs typeface="LM Sans 8"/>
              </a:rPr>
              <a:t>e Java. 2.  ed. </a:t>
            </a:r>
            <a:r>
              <a:rPr sz="800" spc="-110" dirty="0">
                <a:latin typeface="LM Sans 8"/>
                <a:cs typeface="LM Sans 8"/>
              </a:rPr>
              <a:t>S</a:t>
            </a:r>
            <a:r>
              <a:rPr lang="pt-BR" sz="800" spc="-110" dirty="0">
                <a:latin typeface="LM Sans 8"/>
                <a:cs typeface="LM Sans 8"/>
              </a:rPr>
              <a:t>ã</a:t>
            </a:r>
            <a:r>
              <a:rPr sz="800" spc="-110" dirty="0">
                <a:latin typeface="LM Sans 8"/>
                <a:cs typeface="LM Sans 8"/>
              </a:rPr>
              <a:t>o </a:t>
            </a:r>
            <a:r>
              <a:rPr sz="800" spc="-10" dirty="0">
                <a:latin typeface="LM Sans 8"/>
                <a:cs typeface="LM Sans 8"/>
              </a:rPr>
              <a:t>Paulo </a:t>
            </a:r>
            <a:r>
              <a:rPr sz="800" spc="-5" dirty="0">
                <a:latin typeface="LM Sans 8"/>
                <a:cs typeface="LM Sans 8"/>
              </a:rPr>
              <a:t>(SP): </a:t>
            </a:r>
            <a:r>
              <a:rPr sz="800" spc="-10" dirty="0">
                <a:latin typeface="LM Sans 8"/>
                <a:cs typeface="LM Sans 8"/>
              </a:rPr>
              <a:t>Pearson </a:t>
            </a:r>
            <a:r>
              <a:rPr sz="800" spc="-5" dirty="0">
                <a:latin typeface="LM Sans 8"/>
                <a:cs typeface="LM Sans 8"/>
              </a:rPr>
              <a:t>Prentice Hall,</a:t>
            </a:r>
            <a:r>
              <a:rPr sz="800" spc="3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2008.</a:t>
            </a:r>
            <a:endParaRPr sz="800" dirty="0">
              <a:latin typeface="LM Sans 8"/>
              <a:cs typeface="LM Sans 8"/>
            </a:endParaRPr>
          </a:p>
          <a:p>
            <a:pPr marL="314960" marR="46990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MANZANO, </a:t>
            </a:r>
            <a:r>
              <a:rPr sz="800" spc="-90" dirty="0">
                <a:latin typeface="LM Sans 8"/>
                <a:cs typeface="LM Sans 8"/>
              </a:rPr>
              <a:t>Jos</a:t>
            </a:r>
            <a:r>
              <a:rPr lang="pt-BR" sz="800" spc="-90" dirty="0">
                <a:latin typeface="LM Sans 8"/>
                <a:cs typeface="LM Sans 8"/>
              </a:rPr>
              <a:t>é</a:t>
            </a:r>
            <a:r>
              <a:rPr sz="800" spc="-9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Augusto N. G.; OLIVEIRA, </a:t>
            </a:r>
            <a:r>
              <a:rPr sz="800" spc="-10" dirty="0">
                <a:latin typeface="LM Sans 8"/>
                <a:cs typeface="LM Sans 8"/>
              </a:rPr>
              <a:t>Jayr </a:t>
            </a:r>
            <a:r>
              <a:rPr sz="800" spc="-5" dirty="0">
                <a:latin typeface="LM Sans 8"/>
                <a:cs typeface="LM Sans 8"/>
              </a:rPr>
              <a:t>Figueiredo de. Algoritmos: </a:t>
            </a:r>
            <a:r>
              <a:rPr sz="800" spc="-65" dirty="0">
                <a:latin typeface="LM Sans 8"/>
                <a:cs typeface="LM Sans 8"/>
              </a:rPr>
              <a:t>l</a:t>
            </a:r>
            <a:r>
              <a:rPr lang="pt-BR" sz="800" spc="-65" dirty="0">
                <a:latin typeface="LM Sans 8"/>
                <a:cs typeface="LM Sans 8"/>
              </a:rPr>
              <a:t>ó</a:t>
            </a:r>
            <a:r>
              <a:rPr sz="800" spc="-65" dirty="0" err="1">
                <a:latin typeface="LM Sans 8"/>
                <a:cs typeface="LM Sans 8"/>
              </a:rPr>
              <a:t>gica</a:t>
            </a:r>
            <a:r>
              <a:rPr sz="800" spc="-65" dirty="0">
                <a:latin typeface="LM Sans 8"/>
                <a:cs typeface="LM Sans 8"/>
              </a:rPr>
              <a:t> </a:t>
            </a:r>
            <a:r>
              <a:rPr sz="800" spc="-10" dirty="0">
                <a:latin typeface="LM Sans 8"/>
                <a:cs typeface="LM Sans 8"/>
              </a:rPr>
              <a:t>para  </a:t>
            </a:r>
            <a:r>
              <a:rPr sz="800" spc="-5" dirty="0">
                <a:latin typeface="LM Sans 8"/>
                <a:cs typeface="LM Sans 8"/>
              </a:rPr>
              <a:t>desenvolvimento de </a:t>
            </a:r>
            <a:r>
              <a:rPr sz="800" spc="-70" dirty="0" err="1">
                <a:latin typeface="LM Sans 8"/>
                <a:cs typeface="LM Sans 8"/>
              </a:rPr>
              <a:t>programa</a:t>
            </a:r>
            <a:r>
              <a:rPr lang="pt-BR" sz="800" spc="-70" dirty="0" err="1">
                <a:latin typeface="LM Sans 8"/>
                <a:cs typeface="LM Sans 8"/>
              </a:rPr>
              <a:t>çã</a:t>
            </a:r>
            <a:r>
              <a:rPr sz="800" spc="-70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de computadores. 23.ed.</a:t>
            </a:r>
            <a:r>
              <a:rPr sz="800" spc="-130" dirty="0">
                <a:latin typeface="LM Sans 8"/>
                <a:cs typeface="LM Sans 8"/>
              </a:rPr>
              <a:t> </a:t>
            </a:r>
            <a:r>
              <a:rPr sz="800" spc="-110" dirty="0">
                <a:latin typeface="LM Sans 8"/>
                <a:cs typeface="LM Sans 8"/>
              </a:rPr>
              <a:t>S</a:t>
            </a:r>
            <a:r>
              <a:rPr lang="pt-BR" sz="800" spc="-110" dirty="0">
                <a:latin typeface="LM Sans 8"/>
                <a:cs typeface="LM Sans 8"/>
              </a:rPr>
              <a:t>ã</a:t>
            </a:r>
            <a:r>
              <a:rPr sz="800" spc="-110" dirty="0">
                <a:latin typeface="LM Sans 8"/>
                <a:cs typeface="LM Sans 8"/>
              </a:rPr>
              <a:t>o </a:t>
            </a:r>
            <a:r>
              <a:rPr sz="800" spc="-10" dirty="0">
                <a:latin typeface="LM Sans 8"/>
                <a:cs typeface="LM Sans 8"/>
              </a:rPr>
              <a:t>Paulo </a:t>
            </a:r>
            <a:r>
              <a:rPr sz="800" spc="-5" dirty="0">
                <a:latin typeface="LM Sans 8"/>
                <a:cs typeface="LM Sans 8"/>
              </a:rPr>
              <a:t>(SP): </a:t>
            </a:r>
            <a:r>
              <a:rPr sz="800" spc="-65" dirty="0">
                <a:latin typeface="LM Sans 8"/>
                <a:cs typeface="LM Sans 8"/>
              </a:rPr>
              <a:t>E</a:t>
            </a:r>
            <a:r>
              <a:rPr sz="1200" spc="-97" baseline="13888" dirty="0">
                <a:latin typeface="LM Sans 8"/>
                <a:cs typeface="LM Sans 8"/>
              </a:rPr>
              <a:t>´</a:t>
            </a:r>
            <a:r>
              <a:rPr sz="800" spc="-65" dirty="0">
                <a:latin typeface="LM Sans 8"/>
                <a:cs typeface="LM Sans 8"/>
              </a:rPr>
              <a:t>rica, </a:t>
            </a:r>
            <a:r>
              <a:rPr sz="800" spc="-5" dirty="0">
                <a:latin typeface="LM Sans 8"/>
                <a:cs typeface="LM Sans 8"/>
              </a:rPr>
              <a:t>2010.</a:t>
            </a:r>
            <a:endParaRPr sz="800" dirty="0">
              <a:latin typeface="LM Sans 8"/>
              <a:cs typeface="LM Sans 8"/>
            </a:endParaRPr>
          </a:p>
          <a:p>
            <a:pPr marL="314960" marR="142240">
              <a:lnSpc>
                <a:spcPts val="950"/>
              </a:lnSpc>
              <a:spcBef>
                <a:spcPts val="290"/>
              </a:spcBef>
            </a:pPr>
            <a:r>
              <a:rPr sz="800" spc="-5" dirty="0">
                <a:latin typeface="LM Sans 8"/>
                <a:cs typeface="LM Sans 8"/>
              </a:rPr>
              <a:t>PUGA, Sandra; RISSETTI, Gerson. </a:t>
            </a:r>
            <a:r>
              <a:rPr sz="800" spc="-65" dirty="0">
                <a:latin typeface="LM Sans 8"/>
                <a:cs typeface="LM Sans 8"/>
              </a:rPr>
              <a:t>L</a:t>
            </a:r>
            <a:r>
              <a:rPr lang="pt-BR" sz="800" spc="-65" dirty="0">
                <a:latin typeface="LM Sans 8"/>
                <a:cs typeface="LM Sans 8"/>
              </a:rPr>
              <a:t>ó</a:t>
            </a:r>
            <a:r>
              <a:rPr sz="800" spc="-65" dirty="0" err="1">
                <a:latin typeface="LM Sans 8"/>
                <a:cs typeface="LM Sans 8"/>
              </a:rPr>
              <a:t>gica</a:t>
            </a:r>
            <a:r>
              <a:rPr sz="800" spc="-6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de </a:t>
            </a:r>
            <a:r>
              <a:rPr sz="800" spc="-70" dirty="0" err="1">
                <a:latin typeface="LM Sans 8"/>
                <a:cs typeface="LM Sans 8"/>
              </a:rPr>
              <a:t>programa</a:t>
            </a:r>
            <a:r>
              <a:rPr lang="pt-BR" sz="800" spc="-70" dirty="0" err="1">
                <a:latin typeface="LM Sans 8"/>
                <a:cs typeface="LM Sans 8"/>
              </a:rPr>
              <a:t>çã</a:t>
            </a:r>
            <a:r>
              <a:rPr sz="800" spc="-70" dirty="0">
                <a:latin typeface="LM Sans 8"/>
                <a:cs typeface="LM Sans 8"/>
              </a:rPr>
              <a:t>o </a:t>
            </a:r>
            <a:r>
              <a:rPr sz="800" spc="-5" dirty="0">
                <a:latin typeface="LM Sans 8"/>
                <a:cs typeface="LM Sans 8"/>
              </a:rPr>
              <a:t>e estruturas de dados: com  </a:t>
            </a:r>
            <a:r>
              <a:rPr sz="800" spc="-70" dirty="0" err="1">
                <a:latin typeface="LM Sans 8"/>
                <a:cs typeface="LM Sans 8"/>
              </a:rPr>
              <a:t>aplica</a:t>
            </a:r>
            <a:r>
              <a:rPr lang="pt-BR" sz="800" spc="-70" dirty="0" err="1">
                <a:latin typeface="LM Sans 8"/>
                <a:cs typeface="LM Sans 8"/>
              </a:rPr>
              <a:t>çõ</a:t>
            </a:r>
            <a:r>
              <a:rPr sz="800" spc="-70" dirty="0">
                <a:latin typeface="LM Sans 8"/>
                <a:cs typeface="LM Sans 8"/>
              </a:rPr>
              <a:t>es </a:t>
            </a:r>
            <a:r>
              <a:rPr sz="800" spc="-5" dirty="0">
                <a:latin typeface="LM Sans 8"/>
                <a:cs typeface="LM Sans 8"/>
              </a:rPr>
              <a:t>em Java. 2. ed. </a:t>
            </a:r>
            <a:r>
              <a:rPr sz="800" spc="-110" dirty="0">
                <a:latin typeface="LM Sans 8"/>
                <a:cs typeface="LM Sans 8"/>
              </a:rPr>
              <a:t>S</a:t>
            </a:r>
            <a:r>
              <a:rPr lang="pt-BR" sz="800" spc="-110" dirty="0">
                <a:latin typeface="LM Sans 8"/>
                <a:cs typeface="LM Sans 8"/>
              </a:rPr>
              <a:t>ã</a:t>
            </a:r>
            <a:r>
              <a:rPr sz="800" spc="-110" dirty="0">
                <a:latin typeface="LM Sans 8"/>
                <a:cs typeface="LM Sans 8"/>
              </a:rPr>
              <a:t>o </a:t>
            </a:r>
            <a:r>
              <a:rPr sz="800" spc="-10" dirty="0">
                <a:latin typeface="LM Sans 8"/>
                <a:cs typeface="LM Sans 8"/>
              </a:rPr>
              <a:t>Paulo:</a:t>
            </a:r>
            <a:r>
              <a:rPr sz="800" spc="114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Prentice Hall, 2009.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F191C3-DF77-49CD-BC61-D2D5D9594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570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Refer</a:t>
            </a:r>
            <a:r>
              <a:rPr lang="pt-BR" spc="-45" dirty="0"/>
              <a:t>ê</a:t>
            </a:r>
            <a:r>
              <a:rPr spc="-45" dirty="0" err="1"/>
              <a:t>ncias</a:t>
            </a:r>
            <a:r>
              <a:rPr spc="-25" dirty="0"/>
              <a:t> </a:t>
            </a:r>
            <a:r>
              <a:rPr spc="-35" dirty="0" err="1"/>
              <a:t>Bibliogr</a:t>
            </a:r>
            <a:r>
              <a:rPr lang="pt-BR" spc="-35" dirty="0"/>
              <a:t>á</a:t>
            </a:r>
            <a:r>
              <a:rPr spc="-35" dirty="0" err="1"/>
              <a:t>ficas</a:t>
            </a:r>
            <a:endParaRPr spc="-35" dirty="0"/>
          </a:p>
        </p:txBody>
      </p:sp>
      <p:grpSp>
        <p:nvGrpSpPr>
          <p:cNvPr id="22" name="object 22"/>
          <p:cNvGrpSpPr/>
          <p:nvPr/>
        </p:nvGrpSpPr>
        <p:grpSpPr>
          <a:xfrm>
            <a:off x="173964" y="2132677"/>
            <a:ext cx="106680" cy="144780"/>
            <a:chOff x="173964" y="2132677"/>
            <a:chExt cx="106680" cy="144780"/>
          </a:xfrm>
        </p:grpSpPr>
        <p:sp>
          <p:nvSpPr>
            <p:cNvPr id="23" name="object 23"/>
            <p:cNvSpPr/>
            <p:nvPr/>
          </p:nvSpPr>
          <p:spPr>
            <a:xfrm>
              <a:off x="176504" y="2135217"/>
              <a:ext cx="101219" cy="139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504" y="213521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156" y="215419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809" y="21731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156" y="220480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440" y="2201641"/>
              <a:ext cx="31635" cy="442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440" y="225541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419" y="213521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8745" y="1996408"/>
            <a:ext cx="3588385" cy="1230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Boratti,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I. C.</a:t>
            </a:r>
            <a:r>
              <a:rPr sz="100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(2007).</a:t>
            </a:r>
            <a:endParaRPr sz="1000" dirty="0">
              <a:latin typeface="LM Sans 10"/>
              <a:cs typeface="LM Sans 10"/>
            </a:endParaRPr>
          </a:p>
          <a:p>
            <a:pPr marL="12700" marR="1241425">
              <a:lnSpc>
                <a:spcPct val="124500"/>
              </a:lnSpc>
            </a:pPr>
            <a:r>
              <a:rPr sz="10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Programa</a:t>
            </a:r>
            <a:r>
              <a:rPr lang="pt-BR" sz="1000" u="sng" spc="-75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çã</a:t>
            </a:r>
            <a:r>
              <a:rPr sz="1000" u="sng" spc="-7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Orientada a Objetos em Java</a:t>
            </a:r>
            <a:r>
              <a:rPr sz="1000" spc="-5" dirty="0">
                <a:latin typeface="LM Sans 10"/>
                <a:cs typeface="LM Sans 10"/>
              </a:rPr>
              <a:t>. 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Visual </a:t>
            </a:r>
            <a:r>
              <a:rPr sz="1000" dirty="0">
                <a:solidFill>
                  <a:srgbClr val="7A7ACD"/>
                </a:solidFill>
                <a:latin typeface="LM Sans 10"/>
                <a:cs typeface="LM Sans 10"/>
              </a:rPr>
              <a:t>Books,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1</a:t>
            </a:r>
            <a:r>
              <a:rPr sz="1000" spc="-15" dirty="0">
                <a:solidFill>
                  <a:srgbClr val="7A7ACD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edition.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Sobral,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J. B. M.</a:t>
            </a:r>
            <a:r>
              <a:rPr sz="1000" spc="-4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(2015).</a:t>
            </a:r>
            <a:endParaRPr sz="1000" dirty="0">
              <a:latin typeface="LM Sans 10"/>
              <a:cs typeface="LM Sans 10"/>
            </a:endParaRPr>
          </a:p>
          <a:p>
            <a:pPr marL="12700" marR="5080">
              <a:lnSpc>
                <a:spcPct val="124500"/>
              </a:lnSpc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Volume </a:t>
            </a:r>
            <a:r>
              <a:rPr sz="1000" u="sng" spc="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II: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Da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Computabilidade 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Formal </a:t>
            </a:r>
            <a:r>
              <a:rPr sz="1000" u="sng" spc="-17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`as </a:t>
            </a: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M</a:t>
            </a:r>
            <a:r>
              <a:rPr lang="pt-BR"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á</a:t>
            </a:r>
            <a:r>
              <a:rPr sz="1000" u="sng" spc="-6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quinas</a:t>
            </a:r>
            <a:r>
              <a:rPr sz="1000" u="sng" spc="-6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00" u="sng" spc="-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Program</a:t>
            </a:r>
            <a:r>
              <a:rPr lang="pt-BR" sz="1000" u="sng" spc="-4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á</a:t>
            </a:r>
            <a:r>
              <a:rPr sz="1000" u="sng" spc="-40" dirty="0" err="1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veis</a:t>
            </a:r>
            <a:r>
              <a:rPr sz="1000" spc="-40" dirty="0">
                <a:latin typeface="LM Sans 10"/>
                <a:cs typeface="LM Sans 10"/>
              </a:rPr>
              <a:t>.  </a:t>
            </a:r>
            <a:r>
              <a:rPr sz="1000" spc="-125" dirty="0">
                <a:solidFill>
                  <a:srgbClr val="7A7ACD"/>
                </a:solidFill>
                <a:latin typeface="LM Sans 10"/>
                <a:cs typeface="LM Sans 10"/>
              </a:rPr>
              <a:t>Edi</a:t>
            </a:r>
            <a:r>
              <a:rPr lang="pt-BR" sz="1000" spc="-125" dirty="0" err="1">
                <a:solidFill>
                  <a:srgbClr val="7A7ACD"/>
                </a:solidFill>
                <a:latin typeface="LM Sans 10"/>
                <a:cs typeface="LM Sans 10"/>
              </a:rPr>
              <a:t>çã</a:t>
            </a:r>
            <a:r>
              <a:rPr sz="1000" spc="-125" dirty="0">
                <a:solidFill>
                  <a:srgbClr val="7A7ACD"/>
                </a:solidFill>
                <a:latin typeface="LM Sans 10"/>
                <a:cs typeface="LM Sans 10"/>
              </a:rPr>
              <a:t>o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do </a:t>
            </a:r>
            <a:r>
              <a:rPr sz="1000" spc="-10" dirty="0">
                <a:solidFill>
                  <a:srgbClr val="7A7ACD"/>
                </a:solidFill>
                <a:latin typeface="LM Sans 10"/>
                <a:cs typeface="LM Sans 10"/>
              </a:rPr>
              <a:t>Autor,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1</a:t>
            </a:r>
            <a:r>
              <a:rPr sz="1000" spc="-85" dirty="0">
                <a:solidFill>
                  <a:srgbClr val="7A7ACD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7A7ACD"/>
                </a:solidFill>
                <a:latin typeface="LM Sans 10"/>
                <a:cs typeface="LM Sans 10"/>
              </a:rPr>
              <a:t>edition.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3964" y="2768465"/>
            <a:ext cx="106680" cy="144780"/>
            <a:chOff x="173964" y="2768465"/>
            <a:chExt cx="106680" cy="144780"/>
          </a:xfrm>
        </p:grpSpPr>
        <p:sp>
          <p:nvSpPr>
            <p:cNvPr id="33" name="object 33"/>
            <p:cNvSpPr/>
            <p:nvPr/>
          </p:nvSpPr>
          <p:spPr>
            <a:xfrm>
              <a:off x="176504" y="2771005"/>
              <a:ext cx="101219" cy="139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6504" y="277100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156" y="27899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1809" y="28089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156" y="28405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3440" y="2837428"/>
              <a:ext cx="31635" cy="44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3440" y="28912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2419" y="27710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2" name="object 4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FF2A9B6B-9E16-4B4C-84CB-B35864331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14914"/>
            <a:ext cx="4610100" cy="26806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07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T</a:t>
            </a:r>
            <a:r>
              <a:rPr lang="pt-BR" spc="-75" dirty="0"/>
              <a:t>ó</a:t>
            </a:r>
            <a:r>
              <a:rPr spc="-75" dirty="0" err="1"/>
              <a:t>picos</a:t>
            </a:r>
            <a:r>
              <a:rPr spc="-75" dirty="0"/>
              <a:t> </a:t>
            </a:r>
            <a:r>
              <a:rPr spc="15" dirty="0"/>
              <a:t>da</a:t>
            </a:r>
            <a:r>
              <a:rPr spc="35" dirty="0"/>
              <a:t> </a:t>
            </a:r>
            <a:r>
              <a:rPr spc="10" dirty="0"/>
              <a:t>aula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79116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206" y="77968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632" y="754126"/>
            <a:ext cx="1132205" cy="172720"/>
          </a:xfrm>
          <a:custGeom>
            <a:avLst/>
            <a:gdLst/>
            <a:ahLst/>
            <a:cxnLst/>
            <a:rect l="l" t="t" r="r" b="b"/>
            <a:pathLst>
              <a:path w="1132205" h="172719">
                <a:moveTo>
                  <a:pt x="1131938" y="0"/>
                </a:moveTo>
                <a:lnTo>
                  <a:pt x="0" y="0"/>
                </a:lnTo>
                <a:lnTo>
                  <a:pt x="0" y="172123"/>
                </a:lnTo>
                <a:lnTo>
                  <a:pt x="1131938" y="172123"/>
                </a:lnTo>
                <a:lnTo>
                  <a:pt x="1131938" y="0"/>
                </a:lnTo>
                <a:close/>
              </a:path>
            </a:pathLst>
          </a:custGeom>
          <a:solidFill>
            <a:srgbClr val="FFF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893" y="737043"/>
            <a:ext cx="1081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Modelo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conceitual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15302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206" y="114154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632" y="1115974"/>
            <a:ext cx="2355215" cy="199390"/>
          </a:xfrm>
          <a:custGeom>
            <a:avLst/>
            <a:gdLst/>
            <a:ahLst/>
            <a:cxnLst/>
            <a:rect l="l" t="t" r="r" b="b"/>
            <a:pathLst>
              <a:path w="2355215" h="199390">
                <a:moveTo>
                  <a:pt x="2354605" y="0"/>
                </a:moveTo>
                <a:lnTo>
                  <a:pt x="0" y="0"/>
                </a:lnTo>
                <a:lnTo>
                  <a:pt x="0" y="199072"/>
                </a:lnTo>
                <a:lnTo>
                  <a:pt x="2354605" y="199072"/>
                </a:lnTo>
                <a:lnTo>
                  <a:pt x="2354605" y="0"/>
                </a:lnTo>
                <a:close/>
              </a:path>
            </a:pathLst>
          </a:custGeom>
          <a:solidFill>
            <a:srgbClr val="FFF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893" y="1098904"/>
            <a:ext cx="23050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Processos 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</a:t>
            </a:r>
            <a:r>
              <a:rPr sz="1100" spc="-16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575" y="1301653"/>
            <a:ext cx="1913889" cy="104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80" dirty="0" err="1">
                <a:latin typeface="LM Sans 10"/>
                <a:cs typeface="LM Sans 10"/>
              </a:rPr>
              <a:t>Introdu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4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O processo de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90" dirty="0">
                <a:latin typeface="LM Sans 10"/>
                <a:cs typeface="LM Sans 10"/>
              </a:rPr>
              <a:t>Opera</a:t>
            </a:r>
            <a:r>
              <a:rPr lang="pt-BR" sz="1000" spc="-90" dirty="0" err="1">
                <a:latin typeface="LM Sans 10"/>
                <a:cs typeface="LM Sans 10"/>
              </a:rPr>
              <a:t>çõ</a:t>
            </a:r>
            <a:r>
              <a:rPr sz="1000" spc="-90" dirty="0">
                <a:latin typeface="LM Sans 10"/>
                <a:cs typeface="LM Sans 10"/>
              </a:rPr>
              <a:t>es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90" dirty="0" err="1">
                <a:latin typeface="LM Sans 10"/>
                <a:cs typeface="LM Sans 10"/>
              </a:rPr>
              <a:t>abstra</a:t>
            </a:r>
            <a:r>
              <a:rPr lang="pt-BR" sz="1000" spc="-90" dirty="0" err="1">
                <a:latin typeface="LM Sans 10"/>
                <a:cs typeface="LM Sans 10"/>
              </a:rPr>
              <a:t>çã</a:t>
            </a:r>
            <a:r>
              <a:rPr sz="1000" spc="-90" dirty="0">
                <a:latin typeface="LM Sans 10"/>
                <a:cs typeface="LM Sans 10"/>
              </a:rPr>
              <a:t>o</a:t>
            </a:r>
            <a:endParaRPr sz="1000" dirty="0">
              <a:latin typeface="LM Sans 10"/>
              <a:cs typeface="LM Sans 10"/>
            </a:endParaRPr>
          </a:p>
          <a:p>
            <a:pPr marL="307975">
              <a:lnSpc>
                <a:spcPct val="100000"/>
              </a:lnSpc>
              <a:spcBef>
                <a:spcPts val="19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5" dirty="0" err="1">
                <a:latin typeface="LM Sans 9"/>
                <a:cs typeface="LM Sans 9"/>
              </a:rPr>
              <a:t>Classifica</a:t>
            </a:r>
            <a:r>
              <a:rPr lang="pt-BR" sz="900" spc="-65" dirty="0" err="1">
                <a:latin typeface="LM Sans 9"/>
                <a:cs typeface="LM Sans 9"/>
              </a:rPr>
              <a:t>çã</a:t>
            </a:r>
            <a:r>
              <a:rPr sz="900" spc="-65" dirty="0">
                <a:latin typeface="LM Sans 9"/>
                <a:cs typeface="LM Sans 9"/>
              </a:rPr>
              <a:t>o/</a:t>
            </a:r>
            <a:r>
              <a:rPr sz="900" spc="-65" dirty="0" err="1">
                <a:latin typeface="LM Sans 9"/>
                <a:cs typeface="LM Sans 9"/>
              </a:rPr>
              <a:t>Instancia</a:t>
            </a:r>
            <a:r>
              <a:rPr lang="pt-BR" sz="900" spc="-65" dirty="0" err="1">
                <a:latin typeface="LM Sans 9"/>
                <a:cs typeface="LM Sans 9"/>
              </a:rPr>
              <a:t>çã</a:t>
            </a:r>
            <a:r>
              <a:rPr sz="900" spc="-65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7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60" dirty="0" err="1">
                <a:latin typeface="LM Sans 9"/>
                <a:cs typeface="LM Sans 9"/>
              </a:rPr>
              <a:t>Generaliza</a:t>
            </a:r>
            <a:r>
              <a:rPr lang="pt-BR" sz="900" spc="-60" dirty="0" err="1">
                <a:latin typeface="LM Sans 9"/>
                <a:cs typeface="LM Sans 9"/>
              </a:rPr>
              <a:t>çã</a:t>
            </a:r>
            <a:r>
              <a:rPr sz="900" spc="-60" dirty="0">
                <a:latin typeface="LM Sans 9"/>
                <a:cs typeface="LM Sans 9"/>
              </a:rPr>
              <a:t>o/</a:t>
            </a:r>
            <a:r>
              <a:rPr sz="900" spc="-60" dirty="0" err="1">
                <a:latin typeface="LM Sans 9"/>
                <a:cs typeface="LM Sans 9"/>
              </a:rPr>
              <a:t>Especializa</a:t>
            </a:r>
            <a:r>
              <a:rPr lang="pt-BR" sz="900" spc="-60" dirty="0" err="1">
                <a:latin typeface="LM Sans 9"/>
                <a:cs typeface="LM Sans 9"/>
              </a:rPr>
              <a:t>çã</a:t>
            </a:r>
            <a:r>
              <a:rPr sz="900" spc="-60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4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0" dirty="0" err="1">
                <a:latin typeface="LM Sans 9"/>
                <a:cs typeface="LM Sans 9"/>
              </a:rPr>
              <a:t>Agrega</a:t>
            </a:r>
            <a:r>
              <a:rPr lang="pt-BR" sz="900" spc="-70" dirty="0" err="1">
                <a:latin typeface="LM Sans 9"/>
                <a:cs typeface="LM Sans 9"/>
              </a:rPr>
              <a:t>çã</a:t>
            </a:r>
            <a:r>
              <a:rPr sz="900" spc="-70" dirty="0">
                <a:latin typeface="LM Sans 9"/>
                <a:cs typeface="LM Sans 9"/>
              </a:rPr>
              <a:t>o/</a:t>
            </a:r>
            <a:r>
              <a:rPr sz="900" spc="-70" dirty="0" err="1">
                <a:latin typeface="LM Sans 9"/>
                <a:cs typeface="LM Sans 9"/>
              </a:rPr>
              <a:t>Decomposi</a:t>
            </a:r>
            <a:r>
              <a:rPr lang="pt-BR" sz="900" spc="-70" dirty="0" err="1">
                <a:latin typeface="LM Sans 9"/>
                <a:cs typeface="LM Sans 9"/>
              </a:rPr>
              <a:t>çã</a:t>
            </a:r>
            <a:r>
              <a:rPr sz="900" spc="-70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  <a:p>
            <a:pPr marL="307975">
              <a:lnSpc>
                <a:spcPct val="100000"/>
              </a:lnSpc>
              <a:spcBef>
                <a:spcPts val="2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</a:t>
            </a:r>
            <a:r>
              <a:rPr sz="900" spc="55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75" dirty="0" err="1">
                <a:latin typeface="LM Sans 9"/>
                <a:cs typeface="LM Sans 9"/>
              </a:rPr>
              <a:t>Associa</a:t>
            </a:r>
            <a:r>
              <a:rPr lang="pt-BR" sz="900" spc="-75" dirty="0" err="1">
                <a:latin typeface="LM Sans 9"/>
                <a:cs typeface="LM Sans 9"/>
              </a:rPr>
              <a:t>çã</a:t>
            </a:r>
            <a:r>
              <a:rPr sz="900" spc="-75" dirty="0">
                <a:latin typeface="LM Sans 9"/>
                <a:cs typeface="LM Sans 9"/>
              </a:rPr>
              <a:t>o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7672" y="2565981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206" y="255450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3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2932" y="2511868"/>
            <a:ext cx="250063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LM Sans 10"/>
                <a:cs typeface="LM Sans 10"/>
              </a:rPr>
              <a:t>Hist</a:t>
            </a:r>
            <a:r>
              <a:rPr lang="pt-BR" sz="1100" spc="-60" dirty="0">
                <a:latin typeface="LM Sans 10"/>
                <a:cs typeface="LM Sans 10"/>
              </a:rPr>
              <a:t>ó</a:t>
            </a:r>
            <a:r>
              <a:rPr sz="1100" spc="-60" dirty="0" err="1">
                <a:latin typeface="LM Sans 10"/>
                <a:cs typeface="LM Sans 10"/>
              </a:rPr>
              <a:t>rico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sobre </a:t>
            </a:r>
            <a:r>
              <a:rPr sz="1100" spc="-5" dirty="0">
                <a:latin typeface="LM Sans 10"/>
                <a:cs typeface="LM Sans 10"/>
              </a:rPr>
              <a:t>linguagens de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3202913-6F4B-44E8-81EB-E720E59CF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49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Sobre </a:t>
            </a:r>
            <a:r>
              <a:rPr spc="10" dirty="0"/>
              <a:t>a</a:t>
            </a:r>
            <a:r>
              <a:rPr spc="-50" dirty="0"/>
              <a:t> </a:t>
            </a:r>
            <a:r>
              <a:rPr spc="10" dirty="0"/>
              <a:t>aula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665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883131"/>
            <a:ext cx="3947795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Objetivos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1778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Apresentar </a:t>
            </a:r>
            <a:r>
              <a:rPr sz="1000" spc="-5" dirty="0">
                <a:latin typeface="LM Sans 10"/>
                <a:cs typeface="LM Sans 10"/>
              </a:rPr>
              <a:t>alguns </a:t>
            </a:r>
            <a:r>
              <a:rPr sz="1000" spc="-5" dirty="0" err="1">
                <a:latin typeface="LM Sans 10"/>
                <a:cs typeface="LM Sans 10"/>
              </a:rPr>
              <a:t>conceitos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b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sicos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10" dirty="0" err="1">
                <a:latin typeface="LM Sans 10"/>
                <a:cs typeface="LM Sans 10"/>
              </a:rPr>
              <a:t>sobre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85" dirty="0" err="1">
                <a:latin typeface="LM Sans 10"/>
                <a:cs typeface="LM Sans 10"/>
              </a:rPr>
              <a:t>orienta</a:t>
            </a:r>
            <a:r>
              <a:rPr lang="pt-BR" sz="1000" spc="-85" dirty="0" err="1">
                <a:latin typeface="LM Sans 10"/>
                <a:cs typeface="LM Sans 10"/>
              </a:rPr>
              <a:t>çã</a:t>
            </a:r>
            <a:r>
              <a:rPr sz="1000" spc="-8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objetos.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1778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>
                <a:latin typeface="LM Sans 10"/>
                <a:cs typeface="LM Sans 10"/>
              </a:rPr>
              <a:t>Pensar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80" dirty="0" err="1">
                <a:latin typeface="LM Sans 10"/>
                <a:cs typeface="LM Sans 10"/>
              </a:rPr>
              <a:t>programa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computadores com base neste</a:t>
            </a:r>
            <a:r>
              <a:rPr sz="1000" spc="18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paradigma.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21964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2112961"/>
            <a:ext cx="354012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100" dirty="0" err="1">
                <a:latin typeface="LM Sans 10"/>
                <a:cs typeface="LM Sans 10"/>
              </a:rPr>
              <a:t>anota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</a:t>
            </a:r>
            <a:r>
              <a:rPr sz="1100" spc="-5" dirty="0" err="1">
                <a:latin typeface="LM Sans 10"/>
                <a:cs typeface="LM Sans 10"/>
              </a:rPr>
              <a:t>desta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apresenta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baseadas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livro texto  </a:t>
            </a:r>
            <a:r>
              <a:rPr sz="1100" spc="-10" dirty="0">
                <a:latin typeface="LM Sans 10"/>
                <a:cs typeface="LM Sans 10"/>
                <a:hlinkClick r:id="rId4" action="ppaction://hlinksldjump"/>
              </a:rPr>
              <a:t>[Boratti, </a:t>
            </a:r>
            <a:r>
              <a:rPr sz="1100" spc="-5" dirty="0">
                <a:latin typeface="LM Sans 10"/>
                <a:cs typeface="LM Sans 10"/>
                <a:hlinkClick r:id="rId4" action="ppaction://hlinksldjump"/>
              </a:rPr>
              <a:t>2007]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296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 err="1"/>
              <a:t>Introdu</a:t>
            </a:r>
            <a:r>
              <a:rPr lang="pt-BR" spc="-95" dirty="0" err="1"/>
              <a:t>çã</a:t>
            </a:r>
            <a:r>
              <a:rPr spc="-95" dirty="0"/>
              <a:t>o</a:t>
            </a:r>
            <a:r>
              <a:rPr spc="-55" dirty="0"/>
              <a:t> </a:t>
            </a:r>
            <a:r>
              <a:rPr spc="5"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039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520507"/>
            <a:ext cx="4073818" cy="19066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Computador </a:t>
            </a:r>
            <a:r>
              <a:rPr sz="1100" spc="-10" dirty="0">
                <a:latin typeface="LM Sans 10"/>
                <a:cs typeface="LM Sans 10"/>
              </a:rPr>
              <a:t>presente no </a:t>
            </a:r>
            <a:r>
              <a:rPr sz="1100" spc="-5" dirty="0">
                <a:latin typeface="LM Sans 10"/>
                <a:cs typeface="LM Sans 10"/>
              </a:rPr>
              <a:t>cotidiano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m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quina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0" dirty="0">
                <a:latin typeface="LM Sans 10"/>
                <a:cs typeface="LM Sans 10"/>
              </a:rPr>
              <a:t>program</a:t>
            </a:r>
            <a:r>
              <a:rPr lang="pt-BR" sz="1100" spc="-50" dirty="0">
                <a:latin typeface="LM Sans 10"/>
                <a:cs typeface="LM Sans 10"/>
              </a:rPr>
              <a:t>á</a:t>
            </a:r>
            <a:r>
              <a:rPr sz="1100" spc="-50" dirty="0">
                <a:latin typeface="LM Sans 10"/>
                <a:cs typeface="LM Sans 10"/>
              </a:rPr>
              <a:t>vel.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325120">
              <a:lnSpc>
                <a:spcPct val="102600"/>
              </a:lnSpc>
            </a:pP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dos mais </a:t>
            </a:r>
            <a:r>
              <a:rPr sz="1100" spc="-10" dirty="0">
                <a:latin typeface="LM Sans 10"/>
                <a:cs typeface="LM Sans 10"/>
              </a:rPr>
              <a:t>variados problemas </a:t>
            </a:r>
            <a:r>
              <a:rPr sz="1100" spc="-5" dirty="0">
                <a:latin typeface="LM Sans 10"/>
                <a:cs typeface="LM Sans 10"/>
              </a:rPr>
              <a:t>por meio de </a:t>
            </a:r>
            <a:r>
              <a:rPr sz="1100" spc="-110" dirty="0" err="1">
                <a:latin typeface="LM Sans 10"/>
                <a:cs typeface="LM Sans 10"/>
              </a:rPr>
              <a:t>execu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10" dirty="0">
                <a:latin typeface="LM Sans 10"/>
                <a:cs typeface="LM Sans 10"/>
              </a:rPr>
              <a:t>programas </a:t>
            </a:r>
            <a:r>
              <a:rPr sz="1100" spc="-15" dirty="0">
                <a:latin typeface="LM Sans 10"/>
                <a:cs typeface="LM Sans 10"/>
              </a:rPr>
              <a:t>(software).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177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95" dirty="0" err="1">
                <a:latin typeface="LM Sans 10"/>
                <a:cs typeface="LM Sans 10"/>
              </a:rPr>
              <a:t>constru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programa </a:t>
            </a:r>
            <a:r>
              <a:rPr sz="1100" spc="-5" dirty="0">
                <a:latin typeface="LM Sans 10"/>
                <a:cs typeface="LM Sans 10"/>
              </a:rPr>
              <a:t>implica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modelo de  </a:t>
            </a:r>
            <a:r>
              <a:rPr sz="1100" spc="-95" dirty="0" err="1">
                <a:latin typeface="LM Sans 10"/>
                <a:cs typeface="LM Sans 10"/>
              </a:rPr>
              <a:t>resolu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o, </a:t>
            </a:r>
            <a:r>
              <a:rPr sz="1100" spc="-10" dirty="0">
                <a:latin typeface="LM Sans 10"/>
                <a:cs typeface="LM Sans 10"/>
              </a:rPr>
              <a:t>baseada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an</a:t>
            </a:r>
            <a:r>
              <a:rPr lang="pt-BR" sz="1100" spc="-75" dirty="0">
                <a:latin typeface="LM Sans 10"/>
                <a:cs typeface="LM Sans 10"/>
              </a:rPr>
              <a:t>á</a:t>
            </a:r>
            <a:r>
              <a:rPr sz="1100" spc="-75" dirty="0" err="1">
                <a:latin typeface="LM Sans 10"/>
                <a:cs typeface="LM Sans 10"/>
              </a:rPr>
              <a:t>lise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problema </a:t>
            </a:r>
            <a:r>
              <a:rPr sz="1100" spc="-5" dirty="0">
                <a:latin typeface="LM Sans 10"/>
                <a:cs typeface="LM Sans 10"/>
              </a:rPr>
              <a:t>associada ao </a:t>
            </a:r>
            <a:r>
              <a:rPr sz="1100" spc="-10" dirty="0">
                <a:latin typeface="LM Sans 10"/>
                <a:cs typeface="LM Sans 10"/>
              </a:rPr>
              <a:t>paradigma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utilizado.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15" dirty="0">
                <a:latin typeface="LM Sans 10"/>
                <a:cs typeface="LM Sans 10"/>
              </a:rPr>
              <a:t>Paradigmas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programa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 err="1">
                <a:latin typeface="LM Sans 10"/>
                <a:cs typeface="LM Sans 10"/>
              </a:rPr>
              <a:t>Programa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estruturada/imperativa (C, </a:t>
            </a:r>
            <a:r>
              <a:rPr sz="1000" spc="-10" dirty="0">
                <a:latin typeface="LM Sans 10"/>
                <a:cs typeface="LM Sans 10"/>
              </a:rPr>
              <a:t>Pascal,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98606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402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462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975" y="2553695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734" y="2535478"/>
            <a:ext cx="1823085" cy="188595"/>
          </a:xfrm>
          <a:custGeom>
            <a:avLst/>
            <a:gdLst/>
            <a:ahLst/>
            <a:cxnLst/>
            <a:rect l="l" t="t" r="r" b="b"/>
            <a:pathLst>
              <a:path w="1823085" h="188594">
                <a:moveTo>
                  <a:pt x="1823021" y="0"/>
                </a:moveTo>
                <a:lnTo>
                  <a:pt x="0" y="0"/>
                </a:lnTo>
                <a:lnTo>
                  <a:pt x="0" y="188379"/>
                </a:lnTo>
                <a:lnTo>
                  <a:pt x="1823021" y="188379"/>
                </a:lnTo>
                <a:lnTo>
                  <a:pt x="1823021" y="0"/>
                </a:lnTo>
                <a:close/>
              </a:path>
            </a:pathLst>
          </a:custGeom>
          <a:solidFill>
            <a:srgbClr val="FFF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7981" y="2522072"/>
            <a:ext cx="2703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 err="1">
                <a:latin typeface="LM Sans 10"/>
                <a:cs typeface="LM Sans 10"/>
              </a:rPr>
              <a:t>Programa</a:t>
            </a:r>
            <a:r>
              <a:rPr lang="pt-BR" sz="1000" spc="-75" dirty="0" err="1">
                <a:latin typeface="LM Sans 10"/>
                <a:cs typeface="LM Sans 10"/>
              </a:rPr>
              <a:t>çã</a:t>
            </a:r>
            <a:r>
              <a:rPr sz="1000" spc="-75" dirty="0">
                <a:latin typeface="LM Sans 10"/>
                <a:cs typeface="LM Sans 10"/>
              </a:rPr>
              <a:t>o </a:t>
            </a:r>
            <a:r>
              <a:rPr sz="1000" spc="-10" dirty="0">
                <a:latin typeface="LM Sans 10"/>
                <a:cs typeface="LM Sans 10"/>
              </a:rPr>
              <a:t>orientada </a:t>
            </a:r>
            <a:r>
              <a:rPr sz="1000" spc="-5" dirty="0">
                <a:latin typeface="LM Sans 10"/>
                <a:cs typeface="LM Sans 10"/>
              </a:rPr>
              <a:t>a objetos(Smalltalk,</a:t>
            </a:r>
            <a:r>
              <a:rPr sz="1000" spc="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C++,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30066" y="2535478"/>
            <a:ext cx="316230" cy="163830"/>
          </a:xfrm>
          <a:prstGeom prst="rect">
            <a:avLst/>
          </a:prstGeom>
          <a:solidFill>
            <a:srgbClr val="FFF799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0"/>
              </a:lnSpc>
            </a:pPr>
            <a:r>
              <a:rPr sz="1000" spc="-5" dirty="0">
                <a:latin typeface="LM Sans 10"/>
                <a:cs typeface="LM Sans 10"/>
              </a:rPr>
              <a:t>Java,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0304" y="2522072"/>
            <a:ext cx="2432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75" y="2692176"/>
            <a:ext cx="26142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 err="1">
                <a:latin typeface="LM Sans 10"/>
                <a:cs typeface="LM Sans 10"/>
              </a:rPr>
              <a:t>Programa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funcional (Lisp, </a:t>
            </a:r>
            <a:r>
              <a:rPr sz="1000" spc="-10" dirty="0">
                <a:latin typeface="LM Sans 10"/>
                <a:cs typeface="LM Sans 10"/>
              </a:rPr>
              <a:t>Haskell,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 err="1">
                <a:latin typeface="LM Sans 10"/>
                <a:cs typeface="LM Sans 10"/>
              </a:rPr>
              <a:t>Programa</a:t>
            </a:r>
            <a:r>
              <a:rPr lang="pt-BR" sz="1000" spc="-80" dirty="0" err="1">
                <a:latin typeface="LM Sans 10"/>
                <a:cs typeface="LM Sans 10"/>
              </a:rPr>
              <a:t>çã</a:t>
            </a:r>
            <a:r>
              <a:rPr sz="1000" spc="-80" dirty="0">
                <a:latin typeface="LM Sans 10"/>
                <a:cs typeface="LM Sans 10"/>
              </a:rPr>
              <a:t>o </a:t>
            </a:r>
            <a:r>
              <a:rPr sz="1000" spc="-30" dirty="0">
                <a:latin typeface="LM Sans 10"/>
                <a:cs typeface="LM Sans 10"/>
              </a:rPr>
              <a:t>l</a:t>
            </a:r>
            <a:r>
              <a:rPr lang="pt-BR" sz="1000" spc="-30" dirty="0">
                <a:latin typeface="LM Sans 10"/>
                <a:cs typeface="LM Sans 10"/>
              </a:rPr>
              <a:t>ó</a:t>
            </a:r>
            <a:r>
              <a:rPr sz="1000" spc="-30" dirty="0" err="1">
                <a:latin typeface="LM Sans 10"/>
                <a:cs typeface="LM Sans 10"/>
              </a:rPr>
              <a:t>gica</a:t>
            </a:r>
            <a:r>
              <a:rPr sz="1000" spc="-30" dirty="0">
                <a:latin typeface="LM Sans 10"/>
                <a:cs typeface="LM Sans 10"/>
              </a:rPr>
              <a:t>/declarativa </a:t>
            </a:r>
            <a:r>
              <a:rPr sz="1000" spc="-5" dirty="0">
                <a:latin typeface="LM Sans 10"/>
                <a:cs typeface="LM Sans 10"/>
              </a:rPr>
              <a:t>(Prolog, </a:t>
            </a:r>
            <a:r>
              <a:rPr sz="1000" i="1" spc="-5" dirty="0">
                <a:latin typeface="Arial"/>
                <a:cs typeface="Arial"/>
              </a:rPr>
              <a:t>. . .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4A936E9-08FB-4A7C-B400-99EDA5A50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82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 err="1"/>
              <a:t>Introdu</a:t>
            </a:r>
            <a:r>
              <a:rPr lang="pt-BR" spc="-95" dirty="0" err="1"/>
              <a:t>çã</a:t>
            </a:r>
            <a:r>
              <a:rPr spc="-95" dirty="0"/>
              <a:t>o</a:t>
            </a:r>
            <a:r>
              <a:rPr spc="-55" dirty="0"/>
              <a:t> </a:t>
            </a:r>
            <a:r>
              <a:rPr spc="2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414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457973"/>
            <a:ext cx="4130675" cy="17174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LM Sans 10"/>
                <a:cs typeface="LM Sans 10"/>
              </a:rPr>
              <a:t>Paradigma </a:t>
            </a:r>
            <a:r>
              <a:rPr sz="1100" spc="-10" dirty="0">
                <a:latin typeface="LM Sans 10"/>
                <a:cs typeface="LM Sans 10"/>
              </a:rPr>
              <a:t>orientado a </a:t>
            </a:r>
            <a:r>
              <a:rPr sz="1100" spc="-5" dirty="0">
                <a:latin typeface="LM Sans 10"/>
                <a:cs typeface="LM Sans 10"/>
              </a:rPr>
              <a:t>objetos procura </a:t>
            </a:r>
            <a:r>
              <a:rPr sz="1100" spc="-15" dirty="0">
                <a:latin typeface="LM Sans 10"/>
                <a:cs typeface="LM Sans 10"/>
              </a:rPr>
              <a:t>abordar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 problema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por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meio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representa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semelhante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mundo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50800" marR="64769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mundo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rea</a:t>
            </a:r>
            <a:r>
              <a:rPr lang="pt-BR" sz="1100" spc="-5" dirty="0">
                <a:latin typeface="LM Sans 10"/>
                <a:cs typeface="LM Sans 10"/>
              </a:rPr>
              <a:t>l é </a:t>
            </a:r>
            <a:r>
              <a:rPr lang="pt-BR" sz="1100" spc="-55" dirty="0">
                <a:latin typeface="LM Sans 10"/>
                <a:cs typeface="LM Sans 10"/>
              </a:rPr>
              <a:t>constituído</a:t>
            </a:r>
            <a:r>
              <a:rPr lang="pt-BR" sz="1100" spc="-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por entidades </a:t>
            </a:r>
            <a:r>
              <a:rPr sz="1100" spc="-10" dirty="0">
                <a:latin typeface="LM Sans 10"/>
                <a:cs typeface="LM Sans 10"/>
              </a:rPr>
              <a:t>que interagem </a:t>
            </a:r>
            <a:r>
              <a:rPr sz="1100" spc="-5" dirty="0">
                <a:latin typeface="LM Sans 10"/>
                <a:cs typeface="LM Sans 10"/>
              </a:rPr>
              <a:t>entre si. 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entidade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definida como um </a:t>
            </a:r>
            <a:r>
              <a:rPr sz="1100" spc="-5" dirty="0">
                <a:latin typeface="LM Sans 10"/>
                <a:cs typeface="LM Sans 10"/>
              </a:rPr>
              <a:t>objeto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10" dirty="0" err="1">
                <a:latin typeface="LM Sans 10"/>
                <a:cs typeface="LM Sans 10"/>
              </a:rPr>
              <a:t>alguma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35" dirty="0">
                <a:latin typeface="LM Sans 10"/>
                <a:cs typeface="LM Sans 10"/>
              </a:rPr>
              <a:t>fun</a:t>
            </a:r>
            <a:r>
              <a:rPr lang="pt-BR" sz="1100" spc="-135" dirty="0" err="1">
                <a:latin typeface="LM Sans 10"/>
                <a:cs typeface="LM Sans 10"/>
              </a:rPr>
              <a:t>çã</a:t>
            </a:r>
            <a:r>
              <a:rPr sz="1100" spc="-135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no mundo</a:t>
            </a:r>
            <a:r>
              <a:rPr sz="1100" spc="-5" dirty="0">
                <a:latin typeface="LM Sans 10"/>
                <a:cs typeface="LM Sans 10"/>
              </a:rPr>
              <a:t> real.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00" dirty="0" err="1">
                <a:latin typeface="LM Sans 10"/>
                <a:cs typeface="LM Sans 10"/>
              </a:rPr>
              <a:t>intera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entre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objetos:</a:t>
            </a:r>
            <a:endParaRPr sz="1100" dirty="0">
              <a:latin typeface="LM Sans 10"/>
              <a:cs typeface="LM Sans 10"/>
            </a:endParaRPr>
          </a:p>
          <a:p>
            <a:pPr marL="190500">
              <a:lnSpc>
                <a:spcPts val="115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Problema: </a:t>
            </a:r>
            <a:r>
              <a:rPr sz="1000" spc="-5" dirty="0">
                <a:latin typeface="LM Sans 10"/>
                <a:cs typeface="LM Sans 10"/>
              </a:rPr>
              <a:t>“Determinar como deslocar um </a:t>
            </a:r>
            <a:r>
              <a:rPr sz="1000" dirty="0" err="1">
                <a:latin typeface="LM Sans 10"/>
                <a:cs typeface="LM Sans 10"/>
              </a:rPr>
              <a:t>pessoa</a:t>
            </a:r>
            <a:r>
              <a:rPr lang="pt-BR" sz="1000" dirty="0">
                <a:latin typeface="LM Sans 10"/>
                <a:cs typeface="LM Sans 10"/>
              </a:rPr>
              <a:t> até o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centro”</a:t>
            </a:r>
          </a:p>
          <a:p>
            <a:pPr marL="1905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5" dirty="0">
                <a:latin typeface="LM Sans 10"/>
                <a:cs typeface="LM Sans 10"/>
              </a:rPr>
              <a:t>Uma </a:t>
            </a:r>
            <a:r>
              <a:rPr sz="1000" b="1" spc="-120" dirty="0" err="1">
                <a:latin typeface="LM Sans 10"/>
                <a:cs typeface="LM Sans 10"/>
              </a:rPr>
              <a:t>solu</a:t>
            </a:r>
            <a:r>
              <a:rPr lang="pt-BR" sz="1000" b="1" spc="-120" dirty="0" err="1">
                <a:latin typeface="LM Sans 10"/>
                <a:cs typeface="LM Sans 10"/>
              </a:rPr>
              <a:t>çã</a:t>
            </a:r>
            <a:r>
              <a:rPr sz="1000" b="1" spc="-120" dirty="0">
                <a:latin typeface="LM Sans 10"/>
                <a:cs typeface="LM Sans 10"/>
              </a:rPr>
              <a:t>o</a:t>
            </a:r>
            <a:r>
              <a:rPr sz="1000" b="1" spc="35" dirty="0">
                <a:latin typeface="LM Sans 10"/>
                <a:cs typeface="LM Sans 10"/>
              </a:rPr>
              <a:t> </a:t>
            </a:r>
            <a:r>
              <a:rPr sz="1000" b="1" spc="-55" dirty="0" err="1">
                <a:latin typeface="LM Sans 10"/>
                <a:cs typeface="LM Sans 10"/>
              </a:rPr>
              <a:t>poss</a:t>
            </a:r>
            <a:r>
              <a:rPr lang="pt-BR" sz="1000" b="1" spc="-55" dirty="0">
                <a:latin typeface="LM Sans 10"/>
                <a:cs typeface="LM Sans 10"/>
              </a:rPr>
              <a:t>í</a:t>
            </a:r>
            <a:r>
              <a:rPr sz="1000" b="1" spc="-55" dirty="0">
                <a:latin typeface="LM Sans 10"/>
                <a:cs typeface="LM Sans 10"/>
              </a:rPr>
              <a:t>vel: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9560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01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822" y="2260215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6355" y="224873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111" y="2223638"/>
            <a:ext cx="3502025" cy="718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32410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 err="1">
                <a:latin typeface="LM Sans 9"/>
                <a:cs typeface="LM Sans 9"/>
              </a:rPr>
              <a:t>deve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 err="1">
                <a:latin typeface="LM Sans 9"/>
                <a:cs typeface="LM Sans 9"/>
              </a:rPr>
              <a:t>caminhar</a:t>
            </a:r>
            <a:r>
              <a:rPr lang="pt-BR" sz="900" spc="-10" dirty="0">
                <a:latin typeface="LM Sans 9"/>
                <a:cs typeface="LM Sans 9"/>
              </a:rPr>
              <a:t> até </a:t>
            </a:r>
            <a:r>
              <a:rPr sz="900" spc="-5" dirty="0">
                <a:latin typeface="LM Sans 9"/>
                <a:cs typeface="LM Sans 9"/>
              </a:rPr>
              <a:t>um </a:t>
            </a:r>
            <a:r>
              <a:rPr sz="900" dirty="0">
                <a:latin typeface="LM Sans 9"/>
                <a:cs typeface="LM Sans 9"/>
              </a:rPr>
              <a:t>ponto </a:t>
            </a:r>
            <a:r>
              <a:rPr sz="900" spc="-5" dirty="0">
                <a:latin typeface="LM Sans 9"/>
                <a:cs typeface="LM Sans 9"/>
              </a:rPr>
              <a:t>de </a:t>
            </a:r>
            <a:r>
              <a:rPr lang="pt-BR" sz="900" spc="-70" dirty="0">
                <a:latin typeface="LM Sans 9"/>
                <a:cs typeface="LM Sans 9"/>
              </a:rPr>
              <a:t>ô</a:t>
            </a:r>
            <a:r>
              <a:rPr sz="900" spc="-70" dirty="0" err="1"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 </a:t>
            </a:r>
            <a:r>
              <a:rPr sz="900" spc="-10" dirty="0">
                <a:latin typeface="LM Sans 9"/>
                <a:cs typeface="LM Sans 9"/>
              </a:rPr>
              <a:t>tomar </a:t>
            </a:r>
            <a:r>
              <a:rPr sz="900" spc="-5" dirty="0">
                <a:latin typeface="LM Sans 9"/>
                <a:cs typeface="LM Sans 9"/>
              </a:rPr>
              <a:t>o 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lang="pt-BR" sz="900" u="sng" spc="-5" dirty="0">
                <a:latin typeface="LM Sans 9"/>
                <a:cs typeface="LM Sans 9"/>
              </a:rPr>
              <a:t>ô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spc="-5" dirty="0">
                <a:latin typeface="LM Sans 9"/>
                <a:cs typeface="LM Sans 9"/>
              </a:rPr>
              <a:t>o centro da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cidade.</a:t>
            </a:r>
            <a:endParaRPr sz="900" dirty="0">
              <a:latin typeface="LM Sans 9"/>
              <a:cs typeface="LM Sans 9"/>
            </a:endParaRPr>
          </a:p>
          <a:p>
            <a:pPr marL="12700" marR="5080">
              <a:lnSpc>
                <a:spcPct val="101499"/>
              </a:lnSpc>
            </a:pPr>
            <a:r>
              <a:rPr sz="900" spc="-5" dirty="0">
                <a:latin typeface="LM Sans 9"/>
                <a:cs typeface="LM Sans 9"/>
              </a:rPr>
              <a:t>O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lang="pt-BR" sz="900" u="sng" spc="-5" dirty="0">
                <a:latin typeface="LM Sans 9"/>
                <a:cs typeface="LM Sans 9"/>
              </a:rPr>
              <a:t>ô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lang="pt-BR" sz="900" u="sng" spc="-70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 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45" dirty="0" err="1">
                <a:latin typeface="LM Sans 9"/>
                <a:cs typeface="LM Sans 9"/>
              </a:rPr>
              <a:t>transportar</a:t>
            </a:r>
            <a:r>
              <a:rPr lang="pt-BR" sz="900" spc="-45" dirty="0">
                <a:latin typeface="LM Sans 9"/>
                <a:cs typeface="LM Sans 9"/>
              </a:rPr>
              <a:t>á</a:t>
            </a:r>
            <a:r>
              <a:rPr sz="900" spc="-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e, ao </a:t>
            </a:r>
            <a:r>
              <a:rPr sz="900" spc="-10" dirty="0">
                <a:latin typeface="LM Sans 9"/>
                <a:cs typeface="LM Sans 9"/>
              </a:rPr>
              <a:t>chegar </a:t>
            </a:r>
            <a:r>
              <a:rPr sz="900" spc="-5" dirty="0">
                <a:latin typeface="LM Sans 9"/>
                <a:cs typeface="LM Sans 9"/>
              </a:rPr>
              <a:t>no centro, o  objeto </a:t>
            </a:r>
            <a:r>
              <a:rPr sz="900" u="sng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70" dirty="0" err="1">
                <a:latin typeface="LM Sans 9"/>
                <a:cs typeface="LM Sans 9"/>
              </a:rPr>
              <a:t>dever</a:t>
            </a:r>
            <a:r>
              <a:rPr lang="pt-BR" sz="900" spc="-70" dirty="0">
                <a:latin typeface="LM Sans 9"/>
                <a:cs typeface="LM Sans 9"/>
              </a:rPr>
              <a:t>á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acionar </a:t>
            </a:r>
            <a:r>
              <a:rPr sz="900" spc="-5" dirty="0">
                <a:latin typeface="LM Sans 9"/>
                <a:cs typeface="LM Sans 9"/>
              </a:rPr>
              <a:t>o objeto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campainha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spc="-5" dirty="0">
                <a:latin typeface="LM Sans 9"/>
                <a:cs typeface="LM Sans 9"/>
              </a:rPr>
              <a:t>que o </a:t>
            </a:r>
            <a:r>
              <a:rPr sz="900" spc="-5" dirty="0" err="1">
                <a:latin typeface="LM Sans 9"/>
                <a:cs typeface="LM Sans 9"/>
              </a:rPr>
              <a:t>objeto</a:t>
            </a:r>
            <a:r>
              <a:rPr sz="900" spc="-5" dirty="0">
                <a:latin typeface="LM Sans 9"/>
                <a:cs typeface="LM Sans 9"/>
              </a:rPr>
              <a:t>  </a:t>
            </a:r>
            <a:r>
              <a:rPr lang="pt-BR" sz="900" u="sng" spc="-70" dirty="0">
                <a:latin typeface="LM Sans 9"/>
                <a:cs typeface="LM Sans 9"/>
              </a:rPr>
              <a:t>ô</a:t>
            </a:r>
            <a:r>
              <a:rPr sz="900" u="sng" spc="-70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nibus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pare </a:t>
            </a:r>
            <a:r>
              <a:rPr sz="900" spc="-5" dirty="0">
                <a:latin typeface="LM Sans 9"/>
                <a:cs typeface="LM Sans 9"/>
              </a:rPr>
              <a:t>e o objeto </a:t>
            </a:r>
            <a:r>
              <a:rPr sz="900" u="sng" dirty="0" err="1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pessoa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65" dirty="0">
                <a:latin typeface="LM Sans 9"/>
                <a:cs typeface="LM Sans 9"/>
              </a:rPr>
              <a:t>des</a:t>
            </a:r>
            <a:r>
              <a:rPr lang="pt-BR" sz="900" spc="-65" dirty="0">
                <a:latin typeface="LM Sans 9"/>
                <a:cs typeface="LM Sans 9"/>
              </a:rPr>
              <a:t>ç</a:t>
            </a:r>
            <a:r>
              <a:rPr sz="900" spc="-65" dirty="0">
                <a:latin typeface="LM Sans 9"/>
                <a:cs typeface="LM Sans 9"/>
              </a:rPr>
              <a:t>a.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822" y="2538561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6355" y="252708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75" y="2968722"/>
            <a:ext cx="93345" cy="1511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600" spc="33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034" y="2975322"/>
            <a:ext cx="235204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Quais os objetos e as </a:t>
            </a:r>
            <a:r>
              <a:rPr sz="1000" spc="-85" dirty="0" err="1">
                <a:solidFill>
                  <a:srgbClr val="FF0000"/>
                </a:solidFill>
                <a:latin typeface="LM Sans 10"/>
                <a:cs typeface="LM Sans 10"/>
              </a:rPr>
              <a:t>intera</a:t>
            </a:r>
            <a:r>
              <a:rPr lang="pt-BR" sz="1000" spc="-85" dirty="0" err="1">
                <a:solidFill>
                  <a:srgbClr val="FF0000"/>
                </a:solidFill>
                <a:latin typeface="LM Sans 10"/>
                <a:cs typeface="LM Sans 10"/>
              </a:rPr>
              <a:t>çõ</a:t>
            </a:r>
            <a:r>
              <a:rPr sz="1000" spc="-85" dirty="0">
                <a:solidFill>
                  <a:srgbClr val="FF0000"/>
                </a:solidFill>
                <a:latin typeface="LM Sans 10"/>
                <a:cs typeface="LM Sans 10"/>
              </a:rPr>
              <a:t>es</a:t>
            </a:r>
            <a:r>
              <a:rPr sz="1000" spc="3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envolvidas?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31 de julho de</a:t>
            </a:r>
            <a:r>
              <a:rPr spc="-4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53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ADB4421-5634-4E86-AF64-8C60F491C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5534</Words>
  <Application>Microsoft Office PowerPoint</Application>
  <PresentationFormat>Personalizar</PresentationFormat>
  <Paragraphs>649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60" baseType="lpstr">
      <vt:lpstr>Arial</vt:lpstr>
      <vt:lpstr>Calibri</vt:lpstr>
      <vt:lpstr>DejaVu Sans Condensed</vt:lpstr>
      <vt:lpstr>LM Mono 10</vt:lpstr>
      <vt:lpstr>LM Sans 10</vt:lpstr>
      <vt:lpstr>LM Sans 12</vt:lpstr>
      <vt:lpstr>LM Sans 8</vt:lpstr>
      <vt:lpstr>LM Sans 9</vt:lpstr>
      <vt:lpstr>Times New Roman</vt:lpstr>
      <vt:lpstr>Office Theme</vt:lpstr>
      <vt:lpstr>Apresentação do PowerPoint</vt:lpstr>
      <vt:lpstr>Ementa e objetivos</vt:lpstr>
      <vt:lpstr>Conteúdo programático</vt:lpstr>
      <vt:lpstr>Bibliografia I</vt:lpstr>
      <vt:lpstr>Bibliografia II</vt:lpstr>
      <vt:lpstr>Tópicos da aula</vt:lpstr>
      <vt:lpstr>Sobre a aula</vt:lpstr>
      <vt:lpstr>Introdução I</vt:lpstr>
      <vt:lpstr>Introdução II</vt:lpstr>
      <vt:lpstr>Processo de abstração I</vt:lpstr>
      <vt:lpstr>Processo de abstração II</vt:lpstr>
      <vt:lpstr>Processo de abstração III</vt:lpstr>
      <vt:lpstr>Operações de abstração</vt:lpstr>
      <vt:lpstr>Classificação/Instanciação I</vt:lpstr>
      <vt:lpstr>Classificação/Instanciação II</vt:lpstr>
      <vt:lpstr>Generalização/Especialização I</vt:lpstr>
      <vt:lpstr>Generalização/Especialização II</vt:lpstr>
      <vt:lpstr>Generalização/Especialização III</vt:lpstr>
      <vt:lpstr>Agregação/Decomposição I</vt:lpstr>
      <vt:lpstr>Agregação/Decomposição II</vt:lpstr>
      <vt:lpstr>Agregação/Decomposição III</vt:lpstr>
      <vt:lpstr>Associação</vt:lpstr>
      <vt:lpstr>Tópicos da aula</vt:lpstr>
      <vt:lpstr>Computador</vt:lpstr>
      <vt:lpstr>Linguagens</vt:lpstr>
      <vt:lpstr>Assembly</vt:lpstr>
      <vt:lpstr>FORTRAN</vt:lpstr>
      <vt:lpstr>FORTRAN (exemplos)</vt:lpstr>
      <vt:lpstr>LISP</vt:lpstr>
      <vt:lpstr>LISP (exemplo)</vt:lpstr>
      <vt:lpstr>ALGOL</vt:lpstr>
      <vt:lpstr>ALGOL (exemplo)</vt:lpstr>
      <vt:lpstr>COBOL</vt:lpstr>
      <vt:lpstr>COBOL (exemplo)</vt:lpstr>
      <vt:lpstr>BASIC</vt:lpstr>
      <vt:lpstr>BASIC (exemplo)</vt:lpstr>
      <vt:lpstr>Imperativa, procedural, de propósito geral – 1969-1973</vt:lpstr>
      <vt:lpstr>C (exemplo)</vt:lpstr>
      <vt:lpstr>HASKELL</vt:lpstr>
      <vt:lpstr>HASKELL (exemplo)</vt:lpstr>
      <vt:lpstr>Python</vt:lpstr>
      <vt:lpstr>def factorial(n):  result = 1</vt:lpstr>
      <vt:lpstr>Java</vt:lpstr>
      <vt:lpstr>Java (exemplo)</vt:lpstr>
      <vt:lpstr>Décadas 1970-2000</vt:lpstr>
      <vt:lpstr>Apresentação do PowerPoint</vt:lpstr>
      <vt:lpstr>Exemplos iniciais em Java</vt:lpstr>
      <vt:lpstr>Exemplos iniciais em Java</vt:lpstr>
      <vt:lpstr>Ferramentas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14</cp:revision>
  <dcterms:created xsi:type="dcterms:W3CDTF">2020-03-27T21:21:34Z</dcterms:created>
  <dcterms:modified xsi:type="dcterms:W3CDTF">2021-09-30T13:12:52Z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2017-07-31T00:00:00Z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