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86" r:id="rId22"/>
    <p:sldId id="287" r:id="rId23"/>
    <p:sldId id="288" r:id="rId24"/>
    <p:sldId id="289" r:id="rId25"/>
    <p:sldId id="278" r:id="rId26"/>
    <p:sldId id="290" r:id="rId27"/>
    <p:sldId id="281" r:id="rId28"/>
    <p:sldId id="282" r:id="rId29"/>
    <p:sldId id="283" r:id="rId30"/>
    <p:sldId id="284" r:id="rId31"/>
    <p:sldId id="279" r:id="rId32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EC008C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269" y="897869"/>
            <a:ext cx="1561464" cy="1976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600"/>
                </a:solidFill>
                <a:latin typeface="LM Mono 8"/>
                <a:cs typeface="LM Mono 8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4783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478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4783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593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783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1535976" y="0"/>
                </a:moveTo>
                <a:lnTo>
                  <a:pt x="0" y="0"/>
                </a:lnTo>
                <a:lnTo>
                  <a:pt x="0" y="113080"/>
                </a:lnTo>
                <a:lnTo>
                  <a:pt x="1535976" y="113080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33045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477459"/>
            <a:ext cx="2378075" cy="1256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EC008C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5525" y="3349288"/>
            <a:ext cx="81851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2483" y="3349288"/>
            <a:ext cx="61150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7543" y="3349288"/>
            <a:ext cx="27368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A0E307F-B3E9-48A5-98BA-A66E2E54EDBE}"/>
              </a:ext>
            </a:extLst>
          </p:cNvPr>
          <p:cNvSpPr txBox="1"/>
          <p:nvPr/>
        </p:nvSpPr>
        <p:spPr>
          <a:xfrm>
            <a:off x="1254696" y="962086"/>
            <a:ext cx="2098675" cy="113300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Programação Orientada </a:t>
            </a:r>
            <a:r>
              <a:rPr lang="pt-BR" sz="1400" spc="15">
                <a:solidFill>
                  <a:srgbClr val="3333B2"/>
                </a:solidFill>
                <a:latin typeface="LM Sans 12"/>
                <a:cs typeface="LM Sans 12"/>
              </a:rPr>
              <a:t>à Objetos </a:t>
            </a: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2"/>
              </a:rPr>
              <a:t>I</a:t>
            </a: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endParaRPr lang="pt-BR" sz="1400" spc="15" dirty="0">
              <a:solidFill>
                <a:srgbClr val="3333B2"/>
              </a:solidFill>
              <a:latin typeface="LM Sans 12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lang="pt-BR" sz="1400" spc="15" dirty="0">
                <a:solidFill>
                  <a:srgbClr val="3333B2"/>
                </a:solidFill>
                <a:latin typeface="LM Sans 12"/>
                <a:cs typeface="LM Sans 10"/>
              </a:rPr>
              <a:t>Prof. Eric de Paula Ferreira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1325345-69C0-4B3A-A031-D34E2C4B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61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O </a:t>
            </a:r>
            <a:r>
              <a:rPr spc="15" dirty="0"/>
              <a:t>mecanismo de </a:t>
            </a:r>
            <a:r>
              <a:rPr spc="-65" dirty="0" err="1"/>
              <a:t>heran</a:t>
            </a:r>
            <a:r>
              <a:rPr lang="pt-BR" spc="-65" dirty="0"/>
              <a:t>ç</a:t>
            </a:r>
            <a:r>
              <a:rPr spc="-65" dirty="0"/>
              <a:t>a </a:t>
            </a:r>
            <a:r>
              <a:rPr spc="10" dirty="0"/>
              <a:t>(I</a:t>
            </a:r>
            <a:r>
              <a:rPr lang="pt-BR" spc="10" dirty="0"/>
              <a:t>II</a:t>
            </a:r>
            <a:r>
              <a:rPr spc="10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93833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49251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0930" y="834907"/>
            <a:ext cx="4079875" cy="15635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das </a:t>
            </a:r>
            <a:r>
              <a:rPr sz="1100" spc="-5" dirty="0">
                <a:latin typeface="LM Sans 10"/>
                <a:cs typeface="LM Sans 10"/>
              </a:rPr>
              <a:t>classes </a:t>
            </a:r>
            <a:r>
              <a:rPr sz="1100" spc="-5" dirty="0" err="1">
                <a:latin typeface="LM Sans 10"/>
                <a:cs typeface="LM Sans 10"/>
              </a:rPr>
              <a:t>superiores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LM Sans 10"/>
                <a:cs typeface="LM Sans 10"/>
              </a:rPr>
              <a:t>(</a:t>
            </a:r>
            <a:r>
              <a:rPr lang="pt-BR" sz="1100" spc="-75" dirty="0">
                <a:latin typeface="LM Sans 10"/>
                <a:cs typeface="LM Sans 10"/>
              </a:rPr>
              <a:t>também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chamadas </a:t>
            </a:r>
            <a:r>
              <a:rPr sz="1100" spc="-5" dirty="0">
                <a:latin typeface="LM Sans 10"/>
                <a:cs typeface="LM Sans 10"/>
              </a:rPr>
              <a:t>de classes  ancestrais)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herdadas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derivada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1430" algn="just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De acordo com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5" dirty="0" err="1">
                <a:latin typeface="LM Sans 10"/>
                <a:cs typeface="LM Sans 10"/>
              </a:rPr>
              <a:t>regrada</a:t>
            </a:r>
            <a:r>
              <a:rPr sz="1100" spc="-5" dirty="0">
                <a:latin typeface="LM Sans 10"/>
                <a:cs typeface="LM Sans 10"/>
              </a:rPr>
              <a:t>, o </a:t>
            </a:r>
            <a:r>
              <a:rPr sz="1100" spc="-10" dirty="0">
                <a:latin typeface="LM Sans 10"/>
                <a:cs typeface="LM Sans 10"/>
              </a:rPr>
              <a:t>modificador </a:t>
            </a:r>
            <a:r>
              <a:rPr sz="1100" i="1" spc="-10" dirty="0">
                <a:latin typeface="LM Sans 10"/>
                <a:cs typeface="LM Sans 10"/>
              </a:rPr>
              <a:t>private </a:t>
            </a:r>
            <a:r>
              <a:rPr sz="1100" spc="-5" dirty="0">
                <a:latin typeface="LM Sans 10"/>
                <a:cs typeface="LM Sans 10"/>
              </a:rPr>
              <a:t>possibilita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95" dirty="0" err="1">
                <a:latin typeface="LM Sans 10"/>
                <a:cs typeface="LM Sans 10"/>
              </a:rPr>
              <a:t>declara</a:t>
            </a:r>
            <a:r>
              <a:rPr lang="pt-BR" sz="1100" spc="-95" dirty="0" err="1">
                <a:latin typeface="LM Sans 10"/>
                <a:cs typeface="LM Sans 10"/>
              </a:rPr>
              <a:t>çã</a:t>
            </a:r>
            <a:r>
              <a:rPr sz="1100" spc="-9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5" dirty="0">
                <a:latin typeface="LM Sans 10"/>
                <a:cs typeface="LM Sans 10"/>
              </a:rPr>
              <a:t>membros </a:t>
            </a:r>
            <a:r>
              <a:rPr sz="1100" spc="-5" dirty="0">
                <a:latin typeface="LM Sans 10"/>
                <a:cs typeface="LM Sans 10"/>
              </a:rPr>
              <a:t>(atributos e </a:t>
            </a:r>
            <a:r>
              <a:rPr lang="pt-BR" sz="1100" spc="-65" dirty="0">
                <a:latin typeface="LM Sans 10"/>
                <a:cs typeface="LM Sans 10"/>
              </a:rPr>
              <a:t>método</a:t>
            </a:r>
            <a:r>
              <a:rPr sz="1100" spc="-65" dirty="0">
                <a:latin typeface="LM Sans 10"/>
                <a:cs typeface="LM Sans 10"/>
              </a:rPr>
              <a:t>s)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00" dirty="0">
                <a:latin typeface="LM Sans 10"/>
                <a:cs typeface="LM Sans 10"/>
              </a:rPr>
              <a:t>ser</a:t>
            </a:r>
            <a:r>
              <a:rPr lang="pt-BR" sz="1100" spc="-100" dirty="0" err="1">
                <a:latin typeface="LM Sans 10"/>
                <a:cs typeface="LM Sans 10"/>
              </a:rPr>
              <a:t>ão</a:t>
            </a:r>
            <a:r>
              <a:rPr lang="pt-BR" sz="1100" spc="-100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privativos</a:t>
            </a:r>
            <a:r>
              <a:rPr sz="1100" spc="-10" dirty="0">
                <a:latin typeface="LM Sans 10"/>
                <a:cs typeface="LM Sans 10"/>
              </a:rPr>
              <a:t> da  </a:t>
            </a:r>
            <a:r>
              <a:rPr sz="1100" spc="-5" dirty="0">
                <a:latin typeface="LM Sans 10"/>
                <a:cs typeface="LM Sans 10"/>
              </a:rPr>
              <a:t>classe.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 err="1">
                <a:latin typeface="LM Sans 10"/>
                <a:cs typeface="LM Sans 10"/>
              </a:rPr>
              <a:t>subclasse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herdar</a:t>
            </a:r>
            <a:r>
              <a:rPr lang="pt-BR" sz="1100" spc="-80" dirty="0">
                <a:latin typeface="LM Sans 10"/>
                <a:cs typeface="LM Sans 10"/>
              </a:rPr>
              <a:t>á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tais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membros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 algn="just">
              <a:lnSpc>
                <a:spcPct val="100000"/>
              </a:lnSpc>
            </a:pP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outro lado, tudo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declarado com </a:t>
            </a:r>
            <a:r>
              <a:rPr sz="1100" spc="-5" dirty="0">
                <a:latin typeface="LM Sans 10"/>
                <a:cs typeface="LM Sans 10"/>
              </a:rPr>
              <a:t>os</a:t>
            </a:r>
            <a:r>
              <a:rPr sz="1100" spc="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modificadores</a:t>
            </a:r>
            <a:endParaRPr sz="1100" dirty="0">
              <a:latin typeface="LM Sans 10"/>
              <a:cs typeface="LM Sans 10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protected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i="1" spc="-5" dirty="0">
                <a:latin typeface="LM Sans 10"/>
                <a:cs typeface="LM Sans 10"/>
              </a:rPr>
              <a:t>public </a:t>
            </a:r>
            <a:r>
              <a:rPr sz="1100" spc="-100" dirty="0">
                <a:latin typeface="LM Sans 10"/>
                <a:cs typeface="LM Sans 10"/>
              </a:rPr>
              <a:t>ser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heradados </a:t>
            </a:r>
            <a:r>
              <a:rPr sz="1100" dirty="0">
                <a:latin typeface="LM Sans 10"/>
                <a:cs typeface="LM Sans 10"/>
              </a:rPr>
              <a:t>pela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subclasse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221877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632AA23-788F-4CF0-B449-B1FC3E2DD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878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Reutiliza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</a:t>
            </a:r>
            <a:r>
              <a:rPr spc="80" dirty="0"/>
              <a:t> </a:t>
            </a:r>
            <a:r>
              <a:rPr spc="-90" dirty="0"/>
              <a:t>c</a:t>
            </a:r>
            <a:r>
              <a:rPr lang="pt-BR" spc="-90" dirty="0"/>
              <a:t>ó</a:t>
            </a:r>
            <a:r>
              <a:rPr spc="-90" dirty="0" err="1"/>
              <a:t>digo</a:t>
            </a:r>
            <a:endParaRPr spc="-90" dirty="0"/>
          </a:p>
        </p:txBody>
      </p:sp>
      <p:sp>
        <p:nvSpPr>
          <p:cNvPr id="3" name="object 3"/>
          <p:cNvSpPr/>
          <p:nvPr/>
        </p:nvSpPr>
        <p:spPr>
          <a:xfrm>
            <a:off x="281089" y="5168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33398"/>
            <a:ext cx="4079875" cy="25950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herdadas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5" dirty="0" err="1">
                <a:latin typeface="LM Sans 10"/>
                <a:cs typeface="LM Sans 10"/>
              </a:rPr>
              <a:t>necessitam</a:t>
            </a:r>
            <a:r>
              <a:rPr sz="1100" spc="-5" dirty="0">
                <a:latin typeface="LM Sans 10"/>
                <a:cs typeface="LM Sans 10"/>
              </a:rPr>
              <a:t> ser reescritas </a:t>
            </a:r>
            <a:r>
              <a:rPr sz="1100" spc="-10" dirty="0">
                <a:latin typeface="LM Sans 10"/>
                <a:cs typeface="LM Sans 10"/>
              </a:rPr>
              <a:t>na</a:t>
            </a:r>
            <a:r>
              <a:rPr sz="1100" spc="-5" dirty="0">
                <a:latin typeface="LM Sans 10"/>
                <a:cs typeface="LM Sans 10"/>
              </a:rPr>
              <a:t> subclasse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3175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das </a:t>
            </a:r>
            <a:r>
              <a:rPr sz="1100" spc="-10" dirty="0" err="1">
                <a:latin typeface="LM Sans 10"/>
                <a:cs typeface="LM Sans 10"/>
              </a:rPr>
              <a:t>principais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modelagem </a:t>
            </a:r>
            <a:r>
              <a:rPr sz="1100" spc="-10" dirty="0">
                <a:latin typeface="LM Sans 10"/>
                <a:cs typeface="LM Sans 10"/>
              </a:rPr>
              <a:t>orientada a </a:t>
            </a:r>
            <a:r>
              <a:rPr sz="1100" spc="-5" dirty="0">
                <a:latin typeface="LM Sans 10"/>
                <a:cs typeface="LM Sans 10"/>
              </a:rPr>
              <a:t>objetos.  </a:t>
            </a: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desenvolvimento de sistemas deve ter isto </a:t>
            </a:r>
            <a:r>
              <a:rPr sz="1100" spc="-10" dirty="0">
                <a:latin typeface="LM Sans 10"/>
                <a:cs typeface="LM Sans 10"/>
              </a:rPr>
              <a:t>em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mente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193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modelagem de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10" dirty="0" err="1">
                <a:latin typeface="LM Sans 10"/>
                <a:cs typeface="LM Sans 10"/>
              </a:rPr>
              <a:t>problema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5">
                <a:latin typeface="LM Sans 10"/>
                <a:cs typeface="LM Sans 10"/>
              </a:rPr>
              <a:t>pode</a:t>
            </a:r>
            <a:r>
              <a:rPr sz="1100" spc="-5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partir da </a:t>
            </a: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5" dirty="0">
                <a:latin typeface="LM Sans 10"/>
                <a:cs typeface="LM Sans 10"/>
              </a:rPr>
              <a:t>de classes gerais.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deve ser gradativa de </a:t>
            </a:r>
            <a:r>
              <a:rPr sz="1100" spc="-15" dirty="0">
                <a:latin typeface="LM Sans 10"/>
                <a:cs typeface="LM Sans 10"/>
              </a:rPr>
              <a:t>forma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15" dirty="0">
                <a:latin typeface="LM Sans 10"/>
                <a:cs typeface="LM Sans 10"/>
              </a:rPr>
              <a:t>organizar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hierarquia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69215">
              <a:lnSpc>
                <a:spcPct val="102600"/>
              </a:lnSpc>
            </a:pPr>
            <a:r>
              <a:rPr sz="1100" spc="-30" dirty="0">
                <a:latin typeface="LM Sans 10"/>
                <a:cs typeface="LM Sans 10"/>
              </a:rPr>
              <a:t>Tais </a:t>
            </a:r>
            <a:r>
              <a:rPr sz="1100" spc="-5" dirty="0">
                <a:latin typeface="LM Sans 10"/>
                <a:cs typeface="LM Sans 10"/>
              </a:rPr>
              <a:t>classes </a:t>
            </a:r>
            <a:r>
              <a:rPr sz="1100" spc="5" dirty="0">
                <a:latin typeface="LM Sans 10"/>
                <a:cs typeface="LM Sans 10"/>
              </a:rPr>
              <a:t>podem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10" dirty="0">
                <a:latin typeface="LM Sans 10"/>
                <a:cs typeface="LM Sans 10"/>
              </a:rPr>
              <a:t>agrupadas em uma </a:t>
            </a:r>
            <a:r>
              <a:rPr sz="1100" spc="-5" dirty="0">
                <a:latin typeface="LM Sans 10"/>
                <a:cs typeface="LM Sans 10"/>
              </a:rPr>
              <a:t>biblioteca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10" dirty="0">
                <a:latin typeface="LM Sans 10"/>
                <a:cs typeface="LM Sans 10"/>
              </a:rPr>
              <a:t>auxiliar no  </a:t>
            </a:r>
            <a:r>
              <a:rPr sz="1100" spc="-5" dirty="0">
                <a:latin typeface="LM Sans 10"/>
                <a:cs typeface="LM Sans 10"/>
              </a:rPr>
              <a:t>desenvolvimento 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nova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aplica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Ao </a:t>
            </a:r>
            <a:r>
              <a:rPr sz="1100" spc="-5" dirty="0">
                <a:latin typeface="LM Sans 10"/>
                <a:cs typeface="LM Sans 10"/>
              </a:rPr>
              <a:t>escrever </a:t>
            </a:r>
            <a:r>
              <a:rPr sz="1100" spc="-5" dirty="0" err="1">
                <a:latin typeface="LM Sans 10"/>
                <a:cs typeface="LM Sans 10"/>
              </a:rPr>
              <a:t>novas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85" dirty="0" err="1">
                <a:latin typeface="LM Sans 10"/>
                <a:cs typeface="LM Sans 10"/>
              </a:rPr>
              <a:t>aplica</a:t>
            </a:r>
            <a:r>
              <a:rPr lang="pt-BR" sz="1100" spc="-85" dirty="0" err="1">
                <a:latin typeface="LM Sans 10"/>
                <a:cs typeface="LM Sans 10"/>
              </a:rPr>
              <a:t>çõ</a:t>
            </a:r>
            <a:r>
              <a:rPr sz="1100" spc="-85" dirty="0">
                <a:latin typeface="LM Sans 10"/>
                <a:cs typeface="LM Sans 10"/>
              </a:rPr>
              <a:t>es, </a:t>
            </a:r>
            <a:r>
              <a:rPr sz="1100" dirty="0">
                <a:latin typeface="LM Sans 10"/>
                <a:cs typeface="LM Sans 10"/>
              </a:rPr>
              <a:t>pode-se </a:t>
            </a:r>
            <a:r>
              <a:rPr sz="1100" spc="-15" dirty="0">
                <a:latin typeface="LM Sans 10"/>
                <a:cs typeface="LM Sans 10"/>
              </a:rPr>
              <a:t>levar </a:t>
            </a:r>
            <a:r>
              <a:rPr sz="1100" spc="-10" dirty="0">
                <a:latin typeface="LM Sans 10"/>
                <a:cs typeface="LM Sans 10"/>
              </a:rPr>
              <a:t>sempre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80" dirty="0" err="1">
                <a:latin typeface="LM Sans 10"/>
                <a:cs typeface="LM Sans 10"/>
              </a:rPr>
              <a:t>considera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-100" dirty="0" err="1">
                <a:latin typeface="LM Sans 10"/>
                <a:cs typeface="LM Sans 10"/>
              </a:rPr>
              <a:t>defini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classes existentes, e proceder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 err="1">
                <a:latin typeface="LM Sans 10"/>
                <a:cs typeface="LM Sans 10"/>
              </a:rPr>
              <a:t>gradativa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amplia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biblioteca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8989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4531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7939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73357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CCB0AC0-3873-4B3D-A047-15CABEE0C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72" y="3245293"/>
            <a:ext cx="238760" cy="57150"/>
            <a:chOff x="4326572" y="3245293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855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Reutiliza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 </a:t>
            </a:r>
            <a:r>
              <a:rPr spc="-90" dirty="0"/>
              <a:t>c</a:t>
            </a:r>
            <a:r>
              <a:rPr lang="pt-BR" spc="-90" dirty="0"/>
              <a:t>ó</a:t>
            </a:r>
            <a:r>
              <a:rPr spc="-90" dirty="0" err="1"/>
              <a:t>digo</a:t>
            </a:r>
            <a:r>
              <a:rPr spc="-90" dirty="0"/>
              <a:t> </a:t>
            </a:r>
            <a:r>
              <a:rPr spc="15" dirty="0"/>
              <a:t>e complexidade do</a:t>
            </a:r>
            <a:r>
              <a:rPr spc="175" dirty="0"/>
              <a:t> </a:t>
            </a:r>
            <a:r>
              <a:rPr spc="10" dirty="0"/>
              <a:t>problema</a:t>
            </a:r>
          </a:p>
        </p:txBody>
      </p:sp>
      <p:sp>
        <p:nvSpPr>
          <p:cNvPr id="22" name="object 22"/>
          <p:cNvSpPr/>
          <p:nvPr/>
        </p:nvSpPr>
        <p:spPr>
          <a:xfrm>
            <a:off x="281089" y="4404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2132" y="357033"/>
            <a:ext cx="4138929" cy="2929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Com uma </a:t>
            </a:r>
            <a:r>
              <a:rPr sz="1100" dirty="0">
                <a:latin typeface="LM Sans 10"/>
                <a:cs typeface="LM Sans 10"/>
              </a:rPr>
              <a:t>boa </a:t>
            </a:r>
            <a:r>
              <a:rPr sz="1100" spc="-5" dirty="0">
                <a:latin typeface="LM Sans 10"/>
                <a:cs typeface="LM Sans 10"/>
              </a:rPr>
              <a:t>biblioteca de classes, o </a:t>
            </a:r>
            <a:r>
              <a:rPr lang="pt-BR" sz="1100" spc="-65" dirty="0">
                <a:latin typeface="LM Sans 10"/>
                <a:cs typeface="LM Sans 10"/>
              </a:rPr>
              <a:t>í</a:t>
            </a:r>
            <a:r>
              <a:rPr sz="1100" spc="-65" dirty="0" err="1">
                <a:latin typeface="LM Sans 10"/>
                <a:cs typeface="LM Sans 10"/>
              </a:rPr>
              <a:t>ndice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80" dirty="0" err="1">
                <a:latin typeface="LM Sans 10"/>
                <a:cs typeface="LM Sans 10"/>
              </a:rPr>
              <a:t>reutiliza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-5" dirty="0">
                <a:latin typeface="LM Sans 10"/>
                <a:cs typeface="LM Sans 10"/>
              </a:rPr>
              <a:t>tende </a:t>
            </a:r>
            <a:r>
              <a:rPr sz="1100" spc="-10" dirty="0">
                <a:latin typeface="LM Sans 10"/>
                <a:cs typeface="LM Sans 10"/>
              </a:rPr>
              <a:t>a aumentar a cada </a:t>
            </a:r>
            <a:r>
              <a:rPr sz="1100" spc="-5" dirty="0">
                <a:latin typeface="LM Sans 10"/>
                <a:cs typeface="LM Sans 10"/>
              </a:rPr>
              <a:t>nova </a:t>
            </a:r>
            <a:r>
              <a:rPr sz="1100" spc="-100" dirty="0" err="1">
                <a:latin typeface="LM Sans 10"/>
                <a:cs typeface="LM Sans 10"/>
              </a:rPr>
              <a:t>aplica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desenvolvida, e o custo de  desenvolvimento </a:t>
            </a:r>
            <a:r>
              <a:rPr sz="1100" spc="-10" dirty="0">
                <a:latin typeface="LM Sans 10"/>
                <a:cs typeface="LM Sans 10"/>
              </a:rPr>
              <a:t>tende a</a:t>
            </a:r>
            <a:r>
              <a:rPr sz="1100" spc="-5" dirty="0">
                <a:latin typeface="LM Sans 10"/>
                <a:cs typeface="LM Sans 10"/>
              </a:rPr>
              <a:t> reduzir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LM Sans 10"/>
              <a:cs typeface="LM Sans 10"/>
            </a:endParaRPr>
          </a:p>
          <a:p>
            <a:pPr marL="63500" marR="214629">
              <a:lnSpc>
                <a:spcPts val="12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lang="pt-BR" sz="1100" spc="-85" dirty="0">
                <a:latin typeface="LM Sans 10"/>
                <a:cs typeface="LM Sans 10"/>
              </a:rPr>
              <a:t>também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10" dirty="0">
                <a:latin typeface="LM Sans 10"/>
                <a:cs typeface="LM Sans 10"/>
              </a:rPr>
              <a:t>representar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para  </a:t>
            </a:r>
            <a:r>
              <a:rPr sz="1100" spc="-15" dirty="0" err="1">
                <a:latin typeface="LM Sans 10"/>
                <a:cs typeface="LM Sans 10"/>
              </a:rPr>
              <a:t>melhor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administra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complexidade de </a:t>
            </a:r>
            <a:r>
              <a:rPr sz="1100" spc="-10" dirty="0">
                <a:latin typeface="LM Sans 10"/>
                <a:cs typeface="LM Sans 10"/>
              </a:rPr>
              <a:t>um problema.</a:t>
            </a:r>
            <a:r>
              <a:rPr sz="1100" spc="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203200">
              <a:lnSpc>
                <a:spcPts val="1200"/>
              </a:lnSpc>
              <a:spcBef>
                <a:spcPts val="2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Superclasse </a:t>
            </a:r>
            <a:r>
              <a:rPr sz="1000" i="1" spc="-5" dirty="0">
                <a:latin typeface="LM Sans 10"/>
                <a:cs typeface="LM Sans 10"/>
              </a:rPr>
              <a:t>Imovel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dirty="0" err="1">
                <a:latin typeface="LM Sans 10"/>
                <a:cs typeface="LM Sans 10"/>
              </a:rPr>
              <a:t>todo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75" dirty="0" err="1">
                <a:latin typeface="LM Sans 10"/>
                <a:cs typeface="LM Sans 10"/>
              </a:rPr>
              <a:t>im</a:t>
            </a:r>
            <a:r>
              <a:rPr lang="pt-BR" sz="1000" spc="-75" dirty="0">
                <a:latin typeface="LM Sans 10"/>
                <a:cs typeface="LM Sans 10"/>
              </a:rPr>
              <a:t>ó</a:t>
            </a:r>
            <a:r>
              <a:rPr sz="1000" spc="-75" dirty="0">
                <a:latin typeface="LM Sans 10"/>
                <a:cs typeface="LM Sans 10"/>
              </a:rPr>
              <a:t>vel </a:t>
            </a:r>
            <a:r>
              <a:rPr sz="1000" spc="-40" dirty="0">
                <a:latin typeface="LM Sans 10"/>
                <a:cs typeface="LM Sans 10"/>
              </a:rPr>
              <a:t>(</a:t>
            </a:r>
            <a:r>
              <a:rPr sz="1000" spc="-40" dirty="0" err="1">
                <a:latin typeface="LM Sans 10"/>
                <a:cs typeface="LM Sans 10"/>
              </a:rPr>
              <a:t>propriet</a:t>
            </a:r>
            <a:r>
              <a:rPr lang="pt-BR" sz="1000" spc="-40" dirty="0">
                <a:latin typeface="LM Sans 10"/>
                <a:cs typeface="LM Sans 10"/>
              </a:rPr>
              <a:t>a</a:t>
            </a:r>
            <a:r>
              <a:rPr sz="1000" spc="-40" dirty="0" err="1">
                <a:latin typeface="LM Sans 10"/>
                <a:cs typeface="LM Sans 10"/>
              </a:rPr>
              <a:t>rio</a:t>
            </a:r>
            <a:r>
              <a:rPr sz="1000" spc="-40" dirty="0">
                <a:latin typeface="LM Sans 10"/>
                <a:cs typeface="LM Sans 10"/>
              </a:rPr>
              <a:t>, </a:t>
            </a:r>
            <a:r>
              <a:rPr sz="1000" spc="-10" dirty="0">
                <a:latin typeface="LM Sans 10"/>
                <a:cs typeface="LM Sans 10"/>
              </a:rPr>
              <a:t>valor,</a:t>
            </a:r>
            <a:r>
              <a:rPr sz="1000" spc="265" dirty="0">
                <a:latin typeface="LM Sans 10"/>
                <a:cs typeface="LM Sans 10"/>
              </a:rPr>
              <a:t> </a:t>
            </a:r>
            <a:r>
              <a:rPr sz="1000" spc="-50" dirty="0" err="1">
                <a:latin typeface="LM Sans 10"/>
                <a:cs typeface="LM Sans 10"/>
              </a:rPr>
              <a:t>endere</a:t>
            </a:r>
            <a:r>
              <a:rPr lang="pt-BR" sz="1000" spc="-50" dirty="0">
                <a:latin typeface="LM Sans 10"/>
                <a:cs typeface="LM Sans 10"/>
              </a:rPr>
              <a:t>ç</a:t>
            </a:r>
            <a:r>
              <a:rPr sz="1000" spc="-50" dirty="0">
                <a:latin typeface="LM Sans 10"/>
                <a:cs typeface="LM Sans 10"/>
              </a:rPr>
              <a:t>o,</a:t>
            </a:r>
            <a:endParaRPr sz="1000" dirty="0">
              <a:latin typeface="LM Sans 10"/>
              <a:cs typeface="LM Sans 10"/>
            </a:endParaRPr>
          </a:p>
          <a:p>
            <a:pPr marL="339090">
              <a:lnSpc>
                <a:spcPts val="1195"/>
              </a:lnSpc>
            </a:pPr>
            <a:r>
              <a:rPr lang="pt-BR" sz="1000" spc="-85" dirty="0">
                <a:latin typeface="LM Sans 10"/>
                <a:cs typeface="LM Sans 10"/>
              </a:rPr>
              <a:t>a</a:t>
            </a:r>
            <a:r>
              <a:rPr sz="1000" spc="-85" dirty="0">
                <a:latin typeface="LM Sans 10"/>
                <a:cs typeface="LM Sans 10"/>
              </a:rPr>
              <a:t>rea,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...)</a:t>
            </a:r>
            <a:endParaRPr sz="1000" dirty="0">
              <a:latin typeface="LM Sans 10"/>
              <a:cs typeface="LM Sans 10"/>
            </a:endParaRPr>
          </a:p>
          <a:p>
            <a:pPr marL="340360" marR="247015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Subclasses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i="1" spc="-5" dirty="0">
                <a:latin typeface="LM Sans 10"/>
                <a:cs typeface="LM Sans 10"/>
              </a:rPr>
              <a:t>Imovel 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i="1" spc="-5" dirty="0">
                <a:latin typeface="LM Sans 10"/>
                <a:cs typeface="LM Sans 10"/>
              </a:rPr>
              <a:t>Urbano </a:t>
            </a:r>
            <a:r>
              <a:rPr sz="1000" spc="-5" dirty="0">
                <a:latin typeface="LM Sans 10"/>
                <a:cs typeface="LM Sans 10"/>
              </a:rPr>
              <a:t>(registro, IPTU, ...) e </a:t>
            </a:r>
            <a:r>
              <a:rPr sz="1000" i="1" spc="-5" dirty="0">
                <a:latin typeface="LM Sans 10"/>
                <a:cs typeface="LM Sans 10"/>
              </a:rPr>
              <a:t>Rural </a:t>
            </a:r>
            <a:r>
              <a:rPr sz="1000" spc="-5" dirty="0">
                <a:latin typeface="LM Sans 10"/>
                <a:cs typeface="LM Sans 10"/>
              </a:rPr>
              <a:t>(nome,  ITR, </a:t>
            </a:r>
            <a:r>
              <a:rPr lang="pt-BR" sz="1000" spc="-105" dirty="0">
                <a:latin typeface="LM Sans 10"/>
                <a:cs typeface="LM Sans 10"/>
              </a:rPr>
              <a:t>a</a:t>
            </a:r>
            <a:r>
              <a:rPr sz="1000" spc="-105" dirty="0">
                <a:latin typeface="LM Sans 10"/>
                <a:cs typeface="LM Sans 10"/>
              </a:rPr>
              <a:t>rea </a:t>
            </a:r>
            <a:r>
              <a:rPr sz="1000" spc="-75" dirty="0" err="1">
                <a:latin typeface="LM Sans 10"/>
                <a:cs typeface="LM Sans 10"/>
              </a:rPr>
              <a:t>preserva</a:t>
            </a:r>
            <a:r>
              <a:rPr lang="pt-BR" sz="1000" spc="-75" dirty="0" err="1">
                <a:latin typeface="LM Sans 10"/>
                <a:cs typeface="LM Sans 10"/>
              </a:rPr>
              <a:t>çã</a:t>
            </a:r>
            <a:r>
              <a:rPr sz="1000" spc="-75" dirty="0">
                <a:latin typeface="LM Sans 10"/>
                <a:cs typeface="LM Sans 10"/>
              </a:rPr>
              <a:t>o,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...)</a:t>
            </a:r>
            <a:endParaRPr sz="1000" dirty="0">
              <a:latin typeface="LM Sans 10"/>
              <a:cs typeface="LM Sans 10"/>
            </a:endParaRPr>
          </a:p>
          <a:p>
            <a:pPr marL="203200">
              <a:lnSpc>
                <a:spcPts val="115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Subclasses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i="1" spc="5" dirty="0">
                <a:latin typeface="LM Sans 10"/>
                <a:cs typeface="LM Sans 10"/>
              </a:rPr>
              <a:t>Urbano</a:t>
            </a:r>
            <a:r>
              <a:rPr sz="1000" spc="5" dirty="0">
                <a:latin typeface="LM Sans 10"/>
                <a:cs typeface="LM Sans 10"/>
              </a:rPr>
              <a:t>: </a:t>
            </a:r>
            <a:r>
              <a:rPr sz="1000" i="1" spc="-10" dirty="0">
                <a:latin typeface="LM Sans 10"/>
                <a:cs typeface="LM Sans 10"/>
              </a:rPr>
              <a:t>Casa </a:t>
            </a:r>
            <a:r>
              <a:rPr sz="1000" spc="-5" dirty="0">
                <a:latin typeface="LM Sans 10"/>
                <a:cs typeface="LM Sans 10"/>
              </a:rPr>
              <a:t>(n</a:t>
            </a:r>
            <a:r>
              <a:rPr sz="1050" spc="-7" baseline="27777" dirty="0">
                <a:latin typeface="LM Sans 8"/>
                <a:cs typeface="LM Sans 8"/>
              </a:rPr>
              <a:t>o </a:t>
            </a:r>
            <a:r>
              <a:rPr sz="1000" spc="-55" dirty="0">
                <a:latin typeface="LM Sans 10"/>
                <a:cs typeface="LM Sans 10"/>
              </a:rPr>
              <a:t>c</a:t>
            </a:r>
            <a:r>
              <a:rPr lang="pt-BR" sz="1000" spc="-55" dirty="0">
                <a:latin typeface="LM Sans 10"/>
                <a:cs typeface="LM Sans 10"/>
              </a:rPr>
              <a:t>ô</a:t>
            </a:r>
            <a:r>
              <a:rPr sz="1000" spc="-55" dirty="0" err="1">
                <a:latin typeface="LM Sans 10"/>
                <a:cs typeface="LM Sans 10"/>
              </a:rPr>
              <a:t>modos</a:t>
            </a:r>
            <a:r>
              <a:rPr sz="1000" spc="-55" dirty="0">
                <a:latin typeface="LM Sans 10"/>
                <a:cs typeface="LM Sans 10"/>
              </a:rPr>
              <a:t>, </a:t>
            </a:r>
            <a:r>
              <a:rPr sz="1000" spc="-5" dirty="0">
                <a:latin typeface="LM Sans 10"/>
                <a:cs typeface="LM Sans 10"/>
              </a:rPr>
              <a:t>n</a:t>
            </a:r>
            <a:r>
              <a:rPr sz="1050" spc="-7" baseline="27777" dirty="0">
                <a:latin typeface="LM Sans 8"/>
                <a:cs typeface="LM Sans 8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pavimentos, ...) e</a:t>
            </a:r>
            <a:r>
              <a:rPr sz="1000" spc="-20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Lote</a:t>
            </a:r>
            <a:endParaRPr sz="1000" dirty="0">
              <a:latin typeface="LM Sans 10"/>
              <a:cs typeface="LM Sans 10"/>
            </a:endParaRPr>
          </a:p>
          <a:p>
            <a:pPr marL="340360">
              <a:lnSpc>
                <a:spcPts val="1195"/>
              </a:lnSpc>
            </a:pPr>
            <a:r>
              <a:rPr sz="1000" spc="-10" dirty="0">
                <a:latin typeface="LM Sans 10"/>
                <a:cs typeface="LM Sans 10"/>
              </a:rPr>
              <a:t>(largura, profundidade,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...)</a:t>
            </a:r>
            <a:endParaRPr sz="1000" dirty="0">
              <a:latin typeface="LM Sans 10"/>
              <a:cs typeface="LM Sans 10"/>
            </a:endParaRPr>
          </a:p>
          <a:p>
            <a:pPr marL="340360" marR="28194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Subclasses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i="1" spc="-5" dirty="0">
                <a:latin typeface="LM Sans 10"/>
                <a:cs typeface="LM Sans 10"/>
              </a:rPr>
              <a:t>Rural </a:t>
            </a:r>
            <a:r>
              <a:rPr sz="1000" spc="-5" dirty="0">
                <a:latin typeface="LM Sans 10"/>
                <a:cs typeface="LM Sans 10"/>
              </a:rPr>
              <a:t>: </a:t>
            </a:r>
            <a:r>
              <a:rPr sz="1000" i="1" spc="-90" dirty="0">
                <a:latin typeface="LM Sans 10"/>
                <a:cs typeface="LM Sans 10"/>
              </a:rPr>
              <a:t>S</a:t>
            </a:r>
            <a:r>
              <a:rPr lang="pt-BR" sz="1000" i="1" spc="-90" dirty="0">
                <a:latin typeface="LM Sans 10"/>
                <a:cs typeface="LM Sans 10"/>
              </a:rPr>
              <a:t>í</a:t>
            </a:r>
            <a:r>
              <a:rPr sz="1000" i="1" spc="-90" dirty="0" err="1">
                <a:latin typeface="LM Sans 10"/>
                <a:cs typeface="LM Sans 10"/>
              </a:rPr>
              <a:t>tio</a:t>
            </a:r>
            <a:r>
              <a:rPr sz="1000" i="1" spc="-9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(caseiro, ...) e </a:t>
            </a:r>
            <a:r>
              <a:rPr sz="1000" i="1" spc="-10" dirty="0">
                <a:latin typeface="LM Sans 10"/>
                <a:cs typeface="LM Sans 10"/>
              </a:rPr>
              <a:t>Fazenda </a:t>
            </a:r>
            <a:r>
              <a:rPr sz="1000" spc="-5" dirty="0">
                <a:latin typeface="LM Sans 10"/>
                <a:cs typeface="LM Sans 10"/>
              </a:rPr>
              <a:t>(administrador,  atividade,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...)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 dirty="0">
              <a:latin typeface="LM Sans 10"/>
              <a:cs typeface="LM Sans 10"/>
            </a:endParaRPr>
          </a:p>
          <a:p>
            <a:pPr marL="63500" marR="283845">
              <a:lnSpc>
                <a:spcPct val="102600"/>
              </a:lnSpc>
            </a:pPr>
            <a:r>
              <a:rPr sz="1100" spc="-75" dirty="0" err="1">
                <a:latin typeface="LM Sans 10"/>
                <a:cs typeface="LM Sans 10"/>
              </a:rPr>
              <a:t>Divis</a:t>
            </a:r>
            <a:r>
              <a:rPr lang="pt-BR" sz="1100" spc="-75" dirty="0">
                <a:latin typeface="LM Sans 10"/>
                <a:cs typeface="LM Sans 10"/>
              </a:rPr>
              <a:t>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75" dirty="0" err="1">
                <a:latin typeface="LM Sans 10"/>
                <a:cs typeface="LM Sans 10"/>
              </a:rPr>
              <a:t>dom</a:t>
            </a:r>
            <a:r>
              <a:rPr lang="pt-BR" sz="1100" spc="-75" dirty="0">
                <a:latin typeface="LM Sans 10"/>
                <a:cs typeface="LM Sans 10"/>
              </a:rPr>
              <a:t>í</a:t>
            </a:r>
            <a:r>
              <a:rPr sz="1100" spc="-75" dirty="0" err="1">
                <a:latin typeface="LM Sans 10"/>
                <a:cs typeface="LM Sans 10"/>
              </a:rPr>
              <a:t>nio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do problema </a:t>
            </a:r>
            <a:r>
              <a:rPr sz="1100" spc="-15" dirty="0">
                <a:latin typeface="LM Sans 10"/>
                <a:cs typeface="LM Sans 10"/>
              </a:rPr>
              <a:t>maior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dom</a:t>
            </a:r>
            <a:r>
              <a:rPr lang="pt-BR" sz="1100" spc="-70" dirty="0">
                <a:latin typeface="LM Sans 10"/>
                <a:cs typeface="LM Sans 10"/>
              </a:rPr>
              <a:t>í</a:t>
            </a:r>
            <a:r>
              <a:rPr sz="1100" spc="-70" dirty="0" err="1">
                <a:latin typeface="LM Sans 10"/>
                <a:cs typeface="LM Sans 10"/>
              </a:rPr>
              <a:t>nios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menores  (problemas </a:t>
            </a:r>
            <a:r>
              <a:rPr sz="1100" spc="-5" dirty="0">
                <a:latin typeface="LM Sans 10"/>
                <a:cs typeface="LM Sans 10"/>
              </a:rPr>
              <a:t>mais simples), facilitando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5" dirty="0" err="1">
                <a:latin typeface="LM Sans 10"/>
                <a:cs typeface="LM Sans 10"/>
              </a:rPr>
              <a:t>manipula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 problema  como um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todo</a:t>
            </a:r>
          </a:p>
        </p:txBody>
      </p:sp>
      <p:sp>
        <p:nvSpPr>
          <p:cNvPr id="24" name="object 24"/>
          <p:cNvSpPr/>
          <p:nvPr/>
        </p:nvSpPr>
        <p:spPr>
          <a:xfrm>
            <a:off x="281089" y="112152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089" y="283357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7" name="object 2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238D90D1-4709-460C-B860-885C248C7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551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Sobreposi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 dirty="0"/>
              <a:t>s</a:t>
            </a:r>
            <a:r>
              <a:rPr spc="80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0469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421257"/>
            <a:ext cx="4152900" cy="21202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2763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b="1" spc="-90" dirty="0" err="1">
                <a:latin typeface="LM Sans 10"/>
                <a:cs typeface="LM Sans 10"/>
              </a:rPr>
              <a:t>sobreposi</a:t>
            </a:r>
            <a:r>
              <a:rPr lang="pt-BR" sz="1100" b="1" spc="-90" dirty="0" err="1">
                <a:latin typeface="LM Sans 10"/>
                <a:cs typeface="LM Sans 10"/>
              </a:rPr>
              <a:t>çã</a:t>
            </a:r>
            <a:r>
              <a:rPr sz="1100" b="1" spc="-90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b="1" spc="-95" dirty="0" err="1">
                <a:latin typeface="LM Sans 10"/>
                <a:cs typeface="LM Sans 10"/>
              </a:rPr>
              <a:t>redefini</a:t>
            </a:r>
            <a:r>
              <a:rPr lang="pt-BR" sz="1100" b="1" spc="-95" dirty="0" err="1">
                <a:latin typeface="LM Sans 10"/>
                <a:cs typeface="LM Sans 10"/>
              </a:rPr>
              <a:t>çã</a:t>
            </a:r>
            <a:r>
              <a:rPr sz="1100" b="1" spc="-9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overriding</a:t>
            </a:r>
            <a:r>
              <a:rPr sz="1100" b="1" spc="-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consiste </a:t>
            </a:r>
            <a:r>
              <a:rPr sz="1100" spc="-10" dirty="0">
                <a:latin typeface="LM Sans 10"/>
                <a:cs typeface="LM Sans 10"/>
              </a:rPr>
              <a:t>em uma  </a:t>
            </a:r>
            <a:r>
              <a:rPr sz="1100" spc="-5" dirty="0">
                <a:latin typeface="LM Sans 10"/>
                <a:cs typeface="LM Sans 10"/>
              </a:rPr>
              <a:t>subclasse requerer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nova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herdado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0" dirty="0" err="1">
                <a:latin typeface="LM Sans 10"/>
                <a:cs typeface="LM Sans 10"/>
              </a:rPr>
              <a:t>sobreposi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lang="pt-BR" sz="1100" spc="-70" dirty="0">
                <a:latin typeface="LM Sans 10"/>
                <a:cs typeface="LM Sans 10"/>
              </a:rPr>
              <a:t>método</a:t>
            </a:r>
            <a:r>
              <a:rPr sz="1100" spc="-70" dirty="0">
                <a:latin typeface="LM Sans 10"/>
                <a:cs typeface="LM Sans 10"/>
              </a:rPr>
              <a:t>s </a:t>
            </a:r>
            <a:r>
              <a:rPr sz="1100" spc="-114" dirty="0" err="1">
                <a:latin typeface="LM Sans 10"/>
                <a:cs typeface="LM Sans 10"/>
              </a:rPr>
              <a:t>est</a:t>
            </a:r>
            <a:r>
              <a:rPr lang="pt-BR" sz="1100" spc="-114" dirty="0">
                <a:latin typeface="LM Sans 10"/>
                <a:cs typeface="LM Sans 10"/>
              </a:rPr>
              <a:t>á </a:t>
            </a:r>
            <a:r>
              <a:rPr sz="1100" spc="-5" dirty="0" err="1">
                <a:latin typeface="LM Sans 10"/>
                <a:cs typeface="LM Sans 10"/>
              </a:rPr>
              <a:t>diretamente</a:t>
            </a:r>
            <a:r>
              <a:rPr sz="1100" spc="-5" dirty="0">
                <a:latin typeface="LM Sans 10"/>
                <a:cs typeface="LM Sans 10"/>
              </a:rPr>
              <a:t> associada ao conceito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endParaRPr sz="110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LM Sans 10"/>
                <a:cs typeface="LM Sans 10"/>
              </a:rPr>
              <a:t>polimorfismo </a:t>
            </a:r>
            <a:r>
              <a:rPr sz="1100" spc="-100" dirty="0">
                <a:latin typeface="LM Sans 10"/>
                <a:cs typeface="LM Sans 10"/>
              </a:rPr>
              <a:t>(ser</a:t>
            </a:r>
            <a:r>
              <a:rPr lang="pt-BR" sz="1100" spc="-100" dirty="0">
                <a:latin typeface="LM Sans 10"/>
                <a:cs typeface="LM Sans 10"/>
              </a:rPr>
              <a:t>á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lang="pt-BR"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visto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lang="pt-BR" sz="1100" spc="-2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adiante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508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</a:t>
            </a:r>
            <a:r>
              <a:rPr sz="1100" spc="-10" dirty="0">
                <a:latin typeface="LM Sans 10"/>
                <a:cs typeface="LM Sans 10"/>
              </a:rPr>
              <a:t> problema:</a:t>
            </a:r>
            <a:endParaRPr sz="1100" dirty="0">
              <a:latin typeface="LM Sans 10"/>
              <a:cs typeface="LM Sans 10"/>
            </a:endParaRPr>
          </a:p>
          <a:p>
            <a:pPr marL="361950" marR="43180" indent="-1714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sz="1000" i="1" spc="-5" dirty="0" err="1">
                <a:latin typeface="LM Sans 10"/>
                <a:cs typeface="LM Sans 10"/>
              </a:rPr>
              <a:t>Processar</a:t>
            </a:r>
            <a:r>
              <a:rPr sz="1000" i="1" spc="-5" dirty="0">
                <a:latin typeface="LM Sans 10"/>
                <a:cs typeface="LM Sans 10"/>
              </a:rPr>
              <a:t> a folha de pagamento dos </a:t>
            </a:r>
            <a:r>
              <a:rPr sz="1000" i="1" spc="-45" dirty="0" err="1">
                <a:latin typeface="LM Sans 10"/>
                <a:cs typeface="LM Sans 10"/>
              </a:rPr>
              <a:t>funcion</a:t>
            </a:r>
            <a:r>
              <a:rPr lang="pt-BR" sz="1000" i="1" spc="-45" dirty="0">
                <a:latin typeface="LM Sans 10"/>
                <a:cs typeface="LM Sans 10"/>
              </a:rPr>
              <a:t>a</a:t>
            </a:r>
            <a:r>
              <a:rPr sz="1000" i="1" spc="-45" dirty="0" err="1">
                <a:latin typeface="LM Sans 10"/>
                <a:cs typeface="LM Sans 10"/>
              </a:rPr>
              <a:t>rio</a:t>
            </a:r>
            <a:r>
              <a:rPr sz="1000" i="1" spc="-4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de uma </a:t>
            </a:r>
            <a:r>
              <a:rPr sz="1000" i="1" spc="-10" dirty="0">
                <a:latin typeface="LM Sans 10"/>
                <a:cs typeface="LM Sans 10"/>
              </a:rPr>
              <a:t>empresa,  </a:t>
            </a:r>
            <a:r>
              <a:rPr sz="1000" i="1" spc="-5" dirty="0">
                <a:latin typeface="LM Sans 10"/>
                <a:cs typeface="LM Sans 10"/>
              </a:rPr>
              <a:t>considerando que </a:t>
            </a:r>
            <a:r>
              <a:rPr sz="1000" i="1" dirty="0" err="1">
                <a:latin typeface="LM Sans 10"/>
                <a:cs typeface="LM Sans 10"/>
              </a:rPr>
              <a:t>todo</a:t>
            </a:r>
            <a:r>
              <a:rPr sz="1000" i="1" dirty="0">
                <a:latin typeface="LM Sans 10"/>
                <a:cs typeface="LM Sans 10"/>
              </a:rPr>
              <a:t> </a:t>
            </a:r>
            <a:r>
              <a:rPr sz="1000" i="1" spc="-45" dirty="0" err="1">
                <a:latin typeface="LM Sans 10"/>
                <a:cs typeface="LM Sans 10"/>
              </a:rPr>
              <a:t>funcion</a:t>
            </a:r>
            <a:r>
              <a:rPr lang="pt-BR" sz="1000" i="1" spc="-45" dirty="0">
                <a:latin typeface="LM Sans 10"/>
                <a:cs typeface="LM Sans 10"/>
              </a:rPr>
              <a:t>a</a:t>
            </a:r>
            <a:r>
              <a:rPr sz="1000" i="1" spc="-45" dirty="0" err="1">
                <a:latin typeface="LM Sans 10"/>
                <a:cs typeface="LM Sans 10"/>
              </a:rPr>
              <a:t>rio</a:t>
            </a:r>
            <a:r>
              <a:rPr sz="1000" i="1" spc="-45" dirty="0">
                <a:latin typeface="LM Sans 10"/>
                <a:cs typeface="LM Sans 10"/>
              </a:rPr>
              <a:t> </a:t>
            </a:r>
            <a:r>
              <a:rPr sz="1000" i="1" dirty="0" err="1">
                <a:latin typeface="LM Sans 10"/>
                <a:cs typeface="LM Sans 10"/>
              </a:rPr>
              <a:t>recebe</a:t>
            </a:r>
            <a:r>
              <a:rPr sz="1000" i="1" dirty="0">
                <a:latin typeface="LM Sans 10"/>
                <a:cs typeface="LM Sans 10"/>
              </a:rPr>
              <a:t> </a:t>
            </a:r>
            <a:r>
              <a:rPr lang="pt-BR" sz="1000" i="1" spc="-65" dirty="0" err="1">
                <a:latin typeface="LM Sans 10"/>
                <a:cs typeface="LM Sans 10"/>
              </a:rPr>
              <a:t>Sálario</a:t>
            </a:r>
            <a:r>
              <a:rPr sz="1000" i="1" spc="-6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base e </a:t>
            </a:r>
            <a:r>
              <a:rPr sz="1000" i="1" spc="-70" dirty="0" err="1">
                <a:latin typeface="LM Sans 10"/>
                <a:cs typeface="LM Sans 10"/>
              </a:rPr>
              <a:t>gratifica</a:t>
            </a:r>
            <a:r>
              <a:rPr lang="pt-BR" sz="1000" i="1" spc="-70" dirty="0" err="1">
                <a:latin typeface="LM Sans 10"/>
                <a:cs typeface="LM Sans 10"/>
              </a:rPr>
              <a:t>çã</a:t>
            </a:r>
            <a:r>
              <a:rPr sz="1000" i="1" spc="-70" dirty="0">
                <a:latin typeface="LM Sans 10"/>
                <a:cs typeface="LM Sans 10"/>
              </a:rPr>
              <a:t>o </a:t>
            </a:r>
            <a:r>
              <a:rPr sz="1000" i="1" spc="-5" dirty="0">
                <a:latin typeface="LM Sans 10"/>
                <a:cs typeface="LM Sans 10"/>
              </a:rPr>
              <a:t>de  produtividade. </a:t>
            </a:r>
            <a:r>
              <a:rPr sz="1000" i="1" spc="-20" dirty="0">
                <a:latin typeface="LM Sans 10"/>
                <a:cs typeface="LM Sans 10"/>
              </a:rPr>
              <a:t>Para </a:t>
            </a:r>
            <a:r>
              <a:rPr sz="1000" i="1" spc="-5" dirty="0" err="1">
                <a:latin typeface="LM Sans 10"/>
                <a:cs typeface="LM Sans 10"/>
              </a:rPr>
              <a:t>os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lang="pt-BR" sz="1000" i="1" spc="-45" dirty="0">
                <a:latin typeface="LM Sans 10"/>
                <a:cs typeface="LM Sans 10"/>
              </a:rPr>
              <a:t>funcionários</a:t>
            </a:r>
            <a:r>
              <a:rPr sz="1000" i="1" spc="-4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que exercem </a:t>
            </a:r>
            <a:r>
              <a:rPr sz="1000" i="1" spc="-10" dirty="0">
                <a:latin typeface="LM Sans 10"/>
                <a:cs typeface="LM Sans 10"/>
              </a:rPr>
              <a:t>cargo </a:t>
            </a:r>
            <a:r>
              <a:rPr sz="1000" i="1" spc="-5" dirty="0">
                <a:latin typeface="LM Sans 10"/>
                <a:cs typeface="LM Sans 10"/>
              </a:rPr>
              <a:t>de chefia, a  </a:t>
            </a:r>
            <a:r>
              <a:rPr sz="1000" i="1" spc="-10" dirty="0">
                <a:latin typeface="LM Sans 10"/>
                <a:cs typeface="LM Sans 10"/>
              </a:rPr>
              <a:t>empresa </a:t>
            </a:r>
            <a:r>
              <a:rPr sz="1000" i="1" spc="-5" dirty="0">
                <a:latin typeface="LM Sans 10"/>
                <a:cs typeface="LM Sans 10"/>
              </a:rPr>
              <a:t>paga </a:t>
            </a:r>
            <a:r>
              <a:rPr sz="1000" i="1" spc="-5" dirty="0" err="1">
                <a:latin typeface="LM Sans 10"/>
                <a:cs typeface="LM Sans 10"/>
              </a:rPr>
              <a:t>uma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i="1" spc="-70" dirty="0" err="1">
                <a:latin typeface="LM Sans 10"/>
                <a:cs typeface="LM Sans 10"/>
              </a:rPr>
              <a:t>gratifica</a:t>
            </a:r>
            <a:r>
              <a:rPr lang="pt-BR" sz="1000" i="1" spc="-70" dirty="0" err="1">
                <a:latin typeface="LM Sans 10"/>
                <a:cs typeface="LM Sans 10"/>
              </a:rPr>
              <a:t>çã</a:t>
            </a:r>
            <a:r>
              <a:rPr sz="1000" i="1" spc="-70" dirty="0">
                <a:latin typeface="LM Sans 10"/>
                <a:cs typeface="LM Sans 10"/>
              </a:rPr>
              <a:t>o </a:t>
            </a:r>
            <a:r>
              <a:rPr sz="1000" i="1" spc="-5" dirty="0">
                <a:latin typeface="LM Sans 10"/>
                <a:cs typeface="LM Sans 10"/>
              </a:rPr>
              <a:t>adicional. </a:t>
            </a:r>
            <a:r>
              <a:rPr sz="1000" i="1" spc="-10" dirty="0">
                <a:latin typeface="LM Sans 10"/>
                <a:cs typeface="LM Sans 10"/>
              </a:rPr>
              <a:t>Considere </a:t>
            </a:r>
            <a:r>
              <a:rPr sz="1000" i="1" spc="-5" dirty="0">
                <a:latin typeface="LM Sans 10"/>
                <a:cs typeface="LM Sans 10"/>
              </a:rPr>
              <a:t>um desconto </a:t>
            </a:r>
            <a:r>
              <a:rPr sz="1000" i="1" spc="-10" dirty="0">
                <a:latin typeface="LM Sans 10"/>
                <a:cs typeface="LM Sans 10"/>
              </a:rPr>
              <a:t>sobre  </a:t>
            </a:r>
            <a:r>
              <a:rPr sz="1000" i="1" spc="-5" dirty="0">
                <a:latin typeface="LM Sans 10"/>
                <a:cs typeface="LM Sans 10"/>
              </a:rPr>
              <a:t>o </a:t>
            </a:r>
            <a:r>
              <a:rPr lang="pt-BR" sz="1000" i="1" spc="-65" dirty="0" err="1">
                <a:latin typeface="LM Sans 10"/>
                <a:cs typeface="LM Sans 10"/>
              </a:rPr>
              <a:t>Sálario</a:t>
            </a:r>
            <a:r>
              <a:rPr sz="1000" i="1" spc="-65" dirty="0">
                <a:latin typeface="LM Sans 10"/>
                <a:cs typeface="LM Sans 10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bruto, </a:t>
            </a:r>
            <a:r>
              <a:rPr sz="1000" i="1" spc="-15" dirty="0">
                <a:latin typeface="LM Sans 10"/>
                <a:cs typeface="LM Sans 10"/>
              </a:rPr>
              <a:t>para </a:t>
            </a:r>
            <a:r>
              <a:rPr sz="1000" i="1" spc="-5" dirty="0">
                <a:latin typeface="LM Sans 10"/>
                <a:cs typeface="LM Sans 10"/>
              </a:rPr>
              <a:t>fins de </a:t>
            </a:r>
            <a:r>
              <a:rPr sz="1000" i="1" dirty="0">
                <a:latin typeface="LM Sans 10"/>
                <a:cs typeface="LM Sans 10"/>
              </a:rPr>
              <a:t>imposto, </a:t>
            </a:r>
            <a:r>
              <a:rPr sz="1000" i="1" spc="-10" dirty="0">
                <a:latin typeface="LM Sans 10"/>
                <a:cs typeface="LM Sans 10"/>
              </a:rPr>
              <a:t>conforme </a:t>
            </a:r>
            <a:r>
              <a:rPr sz="1000" i="1" spc="-5" dirty="0">
                <a:latin typeface="LM Sans 10"/>
                <a:cs typeface="LM Sans 10"/>
              </a:rPr>
              <a:t>a </a:t>
            </a:r>
            <a:r>
              <a:rPr sz="1000" i="1" dirty="0">
                <a:latin typeface="LM Sans 10"/>
                <a:cs typeface="LM Sans 10"/>
              </a:rPr>
              <a:t>tabela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8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seguir: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588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1306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2734" y="2670289"/>
          <a:ext cx="3626483" cy="490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lang="pt-BR" sz="800" b="1" spc="-60" dirty="0" err="1">
                          <a:latin typeface="LM Sans 10"/>
                          <a:cs typeface="LM Sans 10"/>
                        </a:rPr>
                        <a:t>Sálario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Bruto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-55" dirty="0">
                          <a:latin typeface="LM Sans 10"/>
                          <a:cs typeface="LM Sans 10"/>
                        </a:rPr>
                        <a:t>Al</a:t>
                      </a:r>
                      <a:r>
                        <a:rPr lang="pt-BR" sz="800" b="1" spc="-55" dirty="0">
                          <a:latin typeface="LM Sans 10"/>
                          <a:cs typeface="LM Sans 10"/>
                        </a:rPr>
                        <a:t>í</a:t>
                      </a:r>
                      <a:r>
                        <a:rPr sz="800" b="1" spc="-55" dirty="0">
                          <a:latin typeface="LM Sans 10"/>
                          <a:cs typeface="LM Sans 10"/>
                        </a:rPr>
                        <a:t>quota</a:t>
                      </a:r>
                      <a:r>
                        <a:rPr sz="800" b="1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(%)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Parcela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</a:t>
                      </a:r>
                      <a:r>
                        <a:rPr sz="800" b="1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deduzir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12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114" dirty="0">
                          <a:latin typeface="LM Sans 8"/>
                          <a:cs typeface="LM Sans 8"/>
                        </a:rPr>
                        <a:t>At</a:t>
                      </a:r>
                      <a:r>
                        <a:rPr lang="pt-BR" sz="800" spc="-114" dirty="0">
                          <a:latin typeface="LM Sans 8"/>
                          <a:cs typeface="LM Sans 8"/>
                        </a:rPr>
                        <a:t>e</a:t>
                      </a:r>
                      <a:r>
                        <a:rPr sz="800" spc="-114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R$</a:t>
                      </a:r>
                      <a:r>
                        <a:rPr sz="800" spc="-7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1000,00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isento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LM Sans 8"/>
                          <a:cs typeface="LM Sans 8"/>
                        </a:rPr>
                        <a:t>-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199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Acima de R$ 1000,00 e </a:t>
                      </a:r>
                      <a:r>
                        <a:rPr sz="800" spc="-110" dirty="0">
                          <a:latin typeface="LM Sans 8"/>
                          <a:cs typeface="LM Sans 8"/>
                        </a:rPr>
                        <a:t>at</a:t>
                      </a:r>
                      <a:r>
                        <a:rPr lang="pt-BR" sz="800" spc="-110" dirty="0">
                          <a:latin typeface="LM Sans 8"/>
                          <a:cs typeface="LM Sans 8"/>
                        </a:rPr>
                        <a:t>e</a:t>
                      </a:r>
                      <a:r>
                        <a:rPr sz="800" spc="-1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R$</a:t>
                      </a:r>
                      <a:r>
                        <a:rPr sz="800" spc="-7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1800,00</a:t>
                      </a:r>
                      <a:endParaRPr sz="800" dirty="0">
                        <a:latin typeface="LM Sans 8"/>
                        <a:cs typeface="LM Sans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10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R$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100,00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47"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Acima de R$</a:t>
                      </a:r>
                      <a:r>
                        <a:rPr sz="800" spc="-10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1800,00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25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sz="800" spc="-5" dirty="0">
                          <a:latin typeface="LM Sans 8"/>
                          <a:cs typeface="LM Sans 8"/>
                        </a:rPr>
                        <a:t>R$</a:t>
                      </a:r>
                      <a:r>
                        <a:rPr sz="800" spc="-15" dirty="0">
                          <a:latin typeface="LM Sans 8"/>
                          <a:cs typeface="LM Sans 8"/>
                        </a:rPr>
                        <a:t> </a:t>
                      </a:r>
                      <a:r>
                        <a:rPr sz="800" spc="-5" dirty="0">
                          <a:latin typeface="LM Sans 8"/>
                          <a:cs typeface="LM Sans 8"/>
                        </a:rPr>
                        <a:t>370,00</a:t>
                      </a:r>
                      <a:endParaRPr sz="800">
                        <a:latin typeface="LM Sans 8"/>
                        <a:cs typeface="LM Sans 8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01895B1-2631-4533-B8E1-61791F555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085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Sobreposi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 dirty="0"/>
              <a:t>s</a:t>
            </a:r>
            <a:r>
              <a:rPr spc="95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43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132" y="504291"/>
            <a:ext cx="4166870" cy="225638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15"/>
              </a:spcBef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0" dirty="0">
                <a:latin typeface="LM Sans 10"/>
                <a:cs typeface="LM Sans 10"/>
              </a:rPr>
              <a:t>problema </a:t>
            </a:r>
            <a:r>
              <a:rPr sz="1100" spc="-5" dirty="0">
                <a:latin typeface="LM Sans 10"/>
                <a:cs typeface="LM Sans 10"/>
              </a:rPr>
              <a:t>(cont...):</a:t>
            </a:r>
            <a:endParaRPr sz="1100" dirty="0">
              <a:latin typeface="LM Sans 10"/>
              <a:cs typeface="LM Sans 10"/>
            </a:endParaRPr>
          </a:p>
          <a:p>
            <a:pPr marL="374650" marR="55880" indent="-171450">
              <a:lnSpc>
                <a:spcPct val="10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sz="1000" i="1" spc="-20" dirty="0">
                <a:latin typeface="LM Sans 10"/>
                <a:cs typeface="LM Sans 10"/>
              </a:rPr>
              <a:t>Para </a:t>
            </a:r>
            <a:r>
              <a:rPr lang="pt-BR" sz="1000" i="1" spc="-45" dirty="0">
                <a:latin typeface="LM Sans 10"/>
                <a:cs typeface="LM Sans 10"/>
              </a:rPr>
              <a:t>funcionários</a:t>
            </a:r>
            <a:r>
              <a:rPr sz="1000" i="1" spc="-4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(de </a:t>
            </a:r>
            <a:r>
              <a:rPr sz="1000" i="1" dirty="0">
                <a:latin typeface="LM Sans 10"/>
                <a:cs typeface="LM Sans 10"/>
              </a:rPr>
              <a:t>apoio) </a:t>
            </a:r>
            <a:r>
              <a:rPr sz="1000" i="1" spc="-5" dirty="0">
                <a:latin typeface="LM Sans 10"/>
                <a:cs typeface="LM Sans 10"/>
              </a:rPr>
              <a:t>com grau de </a:t>
            </a:r>
            <a:r>
              <a:rPr sz="1000" i="1" spc="-90" dirty="0" err="1">
                <a:latin typeface="LM Sans 10"/>
                <a:cs typeface="LM Sans 10"/>
              </a:rPr>
              <a:t>instru</a:t>
            </a:r>
            <a:r>
              <a:rPr lang="pt-BR" sz="1000" i="1" spc="-90" dirty="0" err="1">
                <a:latin typeface="LM Sans 10"/>
                <a:cs typeface="LM Sans 10"/>
              </a:rPr>
              <a:t>çã</a:t>
            </a:r>
            <a:r>
              <a:rPr sz="1000" i="1" spc="-90" dirty="0">
                <a:latin typeface="LM Sans 10"/>
                <a:cs typeface="LM Sans 10"/>
              </a:rPr>
              <a:t>o </a:t>
            </a:r>
            <a:r>
              <a:rPr sz="1000" i="1" spc="-60" dirty="0">
                <a:latin typeface="LM Sans 10"/>
                <a:cs typeface="LM Sans 10"/>
              </a:rPr>
              <a:t>prim</a:t>
            </a:r>
            <a:r>
              <a:rPr lang="pt-BR" sz="1000" i="1" spc="-60" dirty="0">
                <a:latin typeface="LM Sans 10"/>
                <a:cs typeface="LM Sans 10"/>
              </a:rPr>
              <a:t>a</a:t>
            </a:r>
            <a:r>
              <a:rPr sz="1000" i="1" spc="-60" dirty="0" err="1">
                <a:latin typeface="LM Sans 10"/>
                <a:cs typeface="LM Sans 10"/>
              </a:rPr>
              <a:t>rio</a:t>
            </a:r>
            <a:r>
              <a:rPr sz="1000" i="1" spc="-60" dirty="0">
                <a:latin typeface="LM Sans 10"/>
                <a:cs typeface="LM Sans 10"/>
              </a:rPr>
              <a:t>, </a:t>
            </a:r>
            <a:r>
              <a:rPr sz="1000" i="1" spc="-5" dirty="0">
                <a:latin typeface="LM Sans 10"/>
                <a:cs typeface="LM Sans 10"/>
              </a:rPr>
              <a:t>a  </a:t>
            </a:r>
            <a:r>
              <a:rPr sz="1000" i="1" spc="-10" dirty="0">
                <a:latin typeface="LM Sans 10"/>
                <a:cs typeface="LM Sans 10"/>
              </a:rPr>
              <a:t>empresa </a:t>
            </a:r>
            <a:r>
              <a:rPr sz="1000" i="1" spc="-15" dirty="0">
                <a:latin typeface="LM Sans 10"/>
                <a:cs typeface="LM Sans 10"/>
              </a:rPr>
              <a:t>para </a:t>
            </a:r>
            <a:r>
              <a:rPr sz="1000" i="1" spc="-65" dirty="0">
                <a:latin typeface="LM Sans 10"/>
                <a:cs typeface="LM Sans 10"/>
              </a:rPr>
              <a:t>aux</a:t>
            </a:r>
            <a:r>
              <a:rPr lang="pt-BR" sz="1000" i="1" spc="-65" dirty="0">
                <a:latin typeface="LM Sans 10"/>
                <a:cs typeface="LM Sans 10"/>
              </a:rPr>
              <a:t>í</a:t>
            </a:r>
            <a:r>
              <a:rPr sz="1000" i="1" spc="-65" dirty="0" err="1">
                <a:latin typeface="LM Sans 10"/>
                <a:cs typeface="LM Sans 10"/>
              </a:rPr>
              <a:t>lio</a:t>
            </a:r>
            <a:r>
              <a:rPr sz="1000" i="1" spc="-65" dirty="0">
                <a:latin typeface="LM Sans 10"/>
                <a:cs typeface="LM Sans 10"/>
              </a:rPr>
              <a:t> </a:t>
            </a:r>
            <a:r>
              <a:rPr sz="1000" i="1" spc="-100" dirty="0" err="1">
                <a:latin typeface="LM Sans 10"/>
                <a:cs typeface="LM Sans 10"/>
              </a:rPr>
              <a:t>educa</a:t>
            </a:r>
            <a:r>
              <a:rPr lang="pt-BR" sz="1000" i="1" spc="-100" dirty="0" err="1">
                <a:latin typeface="LM Sans 10"/>
                <a:cs typeface="LM Sans 10"/>
              </a:rPr>
              <a:t>çã</a:t>
            </a:r>
            <a:r>
              <a:rPr sz="1000" i="1" spc="-100" dirty="0">
                <a:latin typeface="LM Sans 10"/>
                <a:cs typeface="LM Sans 10"/>
              </a:rPr>
              <a:t>o </a:t>
            </a:r>
            <a:r>
              <a:rPr sz="1000" i="1" spc="-5" dirty="0">
                <a:latin typeface="LM Sans 10"/>
                <a:cs typeface="LM Sans 10"/>
              </a:rPr>
              <a:t>de R$ 60,00 por </a:t>
            </a:r>
            <a:r>
              <a:rPr sz="1000" i="1" dirty="0">
                <a:latin typeface="LM Sans 10"/>
                <a:cs typeface="LM Sans 10"/>
              </a:rPr>
              <a:t>dependente, </a:t>
            </a:r>
            <a:r>
              <a:rPr sz="1000" i="1" spc="-5" dirty="0">
                <a:latin typeface="LM Sans 10"/>
                <a:cs typeface="LM Sans 10"/>
              </a:rPr>
              <a:t>limitado a  </a:t>
            </a:r>
            <a:r>
              <a:rPr sz="1000" i="1" spc="-130" dirty="0">
                <a:latin typeface="LM Sans 10"/>
                <a:cs typeface="LM Sans 10"/>
              </a:rPr>
              <a:t>at</a:t>
            </a:r>
            <a:r>
              <a:rPr lang="pt-BR" sz="1000" i="1" spc="-130" dirty="0">
                <a:latin typeface="LM Sans 10"/>
                <a:cs typeface="LM Sans 10"/>
              </a:rPr>
              <a:t>e</a:t>
            </a:r>
            <a:r>
              <a:rPr sz="1000" i="1" spc="-13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cinco dependentes. </a:t>
            </a:r>
            <a:r>
              <a:rPr sz="1000" i="1" spc="-10" dirty="0">
                <a:latin typeface="LM Sans 10"/>
                <a:cs typeface="LM Sans 10"/>
              </a:rPr>
              <a:t>Sobre </a:t>
            </a:r>
            <a:r>
              <a:rPr sz="1000" i="1" spc="-5" dirty="0" err="1">
                <a:latin typeface="LM Sans 10"/>
                <a:cs typeface="LM Sans 10"/>
              </a:rPr>
              <a:t>tal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i="1" spc="-60" dirty="0">
                <a:latin typeface="LM Sans 10"/>
                <a:cs typeface="LM Sans 10"/>
              </a:rPr>
              <a:t>aux</a:t>
            </a:r>
            <a:r>
              <a:rPr lang="pt-BR" sz="1000" i="1" spc="-60" dirty="0">
                <a:latin typeface="LM Sans 10"/>
                <a:cs typeface="LM Sans 10"/>
              </a:rPr>
              <a:t>í</a:t>
            </a:r>
            <a:r>
              <a:rPr sz="1000" i="1" spc="-60" dirty="0" err="1">
                <a:latin typeface="LM Sans 10"/>
                <a:cs typeface="LM Sans 10"/>
              </a:rPr>
              <a:t>lio</a:t>
            </a:r>
            <a:r>
              <a:rPr sz="1000" i="1" spc="-60" dirty="0">
                <a:latin typeface="LM Sans 10"/>
                <a:cs typeface="LM Sans 10"/>
              </a:rPr>
              <a:t>, </a:t>
            </a:r>
            <a:r>
              <a:rPr sz="1000" i="1" spc="-130" dirty="0">
                <a:latin typeface="LM Sans 10"/>
                <a:cs typeface="LM Sans 10"/>
              </a:rPr>
              <a:t>n</a:t>
            </a:r>
            <a:r>
              <a:rPr lang="pt-BR" sz="1000" i="1" spc="-130" dirty="0">
                <a:latin typeface="LM Sans 10"/>
                <a:cs typeface="LM Sans 10"/>
              </a:rPr>
              <a:t>ã</a:t>
            </a:r>
            <a:r>
              <a:rPr sz="1000" i="1" spc="-130" dirty="0">
                <a:latin typeface="LM Sans 10"/>
                <a:cs typeface="LM Sans 10"/>
              </a:rPr>
              <a:t>o </a:t>
            </a:r>
            <a:r>
              <a:rPr lang="pt-BR" sz="1000" i="1" spc="-130" dirty="0">
                <a:latin typeface="LM Sans 10"/>
                <a:cs typeface="LM Sans 10"/>
              </a:rPr>
              <a:t>  </a:t>
            </a:r>
            <a:r>
              <a:rPr sz="1000" i="1" spc="-5" dirty="0" err="1">
                <a:latin typeface="LM Sans 10"/>
                <a:cs typeface="LM Sans 10"/>
              </a:rPr>
              <a:t>incide</a:t>
            </a:r>
            <a:r>
              <a:rPr sz="1000" i="1" spc="-5" dirty="0">
                <a:latin typeface="LM Sans 10"/>
                <a:cs typeface="LM Sans 10"/>
              </a:rPr>
              <a:t> qualquer desconto.  </a:t>
            </a:r>
            <a:r>
              <a:rPr sz="1000" i="1" spc="-20" dirty="0">
                <a:latin typeface="LM Sans 10"/>
                <a:cs typeface="LM Sans 10"/>
              </a:rPr>
              <a:t>Para </a:t>
            </a:r>
            <a:r>
              <a:rPr sz="1000" i="1" spc="-5" dirty="0" err="1">
                <a:latin typeface="LM Sans 10"/>
                <a:cs typeface="LM Sans 10"/>
              </a:rPr>
              <a:t>cada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i="1" spc="-45" dirty="0" err="1">
                <a:latin typeface="LM Sans 10"/>
                <a:cs typeface="LM Sans 10"/>
              </a:rPr>
              <a:t>funcion</a:t>
            </a:r>
            <a:r>
              <a:rPr lang="pt-BR" sz="1000" i="1" spc="-45" dirty="0">
                <a:latin typeface="LM Sans 10"/>
                <a:cs typeface="LM Sans 10"/>
              </a:rPr>
              <a:t>a</a:t>
            </a:r>
            <a:r>
              <a:rPr sz="1000" i="1" spc="-45" dirty="0" err="1">
                <a:latin typeface="LM Sans 10"/>
                <a:cs typeface="LM Sans 10"/>
              </a:rPr>
              <a:t>rio</a:t>
            </a:r>
            <a:r>
              <a:rPr sz="1000" i="1" spc="-45" dirty="0">
                <a:latin typeface="LM Sans 10"/>
                <a:cs typeface="LM Sans 10"/>
              </a:rPr>
              <a:t>, </a:t>
            </a:r>
            <a:r>
              <a:rPr lang="pt-BR" sz="1000" i="1" spc="-240" dirty="0">
                <a:latin typeface="LM Sans 10"/>
                <a:cs typeface="LM Sans 10"/>
              </a:rPr>
              <a:t>e</a:t>
            </a:r>
            <a:r>
              <a:rPr sz="1000" i="1" spc="-240" dirty="0">
                <a:latin typeface="LM Sans 10"/>
                <a:cs typeface="LM Sans 10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preciso apresentar </a:t>
            </a:r>
            <a:r>
              <a:rPr sz="1000" i="1" spc="-5" dirty="0">
                <a:latin typeface="LM Sans 10"/>
                <a:cs typeface="LM Sans 10"/>
              </a:rPr>
              <a:t>o seu demonstrativo  </a:t>
            </a:r>
            <a:r>
              <a:rPr sz="1000" i="1" spc="-10" dirty="0">
                <a:latin typeface="LM Sans 10"/>
                <a:cs typeface="LM Sans 10"/>
              </a:rPr>
              <a:t>salarial: </a:t>
            </a:r>
            <a:r>
              <a:rPr sz="1000" i="1" spc="-5" dirty="0">
                <a:latin typeface="LM Sans 10"/>
                <a:cs typeface="LM Sans 10"/>
              </a:rPr>
              <a:t>nome, </a:t>
            </a:r>
            <a:r>
              <a:rPr sz="1000" i="1" spc="-50" dirty="0" err="1">
                <a:latin typeface="LM Sans 10"/>
                <a:cs typeface="LM Sans 10"/>
              </a:rPr>
              <a:t>matr</a:t>
            </a:r>
            <a:r>
              <a:rPr lang="pt-BR" sz="1000" i="1" spc="-50" dirty="0">
                <a:latin typeface="LM Sans 10"/>
                <a:cs typeface="LM Sans 10"/>
              </a:rPr>
              <a:t>í</a:t>
            </a:r>
            <a:r>
              <a:rPr sz="1000" i="1" spc="-50" dirty="0" err="1">
                <a:latin typeface="LM Sans 10"/>
                <a:cs typeface="LM Sans 10"/>
              </a:rPr>
              <a:t>cula</a:t>
            </a:r>
            <a:r>
              <a:rPr sz="1000" i="1" spc="-50" dirty="0">
                <a:latin typeface="LM Sans 10"/>
                <a:cs typeface="LM Sans 10"/>
              </a:rPr>
              <a:t>, </a:t>
            </a:r>
            <a:r>
              <a:rPr lang="pt-BR" sz="1000" i="1" spc="-40" dirty="0" err="1">
                <a:latin typeface="LM Sans 10"/>
                <a:cs typeface="LM Sans 10"/>
              </a:rPr>
              <a:t>Sálario</a:t>
            </a:r>
            <a:r>
              <a:rPr sz="1000" i="1" spc="-40" dirty="0">
                <a:latin typeface="LM Sans 10"/>
                <a:cs typeface="LM Sans 10"/>
              </a:rPr>
              <a:t>-base, </a:t>
            </a:r>
            <a:r>
              <a:rPr sz="1000" i="1" spc="-70" dirty="0" err="1">
                <a:latin typeface="LM Sans 10"/>
                <a:cs typeface="LM Sans 10"/>
              </a:rPr>
              <a:t>gratifica</a:t>
            </a:r>
            <a:r>
              <a:rPr lang="pt-BR" sz="1000" i="1" spc="-70" dirty="0" err="1">
                <a:latin typeface="LM Sans 10"/>
                <a:cs typeface="LM Sans 10"/>
              </a:rPr>
              <a:t>çã</a:t>
            </a:r>
            <a:r>
              <a:rPr sz="1000" i="1" spc="-70" dirty="0">
                <a:latin typeface="LM Sans 10"/>
                <a:cs typeface="LM Sans 10"/>
              </a:rPr>
              <a:t>o </a:t>
            </a:r>
            <a:r>
              <a:rPr sz="1000" i="1" spc="-5" dirty="0">
                <a:latin typeface="LM Sans 10"/>
                <a:cs typeface="LM Sans 10"/>
              </a:rPr>
              <a:t>de produtividade,  </a:t>
            </a:r>
            <a:r>
              <a:rPr lang="pt-BR" sz="1000" i="1" spc="-65" dirty="0" err="1">
                <a:latin typeface="LM Sans 10"/>
                <a:cs typeface="LM Sans 10"/>
              </a:rPr>
              <a:t>Sálario</a:t>
            </a:r>
            <a:r>
              <a:rPr sz="1000" i="1" spc="-65" dirty="0">
                <a:latin typeface="LM Sans 10"/>
                <a:cs typeface="LM Sans 10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bruto,</a:t>
            </a:r>
            <a:r>
              <a:rPr sz="1000" i="1" spc="5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etc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750" dirty="0">
              <a:latin typeface="LM Sans 10"/>
              <a:cs typeface="LM Sans 10"/>
            </a:endParaRPr>
          </a:p>
          <a:p>
            <a:pPr marL="374650" marR="137795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00" spc="-10" dirty="0">
                <a:latin typeface="LM Sans 10"/>
                <a:cs typeface="LM Sans 10"/>
              </a:rPr>
              <a:t>Pela </a:t>
            </a:r>
            <a:r>
              <a:rPr sz="1000" spc="-85" dirty="0" err="1">
                <a:latin typeface="LM Sans 10"/>
                <a:cs typeface="LM Sans 10"/>
              </a:rPr>
              <a:t>descri</a:t>
            </a:r>
            <a:r>
              <a:rPr lang="pt-BR" sz="1000" spc="-85" dirty="0" err="1">
                <a:latin typeface="LM Sans 10"/>
                <a:cs typeface="LM Sans 10"/>
              </a:rPr>
              <a:t>çã</a:t>
            </a:r>
            <a:r>
              <a:rPr sz="1000" spc="-85" dirty="0">
                <a:latin typeface="LM Sans 10"/>
                <a:cs typeface="LM Sans 10"/>
              </a:rPr>
              <a:t>o,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empresa </a:t>
            </a:r>
            <a:r>
              <a:rPr sz="1000" spc="-5" dirty="0">
                <a:latin typeface="LM Sans 10"/>
                <a:cs typeface="LM Sans 10"/>
              </a:rPr>
              <a:t>tem tratamento diferenciado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spc="-5" dirty="0">
                <a:latin typeface="LM Sans 10"/>
                <a:cs typeface="LM Sans 10"/>
              </a:rPr>
              <a:t>o </a:t>
            </a:r>
            <a:r>
              <a:rPr sz="1000" spc="-65" dirty="0">
                <a:latin typeface="LM Sans 10"/>
                <a:cs typeface="LM Sans 10"/>
              </a:rPr>
              <a:t>c</a:t>
            </a:r>
            <a:r>
              <a:rPr lang="pt-BR" sz="1000" spc="-65" dirty="0">
                <a:latin typeface="LM Sans 10"/>
                <a:cs typeface="LM Sans 10"/>
              </a:rPr>
              <a:t>á</a:t>
            </a:r>
            <a:r>
              <a:rPr sz="1000" spc="-65" dirty="0" err="1">
                <a:latin typeface="LM Sans 10"/>
                <a:cs typeface="LM Sans 10"/>
              </a:rPr>
              <a:t>lculo</a:t>
            </a:r>
            <a:r>
              <a:rPr sz="1000" spc="-65" dirty="0">
                <a:latin typeface="LM Sans 10"/>
                <a:cs typeface="LM Sans 10"/>
              </a:rPr>
              <a:t> 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lang="pt-BR" sz="1000" spc="-60" dirty="0" err="1">
                <a:latin typeface="LM Sans 10"/>
                <a:cs typeface="LM Sans 10"/>
              </a:rPr>
              <a:t>Sálario</a:t>
            </a:r>
            <a:r>
              <a:rPr sz="1000" spc="-60" dirty="0">
                <a:latin typeface="LM Sans 10"/>
                <a:cs typeface="LM Sans 10"/>
              </a:rPr>
              <a:t>s </a:t>
            </a:r>
            <a:r>
              <a:rPr sz="1000" spc="-90" dirty="0">
                <a:latin typeface="LM Sans 10"/>
                <a:cs typeface="LM Sans 10"/>
              </a:rPr>
              <a:t>(al</a:t>
            </a:r>
            <a:r>
              <a:rPr lang="pt-BR" sz="1000" spc="-90" dirty="0">
                <a:latin typeface="LM Sans 10"/>
                <a:cs typeface="LM Sans 10"/>
              </a:rPr>
              <a:t>é</a:t>
            </a:r>
            <a:r>
              <a:rPr sz="1000" spc="-90" dirty="0">
                <a:latin typeface="LM Sans 10"/>
                <a:cs typeface="LM Sans 10"/>
              </a:rPr>
              <a:t>m </a:t>
            </a:r>
            <a:r>
              <a:rPr sz="1000" spc="-5" dirty="0">
                <a:latin typeface="LM Sans 10"/>
                <a:cs typeface="LM Sans 10"/>
              </a:rPr>
              <a:t>dos </a:t>
            </a:r>
            <a:r>
              <a:rPr lang="pt-BR" sz="1000" spc="-45" dirty="0">
                <a:latin typeface="LM Sans 10"/>
                <a:cs typeface="LM Sans 10"/>
              </a:rPr>
              <a:t>funcionários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comuns</a:t>
            </a:r>
            <a:r>
              <a:rPr sz="1000" spc="-5" dirty="0">
                <a:latin typeface="LM Sans 10"/>
                <a:cs typeface="LM Sans 10"/>
              </a:rPr>
              <a:t>,</a:t>
            </a:r>
            <a:r>
              <a:rPr lang="pt-BR" sz="1000" spc="-5" dirty="0">
                <a:latin typeface="LM Sans 10"/>
                <a:cs typeface="LM Sans 10"/>
              </a:rPr>
              <a:t> há aqueles </a:t>
            </a:r>
            <a:r>
              <a:rPr sz="1000" spc="-5" dirty="0">
                <a:latin typeface="LM Sans 10"/>
                <a:cs typeface="LM Sans 10"/>
              </a:rPr>
              <a:t>com </a:t>
            </a:r>
            <a:r>
              <a:rPr sz="1000" spc="-10" dirty="0">
                <a:latin typeface="LM Sans 10"/>
                <a:cs typeface="LM Sans 10"/>
              </a:rPr>
              <a:t>cargo </a:t>
            </a:r>
            <a:r>
              <a:rPr sz="1000" spc="-5" dirty="0">
                <a:latin typeface="LM Sans 10"/>
                <a:cs typeface="LM Sans 10"/>
              </a:rPr>
              <a:t>de  chefia e outros de </a:t>
            </a:r>
            <a:r>
              <a:rPr sz="1000" dirty="0">
                <a:latin typeface="LM Sans 10"/>
                <a:cs typeface="LM Sans 10"/>
              </a:rPr>
              <a:t>apoio)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LM Sans 10"/>
              <a:cs typeface="LM Sans 10"/>
            </a:endParaRPr>
          </a:p>
          <a:p>
            <a:pPr marL="374650" marR="592455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00" spc="-5" dirty="0" err="1">
                <a:latin typeface="LM Sans 10"/>
                <a:cs typeface="LM Sans 10"/>
              </a:rPr>
              <a:t>Os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45" dirty="0" err="1">
                <a:latin typeface="LM Sans 10"/>
                <a:cs typeface="LM Sans 10"/>
              </a:rPr>
              <a:t>funcion</a:t>
            </a:r>
            <a:r>
              <a:rPr lang="pt-BR" sz="1000" spc="-45" dirty="0">
                <a:latin typeface="LM Sans 10"/>
                <a:cs typeface="LM Sans 10"/>
              </a:rPr>
              <a:t>á</a:t>
            </a:r>
            <a:r>
              <a:rPr sz="1000" spc="-45" dirty="0" err="1">
                <a:latin typeface="LM Sans 10"/>
                <a:cs typeface="LM Sans 10"/>
              </a:rPr>
              <a:t>rios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 </a:t>
            </a:r>
            <a:r>
              <a:rPr sz="1000" spc="-10" dirty="0">
                <a:latin typeface="LM Sans 10"/>
                <a:cs typeface="LM Sans 10"/>
              </a:rPr>
              <a:t>empresa </a:t>
            </a:r>
            <a:r>
              <a:rPr sz="1000" spc="5" dirty="0">
                <a:latin typeface="LM Sans 10"/>
                <a:cs typeface="LM Sans 10"/>
              </a:rPr>
              <a:t>podem </a:t>
            </a:r>
            <a:r>
              <a:rPr sz="1000" spc="-5" dirty="0">
                <a:latin typeface="LM Sans 10"/>
                <a:cs typeface="LM Sans 10"/>
              </a:rPr>
              <a:t>ser </a:t>
            </a:r>
            <a:r>
              <a:rPr sz="1000" dirty="0">
                <a:latin typeface="LM Sans 10"/>
                <a:cs typeface="LM Sans 10"/>
              </a:rPr>
              <a:t>modelados </a:t>
            </a:r>
            <a:r>
              <a:rPr sz="1000" spc="-5" dirty="0">
                <a:latin typeface="LM Sans 10"/>
                <a:cs typeface="LM Sans 10"/>
              </a:rPr>
              <a:t>na classe  </a:t>
            </a:r>
            <a:r>
              <a:rPr sz="1000" spc="-5" dirty="0">
                <a:latin typeface="LM Mono 10"/>
                <a:cs typeface="LM Mono 10"/>
              </a:rPr>
              <a:t>Funcionario </a:t>
            </a:r>
            <a:r>
              <a:rPr sz="1000" dirty="0">
                <a:latin typeface="LM Sans 10"/>
                <a:cs typeface="LM Sans 10"/>
              </a:rPr>
              <a:t>(subclasse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5" dirty="0">
                <a:latin typeface="LM Mono 10"/>
                <a:cs typeface="LM Mono 10"/>
              </a:rPr>
              <a:t>Pessoa</a:t>
            </a:r>
            <a:r>
              <a:rPr sz="1000" spc="-5" dirty="0">
                <a:latin typeface="LM Sans 10"/>
                <a:cs typeface="LM Sans 10"/>
              </a:rPr>
              <a:t>), a ser especializada</a:t>
            </a:r>
            <a:r>
              <a:rPr sz="1000" spc="-1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nas  </a:t>
            </a:r>
            <a:r>
              <a:rPr sz="1000" dirty="0">
                <a:latin typeface="LM Sans 10"/>
                <a:cs typeface="LM Sans 10"/>
              </a:rPr>
              <a:t>subclasses </a:t>
            </a:r>
            <a:r>
              <a:rPr sz="1000" spc="-5" dirty="0" err="1">
                <a:latin typeface="LM Mono 10"/>
                <a:cs typeface="LM Mono 10"/>
              </a:rPr>
              <a:t>Chefe</a:t>
            </a:r>
            <a:r>
              <a:rPr sz="1000" spc="-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</a:t>
            </a:r>
            <a:r>
              <a:rPr lang="pt-BR" sz="1000" spc="-5" dirty="0">
                <a:latin typeface="LM Sans 10"/>
                <a:cs typeface="LM Sans 10"/>
              </a:rPr>
              <a:t> </a:t>
            </a:r>
            <a:r>
              <a:rPr sz="1000" spc="-2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Apoio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F4335A-EF4C-4B76-8700-FC12AF3F0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625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Sobreposi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 dirty="0"/>
              <a:t>s</a:t>
            </a:r>
            <a:r>
              <a:rPr spc="95" dirty="0"/>
              <a:t> </a:t>
            </a:r>
            <a:r>
              <a:rPr spc="20" dirty="0"/>
              <a:t>(III)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87160" y="402207"/>
            <a:ext cx="419100" cy="1736725"/>
            <a:chOff x="1687160" y="402207"/>
            <a:chExt cx="419100" cy="1736725"/>
          </a:xfrm>
        </p:grpSpPr>
        <p:sp>
          <p:nvSpPr>
            <p:cNvPr id="4" name="object 4"/>
            <p:cNvSpPr/>
            <p:nvPr/>
          </p:nvSpPr>
          <p:spPr>
            <a:xfrm>
              <a:off x="1896609" y="812520"/>
              <a:ext cx="0" cy="69215"/>
            </a:xfrm>
            <a:custGeom>
              <a:avLst/>
              <a:gdLst/>
              <a:ahLst/>
              <a:cxnLst/>
              <a:rect l="l" t="t" r="r" b="b"/>
              <a:pathLst>
                <a:path h="69215">
                  <a:moveTo>
                    <a:pt x="0" y="0"/>
                  </a:moveTo>
                  <a:lnTo>
                    <a:pt x="0" y="68693"/>
                  </a:lnTo>
                </a:path>
              </a:pathLst>
            </a:custGeom>
            <a:ln w="50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6943" y="742641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4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9700" y="404747"/>
              <a:ext cx="414020" cy="330200"/>
            </a:xfrm>
            <a:custGeom>
              <a:avLst/>
              <a:gdLst/>
              <a:ahLst/>
              <a:cxnLst/>
              <a:rect l="l" t="t" r="r" b="b"/>
              <a:pathLst>
                <a:path w="414019" h="330200">
                  <a:moveTo>
                    <a:pt x="413809" y="0"/>
                  </a:moveTo>
                  <a:lnTo>
                    <a:pt x="0" y="0"/>
                  </a:lnTo>
                  <a:lnTo>
                    <a:pt x="0" y="329770"/>
                  </a:lnTo>
                  <a:lnTo>
                    <a:pt x="413809" y="329770"/>
                  </a:lnTo>
                  <a:lnTo>
                    <a:pt x="41380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9700" y="404747"/>
              <a:ext cx="414020" cy="330200"/>
            </a:xfrm>
            <a:custGeom>
              <a:avLst/>
              <a:gdLst/>
              <a:ahLst/>
              <a:cxnLst/>
              <a:rect l="l" t="t" r="r" b="b"/>
              <a:pathLst>
                <a:path w="414019" h="330200">
                  <a:moveTo>
                    <a:pt x="413809" y="0"/>
                  </a:moveTo>
                  <a:lnTo>
                    <a:pt x="0" y="0"/>
                  </a:lnTo>
                  <a:lnTo>
                    <a:pt x="0" y="329770"/>
                  </a:lnTo>
                  <a:lnTo>
                    <a:pt x="413809" y="329770"/>
                  </a:lnTo>
                  <a:lnTo>
                    <a:pt x="413809" y="0"/>
                  </a:lnTo>
                  <a:close/>
                </a:path>
                <a:path w="414019" h="330200">
                  <a:moveTo>
                    <a:pt x="413809" y="162010"/>
                  </a:moveTo>
                  <a:lnTo>
                    <a:pt x="0" y="162010"/>
                  </a:lnTo>
                </a:path>
                <a:path w="414019" h="330200">
                  <a:moveTo>
                    <a:pt x="413809" y="245890"/>
                  </a:moveTo>
                  <a:lnTo>
                    <a:pt x="0" y="24589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6943" y="2066196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89700" y="404747"/>
            <a:ext cx="414020" cy="16256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40"/>
              </a:spcBef>
            </a:pPr>
            <a:r>
              <a:rPr sz="650" b="1" spc="-5" dirty="0">
                <a:latin typeface="LM Sans 10"/>
                <a:cs typeface="LM Sans 10"/>
              </a:rPr>
              <a:t>Pessoa</a:t>
            </a:r>
            <a:endParaRPr sz="650">
              <a:latin typeface="LM Sans 10"/>
              <a:cs typeface="LM Sans 1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7430" y="878673"/>
            <a:ext cx="958850" cy="1182370"/>
            <a:chOff x="1417430" y="878673"/>
            <a:chExt cx="958850" cy="1182370"/>
          </a:xfrm>
        </p:grpSpPr>
        <p:sp>
          <p:nvSpPr>
            <p:cNvPr id="11" name="object 11"/>
            <p:cNvSpPr/>
            <p:nvPr/>
          </p:nvSpPr>
          <p:spPr>
            <a:xfrm>
              <a:off x="1419970" y="881213"/>
              <a:ext cx="953769" cy="1177290"/>
            </a:xfrm>
            <a:custGeom>
              <a:avLst/>
              <a:gdLst/>
              <a:ahLst/>
              <a:cxnLst/>
              <a:rect l="l" t="t" r="r" b="b"/>
              <a:pathLst>
                <a:path w="953769" h="1177289">
                  <a:moveTo>
                    <a:pt x="953269" y="0"/>
                  </a:moveTo>
                  <a:lnTo>
                    <a:pt x="0" y="0"/>
                  </a:lnTo>
                  <a:lnTo>
                    <a:pt x="0" y="1176859"/>
                  </a:lnTo>
                  <a:lnTo>
                    <a:pt x="953269" y="1176859"/>
                  </a:lnTo>
                  <a:lnTo>
                    <a:pt x="95326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9970" y="881213"/>
              <a:ext cx="953769" cy="1177290"/>
            </a:xfrm>
            <a:custGeom>
              <a:avLst/>
              <a:gdLst/>
              <a:ahLst/>
              <a:cxnLst/>
              <a:rect l="l" t="t" r="r" b="b"/>
              <a:pathLst>
                <a:path w="953769" h="1177289">
                  <a:moveTo>
                    <a:pt x="953269" y="0"/>
                  </a:moveTo>
                  <a:lnTo>
                    <a:pt x="0" y="0"/>
                  </a:lnTo>
                  <a:lnTo>
                    <a:pt x="0" y="1176859"/>
                  </a:lnTo>
                  <a:lnTo>
                    <a:pt x="953269" y="1176859"/>
                  </a:lnTo>
                  <a:lnTo>
                    <a:pt x="953269" y="0"/>
                  </a:lnTo>
                  <a:close/>
                </a:path>
                <a:path w="953769" h="1177289">
                  <a:moveTo>
                    <a:pt x="953269" y="162010"/>
                  </a:moveTo>
                  <a:lnTo>
                    <a:pt x="0" y="162010"/>
                  </a:lnTo>
                </a:path>
                <a:path w="953769" h="1177289">
                  <a:moveTo>
                    <a:pt x="953269" y="620090"/>
                  </a:moveTo>
                  <a:lnTo>
                    <a:pt x="0" y="62009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68818" y="887010"/>
            <a:ext cx="45593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10" dirty="0">
                <a:latin typeface="LM Sans 10"/>
                <a:cs typeface="LM Sans 10"/>
              </a:rPr>
              <a:t>Funcionario</a:t>
            </a:r>
            <a:endParaRPr sz="650">
              <a:latin typeface="LM Sans 10"/>
              <a:cs typeface="LM Sans 1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66009" y="1239358"/>
            <a:ext cx="254000" cy="200660"/>
            <a:chOff x="1666009" y="1239358"/>
            <a:chExt cx="254000" cy="200660"/>
          </a:xfrm>
        </p:grpSpPr>
        <p:sp>
          <p:nvSpPr>
            <p:cNvPr id="15" name="object 15"/>
            <p:cNvSpPr/>
            <p:nvPr/>
          </p:nvSpPr>
          <p:spPr>
            <a:xfrm>
              <a:off x="1847173" y="1241000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674" y="0"/>
                  </a:lnTo>
                </a:path>
              </a:pathLst>
            </a:custGeom>
            <a:ln w="3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912" y="1339689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674" y="0"/>
                  </a:lnTo>
                </a:path>
              </a:pathLst>
            </a:custGeom>
            <a:ln w="328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6009" y="1438377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674" y="0"/>
                  </a:lnTo>
                </a:path>
              </a:pathLst>
            </a:custGeom>
            <a:ln w="32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86632" y="1049013"/>
            <a:ext cx="655955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LM Sans 10"/>
                <a:cs typeface="LM Sans 10"/>
              </a:rPr>
              <a:t>String matricula  double sal Base  </a:t>
            </a:r>
            <a:r>
              <a:rPr sz="650" spc="-5" dirty="0">
                <a:solidFill>
                  <a:srgbClr val="FF0000"/>
                </a:solidFill>
                <a:latin typeface="LM Sans 10"/>
                <a:cs typeface="LM Sans 10"/>
              </a:rPr>
              <a:t>double grat </a:t>
            </a:r>
            <a:r>
              <a:rPr sz="650" dirty="0">
                <a:solidFill>
                  <a:srgbClr val="FF0000"/>
                </a:solidFill>
                <a:latin typeface="LM Sans 10"/>
                <a:cs typeface="LM Sans 10"/>
              </a:rPr>
              <a:t>Prod  </a:t>
            </a:r>
            <a:r>
              <a:rPr sz="650" spc="-5" dirty="0">
                <a:latin typeface="LM Sans 10"/>
                <a:cs typeface="LM Sans 10"/>
              </a:rPr>
              <a:t>int n</a:t>
            </a:r>
            <a:r>
              <a:rPr sz="650" spc="-70" dirty="0">
                <a:latin typeface="LM Sans 10"/>
                <a:cs typeface="LM Sans 10"/>
              </a:rPr>
              <a:t> </a:t>
            </a:r>
            <a:r>
              <a:rPr sz="650" dirty="0">
                <a:latin typeface="LM Sans 10"/>
                <a:cs typeface="LM Sans 10"/>
              </a:rPr>
              <a:t>Dependentes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86632" y="1507093"/>
            <a:ext cx="820419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LM Sans 10"/>
                <a:cs typeface="LM Sans 10"/>
              </a:rPr>
              <a:t>Funcionario(...)  </a:t>
            </a:r>
            <a:r>
              <a:rPr sz="650" spc="-5" dirty="0">
                <a:solidFill>
                  <a:srgbClr val="FF0000"/>
                </a:solidFill>
                <a:latin typeface="LM Sans 10"/>
                <a:cs typeface="LM Sans 10"/>
              </a:rPr>
              <a:t>fornecaDesconto()  </a:t>
            </a:r>
            <a:r>
              <a:rPr sz="650" spc="-5" dirty="0" err="1">
                <a:solidFill>
                  <a:srgbClr val="FF0000"/>
                </a:solidFill>
                <a:latin typeface="LM Sans 10"/>
                <a:cs typeface="LM Sans 10"/>
              </a:rPr>
              <a:t>forneca</a:t>
            </a:r>
            <a:r>
              <a:rPr lang="pt-BR" sz="650" spc="-5" dirty="0" err="1">
                <a:solidFill>
                  <a:srgbClr val="FF0000"/>
                </a:solidFill>
                <a:latin typeface="LM Sans 10"/>
                <a:cs typeface="LM Sans 10"/>
              </a:rPr>
              <a:t>Sálario</a:t>
            </a:r>
            <a:r>
              <a:rPr sz="650" spc="-5" dirty="0" err="1">
                <a:solidFill>
                  <a:srgbClr val="FF0000"/>
                </a:solidFill>
                <a:latin typeface="LM Sans 10"/>
                <a:cs typeface="LM Sans 10"/>
              </a:rPr>
              <a:t>Bruto</a:t>
            </a:r>
            <a:r>
              <a:rPr sz="650" spc="-5" dirty="0">
                <a:solidFill>
                  <a:srgbClr val="FF0000"/>
                </a:solidFill>
                <a:latin typeface="LM Sans 10"/>
                <a:cs typeface="LM Sans 10"/>
              </a:rPr>
              <a:t>  </a:t>
            </a:r>
            <a:r>
              <a:rPr sz="650" spc="-5" dirty="0" err="1">
                <a:latin typeface="LM Sans 10"/>
                <a:cs typeface="LM Sans 10"/>
              </a:rPr>
              <a:t>f</a:t>
            </a:r>
            <a:r>
              <a:rPr sz="650" spc="-25" dirty="0" err="1">
                <a:latin typeface="LM Sans 10"/>
                <a:cs typeface="LM Sans 10"/>
              </a:rPr>
              <a:t>o</a:t>
            </a:r>
            <a:r>
              <a:rPr sz="650" spc="-5" dirty="0" err="1">
                <a:latin typeface="LM Sans 10"/>
                <a:cs typeface="LM Sans 10"/>
              </a:rPr>
              <a:t>rneca</a:t>
            </a:r>
            <a:r>
              <a:rPr lang="pt-BR" sz="650" spc="-5" dirty="0" err="1">
                <a:latin typeface="LM Sans 10"/>
                <a:cs typeface="LM Sans 10"/>
              </a:rPr>
              <a:t>Sálario</a:t>
            </a:r>
            <a:r>
              <a:rPr sz="650" spc="-5" dirty="0" err="1">
                <a:latin typeface="LM Sans 10"/>
                <a:cs typeface="LM Sans 10"/>
              </a:rPr>
              <a:t>Liquido</a:t>
            </a:r>
            <a:r>
              <a:rPr sz="650" spc="-5" dirty="0">
                <a:latin typeface="LM Sans 10"/>
                <a:cs typeface="LM Sans 10"/>
              </a:rPr>
              <a:t>()  </a:t>
            </a:r>
            <a:r>
              <a:rPr lang="pt-BR" sz="650" i="1" spc="-45" dirty="0">
                <a:latin typeface="LM Sans 10"/>
                <a:cs typeface="LM Sans 10"/>
              </a:rPr>
              <a:t>método</a:t>
            </a:r>
            <a:r>
              <a:rPr sz="650" i="1" spc="-45" dirty="0">
                <a:latin typeface="LM Sans 10"/>
                <a:cs typeface="LM Sans 10"/>
              </a:rPr>
              <a:t>s </a:t>
            </a:r>
            <a:r>
              <a:rPr sz="650" i="1" spc="-5" dirty="0">
                <a:latin typeface="LM Sans 10"/>
                <a:cs typeface="LM Sans 10"/>
              </a:rPr>
              <a:t>de</a:t>
            </a:r>
            <a:r>
              <a:rPr sz="650" i="1" spc="25" dirty="0">
                <a:latin typeface="LM Sans 10"/>
                <a:cs typeface="LM Sans 10"/>
              </a:rPr>
              <a:t> </a:t>
            </a:r>
            <a:r>
              <a:rPr sz="650" i="1" spc="-5" dirty="0">
                <a:latin typeface="LM Sans 10"/>
                <a:cs typeface="LM Sans 10"/>
              </a:rPr>
              <a:t>acesso</a:t>
            </a:r>
            <a:endParaRPr sz="650" dirty="0">
              <a:latin typeface="LM Sans 10"/>
              <a:cs typeface="LM Sans 1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03016" y="2757038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674" y="0"/>
                </a:lnTo>
              </a:path>
            </a:pathLst>
          </a:custGeom>
          <a:ln w="328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25530" y="2151122"/>
          <a:ext cx="2404108" cy="1030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b="1" spc="-10" dirty="0">
                          <a:latin typeface="LM Sans 10"/>
                          <a:cs typeface="LM Sans 10"/>
                        </a:rPr>
                        <a:t>Chefe</a:t>
                      </a:r>
                      <a:endParaRPr sz="650">
                        <a:latin typeface="LM Sans 10"/>
                        <a:cs typeface="LM Sans 1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650" b="1" dirty="0">
                          <a:latin typeface="LM Sans 10"/>
                          <a:cs typeface="LM Sans 10"/>
                        </a:rPr>
                        <a:t>Apoio</a:t>
                      </a:r>
                      <a:endParaRPr sz="650">
                        <a:latin typeface="LM Sans 10"/>
                        <a:cs typeface="LM Sans 10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39">
                <a:tc rowSpan="2" grid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double grat</a:t>
                      </a:r>
                      <a:r>
                        <a:rPr sz="65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50" spc="-1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Chefia</a:t>
                      </a:r>
                      <a:endParaRPr sz="650">
                        <a:latin typeface="LM Sans 10"/>
                        <a:cs typeface="LM Sans 10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gridSpan="2">
                  <a:txBody>
                    <a:bodyPr/>
                    <a:lstStyle/>
                    <a:p>
                      <a:pPr marL="78740" marR="71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50" dirty="0">
                          <a:latin typeface="LM Sans 10"/>
                          <a:cs typeface="LM Sans 10"/>
                        </a:rPr>
                        <a:t>Apoio(...)  </a:t>
                      </a:r>
                      <a:r>
                        <a:rPr sz="650" spc="-5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forneca</a:t>
                      </a:r>
                      <a:r>
                        <a:rPr lang="pt-BR" sz="650" spc="-5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Sálario</a:t>
                      </a:r>
                      <a:r>
                        <a:rPr sz="650" spc="-5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Bruto</a:t>
                      </a:r>
                      <a:r>
                        <a:rPr sz="65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()  </a:t>
                      </a:r>
                      <a:r>
                        <a:rPr sz="65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f</a:t>
                      </a:r>
                      <a:r>
                        <a:rPr sz="650" spc="-2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o</a:t>
                      </a:r>
                      <a:r>
                        <a:rPr sz="65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rnecaAuxilioEducacao()  </a:t>
                      </a:r>
                      <a:r>
                        <a:rPr sz="65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fornecaDesconto()</a:t>
                      </a:r>
                      <a:endParaRPr sz="650" dirty="0">
                        <a:latin typeface="LM Sans 10"/>
                        <a:cs typeface="LM Sans 10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34">
                <a:tc gridSpan="2">
                  <a:txBody>
                    <a:bodyPr/>
                    <a:lstStyle/>
                    <a:p>
                      <a:pPr marL="79375" marR="711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50" spc="-10" dirty="0">
                          <a:latin typeface="LM Sans 10"/>
                          <a:cs typeface="LM Sans 10"/>
                        </a:rPr>
                        <a:t>Chefe(...)  </a:t>
                      </a:r>
                      <a:r>
                        <a:rPr sz="650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f</a:t>
                      </a:r>
                      <a:r>
                        <a:rPr sz="650" spc="-20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o</a:t>
                      </a:r>
                      <a:r>
                        <a:rPr sz="650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rneca</a:t>
                      </a:r>
                      <a:r>
                        <a:rPr lang="pt-BR" sz="650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Sálario</a:t>
                      </a:r>
                      <a:r>
                        <a:rPr sz="650" dirty="0" err="1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Bruto</a:t>
                      </a:r>
                      <a:r>
                        <a:rPr sz="650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()  </a:t>
                      </a:r>
                      <a:r>
                        <a:rPr lang="pt-BR" sz="650" i="1" spc="-45" dirty="0">
                          <a:latin typeface="LM Sans 10"/>
                          <a:cs typeface="LM Sans 10"/>
                        </a:rPr>
                        <a:t>método</a:t>
                      </a:r>
                      <a:r>
                        <a:rPr sz="650" i="1" spc="-45" dirty="0">
                          <a:latin typeface="LM Sans 10"/>
                          <a:cs typeface="LM Sans 10"/>
                        </a:rPr>
                        <a:t>s </a:t>
                      </a:r>
                      <a:r>
                        <a:rPr sz="650" i="1" spc="-5" dirty="0">
                          <a:latin typeface="LM Sans 10"/>
                          <a:cs typeface="LM Sans 10"/>
                        </a:rPr>
                        <a:t>de</a:t>
                      </a:r>
                      <a:r>
                        <a:rPr sz="650" i="1" spc="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50" i="1" spc="-5" dirty="0">
                          <a:latin typeface="LM Sans 10"/>
                          <a:cs typeface="LM Sans 10"/>
                        </a:rPr>
                        <a:t>acesso</a:t>
                      </a:r>
                      <a:endParaRPr sz="650" dirty="0">
                        <a:latin typeface="LM Sans 10"/>
                        <a:cs typeface="LM Sans 10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5818" y="2919388"/>
            <a:ext cx="314325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LM Sans 10"/>
                <a:cs typeface="LM Sans 10"/>
              </a:rPr>
              <a:t>(a)</a:t>
            </a:r>
            <a:r>
              <a:rPr sz="700" spc="-60" dirty="0">
                <a:latin typeface="LM Sans 10"/>
                <a:cs typeface="LM Sans 10"/>
              </a:rPr>
              <a:t> </a:t>
            </a:r>
            <a:r>
              <a:rPr sz="700" i="1" spc="-20" dirty="0">
                <a:solidFill>
                  <a:srgbClr val="FF0000"/>
                </a:solidFill>
                <a:latin typeface="DejaVu Sans"/>
                <a:cs typeface="DejaVu Sans"/>
              </a:rPr>
              <a:t>−→</a:t>
            </a:r>
            <a:endParaRPr sz="7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5558" y="2829396"/>
            <a:ext cx="317500" cy="331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i="1" spc="-20" dirty="0">
                <a:solidFill>
                  <a:srgbClr val="FF0000"/>
                </a:solidFill>
                <a:latin typeface="DejaVu Sans"/>
                <a:cs typeface="DejaVu Sans"/>
              </a:rPr>
              <a:t>←−</a:t>
            </a:r>
            <a:r>
              <a:rPr sz="700" i="1" spc="-7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700" dirty="0">
                <a:latin typeface="LM Sans 10"/>
                <a:cs typeface="LM Sans 10"/>
              </a:rPr>
              <a:t>(b)</a:t>
            </a:r>
            <a:endParaRPr sz="7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700" i="1" spc="-20" dirty="0">
                <a:solidFill>
                  <a:srgbClr val="FF0000"/>
                </a:solidFill>
                <a:latin typeface="DejaVu Sans"/>
                <a:cs typeface="DejaVu Sans"/>
              </a:rPr>
              <a:t>←−</a:t>
            </a:r>
            <a:r>
              <a:rPr sz="700" i="1" spc="-7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700" dirty="0">
                <a:latin typeface="LM Sans 10"/>
                <a:cs typeface="LM Sans 10"/>
              </a:rPr>
              <a:t>(c)</a:t>
            </a:r>
            <a:endParaRPr sz="7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95561" y="1029386"/>
            <a:ext cx="1189355" cy="22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marR="5080" indent="-150495">
              <a:lnSpc>
                <a:spcPct val="101200"/>
              </a:lnSpc>
              <a:spcBef>
                <a:spcPts val="100"/>
              </a:spcBef>
            </a:pPr>
            <a:r>
              <a:rPr sz="700" dirty="0">
                <a:latin typeface="LM Sans 10"/>
                <a:cs typeface="LM Sans 10"/>
              </a:rPr>
              <a:t>(a) </a:t>
            </a:r>
            <a:r>
              <a:rPr lang="pt-BR" sz="700" spc="-45" dirty="0" err="1">
                <a:latin typeface="LM Sans 10"/>
                <a:cs typeface="LM Sans 10"/>
              </a:rPr>
              <a:t>Sálario</a:t>
            </a:r>
            <a:r>
              <a:rPr sz="700" spc="-45" dirty="0">
                <a:latin typeface="LM Sans 10"/>
                <a:cs typeface="LM Sans 10"/>
              </a:rPr>
              <a:t> </a:t>
            </a:r>
            <a:r>
              <a:rPr sz="700" spc="-5" dirty="0">
                <a:latin typeface="LM Sans 10"/>
                <a:cs typeface="LM Sans 10"/>
              </a:rPr>
              <a:t>bruto </a:t>
            </a:r>
            <a:r>
              <a:rPr sz="700" dirty="0">
                <a:latin typeface="LM Sans 10"/>
                <a:cs typeface="LM Sans 10"/>
              </a:rPr>
              <a:t>diferente </a:t>
            </a:r>
            <a:r>
              <a:rPr sz="700" spc="5" dirty="0">
                <a:latin typeface="LM Sans 10"/>
                <a:cs typeface="LM Sans 10"/>
              </a:rPr>
              <a:t>pois  </a:t>
            </a:r>
            <a:r>
              <a:rPr sz="700" spc="-120" dirty="0">
                <a:latin typeface="LM Sans 10"/>
                <a:cs typeface="LM Sans 10"/>
              </a:rPr>
              <a:t>h</a:t>
            </a:r>
            <a:r>
              <a:rPr lang="pt-BR" sz="700" spc="-120" dirty="0">
                <a:latin typeface="LM Sans 10"/>
                <a:cs typeface="LM Sans 10"/>
              </a:rPr>
              <a:t>a</a:t>
            </a:r>
            <a:r>
              <a:rPr sz="700" spc="-120" dirty="0">
                <a:latin typeface="LM Sans 10"/>
                <a:cs typeface="LM Sans 10"/>
              </a:rPr>
              <a:t> </a:t>
            </a:r>
            <a:r>
              <a:rPr sz="700" spc="-50" dirty="0" err="1">
                <a:latin typeface="LM Sans 10"/>
                <a:cs typeface="LM Sans 10"/>
              </a:rPr>
              <a:t>gratifica</a:t>
            </a:r>
            <a:r>
              <a:rPr lang="pt-BR" sz="700" spc="-50" dirty="0" err="1">
                <a:latin typeface="LM Sans 10"/>
                <a:cs typeface="LM Sans 10"/>
              </a:rPr>
              <a:t>çã</a:t>
            </a:r>
            <a:r>
              <a:rPr sz="700" spc="-50" dirty="0">
                <a:latin typeface="LM Sans 10"/>
                <a:cs typeface="LM Sans 10"/>
              </a:rPr>
              <a:t>o</a:t>
            </a:r>
            <a:r>
              <a:rPr sz="700" spc="5" dirty="0">
                <a:latin typeface="LM Sans 10"/>
                <a:cs typeface="LM Sans 10"/>
              </a:rPr>
              <a:t> </a:t>
            </a:r>
            <a:r>
              <a:rPr sz="700" spc="-30" dirty="0" err="1">
                <a:latin typeface="LM Sans 10"/>
                <a:cs typeface="LM Sans 10"/>
              </a:rPr>
              <a:t>espec</a:t>
            </a:r>
            <a:r>
              <a:rPr lang="pt-BR" sz="700" spc="-30" dirty="0">
                <a:latin typeface="LM Sans 10"/>
                <a:cs typeface="LM Sans 10"/>
              </a:rPr>
              <a:t>í</a:t>
            </a:r>
            <a:r>
              <a:rPr sz="700" spc="-30" dirty="0" err="1">
                <a:latin typeface="LM Sans 10"/>
                <a:cs typeface="LM Sans 10"/>
              </a:rPr>
              <a:t>fica</a:t>
            </a:r>
            <a:endParaRPr sz="700" dirty="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5561" y="1380708"/>
            <a:ext cx="1236980" cy="359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2560" marR="5080" indent="-150495">
              <a:lnSpc>
                <a:spcPct val="101800"/>
              </a:lnSpc>
              <a:spcBef>
                <a:spcPts val="160"/>
              </a:spcBef>
            </a:pPr>
            <a:r>
              <a:rPr sz="700" dirty="0">
                <a:latin typeface="LM Sans 10"/>
                <a:cs typeface="LM Sans 10"/>
              </a:rPr>
              <a:t>(b) </a:t>
            </a:r>
            <a:r>
              <a:rPr lang="pt-BR" sz="700" spc="-45" dirty="0" err="1">
                <a:latin typeface="LM Sans 10"/>
                <a:cs typeface="LM Sans 10"/>
              </a:rPr>
              <a:t>Sálario</a:t>
            </a:r>
            <a:r>
              <a:rPr sz="700" spc="-45" dirty="0">
                <a:latin typeface="LM Sans 10"/>
                <a:cs typeface="LM Sans 10"/>
              </a:rPr>
              <a:t> </a:t>
            </a:r>
            <a:r>
              <a:rPr sz="700" spc="-5" dirty="0">
                <a:latin typeface="LM Sans 10"/>
                <a:cs typeface="LM Sans 10"/>
              </a:rPr>
              <a:t>bruto </a:t>
            </a:r>
            <a:r>
              <a:rPr sz="700" dirty="0">
                <a:latin typeface="LM Sans 10"/>
                <a:cs typeface="LM Sans 10"/>
              </a:rPr>
              <a:t>diferente </a:t>
            </a:r>
            <a:r>
              <a:rPr sz="700" spc="5" dirty="0">
                <a:latin typeface="LM Sans 10"/>
                <a:cs typeface="LM Sans 10"/>
              </a:rPr>
              <a:t>pois  </a:t>
            </a:r>
            <a:r>
              <a:rPr sz="700" dirty="0">
                <a:latin typeface="LM Sans 10"/>
                <a:cs typeface="LM Sans 10"/>
              </a:rPr>
              <a:t>deve ser considerado o </a:t>
            </a:r>
            <a:r>
              <a:rPr sz="700" spc="-60" dirty="0">
                <a:latin typeface="LM Sans 10"/>
                <a:cs typeface="LM Sans 10"/>
              </a:rPr>
              <a:t>aux</a:t>
            </a:r>
            <a:r>
              <a:rPr lang="pt-BR" sz="700" spc="-60" dirty="0">
                <a:latin typeface="LM Sans 10"/>
                <a:cs typeface="LM Sans 10"/>
              </a:rPr>
              <a:t>í</a:t>
            </a:r>
            <a:r>
              <a:rPr sz="700" spc="-60" dirty="0">
                <a:latin typeface="LM Sans 10"/>
                <a:cs typeface="LM Sans 10"/>
              </a:rPr>
              <a:t>-  </a:t>
            </a:r>
            <a:r>
              <a:rPr sz="700" dirty="0" err="1">
                <a:latin typeface="LM Sans 10"/>
                <a:cs typeface="LM Sans 10"/>
              </a:rPr>
              <a:t>lio</a:t>
            </a:r>
            <a:r>
              <a:rPr sz="700" spc="-5" dirty="0">
                <a:latin typeface="LM Sans 10"/>
                <a:cs typeface="LM Sans 10"/>
              </a:rPr>
              <a:t> </a:t>
            </a:r>
            <a:r>
              <a:rPr sz="700" spc="-65" dirty="0" err="1">
                <a:latin typeface="LM Sans 10"/>
                <a:cs typeface="LM Sans 10"/>
              </a:rPr>
              <a:t>educa</a:t>
            </a:r>
            <a:r>
              <a:rPr lang="pt-BR" sz="700" spc="-65" dirty="0" err="1">
                <a:latin typeface="LM Sans 10"/>
                <a:cs typeface="LM Sans 10"/>
              </a:rPr>
              <a:t>çã</a:t>
            </a:r>
            <a:r>
              <a:rPr sz="700" spc="-65" dirty="0">
                <a:latin typeface="LM Sans 10"/>
                <a:cs typeface="LM Sans 10"/>
              </a:rPr>
              <a:t>o</a:t>
            </a:r>
            <a:endParaRPr sz="700" dirty="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5561" y="1857388"/>
            <a:ext cx="1202690" cy="2276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2560" marR="5080" indent="-150495">
              <a:lnSpc>
                <a:spcPct val="102299"/>
              </a:lnSpc>
              <a:spcBef>
                <a:spcPts val="90"/>
              </a:spcBef>
            </a:pPr>
            <a:r>
              <a:rPr sz="700" dirty="0">
                <a:latin typeface="LM Sans 10"/>
                <a:cs typeface="LM Sans 10"/>
              </a:rPr>
              <a:t>(c) Desconto </a:t>
            </a:r>
            <a:r>
              <a:rPr sz="700" dirty="0" err="1">
                <a:latin typeface="LM Sans 10"/>
                <a:cs typeface="LM Sans 10"/>
              </a:rPr>
              <a:t>diferente</a:t>
            </a:r>
            <a:r>
              <a:rPr sz="700" dirty="0">
                <a:latin typeface="LM Sans 10"/>
                <a:cs typeface="LM Sans 10"/>
              </a:rPr>
              <a:t> </a:t>
            </a:r>
            <a:r>
              <a:rPr sz="700" spc="-90" dirty="0">
                <a:latin typeface="LM Sans 10"/>
                <a:cs typeface="LM Sans 10"/>
              </a:rPr>
              <a:t>n</a:t>
            </a:r>
            <a:r>
              <a:rPr lang="pt-BR" sz="700" spc="-90" dirty="0">
                <a:latin typeface="LM Sans 10"/>
                <a:cs typeface="LM Sans 10"/>
              </a:rPr>
              <a:t>ã</a:t>
            </a:r>
            <a:r>
              <a:rPr sz="700" spc="-90" dirty="0">
                <a:latin typeface="LM Sans 10"/>
                <a:cs typeface="LM Sans 10"/>
              </a:rPr>
              <a:t>o </a:t>
            </a:r>
            <a:r>
              <a:rPr sz="700" dirty="0">
                <a:latin typeface="LM Sans 10"/>
                <a:cs typeface="LM Sans 10"/>
              </a:rPr>
              <a:t>efe-  tuado no </a:t>
            </a:r>
            <a:r>
              <a:rPr sz="700" spc="-45" dirty="0">
                <a:latin typeface="LM Sans 10"/>
                <a:cs typeface="LM Sans 10"/>
              </a:rPr>
              <a:t>aux</a:t>
            </a:r>
            <a:r>
              <a:rPr lang="pt-BR" sz="700" spc="-45" dirty="0">
                <a:latin typeface="LM Sans 10"/>
                <a:cs typeface="LM Sans 10"/>
              </a:rPr>
              <a:t>í</a:t>
            </a:r>
            <a:r>
              <a:rPr sz="700" spc="-45" dirty="0" err="1">
                <a:latin typeface="LM Sans 10"/>
                <a:cs typeface="LM Sans 10"/>
              </a:rPr>
              <a:t>lio</a:t>
            </a:r>
            <a:r>
              <a:rPr sz="700" spc="-30" dirty="0">
                <a:latin typeface="LM Sans 10"/>
                <a:cs typeface="LM Sans 10"/>
              </a:rPr>
              <a:t> </a:t>
            </a:r>
            <a:r>
              <a:rPr sz="700" spc="-65" dirty="0" err="1">
                <a:latin typeface="LM Sans 10"/>
                <a:cs typeface="LM Sans 10"/>
              </a:rPr>
              <a:t>educa</a:t>
            </a:r>
            <a:r>
              <a:rPr lang="pt-BR" sz="700" spc="-65" dirty="0" err="1">
                <a:latin typeface="LM Sans 10"/>
                <a:cs typeface="LM Sans 10"/>
              </a:rPr>
              <a:t>çã</a:t>
            </a:r>
            <a:r>
              <a:rPr sz="700" spc="-65" dirty="0">
                <a:latin typeface="LM Sans 10"/>
                <a:cs typeface="LM Sans 10"/>
              </a:rPr>
              <a:t>o</a:t>
            </a:r>
            <a:endParaRPr sz="700" dirty="0">
              <a:latin typeface="LM Sans 10"/>
              <a:cs typeface="LM Sans 1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8B73AF3-A774-4C05-9945-93220B35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73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Sobreposi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 dirty="0"/>
              <a:t>s</a:t>
            </a:r>
            <a:r>
              <a:rPr spc="90" dirty="0"/>
              <a:t> </a:t>
            </a:r>
            <a:r>
              <a:rPr spc="10" dirty="0"/>
              <a:t>(IV)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246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2788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83302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3872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432" y="641221"/>
            <a:ext cx="4185920" cy="20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5565" marR="95885">
              <a:lnSpc>
                <a:spcPct val="102600"/>
              </a:lnSpc>
              <a:spcBef>
                <a:spcPts val="55"/>
              </a:spcBef>
            </a:pPr>
            <a:r>
              <a:rPr lang="pt-BR" sz="1100" spc="-190" dirty="0">
                <a:latin typeface="LM Sans 10"/>
                <a:cs typeface="LM Sans 10"/>
              </a:rPr>
              <a:t>Há    </a:t>
            </a:r>
            <a:r>
              <a:rPr sz="1100" spc="-80" dirty="0" err="1">
                <a:latin typeface="LM Sans 10"/>
                <a:cs typeface="LM Sans 10"/>
              </a:rPr>
              <a:t>sobreposi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quando a </a:t>
            </a:r>
            <a:r>
              <a:rPr sz="1100" spc="-5" dirty="0">
                <a:latin typeface="LM Sans 10"/>
                <a:cs typeface="LM Sans 10"/>
              </a:rPr>
              <a:t>correspondente </a:t>
            </a:r>
            <a:r>
              <a:rPr sz="1100" spc="-15" dirty="0">
                <a:latin typeface="LM Sans 10"/>
                <a:cs typeface="LM Sans 10"/>
              </a:rPr>
              <a:t>tarefa </a:t>
            </a:r>
            <a:r>
              <a:rPr sz="1100" spc="-5" dirty="0">
                <a:latin typeface="LM Sans 10"/>
                <a:cs typeface="LM Sans 10"/>
              </a:rPr>
              <a:t>deve  ser </a:t>
            </a:r>
            <a:r>
              <a:rPr sz="1100" spc="-10" dirty="0">
                <a:latin typeface="LM Sans 10"/>
                <a:cs typeface="LM Sans 10"/>
              </a:rPr>
              <a:t>executada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maneira </a:t>
            </a:r>
            <a:r>
              <a:rPr sz="1100" spc="-5" dirty="0">
                <a:latin typeface="LM Sans 10"/>
                <a:cs typeface="LM Sans 10"/>
              </a:rPr>
              <a:t>diferente </a:t>
            </a:r>
            <a:r>
              <a:rPr sz="1100" spc="-10" dirty="0">
                <a:latin typeface="LM Sans 10"/>
                <a:cs typeface="LM Sans 10"/>
              </a:rPr>
              <a:t>na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subclasse</a:t>
            </a:r>
            <a:endParaRPr sz="1100" dirty="0">
              <a:latin typeface="LM Sans 10"/>
              <a:cs typeface="LM Sans 10"/>
            </a:endParaRPr>
          </a:p>
          <a:p>
            <a:pPr marL="76200" marR="68580">
              <a:lnSpc>
                <a:spcPct val="102600"/>
              </a:lnSpc>
            </a:pPr>
            <a:endParaRPr lang="pt-BR" sz="1100" dirty="0">
              <a:latin typeface="LM Sans 10"/>
              <a:cs typeface="LM Sans 10"/>
            </a:endParaRPr>
          </a:p>
          <a:p>
            <a:pPr marL="76200" marR="68580">
              <a:lnSpc>
                <a:spcPct val="102600"/>
              </a:lnSpc>
            </a:pPr>
            <a:r>
              <a:rPr lang="pt-BR" sz="1100" spc="-10" dirty="0">
                <a:latin typeface="LM Sans 10"/>
                <a:cs typeface="LM Sans 10"/>
              </a:rPr>
              <a:t>É necessário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redefinido </a:t>
            </a:r>
            <a:r>
              <a:rPr sz="1100" spc="-5" dirty="0">
                <a:latin typeface="LM Sans 10"/>
                <a:cs typeface="LM Sans 10"/>
              </a:rPr>
              <a:t>tenha </a:t>
            </a:r>
            <a:r>
              <a:rPr sz="1100" spc="-10" dirty="0">
                <a:latin typeface="LM Sans 10"/>
                <a:cs typeface="LM Sans 10"/>
              </a:rPr>
              <a:t>a mesma </a:t>
            </a:r>
            <a:r>
              <a:rPr sz="1100" spc="-5" dirty="0">
                <a:latin typeface="LM Sans 10"/>
                <a:cs typeface="LM Sans 10"/>
              </a:rPr>
              <a:t>assinatura </a:t>
            </a:r>
            <a:r>
              <a:rPr sz="1100" spc="-10" dirty="0">
                <a:latin typeface="LM Sans 10"/>
                <a:cs typeface="LM Sans 10"/>
              </a:rPr>
              <a:t>do que  </a:t>
            </a:r>
            <a:r>
              <a:rPr sz="1100" spc="-114" dirty="0" err="1">
                <a:latin typeface="LM Sans 10"/>
                <a:cs typeface="LM Sans 10"/>
              </a:rPr>
              <a:t>est</a:t>
            </a:r>
            <a:r>
              <a:rPr lang="pt-BR" sz="1100" spc="-114" dirty="0">
                <a:latin typeface="LM Sans 10"/>
                <a:cs typeface="LM Sans 10"/>
              </a:rPr>
              <a:t>á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sendo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sobreposto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75565" marR="372110">
              <a:lnSpc>
                <a:spcPct val="102699"/>
              </a:lnSpc>
            </a:pPr>
            <a:r>
              <a:rPr sz="1100" spc="-5" dirty="0" err="1">
                <a:latin typeface="LM Sans 10"/>
                <a:cs typeface="LM Sans 10"/>
              </a:rPr>
              <a:t>Dois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75" dirty="0">
                <a:latin typeface="LM Sans 10"/>
                <a:cs typeface="LM Sans 10"/>
              </a:rPr>
              <a:t>método</a:t>
            </a:r>
            <a:r>
              <a:rPr sz="1100" spc="-75" dirty="0">
                <a:latin typeface="LM Sans 10"/>
                <a:cs typeface="LM Sans 10"/>
              </a:rPr>
              <a:t>s </a:t>
            </a:r>
            <a:r>
              <a:rPr sz="1100" spc="-145" dirty="0">
                <a:latin typeface="LM Sans 10"/>
                <a:cs typeface="LM Sans 10"/>
              </a:rPr>
              <a:t>t</a:t>
            </a:r>
            <a:r>
              <a:rPr lang="pt-BR" sz="1100" spc="-145" dirty="0">
                <a:latin typeface="LM Sans 10"/>
                <a:cs typeface="LM Sans 10"/>
              </a:rPr>
              <a:t>ê</a:t>
            </a:r>
            <a:r>
              <a:rPr sz="1100" spc="-145" dirty="0">
                <a:latin typeface="LM Sans 10"/>
                <a:cs typeface="LM Sans 10"/>
              </a:rPr>
              <a:t>m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mesma assinatura </a:t>
            </a:r>
            <a:r>
              <a:rPr sz="1100" spc="-5" dirty="0">
                <a:latin typeface="LM Sans 10"/>
                <a:cs typeface="LM Sans 10"/>
              </a:rPr>
              <a:t>se tiverem o </a:t>
            </a:r>
            <a:r>
              <a:rPr sz="1100" spc="-10" dirty="0">
                <a:latin typeface="LM Sans 10"/>
                <a:cs typeface="LM Sans 10"/>
              </a:rPr>
              <a:t>mesmo </a:t>
            </a:r>
            <a:r>
              <a:rPr sz="1100" spc="-5" dirty="0">
                <a:latin typeface="LM Sans 10"/>
                <a:cs typeface="LM Sans 10"/>
              </a:rPr>
              <a:t>nome,  quantidade de </a:t>
            </a:r>
            <a:r>
              <a:rPr sz="1100" spc="-55" dirty="0">
                <a:latin typeface="LM Sans 10"/>
                <a:cs typeface="LM Sans 10"/>
              </a:rPr>
              <a:t>par</a:t>
            </a:r>
            <a:r>
              <a:rPr lang="pt-BR" sz="1100" spc="-55" dirty="0">
                <a:latin typeface="LM Sans 10"/>
                <a:cs typeface="LM Sans 10"/>
              </a:rPr>
              <a:t>â</a:t>
            </a:r>
            <a:r>
              <a:rPr sz="1100" spc="-55" dirty="0">
                <a:latin typeface="LM Sans 10"/>
                <a:cs typeface="LM Sans 10"/>
              </a:rPr>
              <a:t>metros, </a:t>
            </a:r>
            <a:r>
              <a:rPr sz="1100" spc="-5" dirty="0">
                <a:latin typeface="LM Sans 10"/>
                <a:cs typeface="LM Sans 10"/>
              </a:rPr>
              <a:t>sendo, </a:t>
            </a:r>
            <a:r>
              <a:rPr sz="1100" dirty="0">
                <a:latin typeface="LM Sans 10"/>
                <a:cs typeface="LM Sans 10"/>
              </a:rPr>
              <a:t>pela </a:t>
            </a:r>
            <a:r>
              <a:rPr sz="1100" spc="-10" dirty="0">
                <a:latin typeface="LM Sans 10"/>
                <a:cs typeface="LM Sans 10"/>
              </a:rPr>
              <a:t>ordem, </a:t>
            </a:r>
            <a:r>
              <a:rPr sz="1100" spc="-5" dirty="0">
                <a:latin typeface="LM Sans 10"/>
                <a:cs typeface="LM Sans 10"/>
              </a:rPr>
              <a:t>de mesmos </a:t>
            </a:r>
            <a:r>
              <a:rPr sz="1100" dirty="0">
                <a:latin typeface="LM Sans 10"/>
                <a:cs typeface="LM Sans 10"/>
              </a:rPr>
              <a:t>tipos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75565" marR="255270">
              <a:lnSpc>
                <a:spcPct val="102600"/>
              </a:lnSpc>
            </a:pPr>
            <a:r>
              <a:rPr sz="1100" spc="-114" dirty="0">
                <a:latin typeface="LM Sans 10"/>
                <a:cs typeface="LM Sans 10"/>
              </a:rPr>
              <a:t>Al</a:t>
            </a:r>
            <a:r>
              <a:rPr lang="pt-BR" sz="1100" spc="-114" dirty="0">
                <a:latin typeface="LM Sans 10"/>
                <a:cs typeface="LM Sans 10"/>
              </a:rPr>
              <a:t>e</a:t>
            </a:r>
            <a:r>
              <a:rPr sz="1100" spc="-114" dirty="0">
                <a:latin typeface="LM Sans 10"/>
                <a:cs typeface="LM Sans 10"/>
              </a:rPr>
              <a:t>m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75" dirty="0" err="1">
                <a:latin typeface="LM Sans 10"/>
                <a:cs typeface="LM Sans 10"/>
              </a:rPr>
              <a:t>sobreposi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o, </a:t>
            </a:r>
            <a:r>
              <a:rPr lang="pt-BR" sz="1100" spc="-5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 possibilita </a:t>
            </a:r>
            <a:r>
              <a:rPr sz="1100" spc="-15" dirty="0">
                <a:latin typeface="LM Sans 10"/>
                <a:cs typeface="LM Sans 10"/>
              </a:rPr>
              <a:t>sobrecarga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overload </a:t>
            </a:r>
            <a:r>
              <a:rPr sz="1100" spc="-5" dirty="0">
                <a:latin typeface="LM Sans 10"/>
                <a:cs typeface="LM Sans 10"/>
              </a:rPr>
              <a:t>) de  </a:t>
            </a:r>
            <a:r>
              <a:rPr lang="pt-BR" sz="1100" spc="-65" dirty="0">
                <a:latin typeface="LM Sans 10"/>
                <a:cs typeface="LM Sans 10"/>
              </a:rPr>
              <a:t>método</a:t>
            </a:r>
            <a:r>
              <a:rPr sz="1100" spc="-65" dirty="0">
                <a:latin typeface="LM Sans 10"/>
                <a:cs typeface="LM Sans 10"/>
              </a:rPr>
              <a:t>s. </a:t>
            </a:r>
            <a:r>
              <a:rPr sz="1100" spc="-5" dirty="0">
                <a:latin typeface="LM Sans 10"/>
                <a:cs typeface="LM Sans 10"/>
              </a:rPr>
              <a:t>Neste caso, </a:t>
            </a:r>
            <a:r>
              <a:rPr sz="1100" spc="-10" dirty="0">
                <a:latin typeface="LM Sans 10"/>
                <a:cs typeface="LM Sans 10"/>
              </a:rPr>
              <a:t>ocorrem duas ou </a:t>
            </a:r>
            <a:r>
              <a:rPr sz="1100" spc="-5" dirty="0">
                <a:latin typeface="LM Sans 10"/>
                <a:cs typeface="LM Sans 10"/>
              </a:rPr>
              <a:t>mais </a:t>
            </a:r>
            <a:r>
              <a:rPr sz="1100" spc="-10" dirty="0">
                <a:latin typeface="LM Sans 10"/>
                <a:cs typeface="LM Sans 10"/>
              </a:rPr>
              <a:t>assinaturas </a:t>
            </a:r>
            <a:r>
              <a:rPr sz="1100" spc="-5" dirty="0">
                <a:latin typeface="LM Sans 10"/>
                <a:cs typeface="LM Sans 10"/>
              </a:rPr>
              <a:t>diferentes  (veremos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seguir)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183308-5C32-4EBC-B276-1AD9E7401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250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 err="1"/>
              <a:t>Sobreposi</a:t>
            </a:r>
            <a:r>
              <a:rPr lang="pt-BR" spc="-85" dirty="0" err="1"/>
              <a:t>çã</a:t>
            </a:r>
            <a:r>
              <a:rPr spc="-85" dirty="0"/>
              <a:t>o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 dirty="0"/>
              <a:t>s</a:t>
            </a:r>
            <a:r>
              <a:rPr spc="80" dirty="0"/>
              <a:t> </a:t>
            </a:r>
            <a:r>
              <a:rPr spc="15" dirty="0"/>
              <a:t>(V)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5178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39836"/>
            <a:ext cx="4041775" cy="280006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superclasse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</a:t>
            </a:r>
            <a:r>
              <a:rPr sz="1100" spc="-5" dirty="0" err="1">
                <a:latin typeface="LM Sans 10"/>
                <a:cs typeface="LM Sans 10"/>
              </a:rPr>
              <a:t>acessado</a:t>
            </a:r>
            <a:endParaRPr sz="11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10" dirty="0">
                <a:latin typeface="LM Mono 10"/>
                <a:cs typeface="LM Mono 10"/>
              </a:rPr>
              <a:t>Funcionario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Mono 10"/>
                <a:cs typeface="LM Mono 10"/>
              </a:rPr>
              <a:t>Forneca</a:t>
            </a:r>
            <a:r>
              <a:rPr lang="pt-BR" sz="1100" spc="-5" dirty="0" err="1">
                <a:latin typeface="LM Mono 10"/>
                <a:cs typeface="LM Mono 10"/>
              </a:rPr>
              <a:t>Sálario</a:t>
            </a:r>
            <a:r>
              <a:rPr sz="1100" spc="-5" dirty="0" err="1">
                <a:latin typeface="LM Mono 10"/>
                <a:cs typeface="LM Mono 10"/>
              </a:rPr>
              <a:t>Bruto</a:t>
            </a:r>
            <a:r>
              <a:rPr sz="1100" spc="-5" dirty="0">
                <a:latin typeface="LM Mono 10"/>
                <a:cs typeface="LM Mono 10"/>
              </a:rPr>
              <a:t>()</a:t>
            </a:r>
            <a:r>
              <a:rPr sz="1100" spc="-165" dirty="0">
                <a:latin typeface="LM Mono 10"/>
                <a:cs typeface="LM Mono 10"/>
              </a:rPr>
              <a:t> </a:t>
            </a:r>
            <a:r>
              <a:rPr lang="pt-BR" sz="1100" spc="-180" dirty="0">
                <a:latin typeface="LM Sans 10"/>
                <a:cs typeface="LM Mono 10"/>
              </a:rPr>
              <a:t>é : </a:t>
            </a:r>
            <a:endParaRPr sz="1100" dirty="0">
              <a:latin typeface="LM Sans 10"/>
              <a:cs typeface="LM Sans 10"/>
            </a:endParaRPr>
          </a:p>
          <a:p>
            <a:pPr marL="661670" marR="986790" indent="-319405">
              <a:lnSpc>
                <a:spcPct val="100000"/>
              </a:lnSpc>
              <a:spcBef>
                <a:spcPts val="495"/>
              </a:spcBef>
            </a:pPr>
            <a:r>
              <a:rPr lang="pt-BR" sz="1000" spc="70" dirty="0">
                <a:solidFill>
                  <a:srgbClr val="006600"/>
                </a:solidFill>
                <a:latin typeface="LM Mono 10"/>
                <a:cs typeface="LM Mono 10"/>
              </a:rPr>
              <a:t>d</a:t>
            </a:r>
            <a:r>
              <a:rPr sz="1000" spc="70" dirty="0" err="1">
                <a:solidFill>
                  <a:srgbClr val="006600"/>
                </a:solidFill>
                <a:latin typeface="LM Mono 10"/>
                <a:cs typeface="LM Mono 10"/>
              </a:rPr>
              <a:t>ouble</a:t>
            </a:r>
            <a:r>
              <a:rPr lang="pt-BR" sz="1000" spc="7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lang="pt-BR" sz="1000" spc="70" dirty="0" err="1">
                <a:solidFill>
                  <a:srgbClr val="0000FF"/>
                </a:solidFill>
                <a:latin typeface="LM Mono 10"/>
                <a:cs typeface="LM Mono 10"/>
              </a:rPr>
              <a:t>Funcionario</a:t>
            </a:r>
            <a:r>
              <a:rPr lang="pt-BR" sz="1000" spc="70" dirty="0">
                <a:solidFill>
                  <a:srgbClr val="0000FF"/>
                </a:solidFill>
                <a:latin typeface="LM Mono 10"/>
                <a:cs typeface="LM Mono 10"/>
              </a:rPr>
              <a:t>::f</a:t>
            </a:r>
            <a:r>
              <a:rPr sz="1000" spc="70" dirty="0" err="1">
                <a:solidFill>
                  <a:srgbClr val="0000FF"/>
                </a:solidFill>
                <a:latin typeface="LM Mono 10"/>
                <a:cs typeface="LM Mono 10"/>
              </a:rPr>
              <a:t>orneca</a:t>
            </a:r>
            <a:r>
              <a:rPr sz="1000" spc="-43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spc="75" dirty="0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sz="1000" spc="-4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Bruto</a:t>
            </a:r>
            <a:r>
              <a:rPr sz="1000" spc="60" dirty="0">
                <a:latin typeface="LM Mono 10"/>
                <a:cs typeface="LM Mono 10"/>
              </a:rPr>
              <a:t>()</a:t>
            </a:r>
            <a:r>
              <a:rPr sz="1000" spc="22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{  </a:t>
            </a:r>
            <a:r>
              <a:rPr sz="1000" spc="65" dirty="0">
                <a:solidFill>
                  <a:srgbClr val="006600"/>
                </a:solidFill>
                <a:latin typeface="LM Mono 10"/>
                <a:cs typeface="LM Mono 10"/>
              </a:rPr>
              <a:t>return</a:t>
            </a:r>
            <a:r>
              <a:rPr lang="pt-BR" sz="1000" spc="6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1000" spc="65" dirty="0" err="1">
                <a:solidFill>
                  <a:srgbClr val="0000FF"/>
                </a:solidFill>
                <a:latin typeface="LM Mono 10"/>
                <a:cs typeface="LM Mono 10"/>
              </a:rPr>
              <a:t>sal</a:t>
            </a:r>
            <a:r>
              <a:rPr sz="1000" spc="65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1000" spc="-4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Base</a:t>
            </a:r>
            <a:r>
              <a:rPr lang="pt-BR" sz="10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latin typeface="LM Mono 10"/>
                <a:cs typeface="LM Mono 10"/>
              </a:rPr>
              <a:t>+</a:t>
            </a:r>
            <a:r>
              <a:rPr lang="pt-BR" sz="1000" spc="60" dirty="0">
                <a:latin typeface="LM Mono 10"/>
                <a:cs typeface="LM Mono 10"/>
              </a:rPr>
              <a:t> </a:t>
            </a:r>
            <a:r>
              <a:rPr sz="1000" spc="60" dirty="0" err="1">
                <a:solidFill>
                  <a:srgbClr val="0000FF"/>
                </a:solidFill>
                <a:latin typeface="LM Mono 10"/>
                <a:cs typeface="LM Mono 10"/>
              </a:rPr>
              <a:t>grat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1000" spc="-43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50" dirty="0">
                <a:solidFill>
                  <a:srgbClr val="0000FF"/>
                </a:solidFill>
                <a:latin typeface="LM Mono 10"/>
                <a:cs typeface="LM Mono 10"/>
              </a:rPr>
              <a:t>Prod</a:t>
            </a:r>
            <a:r>
              <a:rPr sz="1000" spc="50" dirty="0">
                <a:latin typeface="LM Mono 10"/>
                <a:cs typeface="LM Mono 10"/>
              </a:rPr>
              <a:t>;</a:t>
            </a:r>
            <a:endParaRPr sz="1000" dirty="0">
              <a:latin typeface="LM Mono 10"/>
              <a:cs typeface="LM Mono 10"/>
            </a:endParaRPr>
          </a:p>
          <a:p>
            <a:pPr marL="337820">
              <a:lnSpc>
                <a:spcPts val="1190"/>
              </a:lnSpc>
            </a:pPr>
            <a:r>
              <a:rPr sz="1000" spc="-5" dirty="0">
                <a:latin typeface="LM Mono 10"/>
                <a:cs typeface="LM Mono 10"/>
              </a:rPr>
              <a:t>}</a:t>
            </a:r>
            <a:endParaRPr sz="1000" dirty="0">
              <a:latin typeface="LM Mono 10"/>
              <a:cs typeface="LM Mono 1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5" dirty="0">
                <a:latin typeface="LM Mono 10"/>
                <a:cs typeface="LM Mono 10"/>
              </a:rPr>
              <a:t>Chefe</a:t>
            </a:r>
            <a:r>
              <a:rPr sz="1100" spc="-5" dirty="0">
                <a:latin typeface="LM Sans 10"/>
                <a:cs typeface="LM Sans 10"/>
              </a:rPr>
              <a:t>, o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Mono 10"/>
                <a:cs typeface="LM Mono 10"/>
              </a:rPr>
              <a:t>Forneca</a:t>
            </a:r>
            <a:r>
              <a:rPr lang="pt-BR" sz="1100" spc="-5" dirty="0" err="1">
                <a:latin typeface="LM Mono 10"/>
                <a:cs typeface="LM Mono 10"/>
              </a:rPr>
              <a:t>Sálario</a:t>
            </a:r>
            <a:r>
              <a:rPr sz="1100" spc="-5" dirty="0" err="1">
                <a:latin typeface="LM Mono 10"/>
                <a:cs typeface="LM Mono 10"/>
              </a:rPr>
              <a:t>Bruto</a:t>
            </a:r>
            <a:r>
              <a:rPr sz="1100" spc="-5" dirty="0">
                <a:latin typeface="LM Mono 10"/>
                <a:cs typeface="LM Mono 10"/>
              </a:rPr>
              <a:t>()</a:t>
            </a:r>
            <a:r>
              <a:rPr sz="1100" spc="-185" dirty="0">
                <a:latin typeface="LM Mono 10"/>
                <a:cs typeface="LM Mono 10"/>
              </a:rPr>
              <a:t> </a:t>
            </a:r>
            <a:r>
              <a:rPr lang="pt-BR" sz="1100" spc="-185" dirty="0">
                <a:latin typeface="LM Mono 10"/>
                <a:cs typeface="LM Mono 10"/>
              </a:rPr>
              <a:t>é</a:t>
            </a:r>
            <a:r>
              <a:rPr lang="pt-BR" sz="1100" spc="-180" dirty="0">
                <a:latin typeface="LM Sans 10"/>
                <a:cs typeface="LM Sans 10"/>
              </a:rPr>
              <a:t> </a:t>
            </a:r>
            <a:r>
              <a:rPr sz="1100" spc="-180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661670" marR="556895" indent="-319405">
              <a:lnSpc>
                <a:spcPct val="100000"/>
              </a:lnSpc>
              <a:spcBef>
                <a:spcPts val="495"/>
              </a:spcBef>
            </a:pPr>
            <a:r>
              <a:rPr lang="pt-BR" sz="1000" spc="70" dirty="0">
                <a:solidFill>
                  <a:srgbClr val="006600"/>
                </a:solidFill>
                <a:latin typeface="LM Mono 10"/>
                <a:cs typeface="LM Mono 10"/>
              </a:rPr>
              <a:t>d</a:t>
            </a:r>
            <a:r>
              <a:rPr sz="1000" spc="70" dirty="0" err="1">
                <a:solidFill>
                  <a:srgbClr val="006600"/>
                </a:solidFill>
                <a:latin typeface="LM Mono 10"/>
                <a:cs typeface="LM Mono 10"/>
              </a:rPr>
              <a:t>ouble</a:t>
            </a:r>
            <a:r>
              <a:rPr lang="pt-BR" sz="1000" spc="70" dirty="0">
                <a:solidFill>
                  <a:srgbClr val="0000FF"/>
                </a:solidFill>
                <a:latin typeface="LM Mono 10"/>
                <a:cs typeface="LM Mono 10"/>
              </a:rPr>
              <a:t> Chefe::f</a:t>
            </a:r>
            <a:r>
              <a:rPr sz="1000" spc="70" dirty="0" err="1">
                <a:solidFill>
                  <a:srgbClr val="0000FF"/>
                </a:solidFill>
                <a:latin typeface="LM Mono 10"/>
                <a:cs typeface="LM Mono 10"/>
              </a:rPr>
              <a:t>orneca</a:t>
            </a:r>
            <a:r>
              <a:rPr lang="pt-BR" sz="1000" spc="75" dirty="0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sz="1000" spc="60" dirty="0" err="1">
                <a:solidFill>
                  <a:srgbClr val="0000FF"/>
                </a:solidFill>
                <a:latin typeface="LM Mono 10"/>
                <a:cs typeface="LM Mono 10"/>
              </a:rPr>
              <a:t>Bruto</a:t>
            </a:r>
            <a:r>
              <a:rPr sz="1000" spc="60" dirty="0">
                <a:latin typeface="LM Mono 10"/>
                <a:cs typeface="LM Mono 10"/>
              </a:rPr>
              <a:t>() </a:t>
            </a:r>
            <a:r>
              <a:rPr sz="1000" spc="-5" dirty="0">
                <a:latin typeface="LM Mono 10"/>
                <a:cs typeface="LM Mono 10"/>
              </a:rPr>
              <a:t>{  </a:t>
            </a:r>
            <a:endParaRPr lang="pt-BR" sz="1000" spc="-5" dirty="0">
              <a:latin typeface="LM Mono 10"/>
              <a:cs typeface="LM Mono 10"/>
            </a:endParaRPr>
          </a:p>
          <a:p>
            <a:pPr marL="661670" marR="556895" indent="-319405">
              <a:lnSpc>
                <a:spcPct val="100000"/>
              </a:lnSpc>
              <a:spcBef>
                <a:spcPts val="495"/>
              </a:spcBef>
            </a:pPr>
            <a:r>
              <a:rPr lang="pt-BR" sz="1000" spc="65" dirty="0">
                <a:solidFill>
                  <a:srgbClr val="006600"/>
                </a:solidFill>
                <a:latin typeface="LM Mono 10"/>
                <a:cs typeface="LM Mono 10"/>
              </a:rPr>
              <a:t>	</a:t>
            </a:r>
            <a:r>
              <a:rPr sz="1000" spc="65" dirty="0">
                <a:solidFill>
                  <a:srgbClr val="006600"/>
                </a:solidFill>
                <a:latin typeface="LM Mono 10"/>
                <a:cs typeface="LM Mono 10"/>
              </a:rPr>
              <a:t>return</a:t>
            </a:r>
            <a:r>
              <a:rPr lang="pt-BR" sz="1000" spc="6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1000" spc="65" dirty="0" err="1">
                <a:solidFill>
                  <a:srgbClr val="0000FF"/>
                </a:solidFill>
                <a:latin typeface="LM Mono 10"/>
                <a:cs typeface="LM Mono 10"/>
              </a:rPr>
              <a:t>sal</a:t>
            </a:r>
            <a:r>
              <a:rPr sz="1000" spc="65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1000" spc="-44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Base</a:t>
            </a:r>
            <a:r>
              <a:rPr lang="pt-BR" sz="10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latin typeface="LM Mono 10"/>
                <a:cs typeface="LM Mono 10"/>
              </a:rPr>
              <a:t>+</a:t>
            </a:r>
            <a:r>
              <a:rPr lang="pt-BR" sz="1000" spc="60" dirty="0">
                <a:latin typeface="LM Mono 10"/>
                <a:cs typeface="LM Mono 10"/>
              </a:rPr>
              <a:t> </a:t>
            </a:r>
            <a:r>
              <a:rPr sz="1000" spc="60" dirty="0" err="1">
                <a:solidFill>
                  <a:srgbClr val="0000FF"/>
                </a:solidFill>
                <a:latin typeface="LM Mono 10"/>
                <a:cs typeface="LM Mono 10"/>
              </a:rPr>
              <a:t>grat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1000" spc="-4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Prod</a:t>
            </a:r>
            <a:r>
              <a:rPr lang="pt-BR" sz="10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0" dirty="0">
                <a:latin typeface="LM Mono 10"/>
                <a:cs typeface="LM Mono 10"/>
              </a:rPr>
              <a:t>+</a:t>
            </a:r>
            <a:r>
              <a:rPr lang="pt-BR" sz="1000" spc="60" dirty="0">
                <a:latin typeface="LM Mono 10"/>
                <a:cs typeface="LM Mono 10"/>
              </a:rPr>
              <a:t> </a:t>
            </a:r>
            <a:r>
              <a:rPr sz="1000" spc="60" dirty="0" err="1">
                <a:solidFill>
                  <a:srgbClr val="0000FF"/>
                </a:solidFill>
                <a:latin typeface="LM Mono 10"/>
                <a:cs typeface="LM Mono 10"/>
              </a:rPr>
              <a:t>grat</a:t>
            </a:r>
            <a:r>
              <a:rPr sz="1000" spc="60" dirty="0">
                <a:solidFill>
                  <a:srgbClr val="0000FF"/>
                </a:solidFill>
                <a:latin typeface="LM Mono 10"/>
                <a:cs typeface="LM Mono 10"/>
              </a:rPr>
              <a:t>_</a:t>
            </a:r>
            <a:r>
              <a:rPr sz="1000" spc="-4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5" dirty="0">
                <a:solidFill>
                  <a:srgbClr val="0000FF"/>
                </a:solidFill>
                <a:latin typeface="LM Mono 10"/>
                <a:cs typeface="LM Mono 10"/>
              </a:rPr>
              <a:t>Chefia</a:t>
            </a:r>
            <a:r>
              <a:rPr sz="1000" spc="65" dirty="0">
                <a:latin typeface="LM Mono 10"/>
                <a:cs typeface="LM Mono 10"/>
              </a:rPr>
              <a:t>;</a:t>
            </a:r>
            <a:endParaRPr sz="1000" dirty="0">
              <a:latin typeface="LM Mono 10"/>
              <a:cs typeface="LM Mono 10"/>
            </a:endParaRPr>
          </a:p>
          <a:p>
            <a:pPr marL="337820">
              <a:lnSpc>
                <a:spcPts val="1190"/>
              </a:lnSpc>
            </a:pPr>
            <a:r>
              <a:rPr sz="1000" spc="-5" dirty="0">
                <a:latin typeface="LM Mono 10"/>
                <a:cs typeface="LM Mono 10"/>
              </a:rPr>
              <a:t>}</a:t>
            </a:r>
            <a:endParaRPr sz="1000" dirty="0">
              <a:latin typeface="LM Mono 10"/>
              <a:cs typeface="LM Mono 10"/>
            </a:endParaRPr>
          </a:p>
          <a:p>
            <a:pPr marL="12700" marR="5080">
              <a:lnSpc>
                <a:spcPct val="102600"/>
              </a:lnSpc>
              <a:spcBef>
                <a:spcPts val="715"/>
              </a:spcBef>
            </a:pPr>
            <a:r>
              <a:rPr sz="1100" spc="-5" dirty="0">
                <a:latin typeface="LM Sans 10"/>
                <a:cs typeface="LM Sans 10"/>
              </a:rPr>
              <a:t>Logo,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5" dirty="0">
                <a:latin typeface="LM Mono 10"/>
                <a:cs typeface="LM Mono 10"/>
              </a:rPr>
              <a:t>Chefe</a:t>
            </a:r>
            <a:r>
              <a:rPr sz="1100" spc="-5" dirty="0">
                <a:latin typeface="LM Sans 10"/>
                <a:cs typeface="LM Sans 10"/>
              </a:rPr>
              <a:t>, o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Mono 10"/>
                <a:cs typeface="LM Mono 10"/>
              </a:rPr>
              <a:t>Forneca</a:t>
            </a:r>
            <a:r>
              <a:rPr lang="pt-BR" sz="1100" spc="-5" dirty="0" err="1">
                <a:latin typeface="LM Mono 10"/>
                <a:cs typeface="LM Mono 10"/>
              </a:rPr>
              <a:t>Sálario</a:t>
            </a:r>
            <a:r>
              <a:rPr sz="1100" spc="-5" dirty="0" err="1">
                <a:latin typeface="LM Mono 10"/>
                <a:cs typeface="LM Mono 10"/>
              </a:rPr>
              <a:t>Bruto</a:t>
            </a:r>
            <a:r>
              <a:rPr sz="1100" spc="-5" dirty="0">
                <a:latin typeface="LM Mono 10"/>
                <a:cs typeface="LM Mono 10"/>
              </a:rPr>
              <a:t>()</a:t>
            </a:r>
            <a:r>
              <a:rPr sz="1100" spc="-200" dirty="0">
                <a:latin typeface="LM Mono 10"/>
                <a:cs typeface="LM Mono 10"/>
              </a:rPr>
              <a:t> </a:t>
            </a:r>
            <a:r>
              <a:rPr lang="pt-BR" sz="1100" spc="-85" dirty="0">
                <a:latin typeface="LM Sans 10"/>
                <a:cs typeface="LM Sans 10"/>
              </a:rPr>
              <a:t>também</a:t>
            </a:r>
            <a:r>
              <a:rPr sz="1100" spc="-85" dirty="0">
                <a:latin typeface="LM Sans 10"/>
                <a:cs typeface="LM Sans 10"/>
              </a:rPr>
              <a:t>  </a:t>
            </a:r>
            <a:r>
              <a:rPr sz="1100" spc="10" dirty="0">
                <a:latin typeface="LM Sans 10"/>
                <a:cs typeface="LM Sans 10"/>
              </a:rPr>
              <a:t>pode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ser:</a:t>
            </a:r>
            <a:endParaRPr sz="1100" dirty="0">
              <a:latin typeface="LM Sans 10"/>
              <a:cs typeface="LM Sans 10"/>
            </a:endParaRPr>
          </a:p>
          <a:p>
            <a:pPr marL="661670" marR="680720" indent="-319405">
              <a:lnSpc>
                <a:spcPct val="100000"/>
              </a:lnSpc>
              <a:spcBef>
                <a:spcPts val="495"/>
              </a:spcBef>
            </a:pPr>
            <a:r>
              <a:rPr lang="pt-BR" sz="1000" spc="70" dirty="0">
                <a:solidFill>
                  <a:srgbClr val="006600"/>
                </a:solidFill>
                <a:latin typeface="LM Mono 10"/>
                <a:cs typeface="LM Mono 10"/>
              </a:rPr>
              <a:t>d</a:t>
            </a:r>
            <a:r>
              <a:rPr sz="1000" spc="70" dirty="0" err="1">
                <a:solidFill>
                  <a:srgbClr val="006600"/>
                </a:solidFill>
                <a:latin typeface="LM Mono 10"/>
                <a:cs typeface="LM Mono 10"/>
              </a:rPr>
              <a:t>ouble</a:t>
            </a:r>
            <a:r>
              <a:rPr lang="pt-BR" sz="1000" spc="7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lang="pt-BR" sz="1000" spc="70" dirty="0">
                <a:solidFill>
                  <a:srgbClr val="0000FF"/>
                </a:solidFill>
                <a:latin typeface="LM Mono 10"/>
                <a:cs typeface="LM Mono 10"/>
              </a:rPr>
              <a:t>Chefe::</a:t>
            </a:r>
            <a:r>
              <a:rPr sz="1000" spc="70" dirty="0" err="1">
                <a:solidFill>
                  <a:srgbClr val="0000FF"/>
                </a:solidFill>
                <a:latin typeface="LM Mono 10"/>
                <a:cs typeface="LM Mono 10"/>
              </a:rPr>
              <a:t>forneca</a:t>
            </a:r>
            <a:r>
              <a:rPr lang="pt-BR" sz="1000" spc="75" dirty="0" err="1">
                <a:solidFill>
                  <a:srgbClr val="0000FF"/>
                </a:solidFill>
                <a:latin typeface="LM Mono 10"/>
                <a:cs typeface="LM Mono 10"/>
              </a:rPr>
              <a:t>Sálario</a:t>
            </a:r>
            <a:r>
              <a:rPr sz="1000" spc="60" dirty="0" err="1">
                <a:solidFill>
                  <a:srgbClr val="0000FF"/>
                </a:solidFill>
                <a:latin typeface="LM Mono 10"/>
                <a:cs typeface="LM Mono 10"/>
              </a:rPr>
              <a:t>Bruto</a:t>
            </a:r>
            <a:r>
              <a:rPr sz="1000" spc="60" dirty="0">
                <a:latin typeface="LM Mono 10"/>
                <a:cs typeface="LM Mono 10"/>
              </a:rPr>
              <a:t>() </a:t>
            </a:r>
            <a:r>
              <a:rPr sz="1000" spc="-5" dirty="0">
                <a:latin typeface="LM Mono 10"/>
                <a:cs typeface="LM Mono 10"/>
              </a:rPr>
              <a:t>{  </a:t>
            </a:r>
            <a:endParaRPr lang="pt-BR" sz="1000" spc="-5" dirty="0">
              <a:latin typeface="LM Mono 10"/>
              <a:cs typeface="LM Mono 10"/>
            </a:endParaRPr>
          </a:p>
          <a:p>
            <a:pPr marL="661670" marR="680720" indent="-319405">
              <a:lnSpc>
                <a:spcPct val="100000"/>
              </a:lnSpc>
              <a:spcBef>
                <a:spcPts val="495"/>
              </a:spcBef>
            </a:pPr>
            <a:r>
              <a:rPr lang="pt-BR" sz="1000" spc="-5" dirty="0">
                <a:solidFill>
                  <a:srgbClr val="006600"/>
                </a:solidFill>
                <a:latin typeface="LM Mono 10"/>
                <a:cs typeface="LM Mono 10"/>
              </a:rPr>
              <a:t>           </a:t>
            </a:r>
            <a:r>
              <a:rPr sz="1000" spc="65" dirty="0">
                <a:solidFill>
                  <a:srgbClr val="006600"/>
                </a:solidFill>
                <a:latin typeface="LM Mono 10"/>
                <a:cs typeface="LM Mono 10"/>
              </a:rPr>
              <a:t>return</a:t>
            </a:r>
            <a:r>
              <a:rPr lang="pt-BR" sz="1000" spc="6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lang="pt-BR" sz="1000" spc="70" dirty="0" err="1">
                <a:solidFill>
                  <a:srgbClr val="0000FF"/>
                </a:solidFill>
                <a:latin typeface="LM Mono 10"/>
                <a:cs typeface="LM Mono 10"/>
              </a:rPr>
              <a:t>Funcionario</a:t>
            </a:r>
            <a:r>
              <a:rPr lang="pt-BR" sz="1000" spc="70" dirty="0">
                <a:solidFill>
                  <a:srgbClr val="0000FF"/>
                </a:solidFill>
                <a:latin typeface="LM Mono 10"/>
                <a:cs typeface="LM Mono 10"/>
              </a:rPr>
              <a:t>::</a:t>
            </a:r>
            <a:r>
              <a:rPr lang="pt-BR" sz="1000" spc="70" dirty="0" err="1">
                <a:solidFill>
                  <a:srgbClr val="0000FF"/>
                </a:solidFill>
                <a:latin typeface="LM Mono 10"/>
                <a:cs typeface="LM Mono 10"/>
              </a:rPr>
              <a:t>forneca</a:t>
            </a:r>
            <a:r>
              <a:rPr lang="pt-BR" sz="1000" spc="-43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spc="75" dirty="0">
                <a:solidFill>
                  <a:srgbClr val="0000FF"/>
                </a:solidFill>
                <a:latin typeface="LM Mono 10"/>
                <a:cs typeface="LM Mono 10"/>
              </a:rPr>
              <a:t>Salario</a:t>
            </a:r>
            <a:r>
              <a:rPr lang="pt-BR" sz="1000" spc="-4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spc="60" dirty="0">
                <a:solidFill>
                  <a:srgbClr val="0000FF"/>
                </a:solidFill>
                <a:latin typeface="LM Mono 10"/>
                <a:cs typeface="LM Mono 10"/>
              </a:rPr>
              <a:t>Bruto</a:t>
            </a:r>
            <a:r>
              <a:rPr lang="pt-BR" sz="1000" spc="60" dirty="0">
                <a:latin typeface="LM Mono 10"/>
                <a:cs typeface="LM Mono 10"/>
              </a:rPr>
              <a:t>()</a:t>
            </a:r>
            <a:r>
              <a:rPr sz="1000" spc="229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+</a:t>
            </a:r>
            <a:endParaRPr sz="1000" dirty="0">
              <a:latin typeface="LM Mono 10"/>
              <a:cs typeface="LM Mono 10"/>
            </a:endParaRPr>
          </a:p>
          <a:p>
            <a:pPr marL="915035">
              <a:lnSpc>
                <a:spcPts val="1190"/>
              </a:lnSpc>
            </a:pPr>
            <a:r>
              <a:rPr sz="1000" spc="70" dirty="0">
                <a:solidFill>
                  <a:srgbClr val="0000FF"/>
                </a:solidFill>
                <a:latin typeface="LM Mono 10"/>
                <a:cs typeface="LM Mono 10"/>
              </a:rPr>
              <a:t>grat_</a:t>
            </a:r>
            <a:r>
              <a:rPr sz="1000" spc="-43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5" dirty="0">
                <a:solidFill>
                  <a:srgbClr val="0000FF"/>
                </a:solidFill>
                <a:latin typeface="LM Mono 10"/>
                <a:cs typeface="LM Mono 10"/>
              </a:rPr>
              <a:t>Chefia</a:t>
            </a:r>
            <a:r>
              <a:rPr sz="1000" spc="65" dirty="0">
                <a:latin typeface="LM Mono 10"/>
                <a:cs typeface="LM Mono 10"/>
              </a:rPr>
              <a:t>;</a:t>
            </a:r>
            <a:endParaRPr sz="1000" dirty="0">
              <a:latin typeface="LM Mono 10"/>
              <a:cs typeface="LM Mono 10"/>
            </a:endParaRPr>
          </a:p>
          <a:p>
            <a:pPr marL="337820">
              <a:lnSpc>
                <a:spcPts val="1200"/>
              </a:lnSpc>
            </a:pPr>
            <a:r>
              <a:rPr sz="1000" spc="-5" dirty="0">
                <a:latin typeface="LM Mono 10"/>
                <a:cs typeface="LM Mono 10"/>
              </a:rPr>
              <a:t>}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6465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252" y="825627"/>
            <a:ext cx="35560" cy="455930"/>
            <a:chOff x="342252" y="825627"/>
            <a:chExt cx="35560" cy="455930"/>
          </a:xfrm>
        </p:grpSpPr>
        <p:sp>
          <p:nvSpPr>
            <p:cNvPr id="7" name="object 7"/>
            <p:cNvSpPr/>
            <p:nvPr/>
          </p:nvSpPr>
          <p:spPr>
            <a:xfrm>
              <a:off x="344779" y="82562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82562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779" y="97745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97745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112929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112929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81089" y="142826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42252" y="1607350"/>
            <a:ext cx="35560" cy="455930"/>
            <a:chOff x="342252" y="1607350"/>
            <a:chExt cx="35560" cy="455930"/>
          </a:xfrm>
        </p:grpSpPr>
        <p:sp>
          <p:nvSpPr>
            <p:cNvPr id="15" name="object 15"/>
            <p:cNvSpPr/>
            <p:nvPr/>
          </p:nvSpPr>
          <p:spPr>
            <a:xfrm>
              <a:off x="344779" y="16073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16073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779" y="175917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" y="175917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779" y="191101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191101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281089" y="220999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2252" y="2561158"/>
            <a:ext cx="35560" cy="607695"/>
            <a:chOff x="342252" y="2561158"/>
            <a:chExt cx="35560" cy="607695"/>
          </a:xfrm>
        </p:grpSpPr>
        <p:sp>
          <p:nvSpPr>
            <p:cNvPr id="23" name="object 23"/>
            <p:cNvSpPr/>
            <p:nvPr/>
          </p:nvSpPr>
          <p:spPr>
            <a:xfrm>
              <a:off x="344779" y="256115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2561158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271298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271298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4779" y="286481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5145" y="286481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4779" y="301664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145" y="301664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1545D3F-31F4-4455-94D7-A8872901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002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Sobrecarga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 dirty="0"/>
              <a:t>s</a:t>
            </a:r>
            <a:r>
              <a:rPr spc="-50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742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5004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6732" y="690777"/>
            <a:ext cx="4083050" cy="19766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8265" marR="55880">
              <a:lnSpc>
                <a:spcPct val="102600"/>
              </a:lnSpc>
              <a:spcBef>
                <a:spcPts val="55"/>
              </a:spcBef>
            </a:pPr>
            <a:r>
              <a:rPr sz="1100" spc="-10" dirty="0" err="1">
                <a:latin typeface="LM Sans 10"/>
                <a:cs typeface="LM Sans 10"/>
              </a:rPr>
              <a:t>Quando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90" dirty="0">
                <a:latin typeface="LM Sans 10"/>
                <a:cs typeface="LM Sans 10"/>
              </a:rPr>
              <a:t>h</a:t>
            </a:r>
            <a:r>
              <a:rPr lang="pt-BR" sz="1100" spc="-190" dirty="0">
                <a:latin typeface="LM Sans 10"/>
                <a:cs typeface="LM Sans 10"/>
              </a:rPr>
              <a:t>á   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 err="1">
                <a:latin typeface="LM Sans 10"/>
                <a:cs typeface="LM Sans 10"/>
              </a:rPr>
              <a:t>diferente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subclasse, </a:t>
            </a:r>
            <a:r>
              <a:rPr sz="1100" spc="-5" dirty="0" err="1">
                <a:latin typeface="LM Sans 10"/>
                <a:cs typeface="LM Sans 10"/>
              </a:rPr>
              <a:t>temos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b="1" spc="-90" dirty="0" err="1">
                <a:solidFill>
                  <a:srgbClr val="EC008C"/>
                </a:solidFill>
                <a:latin typeface="LM Sans 10"/>
                <a:cs typeface="LM Sans 10"/>
              </a:rPr>
              <a:t>sobreposi</a:t>
            </a:r>
            <a:r>
              <a:rPr lang="pt-BR" sz="1100" b="1" spc="-90" dirty="0" err="1">
                <a:solidFill>
                  <a:srgbClr val="EC008C"/>
                </a:solidFill>
                <a:latin typeface="LM Sans 10"/>
                <a:cs typeface="LM Sans 10"/>
              </a:rPr>
              <a:t>çã</a:t>
            </a:r>
            <a:r>
              <a:rPr sz="1100" b="1" spc="-90" dirty="0">
                <a:solidFill>
                  <a:srgbClr val="EC008C"/>
                </a:solidFill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overriding </a:t>
            </a:r>
            <a:r>
              <a:rPr sz="1100" spc="-5" dirty="0">
                <a:latin typeface="LM Sans 10"/>
                <a:cs typeface="LM Sans 10"/>
              </a:rPr>
              <a:t>) de </a:t>
            </a:r>
            <a:r>
              <a:rPr lang="pt-BR" sz="1100" spc="-70" dirty="0">
                <a:latin typeface="LM Sans 10"/>
                <a:cs typeface="LM Sans 10"/>
              </a:rPr>
              <a:t>método</a:t>
            </a:r>
            <a:r>
              <a:rPr sz="1100" spc="-70" dirty="0">
                <a:latin typeface="LM Sans 10"/>
                <a:cs typeface="LM Sans 10"/>
              </a:rPr>
              <a:t>s </a:t>
            </a:r>
            <a:r>
              <a:rPr sz="1100" i="1" spc="165" dirty="0">
                <a:latin typeface="DejaVu Sans"/>
                <a:cs typeface="DejaVu Sans"/>
              </a:rPr>
              <a:t>⇒</a:t>
            </a:r>
            <a:r>
              <a:rPr sz="1100" i="1" spc="-125" dirty="0">
                <a:latin typeface="DejaVu Sans"/>
                <a:cs typeface="DejaVu Sans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mesma </a:t>
            </a:r>
            <a:r>
              <a:rPr sz="1100" b="1" spc="-5" dirty="0">
                <a:latin typeface="LM Sans 10"/>
                <a:cs typeface="LM Sans 10"/>
              </a:rPr>
              <a:t>assinatura e </a:t>
            </a:r>
            <a:r>
              <a:rPr sz="1100" b="1" spc="-210" dirty="0">
                <a:latin typeface="LM Sans 10"/>
                <a:cs typeface="LM Sans 10"/>
              </a:rPr>
              <a:t>h</a:t>
            </a:r>
            <a:r>
              <a:rPr lang="pt-BR" sz="1100" b="1" spc="-210" dirty="0">
                <a:latin typeface="LM Sans 10"/>
                <a:cs typeface="LM Sans 10"/>
              </a:rPr>
              <a:t>a</a:t>
            </a:r>
            <a:r>
              <a:rPr sz="1100" b="1" spc="-210" dirty="0">
                <a:latin typeface="LM Sans 10"/>
                <a:cs typeface="LM Sans 10"/>
              </a:rPr>
              <a:t>  </a:t>
            </a:r>
            <a:r>
              <a:rPr sz="1100" b="1" spc="-85" dirty="0" err="1">
                <a:latin typeface="LM Sans 10"/>
                <a:cs typeface="LM Sans 10"/>
              </a:rPr>
              <a:t>substitui</a:t>
            </a:r>
            <a:r>
              <a:rPr lang="pt-BR" sz="1100" b="1" spc="-85" dirty="0" err="1">
                <a:latin typeface="LM Sans 10"/>
                <a:cs typeface="LM Sans 10"/>
              </a:rPr>
              <a:t>çã</a:t>
            </a:r>
            <a:r>
              <a:rPr sz="1100" b="1" spc="-85" dirty="0">
                <a:latin typeface="LM Sans 10"/>
                <a:cs typeface="LM Sans 10"/>
              </a:rPr>
              <a:t>o!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pt-BR" sz="1150" dirty="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lang="pt-BR" sz="1100" spc="-60" dirty="0">
                <a:latin typeface="LM Sans 10"/>
                <a:cs typeface="LM Sans 10"/>
              </a:rPr>
              <a:t>É possível,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lang="pt-BR" sz="1100" spc="-10" dirty="0">
                <a:latin typeface="LM Sans 10"/>
                <a:cs typeface="LM Sans 10"/>
              </a:rPr>
              <a:t> C++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b="1" spc="-15" dirty="0">
                <a:solidFill>
                  <a:srgbClr val="EC008C"/>
                </a:solidFill>
                <a:latin typeface="LM Sans 10"/>
                <a:cs typeface="LM Sans 10"/>
              </a:rPr>
              <a:t>sobrecarga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overloading </a:t>
            </a:r>
            <a:r>
              <a:rPr sz="1100" spc="-5" dirty="0">
                <a:latin typeface="LM Sans 10"/>
                <a:cs typeface="LM Sans 10"/>
              </a:rPr>
              <a:t>) de </a:t>
            </a:r>
            <a:r>
              <a:rPr lang="pt-BR" sz="1100" spc="-70" dirty="0">
                <a:latin typeface="LM Sans 10"/>
                <a:cs typeface="LM Sans 10"/>
              </a:rPr>
              <a:t>método</a:t>
            </a:r>
            <a:r>
              <a:rPr sz="1100" spc="-70" dirty="0">
                <a:latin typeface="LM Sans 10"/>
                <a:cs typeface="LM Sans 10"/>
              </a:rPr>
              <a:t>s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i="1" spc="165" dirty="0">
                <a:latin typeface="DejaVu Sans"/>
                <a:cs typeface="DejaVu Sans"/>
              </a:rPr>
              <a:t>⇒</a:t>
            </a:r>
            <a:endParaRPr sz="1100" dirty="0">
              <a:latin typeface="DejaVu Sans"/>
              <a:cs typeface="DejaVu Sans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b="1" spc="-5" dirty="0">
                <a:latin typeface="LM Sans 10"/>
                <a:cs typeface="LM Sans 10"/>
              </a:rPr>
              <a:t>diferentes assinaturas e </a:t>
            </a:r>
            <a:r>
              <a:rPr sz="1100" b="1" spc="-160" dirty="0">
                <a:latin typeface="LM Sans 10"/>
                <a:cs typeface="LM Sans 10"/>
              </a:rPr>
              <a:t>n</a:t>
            </a:r>
            <a:r>
              <a:rPr lang="pt-BR" sz="1100" b="1" spc="-160" dirty="0">
                <a:latin typeface="LM Sans 10"/>
                <a:cs typeface="LM Sans 10"/>
              </a:rPr>
              <a:t>ã</a:t>
            </a:r>
            <a:r>
              <a:rPr sz="1100" b="1" spc="-160" dirty="0">
                <a:latin typeface="LM Sans 10"/>
                <a:cs typeface="LM Sans 10"/>
              </a:rPr>
              <a:t>o</a:t>
            </a:r>
            <a:r>
              <a:rPr lang="pt-BR" sz="1100" b="1" spc="-160" dirty="0">
                <a:latin typeface="LM Sans 10"/>
                <a:cs typeface="LM Sans 10"/>
              </a:rPr>
              <a:t> </a:t>
            </a:r>
            <a:r>
              <a:rPr sz="1100" b="1" spc="-160" dirty="0">
                <a:latin typeface="LM Sans 10"/>
                <a:cs typeface="LM Sans 10"/>
              </a:rPr>
              <a:t> </a:t>
            </a:r>
            <a:r>
              <a:rPr sz="1100" b="1" spc="-210" dirty="0">
                <a:latin typeface="LM Sans 10"/>
                <a:cs typeface="LM Sans 10"/>
              </a:rPr>
              <a:t>h</a:t>
            </a:r>
            <a:r>
              <a:rPr lang="pt-BR" sz="1100" b="1" spc="-210" dirty="0">
                <a:latin typeface="LM Sans 10"/>
                <a:cs typeface="LM Sans 10"/>
              </a:rPr>
              <a:t>á       </a:t>
            </a:r>
            <a:r>
              <a:rPr sz="1100" b="1" spc="-85" dirty="0" err="1">
                <a:latin typeface="LM Sans 10"/>
                <a:cs typeface="LM Sans 10"/>
              </a:rPr>
              <a:t>substitui</a:t>
            </a:r>
            <a:r>
              <a:rPr lang="pt-BR" sz="1100" b="1" spc="-85" dirty="0" err="1">
                <a:latin typeface="LM Sans 10"/>
                <a:cs typeface="LM Sans 10"/>
              </a:rPr>
              <a:t>çã</a:t>
            </a:r>
            <a:r>
              <a:rPr sz="1100" b="1" spc="-85" dirty="0">
                <a:latin typeface="LM Sans 10"/>
                <a:cs typeface="LM Sans 10"/>
              </a:rPr>
              <a:t>o!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LM Sans 10"/>
              <a:cs typeface="LM Sans 10"/>
            </a:endParaRPr>
          </a:p>
          <a:p>
            <a:pPr marL="400050" marR="128905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000" spc="-5" dirty="0">
                <a:latin typeface="LM Sans 10"/>
                <a:cs typeface="LM Sans 10"/>
              </a:rPr>
              <a:t>O uso de dois ou mais construtores de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lang="pt-BR" sz="1000" spc="-5" dirty="0">
                <a:latin typeface="LM Sans 10"/>
                <a:cs typeface="LM Sans 10"/>
              </a:rPr>
              <a:t>classe é um </a:t>
            </a:r>
            <a:r>
              <a:rPr sz="1000" spc="-5" dirty="0" err="1">
                <a:latin typeface="LM Sans 10"/>
                <a:cs typeface="LM Sans 10"/>
              </a:rPr>
              <a:t>exemplo</a:t>
            </a:r>
            <a:r>
              <a:rPr sz="1000" spc="-5" dirty="0">
                <a:latin typeface="LM Sans 10"/>
                <a:cs typeface="LM Sans 10"/>
              </a:rPr>
              <a:t> de  </a:t>
            </a:r>
            <a:r>
              <a:rPr sz="1000" spc="-10" dirty="0">
                <a:latin typeface="LM Sans 10"/>
                <a:cs typeface="LM Sans 10"/>
              </a:rPr>
              <a:t>sobrecarga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lang="pt-BR" sz="1000" spc="-65" dirty="0">
                <a:latin typeface="LM Sans 10"/>
                <a:cs typeface="LM Sans 10"/>
              </a:rPr>
              <a:t>método</a:t>
            </a:r>
            <a:r>
              <a:rPr sz="1000" spc="-65" dirty="0">
                <a:latin typeface="LM Sans 10"/>
                <a:cs typeface="LM Sans 10"/>
              </a:rPr>
              <a:t>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L="400050" marR="395605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00" spc="-5" dirty="0" err="1">
                <a:latin typeface="LM Sans 10"/>
                <a:cs typeface="LM Sans 10"/>
              </a:rPr>
              <a:t>Possibilita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100" dirty="0" err="1">
                <a:latin typeface="LM Sans 10"/>
                <a:cs typeface="LM Sans 10"/>
              </a:rPr>
              <a:t>execu</a:t>
            </a:r>
            <a:r>
              <a:rPr lang="pt-BR" sz="1000" spc="-100" dirty="0" err="1">
                <a:latin typeface="LM Sans 10"/>
                <a:cs typeface="LM Sans 10"/>
              </a:rPr>
              <a:t>çã</a:t>
            </a:r>
            <a:r>
              <a:rPr sz="1000" spc="-100" dirty="0">
                <a:latin typeface="LM Sans 10"/>
                <a:cs typeface="LM Sans 10"/>
              </a:rPr>
              <a:t>o </a:t>
            </a:r>
            <a:r>
              <a:rPr lang="pt-BR" sz="1000" spc="-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com </a:t>
            </a:r>
            <a:r>
              <a:rPr sz="1000" spc="-55" dirty="0">
                <a:latin typeface="LM Sans 10"/>
                <a:cs typeface="LM Sans 10"/>
              </a:rPr>
              <a:t>par</a:t>
            </a:r>
            <a:r>
              <a:rPr lang="pt-BR" sz="1000" spc="-55" dirty="0">
                <a:latin typeface="LM Sans 10"/>
                <a:cs typeface="LM Sans 10"/>
              </a:rPr>
              <a:t>â</a:t>
            </a:r>
            <a:r>
              <a:rPr sz="1000" spc="-55" dirty="0">
                <a:latin typeface="LM Sans 10"/>
                <a:cs typeface="LM Sans 10"/>
              </a:rPr>
              <a:t>metros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dirty="0">
                <a:latin typeface="LM Sans 10"/>
                <a:cs typeface="LM Sans 10"/>
              </a:rPr>
              <a:t>tipos </a:t>
            </a:r>
            <a:r>
              <a:rPr sz="1000" spc="-5" dirty="0">
                <a:latin typeface="LM Sans 10"/>
                <a:cs typeface="LM Sans 10"/>
              </a:rPr>
              <a:t>diferentes ou em  quantidades diferentes de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5" dirty="0">
                <a:latin typeface="LM Sans 10"/>
                <a:cs typeface="LM Sans 10"/>
              </a:rPr>
              <a:t>par</a:t>
            </a:r>
            <a:r>
              <a:rPr lang="pt-BR" sz="1000" spc="-55" dirty="0">
                <a:latin typeface="LM Sans 10"/>
                <a:cs typeface="LM Sans 10"/>
              </a:rPr>
              <a:t>â</a:t>
            </a:r>
            <a:r>
              <a:rPr sz="1000" spc="-55" dirty="0">
                <a:latin typeface="LM Sans 10"/>
                <a:cs typeface="LM Sans 10"/>
              </a:rPr>
              <a:t>metros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186FDE-A6A7-4D17-AAB3-C5225943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5358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Sobrecarga </a:t>
            </a:r>
            <a:r>
              <a:rPr spc="15" dirty="0"/>
              <a:t>de </a:t>
            </a:r>
            <a:r>
              <a:rPr lang="pt-BR" spc="-70" dirty="0"/>
              <a:t>método</a:t>
            </a:r>
            <a:r>
              <a:rPr spc="-70"/>
              <a:t>s</a:t>
            </a:r>
            <a:r>
              <a:rPr spc="-40"/>
              <a:t> </a:t>
            </a:r>
            <a:r>
              <a:rPr spc="15"/>
              <a:t>(</a:t>
            </a:r>
            <a:r>
              <a:rPr lang="pt-BR" spc="15"/>
              <a:t>I</a:t>
            </a:r>
            <a:r>
              <a:rPr spc="15" dirty="0"/>
              <a:t>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819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98473"/>
            <a:ext cx="3278504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Mais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latin typeface="LM Sans 10"/>
                <a:cs typeface="LM Sans 10"/>
              </a:rPr>
              <a:t>maior valor </a:t>
            </a:r>
            <a:r>
              <a:rPr sz="1100" spc="-5" dirty="0">
                <a:latin typeface="LM Sans 10"/>
                <a:cs typeface="LM Sans 10"/>
              </a:rPr>
              <a:t>entre dois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tr</a:t>
            </a:r>
            <a:r>
              <a:rPr lang="pt-BR" sz="1100" spc="-114" dirty="0">
                <a:latin typeface="LM Sans 10"/>
                <a:cs typeface="LM Sans 10"/>
              </a:rPr>
              <a:t>ê</a:t>
            </a:r>
            <a:r>
              <a:rPr sz="1100" spc="-114" dirty="0">
                <a:latin typeface="LM Sans 10"/>
                <a:cs typeface="LM Sans 10"/>
              </a:rPr>
              <a:t>s</a:t>
            </a:r>
            <a:r>
              <a:rPr lang="pt-BR" sz="1100" spc="-114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double</a:t>
            </a:r>
            <a:r>
              <a:rPr sz="1100" spc="-10" dirty="0">
                <a:latin typeface="LM Sans 10"/>
                <a:cs typeface="LM Sans 10"/>
              </a:rPr>
              <a:t>, ou </a:t>
            </a:r>
            <a:r>
              <a:rPr sz="1100" spc="-5" dirty="0">
                <a:latin typeface="LM Sans 10"/>
                <a:cs typeface="LM Sans 10"/>
              </a:rPr>
              <a:t>entre dois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i="1" spc="-15" dirty="0">
                <a:latin typeface="LM Sans 10"/>
                <a:cs typeface="LM Sans 10"/>
              </a:rPr>
              <a:t>char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996353"/>
            <a:ext cx="35560" cy="2125980"/>
            <a:chOff x="342252" y="996353"/>
            <a:chExt cx="35560" cy="2125980"/>
          </a:xfrm>
        </p:grpSpPr>
        <p:sp>
          <p:nvSpPr>
            <p:cNvPr id="6" name="object 6"/>
            <p:cNvSpPr/>
            <p:nvPr/>
          </p:nvSpPr>
          <p:spPr>
            <a:xfrm>
              <a:off x="344779" y="99635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99635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08492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08492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17349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17349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26206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26206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35063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35063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43920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43920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779" y="15277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45" y="15277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779" y="161632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145" y="161632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79" y="170489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145" y="170489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779" y="179346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145" y="179346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4779" y="188203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145" y="188203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4779" y="197060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145" y="197060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4779" y="205916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45" y="205916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79" y="214773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5145" y="214773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779" y="223630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145" y="223630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4779" y="232487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145" y="232487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4779" y="24134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5145" y="241344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4779" y="250201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145" y="250201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4779" y="25905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5145" y="25905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4779" y="267914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145" y="267914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779" y="276771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145" y="276771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779" y="28562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5145" y="285628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4779" y="29448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5145" y="294485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4779" y="303342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145" y="303342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06971" y="969739"/>
            <a:ext cx="219964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pt-BR" sz="600" spc="40" dirty="0">
                <a:solidFill>
                  <a:srgbClr val="006600"/>
                </a:solidFill>
                <a:latin typeface="LM Mono 8"/>
                <a:cs typeface="LM Mono 8"/>
              </a:rPr>
              <a:t>c</a:t>
            </a:r>
            <a:r>
              <a:rPr sz="600" spc="40" dirty="0">
                <a:solidFill>
                  <a:srgbClr val="006600"/>
                </a:solidFill>
                <a:latin typeface="LM Mono 8"/>
                <a:cs typeface="LM Mono 8"/>
              </a:rPr>
              <a:t>lass</a:t>
            </a:r>
            <a:r>
              <a:rPr lang="pt-BR" sz="600" spc="4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Principal</a:t>
            </a:r>
            <a:r>
              <a:rPr sz="600" spc="40" dirty="0">
                <a:latin typeface="LM Mono 8"/>
                <a:cs typeface="LM Mono 8"/>
              </a:rPr>
              <a:t>{</a:t>
            </a:r>
            <a:endParaRPr lang="pt-BR" sz="600" dirty="0">
              <a:latin typeface="LM Mono 8"/>
              <a:cs typeface="LM Mono 8"/>
            </a:endParaRPr>
          </a:p>
          <a:p>
            <a:pPr marL="15240">
              <a:lnSpc>
                <a:spcPct val="100000"/>
              </a:lnSpc>
              <a:spcBef>
                <a:spcPts val="95"/>
              </a:spcBef>
            </a:pPr>
            <a:endParaRPr lang="pt-BR" sz="600" spc="30" dirty="0">
              <a:solidFill>
                <a:srgbClr val="006600"/>
              </a:solidFill>
              <a:latin typeface="LM Mono 8"/>
              <a:cs typeface="LM Mono 8"/>
            </a:endParaRPr>
          </a:p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lang="pt-BR" sz="600" spc="30" dirty="0" err="1">
                <a:solidFill>
                  <a:srgbClr val="006600"/>
                </a:solidFill>
                <a:latin typeface="LM Mono 8"/>
                <a:cs typeface="LM Mono 8"/>
              </a:rPr>
              <a:t>public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:</a:t>
            </a:r>
          </a:p>
          <a:p>
            <a:pPr marL="207010" marR="445770" indent="-95885">
              <a:lnSpc>
                <a:spcPts val="700"/>
              </a:lnSpc>
            </a:pPr>
            <a:endParaRPr lang="pt-BR" sz="600" spc="30" dirty="0">
              <a:solidFill>
                <a:srgbClr val="006600"/>
              </a:solidFill>
              <a:latin typeface="LM Mono 8"/>
              <a:cs typeface="LM Mono 8"/>
            </a:endParaRPr>
          </a:p>
          <a:p>
            <a:pPr marL="207010" marR="445770" indent="-95885">
              <a:lnSpc>
                <a:spcPts val="700"/>
              </a:lnSpc>
            </a:pP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d</a:t>
            </a:r>
            <a:r>
              <a:rPr sz="600" spc="30" dirty="0" err="1">
                <a:solidFill>
                  <a:srgbClr val="006600"/>
                </a:solidFill>
                <a:latin typeface="LM Mono 8"/>
                <a:cs typeface="LM Mono 8"/>
              </a:rPr>
              <a:t>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 err="1">
                <a:solidFill>
                  <a:srgbClr val="0000FF"/>
                </a:solidFill>
                <a:latin typeface="LM Mono 8"/>
                <a:cs typeface="LM Mono 8"/>
              </a:rPr>
              <a:t>maior</a:t>
            </a:r>
            <a:r>
              <a:rPr sz="600" spc="30" dirty="0">
                <a:latin typeface="LM Mono 8"/>
                <a:cs typeface="LM Mono 8"/>
              </a:rPr>
              <a:t>(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double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a</a:t>
            </a:r>
            <a:r>
              <a:rPr sz="600" spc="30" dirty="0">
                <a:latin typeface="LM Mono 8"/>
                <a:cs typeface="LM Mono 8"/>
              </a:rPr>
              <a:t>,</a:t>
            </a:r>
            <a:r>
              <a:rPr lang="pt-BR" sz="600" spc="30" dirty="0"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double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b</a:t>
            </a:r>
            <a:r>
              <a:rPr sz="600" spc="30" dirty="0">
                <a:latin typeface="LM Mono 8"/>
                <a:cs typeface="LM Mono 8"/>
              </a:rPr>
              <a:t>)</a:t>
            </a:r>
            <a:r>
              <a:rPr lang="pt-BR" sz="600" spc="30" dirty="0">
                <a:latin typeface="LM Mono 8"/>
                <a:cs typeface="LM Mono 8"/>
              </a:rPr>
              <a:t>;</a:t>
            </a:r>
            <a:endParaRPr sz="500" dirty="0">
              <a:latin typeface="LM Mono 8"/>
              <a:cs typeface="LM Mono 8"/>
            </a:endParaRPr>
          </a:p>
          <a:p>
            <a:pPr marL="208915" marR="88900" indent="-97155">
              <a:lnSpc>
                <a:spcPts val="700"/>
              </a:lnSpc>
            </a:pP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d</a:t>
            </a:r>
            <a:r>
              <a:rPr sz="600" spc="30" dirty="0" err="1">
                <a:solidFill>
                  <a:srgbClr val="006600"/>
                </a:solidFill>
                <a:latin typeface="LM Mono 8"/>
                <a:cs typeface="LM Mono 8"/>
              </a:rPr>
              <a:t>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 err="1">
                <a:solidFill>
                  <a:srgbClr val="0000FF"/>
                </a:solidFill>
                <a:latin typeface="LM Mono 8"/>
                <a:cs typeface="LM Mono 8"/>
              </a:rPr>
              <a:t>maior</a:t>
            </a:r>
            <a:r>
              <a:rPr sz="600" spc="30" dirty="0">
                <a:latin typeface="LM Mono 8"/>
                <a:cs typeface="LM Mono 8"/>
              </a:rPr>
              <a:t>(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double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a</a:t>
            </a:r>
            <a:r>
              <a:rPr sz="600" spc="30" dirty="0">
                <a:latin typeface="LM Mono 8"/>
                <a:cs typeface="LM Mono 8"/>
              </a:rPr>
              <a:t>,</a:t>
            </a:r>
            <a:r>
              <a:rPr lang="pt-BR" sz="600" spc="30" dirty="0"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double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b</a:t>
            </a:r>
            <a:r>
              <a:rPr sz="600" spc="30" dirty="0">
                <a:latin typeface="LM Mono 8"/>
                <a:cs typeface="LM Mono 8"/>
              </a:rPr>
              <a:t>,</a:t>
            </a:r>
            <a:r>
              <a:rPr lang="pt-BR" sz="600" spc="30" dirty="0"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double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c</a:t>
            </a:r>
            <a:r>
              <a:rPr sz="600" spc="30" dirty="0">
                <a:latin typeface="LM Mono 8"/>
                <a:cs typeface="LM Mono 8"/>
              </a:rPr>
              <a:t>)</a:t>
            </a:r>
            <a:r>
              <a:rPr lang="pt-BR" sz="600" spc="30" dirty="0">
                <a:latin typeface="LM Mono 8"/>
                <a:cs typeface="LM Mono 8"/>
              </a:rPr>
              <a:t>;</a:t>
            </a:r>
            <a:endParaRPr lang="pt-BR" sz="600" dirty="0">
              <a:latin typeface="LM Mono 8"/>
              <a:cs typeface="LM Mono 8"/>
            </a:endParaRPr>
          </a:p>
          <a:p>
            <a:pPr marL="208915" marR="88900" indent="-97155">
              <a:lnSpc>
                <a:spcPts val="700"/>
              </a:lnSpc>
            </a:pP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c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har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 err="1">
                <a:solidFill>
                  <a:srgbClr val="0000FF"/>
                </a:solidFill>
                <a:latin typeface="LM Mono 8"/>
                <a:cs typeface="LM Mono 8"/>
              </a:rPr>
              <a:t>maior</a:t>
            </a:r>
            <a:r>
              <a:rPr sz="600" spc="30" dirty="0">
                <a:latin typeface="LM Mono 8"/>
                <a:cs typeface="LM Mono 8"/>
              </a:rPr>
              <a:t>(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char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x</a:t>
            </a:r>
            <a:r>
              <a:rPr sz="600" spc="30" dirty="0">
                <a:latin typeface="LM Mono 8"/>
                <a:cs typeface="LM Mono 8"/>
              </a:rPr>
              <a:t>,</a:t>
            </a:r>
            <a:r>
              <a:rPr lang="pt-BR" sz="600" spc="30" dirty="0"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6600"/>
                </a:solidFill>
                <a:latin typeface="LM Mono 8"/>
                <a:cs typeface="LM Mono 8"/>
              </a:rPr>
              <a:t>char</a:t>
            </a:r>
            <a:r>
              <a:rPr lang="pt-BR" sz="600" spc="30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y</a:t>
            </a:r>
            <a:r>
              <a:rPr sz="600" spc="30" dirty="0">
                <a:latin typeface="LM Mono 8"/>
                <a:cs typeface="LM Mono 8"/>
              </a:rPr>
              <a:t>)</a:t>
            </a:r>
            <a:r>
              <a:rPr lang="pt-BR" sz="600" spc="30" dirty="0">
                <a:latin typeface="LM Mono 8"/>
                <a:cs typeface="LM Mono 8"/>
              </a:rPr>
              <a:t>;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710"/>
              </a:lnSpc>
            </a:pPr>
            <a:r>
              <a:rPr sz="600" spc="-5" dirty="0">
                <a:latin typeface="LM Mono 8"/>
                <a:cs typeface="LM Mono 8"/>
              </a:rPr>
              <a:t>}</a:t>
            </a:r>
            <a:endParaRPr sz="600" dirty="0">
              <a:latin typeface="LM Mono 8"/>
              <a:cs typeface="LM Mono 8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53E055F2-9892-4848-BE3A-E41A65A9C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181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 </a:t>
            </a:r>
            <a:r>
              <a:rPr spc="15" dirty="0"/>
              <a:t>de </a:t>
            </a:r>
            <a:r>
              <a:rPr spc="10" dirty="0"/>
              <a:t>classes (I) (Cap.</a:t>
            </a:r>
            <a:r>
              <a:rPr spc="245" dirty="0"/>
              <a:t> </a:t>
            </a:r>
            <a:r>
              <a:rPr spc="10" dirty="0"/>
              <a:t>6)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5561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72159"/>
            <a:ext cx="3638550" cy="5270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LM Sans 10"/>
                <a:cs typeface="LM Sans 10"/>
              </a:rPr>
              <a:t>Opera</a:t>
            </a:r>
            <a:r>
              <a:rPr lang="pt-BR" sz="1100" spc="-100" dirty="0" err="1">
                <a:latin typeface="LM Sans 10"/>
                <a:cs typeface="LM Sans 10"/>
              </a:rPr>
              <a:t>çõ</a:t>
            </a:r>
            <a:r>
              <a:rPr sz="1100" spc="-100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como </a:t>
            </a:r>
            <a:r>
              <a:rPr sz="1100" spc="-15" dirty="0">
                <a:latin typeface="LM Sans 10"/>
                <a:cs typeface="LM Sans 10"/>
              </a:rPr>
              <a:t>forma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5" dirty="0">
                <a:latin typeface="LM Sans 10"/>
                <a:cs typeface="LM Sans 10"/>
              </a:rPr>
              <a:t>organizar </a:t>
            </a:r>
            <a:r>
              <a:rPr sz="1100" spc="-5" dirty="0">
                <a:latin typeface="LM Sans 10"/>
                <a:cs typeface="LM Sans 10"/>
              </a:rPr>
              <a:t>as</a:t>
            </a:r>
            <a:r>
              <a:rPr sz="1100" spc="2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entidades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110" dirty="0">
                <a:latin typeface="LM Sans 10"/>
                <a:cs typeface="LM Sans 10"/>
              </a:rPr>
              <a:t>(</a:t>
            </a:r>
            <a:r>
              <a:rPr sz="1100" spc="-110" dirty="0" err="1">
                <a:latin typeface="LM Sans 10"/>
                <a:cs typeface="LM Sans 10"/>
              </a:rPr>
              <a:t>rela</a:t>
            </a:r>
            <a:r>
              <a:rPr lang="pt-BR" sz="1100" spc="-110" dirty="0" err="1">
                <a:latin typeface="LM Sans 10"/>
                <a:cs typeface="LM Sans 10"/>
              </a:rPr>
              <a:t>çã</a:t>
            </a:r>
            <a:r>
              <a:rPr sz="1100" spc="-110" dirty="0">
                <a:latin typeface="LM Sans 10"/>
                <a:cs typeface="LM Sans 10"/>
              </a:rPr>
              <a:t>o </a:t>
            </a:r>
            <a:r>
              <a:rPr sz="1100" spc="-180" dirty="0">
                <a:latin typeface="LM Sans 10"/>
                <a:cs typeface="LM Sans 10"/>
              </a:rPr>
              <a:t>“</a:t>
            </a:r>
            <a:r>
              <a:rPr lang="pt-BR" sz="1100" spc="-180" dirty="0">
                <a:latin typeface="LM Sans 10"/>
                <a:cs typeface="LM Sans 10"/>
              </a:rPr>
              <a:t>e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lang="pt-BR" sz="1100" spc="-180" dirty="0">
                <a:latin typeface="LM Sans 10"/>
                <a:cs typeface="LM Sans 10"/>
              </a:rPr>
              <a:t> 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dirty="0">
                <a:latin typeface="LM Sans 10"/>
                <a:cs typeface="LM Sans 10"/>
              </a:rPr>
              <a:t>tipo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de”):</a:t>
            </a:r>
          </a:p>
        </p:txBody>
      </p:sp>
      <p:sp>
        <p:nvSpPr>
          <p:cNvPr id="5" name="object 5"/>
          <p:cNvSpPr/>
          <p:nvPr/>
        </p:nvSpPr>
        <p:spPr>
          <a:xfrm>
            <a:off x="281089" y="9377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96776" y="1607102"/>
            <a:ext cx="1479550" cy="716280"/>
            <a:chOff x="1496776" y="1607102"/>
            <a:chExt cx="1479550" cy="716280"/>
          </a:xfrm>
        </p:grpSpPr>
        <p:sp>
          <p:nvSpPr>
            <p:cNvPr id="7" name="object 7"/>
            <p:cNvSpPr/>
            <p:nvPr/>
          </p:nvSpPr>
          <p:spPr>
            <a:xfrm>
              <a:off x="1965231" y="1679521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0" y="131246"/>
                  </a:moveTo>
                  <a:lnTo>
                    <a:pt x="0" y="27444"/>
                  </a:lnTo>
                  <a:lnTo>
                    <a:pt x="504004" y="27444"/>
                  </a:lnTo>
                  <a:lnTo>
                    <a:pt x="50400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9573" y="1609642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9235" y="1679521"/>
              <a:ext cx="504190" cy="131445"/>
            </a:xfrm>
            <a:custGeom>
              <a:avLst/>
              <a:gdLst/>
              <a:ahLst/>
              <a:cxnLst/>
              <a:rect l="l" t="t" r="r" b="b"/>
              <a:pathLst>
                <a:path w="504189" h="131444">
                  <a:moveTo>
                    <a:pt x="504004" y="131246"/>
                  </a:moveTo>
                  <a:lnTo>
                    <a:pt x="504004" y="27444"/>
                  </a:ln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9573" y="1609642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9316" y="1813298"/>
              <a:ext cx="932180" cy="507365"/>
            </a:xfrm>
            <a:custGeom>
              <a:avLst/>
              <a:gdLst/>
              <a:ahLst/>
              <a:cxnLst/>
              <a:rect l="l" t="t" r="r" b="b"/>
              <a:pathLst>
                <a:path w="932180" h="507364">
                  <a:moveTo>
                    <a:pt x="931830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931830" y="507344"/>
                  </a:lnTo>
                  <a:lnTo>
                    <a:pt x="93183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9316" y="1813298"/>
              <a:ext cx="932180" cy="507365"/>
            </a:xfrm>
            <a:custGeom>
              <a:avLst/>
              <a:gdLst/>
              <a:ahLst/>
              <a:cxnLst/>
              <a:rect l="l" t="t" r="r" b="b"/>
              <a:pathLst>
                <a:path w="932180" h="507364">
                  <a:moveTo>
                    <a:pt x="0" y="507344"/>
                  </a:moveTo>
                  <a:lnTo>
                    <a:pt x="931830" y="507344"/>
                  </a:lnTo>
                  <a:lnTo>
                    <a:pt x="931830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932180" h="507364">
                  <a:moveTo>
                    <a:pt x="931831" y="249248"/>
                  </a:moveTo>
                  <a:lnTo>
                    <a:pt x="0" y="249248"/>
                  </a:lnTo>
                </a:path>
                <a:path w="932180" h="507364">
                  <a:moveTo>
                    <a:pt x="931831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48387" y="1090759"/>
          <a:ext cx="636905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spc="-10" dirty="0">
                          <a:latin typeface="LM Sans 10"/>
                          <a:cs typeface="LM Sans 10"/>
                        </a:rPr>
                        <a:t>Pessoa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499316" y="1813298"/>
            <a:ext cx="93218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15" dirty="0">
                <a:latin typeface="LM Sans 10"/>
                <a:cs typeface="LM Sans 10"/>
              </a:rPr>
              <a:t>Trabalhador</a:t>
            </a:r>
            <a:endParaRPr sz="10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58164" y="1810767"/>
            <a:ext cx="830580" cy="512445"/>
            <a:chOff x="2558164" y="1810767"/>
            <a:chExt cx="830580" cy="512445"/>
          </a:xfrm>
        </p:grpSpPr>
        <p:sp>
          <p:nvSpPr>
            <p:cNvPr id="16" name="object 16"/>
            <p:cNvSpPr/>
            <p:nvPr/>
          </p:nvSpPr>
          <p:spPr>
            <a:xfrm>
              <a:off x="2560694" y="1813298"/>
              <a:ext cx="825500" cy="507365"/>
            </a:xfrm>
            <a:custGeom>
              <a:avLst/>
              <a:gdLst/>
              <a:ahLst/>
              <a:cxnLst/>
              <a:rect l="l" t="t" r="r" b="b"/>
              <a:pathLst>
                <a:path w="825500" h="507364">
                  <a:moveTo>
                    <a:pt x="825089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825089" y="507344"/>
                  </a:lnTo>
                  <a:lnTo>
                    <a:pt x="825089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0694" y="1813298"/>
              <a:ext cx="825500" cy="507365"/>
            </a:xfrm>
            <a:custGeom>
              <a:avLst/>
              <a:gdLst/>
              <a:ahLst/>
              <a:cxnLst/>
              <a:rect l="l" t="t" r="r" b="b"/>
              <a:pathLst>
                <a:path w="825500" h="507364">
                  <a:moveTo>
                    <a:pt x="0" y="507344"/>
                  </a:moveTo>
                  <a:lnTo>
                    <a:pt x="825089" y="507344"/>
                  </a:lnTo>
                  <a:lnTo>
                    <a:pt x="825089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825500" h="507364">
                  <a:moveTo>
                    <a:pt x="825090" y="249248"/>
                  </a:moveTo>
                  <a:lnTo>
                    <a:pt x="0" y="249248"/>
                  </a:lnTo>
                </a:path>
                <a:path w="825500" h="507364">
                  <a:moveTo>
                    <a:pt x="825090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60694" y="1813298"/>
            <a:ext cx="825500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spc="-5" dirty="0">
                <a:latin typeface="LM Sans 10"/>
                <a:cs typeface="LM Sans 10"/>
              </a:rPr>
              <a:t>Estudante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1101" y="267543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2945" y="2591979"/>
            <a:ext cx="3954779" cy="52379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20" dirty="0" err="1">
                <a:latin typeface="LM Sans 10"/>
                <a:cs typeface="LM Sans 10"/>
              </a:rPr>
              <a:t>rela</a:t>
            </a:r>
            <a:r>
              <a:rPr lang="pt-BR" sz="1100" spc="-120" dirty="0" err="1">
                <a:latin typeface="LM Sans 10"/>
                <a:cs typeface="LM Sans 10"/>
              </a:rPr>
              <a:t>ção</a:t>
            </a:r>
            <a:r>
              <a:rPr lang="pt-BR" sz="1100" spc="-120" dirty="0">
                <a:latin typeface="LM Sans 10"/>
                <a:cs typeface="LM Sans 10"/>
              </a:rPr>
              <a:t>  à  classe </a:t>
            </a:r>
            <a:r>
              <a:rPr sz="1100" i="1" spc="-10" dirty="0">
                <a:latin typeface="LM Sans 10"/>
                <a:cs typeface="LM Sans 10"/>
              </a:rPr>
              <a:t>Pessoa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as classes </a:t>
            </a:r>
            <a:r>
              <a:rPr sz="1100" i="1" spc="-20" dirty="0">
                <a:latin typeface="LM Sans 10"/>
                <a:cs typeface="LM Sans 10"/>
              </a:rPr>
              <a:t>Trabalhador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i="1" spc="-5" dirty="0" err="1">
                <a:latin typeface="LM Sans 10"/>
                <a:cs typeface="LM Sans 10"/>
              </a:rPr>
              <a:t>Estudante</a:t>
            </a:r>
            <a:r>
              <a:rPr sz="1100" i="1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 </a:t>
            </a:r>
            <a:r>
              <a:rPr sz="1100" spc="-10" dirty="0">
                <a:latin typeface="LM Sans 10"/>
                <a:cs typeface="LM Sans 10"/>
              </a:rPr>
              <a:t>denominadas </a:t>
            </a:r>
            <a:r>
              <a:rPr sz="1100" spc="-5" dirty="0">
                <a:latin typeface="LM Sans 10"/>
                <a:cs typeface="LM Sans 10"/>
              </a:rPr>
              <a:t>subclasses, </a:t>
            </a:r>
            <a:r>
              <a:rPr sz="1100" spc="-10" dirty="0">
                <a:latin typeface="LM Sans 10"/>
                <a:cs typeface="LM Sans 10"/>
              </a:rPr>
              <a:t>ou </a:t>
            </a:r>
            <a:r>
              <a:rPr sz="1100" spc="-5" dirty="0">
                <a:latin typeface="LM Sans 10"/>
                <a:cs typeface="LM Sans 10"/>
              </a:rPr>
              <a:t>classes derivadas, </a:t>
            </a:r>
            <a:r>
              <a:rPr sz="1100" spc="-10" dirty="0" err="1">
                <a:latin typeface="LM Sans 10"/>
                <a:cs typeface="LM Sans 10"/>
              </a:rPr>
              <a:t>ou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85" dirty="0">
                <a:latin typeface="LM Sans 10"/>
                <a:cs typeface="LM Sans 10"/>
              </a:rPr>
              <a:t>também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classes  descendentes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ABC326B-CEDC-4ACE-A676-1823B0A21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30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 </a:t>
            </a:r>
            <a:r>
              <a:rPr spc="10" dirty="0"/>
              <a:t>abstratas</a:t>
            </a:r>
            <a:r>
              <a:rPr spc="-1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8700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03553"/>
            <a:ext cx="3976370" cy="22597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Classes que </a:t>
            </a:r>
            <a:r>
              <a:rPr sz="1100" spc="-5" dirty="0">
                <a:latin typeface="LM Sans 10"/>
                <a:cs typeface="LM Sans 10"/>
              </a:rPr>
              <a:t>apenas </a:t>
            </a:r>
            <a:r>
              <a:rPr sz="1100" spc="-10" dirty="0" err="1">
                <a:latin typeface="LM Sans 10"/>
                <a:cs typeface="LM Sans 10"/>
              </a:rPr>
              <a:t>organizam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comuns,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existindo  </a:t>
            </a:r>
            <a:r>
              <a:rPr sz="1100" spc="-10" dirty="0" err="1">
                <a:latin typeface="LM Sans 10"/>
                <a:cs typeface="LM Sans 10"/>
              </a:rPr>
              <a:t>nenhuma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inst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da mesma no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100" dirty="0" err="1">
                <a:latin typeface="LM Sans 10"/>
                <a:cs typeface="LM Sans 10"/>
              </a:rPr>
              <a:t>resolu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do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problema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5240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Na </a:t>
            </a:r>
            <a:r>
              <a:rPr sz="1100" spc="-5" dirty="0">
                <a:latin typeface="LM Sans 10"/>
                <a:cs typeface="LM Sans 10"/>
              </a:rPr>
              <a:t>modelagem, </a:t>
            </a:r>
            <a:r>
              <a:rPr lang="pt-BR" sz="1100" spc="-65" dirty="0">
                <a:latin typeface="LM Sans 10"/>
                <a:cs typeface="LM Sans 10"/>
              </a:rPr>
              <a:t>é possível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sejam </a:t>
            </a:r>
            <a:r>
              <a:rPr sz="1100" spc="-10" dirty="0">
                <a:latin typeface="LM Sans 10"/>
                <a:cs typeface="LM Sans 10"/>
              </a:rPr>
              <a:t>definidos um ou </a:t>
            </a:r>
            <a:r>
              <a:rPr sz="1100" spc="-5" dirty="0" err="1">
                <a:latin typeface="LM Sans 10"/>
                <a:cs typeface="LM Sans 10"/>
              </a:rPr>
              <a:t>mais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70" dirty="0">
                <a:latin typeface="LM Sans 10"/>
                <a:cs typeface="LM Sans 10"/>
              </a:rPr>
              <a:t>método</a:t>
            </a:r>
            <a:r>
              <a:rPr sz="1100" spc="-70" dirty="0">
                <a:latin typeface="LM Sans 10"/>
                <a:cs typeface="LM Sans 10"/>
              </a:rPr>
              <a:t>s  </a:t>
            </a:r>
            <a:r>
              <a:rPr sz="1100" spc="-5" dirty="0">
                <a:latin typeface="LM Sans 10"/>
                <a:cs typeface="LM Sans 10"/>
              </a:rPr>
              <a:t>nos </a:t>
            </a:r>
            <a:r>
              <a:rPr sz="1100" spc="-5" dirty="0" err="1">
                <a:latin typeface="LM Sans 10"/>
                <a:cs typeface="LM Sans 10"/>
              </a:rPr>
              <a:t>quais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cabe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27329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Um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apresenta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10" dirty="0">
                <a:latin typeface="LM Sans 10"/>
                <a:cs typeface="LM Sans 10"/>
              </a:rPr>
              <a:t>é denominado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lang="pt-BR" sz="1100" b="1" spc="-90" dirty="0">
                <a:solidFill>
                  <a:srgbClr val="FF0000"/>
                </a:solidFill>
                <a:latin typeface="LM Sans 10"/>
                <a:cs typeface="LM Sans 10"/>
              </a:rPr>
              <a:t>Método</a:t>
            </a:r>
            <a:r>
              <a:rPr sz="1100" b="1" spc="-9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lang="pt-BR" sz="1100" b="1" spc="-5" dirty="0">
                <a:solidFill>
                  <a:srgbClr val="FF0000"/>
                </a:solidFill>
                <a:latin typeface="LM Sans 10"/>
                <a:cs typeface="LM Sans 10"/>
              </a:rPr>
              <a:t>Abstrato</a:t>
            </a:r>
            <a:r>
              <a:rPr sz="1100" b="1" spc="-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 err="1">
                <a:latin typeface="LM Sans 10"/>
                <a:cs typeface="LM Sans 10"/>
              </a:rPr>
              <a:t>respectiva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lang="pt-BR" sz="1100" spc="-5" dirty="0">
                <a:latin typeface="LM Sans 10"/>
                <a:cs typeface="LM Sans 10"/>
              </a:rPr>
              <a:t> é denominada </a:t>
            </a:r>
            <a:r>
              <a:rPr sz="1100" b="1" spc="-10" dirty="0" err="1">
                <a:solidFill>
                  <a:srgbClr val="FF0000"/>
                </a:solidFill>
                <a:latin typeface="LM Sans 10"/>
                <a:cs typeface="LM Sans 10"/>
              </a:rPr>
              <a:t>Classe</a:t>
            </a:r>
            <a:r>
              <a:rPr sz="1100" b="1" spc="-10" dirty="0">
                <a:solidFill>
                  <a:srgbClr val="FF0000"/>
                </a:solidFill>
                <a:latin typeface="LM Sans 10"/>
                <a:cs typeface="LM Sans 10"/>
              </a:rPr>
              <a:t>  </a:t>
            </a:r>
            <a:r>
              <a:rPr sz="1100" b="1" spc="-5" dirty="0">
                <a:solidFill>
                  <a:srgbClr val="FF0000"/>
                </a:solidFill>
                <a:latin typeface="LM Sans 10"/>
                <a:cs typeface="LM Sans 10"/>
              </a:rPr>
              <a:t>Abstrata</a:t>
            </a:r>
            <a:endParaRPr sz="1100" dirty="0">
              <a:solidFill>
                <a:srgbClr val="FF0000"/>
              </a:solidFill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LM Sans 10"/>
              <a:cs typeface="LM Sans 10"/>
            </a:endParaRPr>
          </a:p>
          <a:p>
            <a:pPr marL="12700" marR="47625">
              <a:lnSpc>
                <a:spcPct val="102600"/>
              </a:lnSpc>
            </a:pPr>
            <a:r>
              <a:rPr sz="1100" spc="-10" dirty="0" err="1">
                <a:latin typeface="LM Sans 10"/>
                <a:cs typeface="LM Sans 10"/>
              </a:rPr>
              <a:t>Classe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Abstrata</a:t>
            </a:r>
            <a:r>
              <a:rPr lang="pt-BR" sz="1100" spc="-5" dirty="0">
                <a:latin typeface="LM Sans 10"/>
                <a:cs typeface="LM Sans 10"/>
              </a:rPr>
              <a:t> é definida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sendo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 err="1">
                <a:latin typeface="LM Sans 10"/>
                <a:cs typeface="LM Sans 10"/>
              </a:rPr>
              <a:t>classe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instanci</a:t>
            </a:r>
            <a:r>
              <a:rPr lang="pt-BR" sz="1100" spc="-45" dirty="0">
                <a:latin typeface="LM Sans 10"/>
                <a:cs typeface="LM Sans 10"/>
              </a:rPr>
              <a:t>a</a:t>
            </a:r>
            <a:r>
              <a:rPr sz="1100" spc="-45" dirty="0">
                <a:latin typeface="LM Sans 10"/>
                <a:cs typeface="LM Sans 10"/>
              </a:rPr>
              <a:t>vel,  </a:t>
            </a:r>
            <a:r>
              <a:rPr sz="1100" spc="-10" dirty="0">
                <a:latin typeface="LM Sans 10"/>
                <a:cs typeface="LM Sans 10"/>
              </a:rPr>
              <a:t>que apresenta </a:t>
            </a:r>
            <a:r>
              <a:rPr sz="1100" dirty="0">
                <a:latin typeface="LM Sans 10"/>
                <a:cs typeface="LM Sans 10"/>
              </a:rPr>
              <a:t>pelo </a:t>
            </a:r>
            <a:r>
              <a:rPr sz="1100" spc="-5" dirty="0">
                <a:latin typeface="LM Sans 10"/>
                <a:cs typeface="LM Sans 10"/>
              </a:rPr>
              <a:t>menos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para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qual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</a:t>
            </a:r>
            <a:r>
              <a:rPr lang="pt-BR" sz="1100" spc="-145" dirty="0">
                <a:latin typeface="LM Sans 10"/>
                <a:cs typeface="LM Sans 10"/>
              </a:rPr>
              <a:t>  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existe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75" dirty="0" err="1">
                <a:latin typeface="LM Sans 10"/>
                <a:cs typeface="LM Sans 10"/>
              </a:rPr>
              <a:t>implementa</a:t>
            </a:r>
            <a:r>
              <a:rPr lang="pt-BR" sz="1100" spc="-75" dirty="0" err="1">
                <a:latin typeface="LM Sans 10"/>
                <a:cs typeface="LM Sans 10"/>
              </a:rPr>
              <a:t>çã</a:t>
            </a:r>
            <a:r>
              <a:rPr sz="1100" spc="-7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(embora </a:t>
            </a:r>
            <a:r>
              <a:rPr sz="1100" dirty="0">
                <a:latin typeface="LM Sans 10"/>
                <a:cs typeface="LM Sans 10"/>
              </a:rPr>
              <a:t>possa </a:t>
            </a:r>
            <a:r>
              <a:rPr sz="1100" spc="-5" dirty="0">
                <a:latin typeface="LM Sans 10"/>
                <a:cs typeface="LM Sans 10"/>
              </a:rPr>
              <a:t>especificar atributos e </a:t>
            </a:r>
            <a:r>
              <a:rPr lang="pt-BR" sz="1100" spc="-70" dirty="0">
                <a:latin typeface="LM Sans 10"/>
                <a:cs typeface="LM Sans 10"/>
              </a:rPr>
              <a:t>método</a:t>
            </a:r>
            <a:r>
              <a:rPr sz="1100" spc="-70" dirty="0">
                <a:latin typeface="LM Sans 10"/>
                <a:cs typeface="LM Sans 10"/>
              </a:rPr>
              <a:t>s  </a:t>
            </a:r>
            <a:r>
              <a:rPr sz="1100" spc="-5" dirty="0">
                <a:latin typeface="LM Sans 10"/>
                <a:cs typeface="LM Sans 10"/>
              </a:rPr>
              <a:t>concretos)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14118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9537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2162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9BA85E7-29A9-460D-A50F-42988BAE6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84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 </a:t>
            </a:r>
            <a:r>
              <a:rPr spc="10" dirty="0"/>
              <a:t>abstratas</a:t>
            </a:r>
            <a:r>
              <a:rPr spc="-5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934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495908"/>
            <a:ext cx="1706880" cy="5270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0" dirty="0">
                <a:latin typeface="LM Sans 10"/>
                <a:cs typeface="LM Sans 10"/>
              </a:rPr>
              <a:t>Classe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Abstrata: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1651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Imposto </a:t>
            </a:r>
            <a:r>
              <a:rPr sz="1000" dirty="0" err="1">
                <a:latin typeface="LM Sans 10"/>
                <a:cs typeface="LM Sans 10"/>
              </a:rPr>
              <a:t>pessoa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65" dirty="0">
                <a:latin typeface="LM Sans 10"/>
                <a:cs typeface="LM Sans 10"/>
              </a:rPr>
              <a:t>f</a:t>
            </a:r>
            <a:r>
              <a:rPr lang="pt-BR" sz="1000" spc="-65" dirty="0">
                <a:latin typeface="LM Sans 10"/>
                <a:cs typeface="LM Sans 10"/>
              </a:rPr>
              <a:t>í</a:t>
            </a:r>
            <a:r>
              <a:rPr sz="1000" spc="-65" dirty="0" err="1">
                <a:latin typeface="LM Sans 10"/>
                <a:cs typeface="LM Sans 10"/>
              </a:rPr>
              <a:t>sica</a:t>
            </a:r>
            <a:r>
              <a:rPr sz="1000" spc="-65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734" y="1201331"/>
            <a:ext cx="3536950" cy="0"/>
          </a:xfrm>
          <a:custGeom>
            <a:avLst/>
            <a:gdLst/>
            <a:ahLst/>
            <a:cxnLst/>
            <a:rect l="l" t="t" r="r" b="b"/>
            <a:pathLst>
              <a:path w="3536950">
                <a:moveTo>
                  <a:pt x="0" y="0"/>
                </a:moveTo>
                <a:lnTo>
                  <a:pt x="35366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0615" y="1196224"/>
            <a:ext cx="118173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latin typeface="LM Sans 10"/>
                <a:cs typeface="LM Sans 10"/>
              </a:rPr>
              <a:t>Faixa </a:t>
            </a:r>
            <a:r>
              <a:rPr sz="800" b="1" spc="-5" dirty="0" err="1">
                <a:latin typeface="LM Sans 10"/>
                <a:cs typeface="LM Sans 10"/>
              </a:rPr>
              <a:t>renda</a:t>
            </a:r>
            <a:r>
              <a:rPr sz="800" b="1" spc="-5" dirty="0">
                <a:latin typeface="LM Sans 10"/>
                <a:cs typeface="LM Sans 10"/>
              </a:rPr>
              <a:t> </a:t>
            </a:r>
            <a:r>
              <a:rPr sz="800" b="1" spc="-60" dirty="0">
                <a:latin typeface="LM Sans 10"/>
                <a:cs typeface="LM Sans 10"/>
              </a:rPr>
              <a:t>l</a:t>
            </a:r>
            <a:r>
              <a:rPr lang="pt-BR" sz="800" b="1" spc="-60" dirty="0">
                <a:latin typeface="LM Sans 10"/>
                <a:cs typeface="LM Sans 10"/>
              </a:rPr>
              <a:t>í</a:t>
            </a:r>
            <a:r>
              <a:rPr sz="800" b="1" spc="-60" dirty="0" err="1">
                <a:latin typeface="LM Sans 10"/>
                <a:cs typeface="LM Sans 10"/>
              </a:rPr>
              <a:t>quida</a:t>
            </a:r>
            <a:r>
              <a:rPr sz="800" b="1" spc="-25" dirty="0">
                <a:latin typeface="LM Sans 10"/>
                <a:cs typeface="LM Sans 10"/>
              </a:rPr>
              <a:t> </a:t>
            </a:r>
            <a:r>
              <a:rPr sz="800" b="1" spc="-5" dirty="0">
                <a:latin typeface="LM Sans 10"/>
                <a:cs typeface="LM Sans 10"/>
              </a:rPr>
              <a:t>anual</a:t>
            </a:r>
            <a:endParaRPr sz="8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081" y="1196224"/>
            <a:ext cx="6432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5" dirty="0">
                <a:latin typeface="LM Sans 10"/>
                <a:cs typeface="LM Sans 10"/>
              </a:rPr>
              <a:t>Al</a:t>
            </a:r>
            <a:r>
              <a:rPr lang="pt-BR" sz="800" b="1" spc="-55" dirty="0">
                <a:latin typeface="LM Sans 10"/>
                <a:cs typeface="LM Sans 10"/>
              </a:rPr>
              <a:t>í</a:t>
            </a:r>
            <a:r>
              <a:rPr sz="800" b="1" spc="-55" dirty="0">
                <a:latin typeface="LM Sans 10"/>
                <a:cs typeface="LM Sans 10"/>
              </a:rPr>
              <a:t>quota</a:t>
            </a:r>
            <a:r>
              <a:rPr sz="800" b="1" spc="-50" dirty="0">
                <a:latin typeface="LM Sans 10"/>
                <a:cs typeface="LM Sans 10"/>
              </a:rPr>
              <a:t> </a:t>
            </a:r>
            <a:r>
              <a:rPr sz="800" b="1" spc="-5" dirty="0">
                <a:latin typeface="LM Sans 10"/>
                <a:cs typeface="LM Sans 10"/>
              </a:rPr>
              <a:t>(%)</a:t>
            </a:r>
            <a:endParaRPr sz="8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2416" y="1196224"/>
            <a:ext cx="822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latin typeface="LM Sans 10"/>
                <a:cs typeface="LM Sans 10"/>
              </a:rPr>
              <a:t>Parcela </a:t>
            </a:r>
            <a:r>
              <a:rPr sz="800" b="1" spc="-5" dirty="0">
                <a:latin typeface="LM Sans 10"/>
                <a:cs typeface="LM Sans 10"/>
              </a:rPr>
              <a:t>a</a:t>
            </a:r>
            <a:r>
              <a:rPr sz="800" b="1" spc="-55" dirty="0">
                <a:latin typeface="LM Sans 10"/>
                <a:cs typeface="LM Sans 10"/>
              </a:rPr>
              <a:t> </a:t>
            </a:r>
            <a:r>
              <a:rPr sz="800" b="1" spc="-5" dirty="0">
                <a:latin typeface="LM Sans 10"/>
                <a:cs typeface="LM Sans 10"/>
              </a:rPr>
              <a:t>deduzir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734" y="1358226"/>
            <a:ext cx="3536950" cy="0"/>
          </a:xfrm>
          <a:custGeom>
            <a:avLst/>
            <a:gdLst/>
            <a:ahLst/>
            <a:cxnLst/>
            <a:rect l="l" t="t" r="r" b="b"/>
            <a:pathLst>
              <a:path w="3536950">
                <a:moveTo>
                  <a:pt x="0" y="0"/>
                </a:moveTo>
                <a:lnTo>
                  <a:pt x="35366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3358" y="1327802"/>
            <a:ext cx="42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-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942" y="1327802"/>
            <a:ext cx="169100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sz="1000" spc="-140" dirty="0">
                <a:latin typeface="LM Sans 10"/>
                <a:cs typeface="LM Sans 10"/>
              </a:rPr>
              <a:t>At</a:t>
            </a:r>
            <a:r>
              <a:rPr lang="pt-BR" sz="1000" spc="-140" dirty="0">
                <a:latin typeface="LM Sans 10"/>
                <a:cs typeface="LM Sans 10"/>
              </a:rPr>
              <a:t>e</a:t>
            </a:r>
            <a:r>
              <a:rPr sz="1000" spc="-1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R$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10000,00</a:t>
            </a:r>
            <a:endParaRPr sz="1000" dirty="0">
              <a:latin typeface="LM Sans 10"/>
              <a:cs typeface="LM Sans 10"/>
            </a:endParaRPr>
          </a:p>
          <a:p>
            <a:pPr algn="ctr">
              <a:lnSpc>
                <a:spcPts val="1195"/>
              </a:lnSpc>
            </a:pPr>
            <a:r>
              <a:rPr sz="1000" spc="-5" dirty="0">
                <a:latin typeface="LM Sans 10"/>
                <a:cs typeface="LM Sans 10"/>
              </a:rPr>
              <a:t>De R$ 10000,00 a R$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20000,00</a:t>
            </a:r>
            <a:endParaRPr sz="1000" dirty="0">
              <a:latin typeface="LM Sans 10"/>
              <a:cs typeface="LM Sans 10"/>
            </a:endParaRPr>
          </a:p>
          <a:p>
            <a:pPr algn="ctr"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Acima de R$</a:t>
            </a:r>
            <a:r>
              <a:rPr sz="1000" spc="-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20000,00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425" y="1327802"/>
            <a:ext cx="34036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Isento  10</a:t>
            </a:r>
            <a:endParaRPr sz="1000">
              <a:latin typeface="LM Sans 10"/>
              <a:cs typeface="LM Sans 10"/>
            </a:endParaRPr>
          </a:p>
          <a:p>
            <a:pPr algn="ctr">
              <a:lnSpc>
                <a:spcPts val="1190"/>
              </a:lnSpc>
            </a:pPr>
            <a:r>
              <a:rPr sz="1000" spc="-5" dirty="0">
                <a:latin typeface="LM Sans 10"/>
                <a:cs typeface="LM Sans 10"/>
              </a:rPr>
              <a:t>25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3148" y="1479643"/>
            <a:ext cx="6019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LM Sans 10"/>
                <a:cs typeface="LM Sans 10"/>
              </a:rPr>
              <a:t>R$</a:t>
            </a:r>
            <a:r>
              <a:rPr sz="1000" spc="-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1000,00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ts val="1200"/>
              </a:lnSpc>
            </a:pPr>
            <a:r>
              <a:rPr sz="1000" spc="-5" dirty="0">
                <a:latin typeface="LM Sans 10"/>
                <a:cs typeface="LM Sans 10"/>
              </a:rPr>
              <a:t>R$</a:t>
            </a:r>
            <a:r>
              <a:rPr sz="1000" spc="-8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4000,00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734" y="1818779"/>
            <a:ext cx="3536950" cy="0"/>
          </a:xfrm>
          <a:custGeom>
            <a:avLst/>
            <a:gdLst/>
            <a:ahLst/>
            <a:cxnLst/>
            <a:rect l="l" t="t" r="r" b="b"/>
            <a:pathLst>
              <a:path w="3536950">
                <a:moveTo>
                  <a:pt x="0" y="0"/>
                </a:moveTo>
                <a:lnTo>
                  <a:pt x="35366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5182" y="2061649"/>
            <a:ext cx="3744595" cy="997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1615" marR="426084" indent="-171450">
              <a:lnSpc>
                <a:spcPct val="1014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5" dirty="0" err="1">
                <a:latin typeface="LM Sans 9"/>
                <a:cs typeface="LM Sans 9"/>
              </a:rPr>
              <a:t>renda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60" dirty="0">
                <a:latin typeface="LM Sans 9"/>
                <a:cs typeface="LM Sans 9"/>
              </a:rPr>
              <a:t>l</a:t>
            </a:r>
            <a:r>
              <a:rPr lang="pt-BR" sz="900" spc="-60" dirty="0">
                <a:latin typeface="LM Sans 9"/>
                <a:cs typeface="LM Sans 9"/>
              </a:rPr>
              <a:t>í</a:t>
            </a:r>
            <a:r>
              <a:rPr sz="900" spc="-60" dirty="0" err="1">
                <a:latin typeface="LM Sans 9"/>
                <a:cs typeface="LM Sans 9"/>
              </a:rPr>
              <a:t>quida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 err="1">
                <a:latin typeface="LM Sans 9"/>
                <a:cs typeface="LM Sans 9"/>
              </a:rPr>
              <a:t>anual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lang="pt-BR" sz="900" spc="-5" dirty="0">
                <a:latin typeface="LM Sans 9"/>
                <a:cs typeface="LM Sans 9"/>
              </a:rPr>
              <a:t>é calculada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partir </a:t>
            </a:r>
            <a:r>
              <a:rPr sz="900" spc="-5" dirty="0">
                <a:latin typeface="LM Sans 9"/>
                <a:cs typeface="LM Sans 9"/>
              </a:rPr>
              <a:t>da renda </a:t>
            </a:r>
            <a:r>
              <a:rPr sz="900" spc="-10" dirty="0">
                <a:latin typeface="LM Sans 9"/>
                <a:cs typeface="LM Sans 9"/>
              </a:rPr>
              <a:t>bruta </a:t>
            </a:r>
            <a:r>
              <a:rPr sz="900" spc="-5" dirty="0">
                <a:latin typeface="LM Sans 9"/>
                <a:cs typeface="LM Sans 9"/>
              </a:rPr>
              <a:t>anual,  subtraindo-se os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abatimentes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 dirty="0">
              <a:latin typeface="LM Sans 9"/>
              <a:cs typeface="LM Sans 9"/>
            </a:endParaRPr>
          </a:p>
          <a:p>
            <a:pPr marL="221615" marR="43180" indent="-171450">
              <a:lnSpc>
                <a:spcPct val="101499"/>
              </a:lnSpc>
              <a:buFont typeface="Arial" panose="020B0604020202020204" pitchFamily="34" charset="0"/>
              <a:buChar char="•"/>
            </a:pPr>
            <a:r>
              <a:rPr sz="900" spc="-10" dirty="0" err="1">
                <a:latin typeface="LM Sans 9"/>
                <a:cs typeface="LM Sans 9"/>
              </a:rPr>
              <a:t>Consideramos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que,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dirty="0" err="1"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65" dirty="0">
                <a:latin typeface="LM Sans 9"/>
                <a:cs typeface="LM Sans 9"/>
              </a:rPr>
              <a:t>f</a:t>
            </a:r>
            <a:r>
              <a:rPr lang="pt-BR" sz="900" spc="-65" dirty="0">
                <a:latin typeface="LM Sans 9"/>
                <a:cs typeface="LM Sans 9"/>
              </a:rPr>
              <a:t>í</a:t>
            </a:r>
            <a:r>
              <a:rPr sz="900" spc="-65" dirty="0" err="1">
                <a:latin typeface="LM Sans 9"/>
                <a:cs typeface="LM Sans 9"/>
              </a:rPr>
              <a:t>sica</a:t>
            </a:r>
            <a:r>
              <a:rPr sz="900" spc="-65" dirty="0">
                <a:latin typeface="LM Sans 9"/>
                <a:cs typeface="LM Sans 9"/>
              </a:rPr>
              <a:t>,</a:t>
            </a:r>
            <a:r>
              <a:rPr lang="pt-BR" sz="900" spc="-65" dirty="0">
                <a:latin typeface="LM Sans 9"/>
                <a:cs typeface="LM Sans 9"/>
              </a:rPr>
              <a:t> é permitido </a:t>
            </a:r>
            <a:r>
              <a:rPr sz="900" spc="-5" dirty="0" err="1">
                <a:latin typeface="LM Sans 9"/>
                <a:cs typeface="LM Sans 9"/>
              </a:rPr>
              <a:t>abater</a:t>
            </a:r>
            <a:r>
              <a:rPr sz="900" spc="-5" dirty="0">
                <a:latin typeface="LM Sans 9"/>
                <a:cs typeface="LM Sans 9"/>
              </a:rPr>
              <a:t> os gastos com </a:t>
            </a:r>
            <a:r>
              <a:rPr sz="900" spc="-80" dirty="0" err="1">
                <a:latin typeface="LM Sans 9"/>
                <a:cs typeface="LM Sans 9"/>
              </a:rPr>
              <a:t>sa</a:t>
            </a:r>
            <a:r>
              <a:rPr lang="pt-BR" sz="900" spc="-80" dirty="0">
                <a:latin typeface="LM Sans 9"/>
                <a:cs typeface="LM Sans 9"/>
              </a:rPr>
              <a:t>ú</a:t>
            </a:r>
            <a:r>
              <a:rPr sz="900" spc="-80" dirty="0">
                <a:latin typeface="LM Sans 9"/>
                <a:cs typeface="LM Sans 9"/>
              </a:rPr>
              <a:t>de </a:t>
            </a:r>
            <a:r>
              <a:rPr sz="900" spc="-100" dirty="0">
                <a:latin typeface="LM Sans 9"/>
                <a:cs typeface="LM Sans 9"/>
              </a:rPr>
              <a:t>(at</a:t>
            </a:r>
            <a:r>
              <a:rPr lang="pt-BR" sz="900" spc="-100" dirty="0">
                <a:latin typeface="LM Sans 9"/>
                <a:cs typeface="LM Sans 9"/>
              </a:rPr>
              <a:t>é </a:t>
            </a:r>
            <a:r>
              <a:rPr sz="900" spc="-10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um limite de R$ 5000,00) e gastos com </a:t>
            </a:r>
            <a:r>
              <a:rPr sz="900" spc="-85" dirty="0" err="1">
                <a:latin typeface="LM Sans 9"/>
                <a:cs typeface="LM Sans 9"/>
              </a:rPr>
              <a:t>instru</a:t>
            </a:r>
            <a:r>
              <a:rPr lang="pt-BR" sz="900" spc="-85" dirty="0" err="1">
                <a:latin typeface="LM Sans 9"/>
                <a:cs typeface="LM Sans 9"/>
              </a:rPr>
              <a:t>çã</a:t>
            </a:r>
            <a:r>
              <a:rPr sz="900" spc="-85" dirty="0">
                <a:latin typeface="LM Sans 9"/>
                <a:cs typeface="LM Sans 9"/>
              </a:rPr>
              <a:t>o </a:t>
            </a:r>
            <a:r>
              <a:rPr sz="900" spc="-100" dirty="0">
                <a:latin typeface="LM Sans 9"/>
                <a:cs typeface="LM Sans 9"/>
              </a:rPr>
              <a:t>(at</a:t>
            </a:r>
            <a:r>
              <a:rPr lang="pt-BR" sz="900" spc="-100" dirty="0">
                <a:latin typeface="LM Sans 9"/>
                <a:cs typeface="LM Sans 9"/>
              </a:rPr>
              <a:t>é  </a:t>
            </a:r>
            <a:r>
              <a:rPr sz="900" spc="-5" dirty="0">
                <a:latin typeface="LM Sans 9"/>
                <a:cs typeface="LM Sans 9"/>
              </a:rPr>
              <a:t>um </a:t>
            </a:r>
            <a:r>
              <a:rPr sz="900" spc="-5" dirty="0" err="1">
                <a:latin typeface="LM Sans 9"/>
                <a:cs typeface="LM Sans 9"/>
              </a:rPr>
              <a:t>limite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de </a:t>
            </a:r>
            <a:r>
              <a:rPr sz="900" spc="-5" dirty="0">
                <a:latin typeface="LM Sans 9"/>
                <a:cs typeface="LM Sans 9"/>
              </a:rPr>
              <a:t>R$ 2500,00) e </a:t>
            </a:r>
            <a:r>
              <a:rPr sz="900" spc="-70" dirty="0" err="1">
                <a:latin typeface="LM Sans 9"/>
                <a:cs typeface="LM Sans 9"/>
              </a:rPr>
              <a:t>tamb</a:t>
            </a:r>
            <a:r>
              <a:rPr lang="pt-BR" sz="900" spc="-70" dirty="0">
                <a:latin typeface="LM Sans 9"/>
                <a:cs typeface="LM Sans 9"/>
              </a:rPr>
              <a:t>é</a:t>
            </a:r>
            <a:r>
              <a:rPr sz="900" spc="-70" dirty="0">
                <a:latin typeface="LM Sans 9"/>
                <a:cs typeface="LM Sans 9"/>
              </a:rPr>
              <a:t>m </a:t>
            </a:r>
            <a:r>
              <a:rPr sz="900" spc="-5" dirty="0">
                <a:latin typeface="LM Sans 9"/>
                <a:cs typeface="LM Sans 9"/>
              </a:rPr>
              <a:t>R$ 1500,00 por </a:t>
            </a:r>
            <a:r>
              <a:rPr sz="900" dirty="0">
                <a:latin typeface="LM Sans 9"/>
                <a:cs typeface="LM Sans 9"/>
              </a:rPr>
              <a:t>dependente </a:t>
            </a:r>
            <a:r>
              <a:rPr sz="900" spc="-5" dirty="0">
                <a:latin typeface="LM Sans 9"/>
                <a:cs typeface="LM Sans 9"/>
              </a:rPr>
              <a:t>(</a:t>
            </a:r>
            <a:r>
              <a:rPr sz="900" spc="-5" dirty="0" err="1">
                <a:latin typeface="LM Sans 9"/>
                <a:cs typeface="LM Sans 9"/>
              </a:rPr>
              <a:t>limitado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5" dirty="0" err="1">
                <a:latin typeface="LM Sans 9"/>
                <a:cs typeface="LM Sans 9"/>
              </a:rPr>
              <a:t>ao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lang="pt-BR" sz="900" spc="-70" dirty="0">
                <a:latin typeface="LM Sans 9"/>
                <a:cs typeface="LM Sans 9"/>
              </a:rPr>
              <a:t>máximo</a:t>
            </a:r>
            <a:r>
              <a:rPr sz="900" spc="-7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 quatro</a:t>
            </a:r>
            <a:r>
              <a:rPr sz="900" spc="55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dependentes)</a:t>
            </a:r>
            <a:endParaRPr sz="900" dirty="0">
              <a:latin typeface="LM Sans 9"/>
              <a:cs typeface="LM Sans 9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A8B2C42-9F14-4D77-B8D6-A7C5780D6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376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 </a:t>
            </a:r>
            <a:r>
              <a:rPr spc="10" dirty="0"/>
              <a:t>abstratas</a:t>
            </a:r>
            <a:r>
              <a:rPr dirty="0"/>
              <a:t> </a:t>
            </a:r>
            <a:r>
              <a:rPr spc="20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6777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0232" y="484326"/>
            <a:ext cx="2228850" cy="5270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 de </a:t>
            </a:r>
            <a:r>
              <a:rPr sz="1100" spc="-10" dirty="0">
                <a:latin typeface="LM Sans 10"/>
                <a:cs typeface="LM Sans 10"/>
              </a:rPr>
              <a:t>Classe </a:t>
            </a:r>
            <a:r>
              <a:rPr sz="1100" spc="-5" dirty="0">
                <a:latin typeface="LM Sans 10"/>
                <a:cs typeface="LM Sans 10"/>
              </a:rPr>
              <a:t>Abstrata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cont...</a:t>
            </a:r>
            <a:r>
              <a:rPr sz="1100" spc="-5" dirty="0">
                <a:latin typeface="LM Sans 10"/>
                <a:cs typeface="LM Sans 10"/>
              </a:rPr>
              <a:t>):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50" dirty="0">
              <a:latin typeface="LM Sans 10"/>
              <a:cs typeface="LM Sans 10"/>
            </a:endParaRPr>
          </a:p>
          <a:p>
            <a:pPr marL="1651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Imposto </a:t>
            </a:r>
            <a:r>
              <a:rPr sz="1000" dirty="0" err="1">
                <a:latin typeface="LM Sans 10"/>
                <a:cs typeface="LM Sans 10"/>
              </a:rPr>
              <a:t>pessoa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55" dirty="0" err="1">
                <a:latin typeface="LM Sans 10"/>
                <a:cs typeface="LM Sans 10"/>
              </a:rPr>
              <a:t>jur</a:t>
            </a:r>
            <a:r>
              <a:rPr lang="pt-BR" sz="1000" spc="-55" dirty="0">
                <a:latin typeface="LM Sans 10"/>
                <a:cs typeface="LM Sans 10"/>
              </a:rPr>
              <a:t>í</a:t>
            </a:r>
            <a:r>
              <a:rPr sz="1000" spc="-55" dirty="0" err="1">
                <a:latin typeface="LM Sans 10"/>
                <a:cs typeface="LM Sans 10"/>
              </a:rPr>
              <a:t>dica</a:t>
            </a:r>
            <a:r>
              <a:rPr sz="1000" spc="-55" dirty="0">
                <a:latin typeface="LM Sans 10"/>
                <a:cs typeface="LM Sans 10"/>
              </a:rPr>
              <a:t>:</a:t>
            </a:r>
            <a:endParaRPr sz="1000" dirty="0">
              <a:latin typeface="LM Sans 10"/>
              <a:cs typeface="LM Sans 1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2734" y="1189748"/>
          <a:ext cx="3663948" cy="617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Faixa </a:t>
                      </a:r>
                      <a:r>
                        <a:rPr sz="800" b="1" spc="-5" dirty="0" err="1">
                          <a:latin typeface="LM Sans 10"/>
                          <a:cs typeface="LM Sans 10"/>
                        </a:rPr>
                        <a:t>renda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60" dirty="0">
                          <a:latin typeface="LM Sans 10"/>
                          <a:cs typeface="LM Sans 10"/>
                        </a:rPr>
                        <a:t>l</a:t>
                      </a:r>
                      <a:r>
                        <a:rPr lang="pt-BR" sz="800" b="1" spc="-60" dirty="0">
                          <a:latin typeface="LM Sans 10"/>
                          <a:cs typeface="LM Sans 10"/>
                        </a:rPr>
                        <a:t>í</a:t>
                      </a:r>
                      <a:r>
                        <a:rPr sz="800" b="1" spc="-60" dirty="0" err="1">
                          <a:latin typeface="LM Sans 10"/>
                          <a:cs typeface="LM Sans 10"/>
                        </a:rPr>
                        <a:t>quida</a:t>
                      </a:r>
                      <a:r>
                        <a:rPr sz="800" b="1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anual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b="1" spc="-55" dirty="0">
                          <a:latin typeface="LM Sans 10"/>
                          <a:cs typeface="LM Sans 10"/>
                        </a:rPr>
                        <a:t>Al</a:t>
                      </a:r>
                      <a:r>
                        <a:rPr lang="pt-BR" sz="800" b="1" spc="-55" dirty="0">
                          <a:latin typeface="LM Sans 10"/>
                          <a:cs typeface="LM Sans 10"/>
                        </a:rPr>
                        <a:t>í</a:t>
                      </a:r>
                      <a:r>
                        <a:rPr sz="800" b="1" spc="-55" dirty="0">
                          <a:latin typeface="LM Sans 10"/>
                          <a:cs typeface="LM Sans 10"/>
                        </a:rPr>
                        <a:t>quota</a:t>
                      </a:r>
                      <a:r>
                        <a:rPr sz="800" b="1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(%)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Parcela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a</a:t>
                      </a:r>
                      <a:r>
                        <a:rPr sz="800" b="1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b="1" spc="-5" dirty="0">
                          <a:latin typeface="LM Sans 10"/>
                          <a:cs typeface="LM Sans 10"/>
                        </a:rPr>
                        <a:t>deduzir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698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27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40" dirty="0">
                          <a:latin typeface="LM Sans 10"/>
                          <a:cs typeface="LM Sans 10"/>
                        </a:rPr>
                        <a:t>At</a:t>
                      </a:r>
                      <a:r>
                        <a:rPr lang="pt-BR" sz="1000" spc="-140" dirty="0">
                          <a:latin typeface="LM Sans 10"/>
                          <a:cs typeface="LM Sans 10"/>
                        </a:rPr>
                        <a:t>e</a:t>
                      </a:r>
                      <a:r>
                        <a:rPr sz="1000" spc="-14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R$</a:t>
                      </a:r>
                      <a:r>
                        <a:rPr sz="1000" spc="-7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100000,00</a:t>
                      </a:r>
                      <a:endParaRPr sz="1000" dirty="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LM Sans 10"/>
                          <a:cs typeface="LM Sans 10"/>
                        </a:rPr>
                        <a:t>5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LM Sans 10"/>
                          <a:cs typeface="LM Sans 10"/>
                        </a:rPr>
                        <a:t>-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De R$ 100000,00 a R$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200000,00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10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R$</a:t>
                      </a:r>
                      <a:r>
                        <a:rPr sz="10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5000,00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197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Acima de R$</a:t>
                      </a:r>
                      <a:r>
                        <a:rPr sz="10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200000,00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30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LM Sans 10"/>
                          <a:cs typeface="LM Sans 10"/>
                        </a:rPr>
                        <a:t>R$</a:t>
                      </a:r>
                      <a:r>
                        <a:rPr sz="1000" spc="-2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1000" spc="-5" dirty="0">
                          <a:latin typeface="LM Sans 10"/>
                          <a:cs typeface="LM Sans 10"/>
                        </a:rPr>
                        <a:t>45000,00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0232" y="2050079"/>
            <a:ext cx="4105275" cy="97610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606425" marR="122555" indent="-171450">
              <a:lnSpc>
                <a:spcPct val="101499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900" spc="-10" dirty="0" err="1">
                <a:latin typeface="LM Sans 9"/>
                <a:cs typeface="LM Sans 9"/>
              </a:rPr>
              <a:t>Consideramos</a:t>
            </a:r>
            <a:r>
              <a:rPr sz="900" spc="-1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que, </a:t>
            </a:r>
            <a:r>
              <a:rPr sz="900" spc="-10" dirty="0">
                <a:latin typeface="LM Sans 9"/>
                <a:cs typeface="LM Sans 9"/>
              </a:rPr>
              <a:t>para </a:t>
            </a:r>
            <a:r>
              <a:rPr sz="900" dirty="0" err="1">
                <a:latin typeface="LM Sans 9"/>
                <a:cs typeface="LM Sans 9"/>
              </a:rPr>
              <a:t>pessoa</a:t>
            </a:r>
            <a:r>
              <a:rPr sz="900" dirty="0">
                <a:latin typeface="LM Sans 9"/>
                <a:cs typeface="LM Sans 9"/>
              </a:rPr>
              <a:t> </a:t>
            </a:r>
            <a:r>
              <a:rPr sz="900" spc="-50" dirty="0" err="1">
                <a:latin typeface="LM Sans 9"/>
                <a:cs typeface="LM Sans 9"/>
              </a:rPr>
              <a:t>jur</a:t>
            </a:r>
            <a:r>
              <a:rPr lang="pt-BR" sz="900" spc="-50" dirty="0">
                <a:latin typeface="LM Sans 9"/>
                <a:cs typeface="LM Sans 9"/>
              </a:rPr>
              <a:t>í</a:t>
            </a:r>
            <a:r>
              <a:rPr sz="900" spc="-50" dirty="0" err="1">
                <a:latin typeface="LM Sans 9"/>
                <a:cs typeface="LM Sans 9"/>
              </a:rPr>
              <a:t>dica</a:t>
            </a:r>
            <a:r>
              <a:rPr sz="900" spc="-50" dirty="0">
                <a:latin typeface="LM Sans 9"/>
                <a:cs typeface="LM Sans 9"/>
              </a:rPr>
              <a:t>,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5" dirty="0" err="1">
                <a:latin typeface="LM Sans 9"/>
                <a:cs typeface="LM Sans 9"/>
              </a:rPr>
              <a:t>renda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sz="900" spc="-65" dirty="0">
                <a:latin typeface="LM Sans 9"/>
                <a:cs typeface="LM Sans 9"/>
              </a:rPr>
              <a:t>l</a:t>
            </a:r>
            <a:r>
              <a:rPr lang="pt-BR" sz="900" spc="-65" dirty="0">
                <a:latin typeface="LM Sans 9"/>
                <a:cs typeface="LM Sans 9"/>
              </a:rPr>
              <a:t>í</a:t>
            </a:r>
            <a:r>
              <a:rPr sz="900" spc="-65" dirty="0" err="1">
                <a:latin typeface="LM Sans 9"/>
                <a:cs typeface="LM Sans 9"/>
              </a:rPr>
              <a:t>quida</a:t>
            </a:r>
            <a:r>
              <a:rPr sz="900" spc="-65" dirty="0">
                <a:latin typeface="LM Sans 9"/>
                <a:cs typeface="LM Sans 9"/>
              </a:rPr>
              <a:t> </a:t>
            </a:r>
            <a:r>
              <a:rPr sz="900" spc="-5" dirty="0" err="1">
                <a:latin typeface="LM Sans 9"/>
                <a:cs typeface="LM Sans 9"/>
              </a:rPr>
              <a:t>anual</a:t>
            </a:r>
            <a:r>
              <a:rPr sz="900" spc="-5" dirty="0">
                <a:latin typeface="LM Sans 9"/>
                <a:cs typeface="LM Sans 9"/>
              </a:rPr>
              <a:t> </a:t>
            </a:r>
            <a:r>
              <a:rPr lang="pt-BR" sz="900" spc="-5" dirty="0">
                <a:latin typeface="LM Sans 9"/>
                <a:cs typeface="LM Sans 9"/>
              </a:rPr>
              <a:t>é calculada </a:t>
            </a:r>
            <a:r>
              <a:rPr sz="900" spc="-5" dirty="0">
                <a:latin typeface="LM Sans 9"/>
                <a:cs typeface="LM Sans 9"/>
              </a:rPr>
              <a:t>a </a:t>
            </a:r>
            <a:r>
              <a:rPr sz="900" spc="-10" dirty="0">
                <a:latin typeface="LM Sans 9"/>
                <a:cs typeface="LM Sans 9"/>
              </a:rPr>
              <a:t>partir </a:t>
            </a:r>
            <a:r>
              <a:rPr sz="900" spc="-5" dirty="0">
                <a:latin typeface="LM Sans 9"/>
                <a:cs typeface="LM Sans 9"/>
              </a:rPr>
              <a:t>da renda </a:t>
            </a:r>
            <a:r>
              <a:rPr sz="900" spc="-10" dirty="0">
                <a:latin typeface="LM Sans 9"/>
                <a:cs typeface="LM Sans 9"/>
              </a:rPr>
              <a:t>bruta </a:t>
            </a:r>
            <a:r>
              <a:rPr sz="900" spc="-5" dirty="0">
                <a:latin typeface="LM Sans 9"/>
                <a:cs typeface="LM Sans 9"/>
              </a:rPr>
              <a:t>anual, subtraindo-se os</a:t>
            </a:r>
            <a:r>
              <a:rPr sz="900" spc="5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abatimentes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LM Sans 9"/>
              <a:cs typeface="LM Sans 9"/>
            </a:endParaRPr>
          </a:p>
          <a:p>
            <a:pPr marL="25400" marR="17780">
              <a:lnSpc>
                <a:spcPct val="102600"/>
              </a:lnSpc>
            </a:pP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Fisico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Juridico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s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subclasses </a:t>
            </a:r>
            <a:r>
              <a:rPr sz="1100" spc="-10" dirty="0">
                <a:latin typeface="LM Sans 10"/>
                <a:cs typeface="LM Sans 10"/>
              </a:rPr>
              <a:t>de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Contribuinte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mas </a:t>
            </a:r>
            <a:r>
              <a:rPr sz="1100" spc="-5" dirty="0" err="1">
                <a:latin typeface="LM Sans 10"/>
                <a:cs typeface="LM Sans 10"/>
              </a:rPr>
              <a:t>est</a:t>
            </a:r>
            <a:r>
              <a:rPr lang="pt-BR" sz="1100" spc="-5" dirty="0">
                <a:latin typeface="LM Sans 10"/>
                <a:cs typeface="LM Sans 10"/>
              </a:rPr>
              <a:t>á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45" dirty="0">
                <a:latin typeface="LM Sans 10"/>
                <a:cs typeface="LM Sans 10"/>
              </a:rPr>
              <a:t>n</a:t>
            </a:r>
            <a:r>
              <a:rPr lang="pt-BR" sz="1100" spc="-145" dirty="0">
                <a:latin typeface="LM Sans 10"/>
                <a:cs typeface="LM Sans 10"/>
              </a:rPr>
              <a:t>ã</a:t>
            </a:r>
            <a:r>
              <a:rPr sz="1100" spc="-145" dirty="0">
                <a:latin typeface="LM Sans 10"/>
                <a:cs typeface="LM Sans 10"/>
              </a:rPr>
              <a:t>o  </a:t>
            </a:r>
            <a:r>
              <a:rPr lang="pt-BR" sz="1100" spc="-14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implementa</a:t>
            </a:r>
            <a:r>
              <a:rPr sz="1100" spc="-5" dirty="0">
                <a:latin typeface="LM Sans 10"/>
                <a:cs typeface="LM Sans 10"/>
              </a:rPr>
              <a:t> o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fornecaImposto()</a:t>
            </a:r>
            <a:r>
              <a:rPr sz="1100" spc="-3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100" dirty="0">
                <a:latin typeface="LM Sans 10"/>
                <a:cs typeface="LM Sans 10"/>
              </a:rPr>
              <a:t>pois </a:t>
            </a:r>
            <a:r>
              <a:rPr sz="1100" spc="-5" dirty="0" err="1">
                <a:latin typeface="LM Sans 10"/>
                <a:cs typeface="LM Sans 10"/>
              </a:rPr>
              <a:t>seu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75" dirty="0">
                <a:latin typeface="LM Sans 10"/>
                <a:cs typeface="LM Sans 10"/>
              </a:rPr>
              <a:t>cálculo é diferente </a:t>
            </a:r>
            <a:r>
              <a:rPr sz="1100" spc="-10" dirty="0">
                <a:latin typeface="LM Sans 10"/>
                <a:cs typeface="LM Sans 10"/>
              </a:rPr>
              <a:t>a cada </a:t>
            </a:r>
            <a:r>
              <a:rPr sz="1100" dirty="0">
                <a:latin typeface="LM Sans 10"/>
                <a:cs typeface="LM Sans 10"/>
              </a:rPr>
              <a:t>tipo </a:t>
            </a:r>
            <a:r>
              <a:rPr sz="1100" spc="-5" dirty="0">
                <a:latin typeface="LM Sans 10"/>
                <a:cs typeface="LM Sans 10"/>
              </a:rPr>
              <a:t>de contribuinte </a:t>
            </a:r>
            <a:r>
              <a:rPr sz="1100" spc="-114" dirty="0">
                <a:latin typeface="LM Sans 10"/>
                <a:cs typeface="LM Sans 10"/>
              </a:rPr>
              <a:t>(n</a:t>
            </a:r>
            <a:r>
              <a:rPr lang="pt-BR" sz="1100" spc="-114" dirty="0">
                <a:latin typeface="LM Sans 10"/>
                <a:cs typeface="LM Sans 10"/>
              </a:rPr>
              <a:t>ã</a:t>
            </a:r>
            <a:r>
              <a:rPr sz="1100" spc="-114" dirty="0">
                <a:latin typeface="LM Sans 10"/>
                <a:cs typeface="LM Sans 10"/>
              </a:rPr>
              <a:t>o </a:t>
            </a:r>
            <a:r>
              <a:rPr sz="1100" spc="-195" dirty="0">
                <a:latin typeface="LM Sans 10"/>
                <a:cs typeface="LM Sans 10"/>
              </a:rPr>
              <a:t>h</a:t>
            </a:r>
            <a:r>
              <a:rPr lang="pt-BR" sz="1100" spc="-195" dirty="0">
                <a:latin typeface="LM Sans 10"/>
                <a:cs typeface="LM Sans 10"/>
              </a:rPr>
              <a:t>á     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forma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lang="pt-BR" sz="1100" spc="-75" dirty="0">
                <a:latin typeface="LM Sans 10"/>
                <a:cs typeface="LM Sans 10"/>
              </a:rPr>
              <a:t>cálculo</a:t>
            </a:r>
            <a:r>
              <a:rPr sz="1100" spc="-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geral)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262255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3EE1A02-EF8E-43E7-95FD-37BCAB1BF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49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 </a:t>
            </a:r>
            <a:r>
              <a:rPr spc="10" dirty="0"/>
              <a:t>abstratas</a:t>
            </a:r>
            <a:r>
              <a:rPr spc="-5" dirty="0"/>
              <a:t> </a:t>
            </a:r>
            <a:r>
              <a:rPr spc="10" dirty="0"/>
              <a:t>(IV)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567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73340"/>
            <a:ext cx="6940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Modelagem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1380" y="1543670"/>
            <a:ext cx="2955290" cy="1619250"/>
            <a:chOff x="431380" y="1543670"/>
            <a:chExt cx="2955290" cy="1619250"/>
          </a:xfrm>
        </p:grpSpPr>
        <p:sp>
          <p:nvSpPr>
            <p:cNvPr id="6" name="object 6"/>
            <p:cNvSpPr/>
            <p:nvPr/>
          </p:nvSpPr>
          <p:spPr>
            <a:xfrm>
              <a:off x="1223982" y="1616090"/>
              <a:ext cx="1080135" cy="336550"/>
            </a:xfrm>
            <a:custGeom>
              <a:avLst/>
              <a:gdLst/>
              <a:ahLst/>
              <a:cxnLst/>
              <a:rect l="l" t="t" r="r" b="b"/>
              <a:pathLst>
                <a:path w="1080135" h="336550">
                  <a:moveTo>
                    <a:pt x="0" y="336280"/>
                  </a:moveTo>
                  <a:lnTo>
                    <a:pt x="0" y="221061"/>
                  </a:lnTo>
                  <a:lnTo>
                    <a:pt x="1080013" y="221061"/>
                  </a:lnTo>
                  <a:lnTo>
                    <a:pt x="1080019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339" y="154621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4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1616090"/>
              <a:ext cx="1080135" cy="397510"/>
            </a:xfrm>
            <a:custGeom>
              <a:avLst/>
              <a:gdLst/>
              <a:ahLst/>
              <a:cxnLst/>
              <a:rect l="l" t="t" r="r" b="b"/>
              <a:pathLst>
                <a:path w="1080135" h="397510">
                  <a:moveTo>
                    <a:pt x="1080021" y="397013"/>
                  </a:moveTo>
                  <a:lnTo>
                    <a:pt x="1080013" y="221061"/>
                  </a:lnTo>
                  <a:lnTo>
                    <a:pt x="0" y="221061"/>
                  </a:lnTo>
                  <a:lnTo>
                    <a:pt x="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9" y="1546210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4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920" y="1954395"/>
              <a:ext cx="1580515" cy="1205865"/>
            </a:xfrm>
            <a:custGeom>
              <a:avLst/>
              <a:gdLst/>
              <a:ahLst/>
              <a:cxnLst/>
              <a:rect l="l" t="t" r="r" b="b"/>
              <a:pathLst>
                <a:path w="1580514" h="1205864">
                  <a:moveTo>
                    <a:pt x="1580126" y="0"/>
                  </a:moveTo>
                  <a:lnTo>
                    <a:pt x="0" y="0"/>
                  </a:lnTo>
                  <a:lnTo>
                    <a:pt x="0" y="1205529"/>
                  </a:lnTo>
                  <a:lnTo>
                    <a:pt x="1580126" y="1205529"/>
                  </a:lnTo>
                  <a:lnTo>
                    <a:pt x="1580126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920" y="1954395"/>
              <a:ext cx="1580515" cy="1205865"/>
            </a:xfrm>
            <a:custGeom>
              <a:avLst/>
              <a:gdLst/>
              <a:ahLst/>
              <a:cxnLst/>
              <a:rect l="l" t="t" r="r" b="b"/>
              <a:pathLst>
                <a:path w="1580514" h="1205864">
                  <a:moveTo>
                    <a:pt x="1580126" y="0"/>
                  </a:moveTo>
                  <a:lnTo>
                    <a:pt x="0" y="0"/>
                  </a:lnTo>
                  <a:lnTo>
                    <a:pt x="0" y="1205529"/>
                  </a:lnTo>
                  <a:lnTo>
                    <a:pt x="1580126" y="1205529"/>
                  </a:lnTo>
                  <a:lnTo>
                    <a:pt x="1580126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64627"/>
              </p:ext>
            </p:extLst>
          </p:nvPr>
        </p:nvGraphicFramePr>
        <p:xfrm>
          <a:off x="1511400" y="694046"/>
          <a:ext cx="1579880" cy="84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398"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b="1" spc="-10" dirty="0">
                          <a:latin typeface="LM Sans 10"/>
                          <a:cs typeface="LM Sans 10"/>
                        </a:rPr>
                        <a:t>Contribuinte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866">
                <a:tc>
                  <a:txBody>
                    <a:bodyPr/>
                    <a:lstStyle/>
                    <a:p>
                      <a:pPr marL="97155" marR="4464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5" dirty="0">
                          <a:latin typeface="LM Sans 10"/>
                          <a:cs typeface="LM Sans 10"/>
                        </a:rPr>
                        <a:t>double</a:t>
                      </a:r>
                      <a:r>
                        <a:rPr sz="800" spc="-4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spc="-5" dirty="0">
                          <a:latin typeface="LM Sans 10"/>
                          <a:cs typeface="LM Sans 10"/>
                        </a:rPr>
                        <a:t>rendaBrutaAnual  String</a:t>
                      </a:r>
                      <a:r>
                        <a:rPr sz="8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spc="-5" dirty="0">
                          <a:latin typeface="LM Sans 10"/>
                          <a:cs typeface="LM Sans 10"/>
                        </a:rPr>
                        <a:t>nome</a:t>
                      </a:r>
                      <a:endParaRPr sz="800">
                        <a:latin typeface="LM Sans 10"/>
                        <a:cs typeface="LM Sans 10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pPr marL="97155">
                        <a:lnSpc>
                          <a:spcPts val="960"/>
                        </a:lnSpc>
                        <a:spcBef>
                          <a:spcPts val="175"/>
                        </a:spcBef>
                      </a:pPr>
                      <a:r>
                        <a:rPr lang="pt-BR" sz="800" spc="-5" dirty="0">
                          <a:solidFill>
                            <a:srgbClr val="FF0000"/>
                          </a:solidFill>
                          <a:latin typeface="LM Sans 10"/>
                          <a:cs typeface="LM Sans 10"/>
                        </a:rPr>
                        <a:t>virtual </a:t>
                      </a:r>
                      <a:r>
                        <a:rPr sz="800" spc="-5" dirty="0" err="1">
                          <a:latin typeface="LM Sans 10"/>
                          <a:cs typeface="LM Sans 10"/>
                        </a:rPr>
                        <a:t>fornecaImposto</a:t>
                      </a:r>
                      <a:r>
                        <a:rPr sz="800" spc="-5" dirty="0">
                          <a:latin typeface="LM Sans 10"/>
                          <a:cs typeface="LM Sans 10"/>
                        </a:rPr>
                        <a:t>()</a:t>
                      </a:r>
                      <a:r>
                        <a:rPr lang="pt-BR" sz="800" spc="-5" dirty="0">
                          <a:latin typeface="LM Sans 10"/>
                          <a:cs typeface="LM Sans 10"/>
                        </a:rPr>
                        <a:t> = 0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  <a:p>
                      <a:pPr marL="97155">
                        <a:lnSpc>
                          <a:spcPts val="960"/>
                        </a:lnSpc>
                      </a:pPr>
                      <a:r>
                        <a:rPr lang="pt-BR" sz="800" i="1" spc="-50" dirty="0">
                          <a:latin typeface="LM Sans 10"/>
                          <a:cs typeface="LM Sans 10"/>
                        </a:rPr>
                        <a:t>método</a:t>
                      </a:r>
                      <a:r>
                        <a:rPr sz="800" i="1" spc="-50" dirty="0">
                          <a:latin typeface="LM Sans 10"/>
                          <a:cs typeface="LM Sans 10"/>
                        </a:rPr>
                        <a:t>s </a:t>
                      </a:r>
                      <a:r>
                        <a:rPr sz="800" i="1" spc="-5" dirty="0">
                          <a:latin typeface="LM Sans 10"/>
                          <a:cs typeface="LM Sans 10"/>
                        </a:rPr>
                        <a:t>de acesso aos</a:t>
                      </a:r>
                      <a:r>
                        <a:rPr sz="800" i="1" spc="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800" i="1" spc="-5" dirty="0">
                          <a:latin typeface="LM Sans 10"/>
                          <a:cs typeface="LM Sans 10"/>
                        </a:rPr>
                        <a:t>atributos</a:t>
                      </a:r>
                      <a:endParaRPr sz="800" dirty="0">
                        <a:latin typeface="LM Sans 10"/>
                        <a:cs typeface="LM Sans 10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33920" y="1954395"/>
            <a:ext cx="1580515" cy="2000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b="1" spc="-5" dirty="0">
                <a:latin typeface="LM Sans 10"/>
                <a:cs typeface="LM Sans 10"/>
              </a:rPr>
              <a:t>Fisico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920" y="2153794"/>
            <a:ext cx="1580515" cy="56388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7155" marR="842010">
              <a:lnSpc>
                <a:spcPct val="100000"/>
              </a:lnSpc>
              <a:spcBef>
                <a:spcPts val="175"/>
              </a:spcBef>
            </a:pPr>
            <a:r>
              <a:rPr sz="800" spc="-5" dirty="0">
                <a:latin typeface="LM Sans 10"/>
                <a:cs typeface="LM Sans 10"/>
              </a:rPr>
              <a:t>int</a:t>
            </a:r>
            <a:r>
              <a:rPr sz="800" spc="-65" dirty="0">
                <a:latin typeface="LM Sans 10"/>
                <a:cs typeface="LM Sans 10"/>
              </a:rPr>
              <a:t> </a:t>
            </a:r>
            <a:r>
              <a:rPr sz="800" spc="-5" dirty="0">
                <a:latin typeface="LM Sans 10"/>
                <a:cs typeface="LM Sans 10"/>
              </a:rPr>
              <a:t>numeroDep  String</a:t>
            </a:r>
            <a:r>
              <a:rPr sz="800" spc="-15" dirty="0">
                <a:latin typeface="LM Sans 10"/>
                <a:cs typeface="LM Sans 10"/>
              </a:rPr>
              <a:t> </a:t>
            </a:r>
            <a:r>
              <a:rPr sz="800" spc="-5" dirty="0">
                <a:latin typeface="LM Sans 10"/>
                <a:cs typeface="LM Sans 10"/>
              </a:rPr>
              <a:t>cpf</a:t>
            </a:r>
            <a:endParaRPr sz="800">
              <a:latin typeface="LM Sans 10"/>
              <a:cs typeface="LM Sans 10"/>
            </a:endParaRPr>
          </a:p>
          <a:p>
            <a:pPr marL="97155" marR="641985">
              <a:lnSpc>
                <a:spcPts val="960"/>
              </a:lnSpc>
              <a:spcBef>
                <a:spcPts val="25"/>
              </a:spcBef>
            </a:pPr>
            <a:r>
              <a:rPr sz="800" spc="-5" dirty="0">
                <a:latin typeface="LM Sans 10"/>
                <a:cs typeface="LM Sans 10"/>
              </a:rPr>
              <a:t>double gastosSaude  double</a:t>
            </a:r>
            <a:r>
              <a:rPr sz="800" spc="-50" dirty="0">
                <a:latin typeface="LM Sans 10"/>
                <a:cs typeface="LM Sans 10"/>
              </a:rPr>
              <a:t> </a:t>
            </a:r>
            <a:r>
              <a:rPr sz="800" spc="-5" dirty="0">
                <a:latin typeface="LM Sans 10"/>
                <a:cs typeface="LM Sans 10"/>
              </a:rPr>
              <a:t>gastosEduca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920" y="2717596"/>
            <a:ext cx="1580515" cy="391967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7155" marR="751205">
              <a:lnSpc>
                <a:spcPct val="100000"/>
              </a:lnSpc>
              <a:spcBef>
                <a:spcPts val="175"/>
              </a:spcBef>
            </a:pPr>
            <a:r>
              <a:rPr sz="800" spc="-5" dirty="0">
                <a:latin typeface="LM Sans 10"/>
                <a:cs typeface="LM Sans 10"/>
              </a:rPr>
              <a:t>Fisico(...)  f</a:t>
            </a:r>
            <a:r>
              <a:rPr sz="800" spc="-30" dirty="0">
                <a:latin typeface="LM Sans 10"/>
                <a:cs typeface="LM Sans 10"/>
              </a:rPr>
              <a:t>o</a:t>
            </a:r>
            <a:r>
              <a:rPr sz="800" spc="-5" dirty="0">
                <a:latin typeface="LM Sans 10"/>
                <a:cs typeface="LM Sans 10"/>
              </a:rPr>
              <a:t>rnecaIm</a:t>
            </a:r>
            <a:r>
              <a:rPr sz="800" spc="15" dirty="0">
                <a:latin typeface="LM Sans 10"/>
                <a:cs typeface="LM Sans 10"/>
              </a:rPr>
              <a:t>p</a:t>
            </a:r>
            <a:r>
              <a:rPr sz="800" spc="-5" dirty="0">
                <a:latin typeface="LM Sans 10"/>
                <a:cs typeface="LM Sans 10"/>
              </a:rPr>
              <a:t>osto()</a:t>
            </a:r>
            <a:endParaRPr sz="800" dirty="0">
              <a:latin typeface="LM Sans 10"/>
              <a:cs typeface="LM Sans 10"/>
            </a:endParaRPr>
          </a:p>
          <a:p>
            <a:pPr marL="97155">
              <a:lnSpc>
                <a:spcPts val="955"/>
              </a:lnSpc>
            </a:pPr>
            <a:r>
              <a:rPr lang="pt-BR" sz="800" i="1" spc="-50" dirty="0">
                <a:latin typeface="LM Sans 10"/>
                <a:cs typeface="LM Sans 10"/>
              </a:rPr>
              <a:t>método</a:t>
            </a:r>
            <a:r>
              <a:rPr sz="800" i="1" spc="-50" dirty="0">
                <a:latin typeface="LM Sans 10"/>
                <a:cs typeface="LM Sans 10"/>
              </a:rPr>
              <a:t>s </a:t>
            </a:r>
            <a:r>
              <a:rPr sz="800" i="1" spc="-5" dirty="0">
                <a:latin typeface="LM Sans 10"/>
                <a:cs typeface="LM Sans 10"/>
              </a:rPr>
              <a:t>de acesso aos</a:t>
            </a:r>
            <a:r>
              <a:rPr sz="800" i="1" spc="25" dirty="0">
                <a:latin typeface="LM Sans 10"/>
                <a:cs typeface="LM Sans 10"/>
              </a:rPr>
              <a:t> </a:t>
            </a:r>
            <a:r>
              <a:rPr sz="800" i="1" spc="-5" dirty="0">
                <a:latin typeface="LM Sans 10"/>
                <a:cs typeface="LM Sans 10"/>
              </a:rPr>
              <a:t>atributos</a:t>
            </a:r>
            <a:endParaRPr sz="800" dirty="0">
              <a:latin typeface="LM Sans 10"/>
              <a:cs typeface="LM Sans 1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91414" y="2012597"/>
            <a:ext cx="1585595" cy="1089660"/>
            <a:chOff x="2591414" y="2012597"/>
            <a:chExt cx="1585595" cy="1089660"/>
          </a:xfrm>
        </p:grpSpPr>
        <p:sp>
          <p:nvSpPr>
            <p:cNvPr id="17" name="object 17"/>
            <p:cNvSpPr/>
            <p:nvPr/>
          </p:nvSpPr>
          <p:spPr>
            <a:xfrm>
              <a:off x="2593944" y="2015128"/>
              <a:ext cx="1580515" cy="1084580"/>
            </a:xfrm>
            <a:custGeom>
              <a:avLst/>
              <a:gdLst/>
              <a:ahLst/>
              <a:cxnLst/>
              <a:rect l="l" t="t" r="r" b="b"/>
              <a:pathLst>
                <a:path w="1580514" h="1084580">
                  <a:moveTo>
                    <a:pt x="1580126" y="0"/>
                  </a:moveTo>
                  <a:lnTo>
                    <a:pt x="0" y="0"/>
                  </a:lnTo>
                  <a:lnTo>
                    <a:pt x="0" y="1084065"/>
                  </a:lnTo>
                  <a:lnTo>
                    <a:pt x="1580126" y="1084065"/>
                  </a:lnTo>
                  <a:lnTo>
                    <a:pt x="1580126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3944" y="2015128"/>
              <a:ext cx="1580515" cy="1084580"/>
            </a:xfrm>
            <a:custGeom>
              <a:avLst/>
              <a:gdLst/>
              <a:ahLst/>
              <a:cxnLst/>
              <a:rect l="l" t="t" r="r" b="b"/>
              <a:pathLst>
                <a:path w="1580514" h="1084580">
                  <a:moveTo>
                    <a:pt x="1580126" y="0"/>
                  </a:moveTo>
                  <a:lnTo>
                    <a:pt x="0" y="0"/>
                  </a:lnTo>
                  <a:lnTo>
                    <a:pt x="0" y="1084065"/>
                  </a:lnTo>
                  <a:lnTo>
                    <a:pt x="1580126" y="1084065"/>
                  </a:lnTo>
                  <a:lnTo>
                    <a:pt x="1580126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93944" y="2015128"/>
            <a:ext cx="1580515" cy="2000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b="1" spc="-5" dirty="0">
                <a:latin typeface="LM Sans 10"/>
                <a:cs typeface="LM Sans 10"/>
              </a:rPr>
              <a:t>Juridico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593944" y="2214528"/>
            <a:ext cx="1580515" cy="44259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ts val="960"/>
              </a:lnSpc>
              <a:spcBef>
                <a:spcPts val="175"/>
              </a:spcBef>
            </a:pPr>
            <a:r>
              <a:rPr sz="800" spc="-5" dirty="0">
                <a:latin typeface="LM Sans 10"/>
                <a:cs typeface="LM Sans 10"/>
              </a:rPr>
              <a:t>String</a:t>
            </a:r>
            <a:r>
              <a:rPr sz="800" spc="-10" dirty="0">
                <a:latin typeface="LM Sans 10"/>
                <a:cs typeface="LM Sans 10"/>
              </a:rPr>
              <a:t> </a:t>
            </a:r>
            <a:r>
              <a:rPr sz="800" spc="-5" dirty="0">
                <a:latin typeface="LM Sans 10"/>
                <a:cs typeface="LM Sans 10"/>
              </a:rPr>
              <a:t>cnpj</a:t>
            </a:r>
            <a:endParaRPr sz="800">
              <a:latin typeface="LM Sans 10"/>
              <a:cs typeface="LM Sans 10"/>
            </a:endParaRPr>
          </a:p>
          <a:p>
            <a:pPr marL="97155" marR="592455">
              <a:lnSpc>
                <a:spcPts val="960"/>
              </a:lnSpc>
              <a:spcBef>
                <a:spcPts val="30"/>
              </a:spcBef>
            </a:pPr>
            <a:r>
              <a:rPr sz="800" spc="-5" dirty="0">
                <a:latin typeface="LM Sans 10"/>
                <a:cs typeface="LM Sans 10"/>
              </a:rPr>
              <a:t>double</a:t>
            </a:r>
            <a:r>
              <a:rPr sz="800" spc="-60" dirty="0">
                <a:latin typeface="LM Sans 10"/>
                <a:cs typeface="LM Sans 10"/>
              </a:rPr>
              <a:t> </a:t>
            </a:r>
            <a:r>
              <a:rPr sz="800" spc="-5" dirty="0">
                <a:latin typeface="LM Sans 10"/>
                <a:cs typeface="LM Sans 10"/>
              </a:rPr>
              <a:t>gastosPessoal  double</a:t>
            </a:r>
            <a:r>
              <a:rPr sz="800" spc="-20" dirty="0">
                <a:latin typeface="LM Sans 10"/>
                <a:cs typeface="LM Sans 10"/>
              </a:rPr>
              <a:t> </a:t>
            </a:r>
            <a:r>
              <a:rPr sz="800" spc="-5" dirty="0">
                <a:latin typeface="LM Sans 10"/>
                <a:cs typeface="LM Sans 10"/>
              </a:rPr>
              <a:t>gastosEqui</a:t>
            </a:r>
            <a:endParaRPr sz="8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3944" y="2656865"/>
            <a:ext cx="1580515" cy="391967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7155" marR="751205">
              <a:lnSpc>
                <a:spcPct val="100000"/>
              </a:lnSpc>
              <a:spcBef>
                <a:spcPts val="175"/>
              </a:spcBef>
            </a:pPr>
            <a:r>
              <a:rPr sz="800" spc="-5" dirty="0">
                <a:latin typeface="LM Sans 10"/>
                <a:cs typeface="LM Sans 10"/>
              </a:rPr>
              <a:t>Juridico(...)  f</a:t>
            </a:r>
            <a:r>
              <a:rPr sz="800" spc="-30" dirty="0">
                <a:latin typeface="LM Sans 10"/>
                <a:cs typeface="LM Sans 10"/>
              </a:rPr>
              <a:t>o</a:t>
            </a:r>
            <a:r>
              <a:rPr sz="800" spc="-5" dirty="0">
                <a:latin typeface="LM Sans 10"/>
                <a:cs typeface="LM Sans 10"/>
              </a:rPr>
              <a:t>rnecaIm</a:t>
            </a:r>
            <a:r>
              <a:rPr sz="800" spc="15" dirty="0">
                <a:latin typeface="LM Sans 10"/>
                <a:cs typeface="LM Sans 10"/>
              </a:rPr>
              <a:t>p</a:t>
            </a:r>
            <a:r>
              <a:rPr sz="800" spc="-5" dirty="0">
                <a:latin typeface="LM Sans 10"/>
                <a:cs typeface="LM Sans 10"/>
              </a:rPr>
              <a:t>osto()</a:t>
            </a:r>
            <a:endParaRPr sz="800" dirty="0">
              <a:latin typeface="LM Sans 10"/>
              <a:cs typeface="LM Sans 10"/>
            </a:endParaRPr>
          </a:p>
          <a:p>
            <a:pPr marL="97155">
              <a:lnSpc>
                <a:spcPts val="955"/>
              </a:lnSpc>
            </a:pPr>
            <a:r>
              <a:rPr lang="pt-BR" sz="800" i="1" spc="-50" dirty="0">
                <a:latin typeface="LM Sans 10"/>
                <a:cs typeface="LM Sans 10"/>
              </a:rPr>
              <a:t>método</a:t>
            </a:r>
            <a:r>
              <a:rPr sz="800" i="1" spc="-50" dirty="0">
                <a:latin typeface="LM Sans 10"/>
                <a:cs typeface="LM Sans 10"/>
              </a:rPr>
              <a:t>s </a:t>
            </a:r>
            <a:r>
              <a:rPr sz="800" i="1" spc="-5" dirty="0">
                <a:latin typeface="LM Sans 10"/>
                <a:cs typeface="LM Sans 10"/>
              </a:rPr>
              <a:t>de acesso aos</a:t>
            </a:r>
            <a:r>
              <a:rPr sz="800" i="1" spc="25" dirty="0">
                <a:latin typeface="LM Sans 10"/>
                <a:cs typeface="LM Sans 10"/>
              </a:rPr>
              <a:t> </a:t>
            </a:r>
            <a:r>
              <a:rPr sz="800" i="1" spc="-5" dirty="0">
                <a:latin typeface="LM Sans 10"/>
                <a:cs typeface="LM Sans 10"/>
              </a:rPr>
              <a:t>atributos</a:t>
            </a:r>
            <a:endParaRPr sz="800" dirty="0">
              <a:latin typeface="LM Sans 10"/>
              <a:cs typeface="LM Sans 10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31AD2A4-5721-426F-862F-4606B1EDF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00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Classes </a:t>
            </a:r>
            <a:r>
              <a:rPr spc="10" dirty="0"/>
              <a:t>abstratas</a:t>
            </a:r>
            <a:r>
              <a:rPr spc="-20" dirty="0"/>
              <a:t> </a:t>
            </a:r>
            <a:r>
              <a:rPr spc="15" dirty="0"/>
              <a:t>(V)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73851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655077"/>
            <a:ext cx="4079240" cy="2077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366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Contribuinte </a:t>
            </a:r>
            <a:r>
              <a:rPr sz="1100" spc="-5" dirty="0">
                <a:latin typeface="LM Sans 10"/>
                <a:cs typeface="LM Sans 10"/>
              </a:rPr>
              <a:t>agrega as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sticas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comuns das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classes  </a:t>
            </a:r>
            <a:r>
              <a:rPr sz="1100" spc="-5" dirty="0" err="1">
                <a:solidFill>
                  <a:srgbClr val="0000FF"/>
                </a:solidFill>
                <a:latin typeface="LM Mono 10"/>
                <a:cs typeface="LM Mono 10"/>
              </a:rPr>
              <a:t>Fisi</a:t>
            </a:r>
            <a:r>
              <a:rPr lang="pt-BR" sz="1100" spc="-5" dirty="0">
                <a:solidFill>
                  <a:srgbClr val="0000FF"/>
                </a:solidFill>
                <a:latin typeface="LM Mono 10"/>
                <a:cs typeface="LM Mono 10"/>
              </a:rPr>
              <a:t>c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solidFill>
                  <a:srgbClr val="0000FF"/>
                </a:solidFill>
                <a:latin typeface="LM Mono 10"/>
                <a:cs typeface="LM Mono 10"/>
              </a:rPr>
              <a:t>Juridico</a:t>
            </a:r>
            <a:r>
              <a:rPr sz="1100" spc="-10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facilitando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5" dirty="0" err="1">
                <a:latin typeface="LM Sans 10"/>
                <a:cs typeface="LM Sans 10"/>
              </a:rPr>
              <a:t>manipula</a:t>
            </a:r>
            <a:r>
              <a:rPr lang="pt-BR" sz="1100" spc="-85" dirty="0" err="1">
                <a:latin typeface="LM Sans 10"/>
                <a:cs typeface="LM Sans 10"/>
              </a:rPr>
              <a:t>çã</a:t>
            </a:r>
            <a:r>
              <a:rPr sz="1100" spc="-85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complexidade e  permitindo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0" dirty="0" err="1">
                <a:latin typeface="LM Sans 10"/>
                <a:cs typeface="LM Sans 10"/>
              </a:rPr>
              <a:t>reutiliza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17462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lang="pt-BR" sz="1100" spc="-80" dirty="0">
                <a:latin typeface="LM Sans 10"/>
                <a:cs typeface="LM Sans 10"/>
              </a:rPr>
              <a:t>método 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Mono 10"/>
                <a:cs typeface="LM Mono 10"/>
              </a:rPr>
              <a:t>fornecaImposto </a:t>
            </a:r>
            <a:r>
              <a:rPr sz="1100" spc="-5" dirty="0">
                <a:latin typeface="LM Sans 10"/>
                <a:cs typeface="LM Sans 10"/>
              </a:rPr>
              <a:t>deve ser implementado nas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subclasses  concretas, </a:t>
            </a:r>
            <a:r>
              <a:rPr sz="1100" dirty="0">
                <a:latin typeface="LM Sans 10"/>
                <a:cs typeface="LM Sans 10"/>
              </a:rPr>
              <a:t>pois </a:t>
            </a:r>
            <a:r>
              <a:rPr sz="1100" spc="-5" dirty="0">
                <a:latin typeface="LM Sans 10"/>
                <a:cs typeface="LM Sans 10"/>
              </a:rPr>
              <a:t>trata-se de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abstrato</a:t>
            </a:r>
            <a:r>
              <a:rPr sz="1100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herdado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10" dirty="0">
                <a:latin typeface="LM Sans 10"/>
                <a:cs typeface="LM Sans 10"/>
              </a:rPr>
              <a:t>final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 ramo da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deve ser concreta</a:t>
            </a:r>
            <a:r>
              <a:rPr sz="1100" spc="-229" dirty="0">
                <a:latin typeface="LM Sans 10"/>
                <a:cs typeface="LM Sans 10"/>
              </a:rPr>
              <a:t> </a:t>
            </a:r>
            <a:r>
              <a:rPr sz="1100" spc="-114" dirty="0">
                <a:latin typeface="LM Sans 10"/>
                <a:cs typeface="LM Sans 10"/>
              </a:rPr>
              <a:t>(n</a:t>
            </a:r>
            <a:r>
              <a:rPr lang="pt-BR" sz="1100" spc="-114" dirty="0">
                <a:latin typeface="LM Sans 10"/>
                <a:cs typeface="LM Sans 10"/>
              </a:rPr>
              <a:t>ã</a:t>
            </a:r>
            <a:r>
              <a:rPr sz="1100" spc="-114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faz  sentido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abstrata </a:t>
            </a:r>
            <a:r>
              <a:rPr sz="1100" spc="-10" dirty="0">
                <a:latin typeface="LM Sans 10"/>
                <a:cs typeface="LM Sans 10"/>
              </a:rPr>
              <a:t>como uma </a:t>
            </a:r>
            <a:r>
              <a:rPr sz="1100" spc="-5" dirty="0">
                <a:latin typeface="LM Sans 10"/>
                <a:cs typeface="LM Sans 10"/>
              </a:rPr>
              <a:t>folha </a:t>
            </a:r>
            <a:r>
              <a:rPr sz="1100" spc="-10" dirty="0">
                <a:latin typeface="LM Sans 10"/>
                <a:cs typeface="LM Sans 10"/>
              </a:rPr>
              <a:t>na hierarquia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classes)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23304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Nada </a:t>
            </a:r>
            <a:r>
              <a:rPr sz="1100" dirty="0">
                <a:latin typeface="LM Sans 10"/>
                <a:cs typeface="LM Sans 10"/>
              </a:rPr>
              <a:t>impede </a:t>
            </a:r>
            <a:r>
              <a:rPr sz="1100" spc="-5" dirty="0">
                <a:latin typeface="LM Sans 10"/>
                <a:cs typeface="LM Sans 10"/>
              </a:rPr>
              <a:t>que, </a:t>
            </a:r>
            <a:r>
              <a:rPr sz="1100" spc="-10" dirty="0">
                <a:latin typeface="LM Sans 10"/>
                <a:cs typeface="LM Sans 10"/>
              </a:rPr>
              <a:t>a partir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10" dirty="0">
                <a:latin typeface="LM Sans 10"/>
                <a:cs typeface="LM Sans 10"/>
              </a:rPr>
              <a:t>abstrata, </a:t>
            </a:r>
            <a:r>
              <a:rPr sz="1100" spc="-5" dirty="0">
                <a:latin typeface="LM Sans 10"/>
                <a:cs typeface="LM Sans 10"/>
              </a:rPr>
              <a:t>derive-se outra  classe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abastrata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46477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1895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57314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FA43A0-DF28-4CD8-8978-4B2572D99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2677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Compatibilidade </a:t>
            </a:r>
            <a:r>
              <a:rPr spc="15" dirty="0"/>
              <a:t>de </a:t>
            </a:r>
            <a:r>
              <a:rPr spc="-50" dirty="0" err="1"/>
              <a:t>endere</a:t>
            </a:r>
            <a:r>
              <a:rPr lang="pt-BR" spc="-50" dirty="0"/>
              <a:t>ç</a:t>
            </a:r>
            <a:r>
              <a:rPr spc="-50" dirty="0" err="1"/>
              <a:t>os</a:t>
            </a:r>
            <a:r>
              <a:rPr spc="-60" dirty="0"/>
              <a:t> </a:t>
            </a:r>
            <a:r>
              <a:rPr spc="15" dirty="0"/>
              <a:t>(subtipagem)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57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82319"/>
            <a:ext cx="4035425" cy="256910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Um identificador </a:t>
            </a:r>
            <a:r>
              <a:rPr sz="1100" spc="-5" dirty="0">
                <a:latin typeface="LM Sans 10"/>
                <a:cs typeface="LM Sans 10"/>
              </a:rPr>
              <a:t>de objeto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 referir (conter o </a:t>
            </a:r>
            <a:r>
              <a:rPr sz="1100" spc="-55" dirty="0" err="1">
                <a:latin typeface="LM Sans 10"/>
                <a:cs typeface="LM Sans 10"/>
              </a:rPr>
              <a:t>endere</a:t>
            </a:r>
            <a:r>
              <a:rPr lang="pt-BR" sz="1100" spc="-55" dirty="0">
                <a:latin typeface="LM Sans 10"/>
                <a:cs typeface="LM Sans 10"/>
              </a:rPr>
              <a:t>ç</a:t>
            </a:r>
            <a:r>
              <a:rPr sz="1100" spc="-55" dirty="0">
                <a:latin typeface="LM Sans 10"/>
                <a:cs typeface="LM Sans 10"/>
              </a:rPr>
              <a:t>o)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60" dirty="0" err="1">
                <a:latin typeface="LM Sans 10"/>
                <a:cs typeface="LM Sans 10"/>
              </a:rPr>
              <a:t>inst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10" dirty="0">
                <a:latin typeface="LM Sans 10"/>
                <a:cs typeface="LM Sans 10"/>
              </a:rPr>
              <a:t>qualquer </a:t>
            </a:r>
            <a:r>
              <a:rPr sz="1100" spc="-5" dirty="0">
                <a:latin typeface="LM Sans 10"/>
                <a:cs typeface="LM Sans 10"/>
              </a:rPr>
              <a:t>classe descendente.</a:t>
            </a:r>
            <a:r>
              <a:rPr sz="1100" spc="1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22225">
              <a:lnSpc>
                <a:spcPts val="955"/>
              </a:lnSpc>
              <a:spcBef>
                <a:spcPts val="505"/>
              </a:spcBef>
            </a:pPr>
            <a:r>
              <a:rPr sz="800" spc="55" dirty="0" err="1">
                <a:solidFill>
                  <a:srgbClr val="0000FF"/>
                </a:solidFill>
                <a:latin typeface="LM Mono 8"/>
                <a:cs typeface="LM Mono 8"/>
              </a:rPr>
              <a:t>Funcionario</a:t>
            </a:r>
            <a:r>
              <a:rPr lang="pt-BR" sz="800" spc="55" dirty="0">
                <a:solidFill>
                  <a:srgbClr val="0000FF"/>
                </a:solidFill>
                <a:latin typeface="LM Mono 8"/>
                <a:cs typeface="LM Mono 8"/>
              </a:rPr>
              <a:t> *</a:t>
            </a:r>
            <a:r>
              <a:rPr sz="800" spc="55" dirty="0" err="1">
                <a:solidFill>
                  <a:srgbClr val="0000FF"/>
                </a:solidFill>
                <a:latin typeface="LM Mono 8"/>
                <a:cs typeface="LM Mono 8"/>
              </a:rPr>
              <a:t>func</a:t>
            </a:r>
            <a:r>
              <a:rPr sz="800" spc="55" dirty="0">
                <a:latin typeface="LM Mono 8"/>
                <a:cs typeface="LM Mono 8"/>
              </a:rPr>
              <a:t>;</a:t>
            </a:r>
            <a:endParaRPr sz="800" dirty="0">
              <a:latin typeface="LM Mono 8"/>
              <a:cs typeface="LM Mono 8"/>
            </a:endParaRPr>
          </a:p>
          <a:p>
            <a:pPr marL="20955">
              <a:lnSpc>
                <a:spcPts val="944"/>
              </a:lnSpc>
            </a:pPr>
            <a:r>
              <a:rPr sz="800" spc="35" dirty="0" err="1">
                <a:solidFill>
                  <a:srgbClr val="0000FF"/>
                </a:solidFill>
                <a:latin typeface="LM Mono 8"/>
                <a:cs typeface="LM Mono 8"/>
              </a:rPr>
              <a:t>func</a:t>
            </a:r>
            <a:r>
              <a:rPr sz="800" spc="35" dirty="0">
                <a:latin typeface="LM Mono 8"/>
                <a:cs typeface="LM Mono 8"/>
              </a:rPr>
              <a:t>=</a:t>
            </a:r>
            <a:r>
              <a:rPr lang="pt-BR" sz="800" spc="35" dirty="0">
                <a:latin typeface="LM Mono 8"/>
                <a:cs typeface="LM Mono 8"/>
              </a:rPr>
              <a:t> </a:t>
            </a:r>
            <a:r>
              <a:rPr sz="800" spc="35" dirty="0">
                <a:solidFill>
                  <a:srgbClr val="006600"/>
                </a:solidFill>
                <a:latin typeface="LM Mono 8"/>
                <a:cs typeface="LM Mono 8"/>
              </a:rPr>
              <a:t>new</a:t>
            </a:r>
            <a:r>
              <a:rPr lang="pt-BR" sz="800" spc="35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lang="pt-BR" sz="800" spc="40" dirty="0" err="1">
                <a:solidFill>
                  <a:srgbClr val="0000FF"/>
                </a:solidFill>
                <a:latin typeface="LM Mono 8"/>
                <a:cs typeface="LM Mono 8"/>
              </a:rPr>
              <a:t>Funcionario</a:t>
            </a:r>
            <a:r>
              <a:rPr sz="800" spc="35" dirty="0">
                <a:latin typeface="LM Mono 8"/>
                <a:cs typeface="LM Mono 8"/>
              </a:rPr>
              <a:t>(</a:t>
            </a:r>
            <a:r>
              <a:rPr sz="800" spc="35" dirty="0">
                <a:solidFill>
                  <a:srgbClr val="FF7F00"/>
                </a:solidFill>
                <a:latin typeface="LM Mono 8"/>
                <a:cs typeface="LM Mono 8"/>
              </a:rPr>
              <a:t>"Maria"</a:t>
            </a:r>
            <a:r>
              <a:rPr sz="800" spc="35" dirty="0">
                <a:latin typeface="LM Mono 8"/>
                <a:cs typeface="LM Mono 8"/>
              </a:rPr>
              <a:t>,</a:t>
            </a:r>
            <a:r>
              <a:rPr sz="800" spc="35" dirty="0">
                <a:solidFill>
                  <a:srgbClr val="FF7F00"/>
                </a:solidFill>
                <a:latin typeface="LM Mono 8"/>
                <a:cs typeface="LM Mono 8"/>
              </a:rPr>
              <a:t>"1234 </a:t>
            </a:r>
            <a:r>
              <a:rPr sz="800" spc="-5" dirty="0">
                <a:solidFill>
                  <a:srgbClr val="FF7F00"/>
                </a:solidFill>
                <a:latin typeface="LM Mono 8"/>
                <a:cs typeface="LM Mono 8"/>
              </a:rPr>
              <a:t>-x"</a:t>
            </a:r>
            <a:r>
              <a:rPr sz="800" spc="-5" dirty="0">
                <a:latin typeface="LM Mono 8"/>
                <a:cs typeface="LM Mono 8"/>
              </a:rPr>
              <a:t>, </a:t>
            </a:r>
            <a:r>
              <a:rPr sz="800" spc="45" dirty="0">
                <a:latin typeface="LM Mono 8"/>
                <a:cs typeface="LM Mono 8"/>
              </a:rPr>
              <a:t>500.0 </a:t>
            </a:r>
            <a:r>
              <a:rPr sz="800" spc="-5" dirty="0">
                <a:latin typeface="LM Mono 8"/>
                <a:cs typeface="LM Mono 8"/>
              </a:rPr>
              <a:t>, </a:t>
            </a:r>
            <a:r>
              <a:rPr sz="800" spc="45" dirty="0">
                <a:latin typeface="LM Mono 8"/>
                <a:cs typeface="LM Mono 8"/>
              </a:rPr>
              <a:t>120.0</a:t>
            </a:r>
            <a:r>
              <a:rPr sz="800" spc="-38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 </a:t>
            </a:r>
            <a:r>
              <a:rPr sz="800" spc="45" dirty="0">
                <a:latin typeface="LM Mono 8"/>
                <a:cs typeface="LM Mono 8"/>
              </a:rPr>
              <a:t>3);</a:t>
            </a:r>
            <a:endParaRPr sz="800" dirty="0">
              <a:latin typeface="LM Mono 8"/>
              <a:cs typeface="LM Mono 8"/>
            </a:endParaRPr>
          </a:p>
          <a:p>
            <a:pPr marL="19685">
              <a:lnSpc>
                <a:spcPts val="944"/>
              </a:lnSpc>
            </a:pPr>
            <a:r>
              <a:rPr sz="800" i="1" spc="35" dirty="0">
                <a:solidFill>
                  <a:srgbClr val="4C0019"/>
                </a:solidFill>
                <a:latin typeface="LM Mono 10"/>
                <a:cs typeface="LM Mono 10"/>
              </a:rPr>
              <a:t>//...</a:t>
            </a:r>
            <a:endParaRPr sz="800" dirty="0">
              <a:latin typeface="LM Mono 10"/>
              <a:cs typeface="LM Mono 10"/>
            </a:endParaRPr>
          </a:p>
          <a:p>
            <a:pPr marL="20955">
              <a:lnSpc>
                <a:spcPts val="944"/>
              </a:lnSpc>
            </a:pPr>
            <a:r>
              <a:rPr sz="800" spc="35" dirty="0">
                <a:solidFill>
                  <a:srgbClr val="0000FF"/>
                </a:solidFill>
                <a:latin typeface="LM Mono 8"/>
                <a:cs typeface="LM Mono 8"/>
              </a:rPr>
              <a:t>func</a:t>
            </a:r>
            <a:r>
              <a:rPr sz="800" spc="35" dirty="0">
                <a:latin typeface="LM Mono 8"/>
                <a:cs typeface="LM Mono 8"/>
              </a:rPr>
              <a:t>=</a:t>
            </a:r>
            <a:r>
              <a:rPr sz="800" spc="35" dirty="0">
                <a:solidFill>
                  <a:srgbClr val="006600"/>
                </a:solidFill>
                <a:latin typeface="LM Mono 8"/>
                <a:cs typeface="LM Mono 8"/>
              </a:rPr>
              <a:t>new</a:t>
            </a:r>
            <a:r>
              <a:rPr lang="pt-BR" sz="800" spc="35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800" spc="35" dirty="0" err="1">
                <a:solidFill>
                  <a:srgbClr val="0000FF"/>
                </a:solidFill>
                <a:latin typeface="LM Mono 8"/>
                <a:cs typeface="LM Mono 8"/>
              </a:rPr>
              <a:t>Chefe</a:t>
            </a:r>
            <a:r>
              <a:rPr sz="800" spc="35" dirty="0">
                <a:latin typeface="LM Mono 8"/>
                <a:cs typeface="LM Mono 8"/>
              </a:rPr>
              <a:t>(</a:t>
            </a:r>
            <a:r>
              <a:rPr sz="800" spc="35" dirty="0">
                <a:solidFill>
                  <a:srgbClr val="FF7F00"/>
                </a:solidFill>
                <a:latin typeface="LM Mono 8"/>
                <a:cs typeface="LM Mono 8"/>
              </a:rPr>
              <a:t>"Paula"</a:t>
            </a:r>
            <a:r>
              <a:rPr sz="800" spc="35" dirty="0">
                <a:latin typeface="LM Mono 8"/>
                <a:cs typeface="LM Mono 8"/>
              </a:rPr>
              <a:t>,</a:t>
            </a:r>
            <a:r>
              <a:rPr sz="800" spc="35" dirty="0">
                <a:solidFill>
                  <a:srgbClr val="FF7F00"/>
                </a:solidFill>
                <a:latin typeface="LM Mono 8"/>
                <a:cs typeface="LM Mono 8"/>
              </a:rPr>
              <a:t>"115</a:t>
            </a:r>
            <a:r>
              <a:rPr sz="800" spc="-305" dirty="0">
                <a:solidFill>
                  <a:srgbClr val="FF7F00"/>
                </a:solidFill>
                <a:latin typeface="LM Mono 8"/>
                <a:cs typeface="LM Mono 8"/>
              </a:rPr>
              <a:t> </a:t>
            </a:r>
            <a:r>
              <a:rPr sz="800" spc="10" dirty="0">
                <a:solidFill>
                  <a:srgbClr val="FF7F00"/>
                </a:solidFill>
                <a:latin typeface="LM Mono 8"/>
                <a:cs typeface="LM Mono 8"/>
              </a:rPr>
              <a:t>-8"</a:t>
            </a:r>
            <a:r>
              <a:rPr sz="800" spc="10" dirty="0">
                <a:latin typeface="LM Mono 8"/>
                <a:cs typeface="LM Mono 8"/>
              </a:rPr>
              <a:t>,</a:t>
            </a:r>
            <a:r>
              <a:rPr sz="800" spc="175" dirty="0">
                <a:latin typeface="LM Mono 8"/>
                <a:cs typeface="LM Mono 8"/>
              </a:rPr>
              <a:t> </a:t>
            </a:r>
            <a:r>
              <a:rPr sz="800" spc="50" dirty="0">
                <a:latin typeface="LM Mono 8"/>
                <a:cs typeface="LM Mono 8"/>
              </a:rPr>
              <a:t>2500.0</a:t>
            </a:r>
            <a:r>
              <a:rPr sz="800" spc="-29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210" dirty="0">
                <a:latin typeface="LM Mono 8"/>
                <a:cs typeface="LM Mono 8"/>
              </a:rPr>
              <a:t> </a:t>
            </a:r>
            <a:r>
              <a:rPr sz="800" spc="45" dirty="0">
                <a:latin typeface="LM Mono 8"/>
                <a:cs typeface="LM Mono 8"/>
              </a:rPr>
              <a:t>430.0</a:t>
            </a:r>
            <a:r>
              <a:rPr sz="800" spc="-30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18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3</a:t>
            </a:r>
            <a:r>
              <a:rPr sz="800" spc="-34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195" dirty="0">
                <a:latin typeface="LM Mono 8"/>
                <a:cs typeface="LM Mono 8"/>
              </a:rPr>
              <a:t> </a:t>
            </a:r>
            <a:r>
              <a:rPr sz="800" spc="45" dirty="0">
                <a:latin typeface="LM Mono 8"/>
                <a:cs typeface="LM Mono 8"/>
              </a:rPr>
              <a:t>560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.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0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)</a:t>
            </a:r>
            <a:r>
              <a:rPr sz="800" spc="-3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;</a:t>
            </a:r>
            <a:endParaRPr sz="800" dirty="0">
              <a:latin typeface="LM Mono 8"/>
              <a:cs typeface="LM Mono 8"/>
            </a:endParaRPr>
          </a:p>
          <a:p>
            <a:pPr>
              <a:lnSpc>
                <a:spcPct val="100000"/>
              </a:lnSpc>
            </a:pPr>
            <a:endParaRPr sz="800" dirty="0">
              <a:latin typeface="LM Mono 8"/>
              <a:cs typeface="LM Mono 8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8"/>
              <a:cs typeface="LM Mono 8"/>
            </a:endParaRPr>
          </a:p>
          <a:p>
            <a:pPr marL="12700" marR="447675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70" dirty="0" err="1">
                <a:latin typeface="LM Sans 10"/>
                <a:cs typeface="LM Sans 10"/>
              </a:rPr>
              <a:t>vari</a:t>
            </a:r>
            <a:r>
              <a:rPr lang="pt-BR" sz="1100" spc="-70" dirty="0">
                <a:latin typeface="LM Sans 10"/>
                <a:cs typeface="LM Sans 10"/>
              </a:rPr>
              <a:t>a</a:t>
            </a:r>
            <a:r>
              <a:rPr sz="1100" spc="-70" dirty="0">
                <a:latin typeface="LM Sans 10"/>
                <a:cs typeface="LM Sans 10"/>
              </a:rPr>
              <a:t>vel </a:t>
            </a:r>
            <a:r>
              <a:rPr sz="1100" spc="-10" dirty="0">
                <a:latin typeface="LM Sans 10"/>
                <a:cs typeface="LM Sans 10"/>
              </a:rPr>
              <a:t>que </a:t>
            </a:r>
            <a:r>
              <a:rPr sz="1100" spc="-5" dirty="0">
                <a:latin typeface="LM Sans 10"/>
                <a:cs typeface="LM Sans 10"/>
              </a:rPr>
              <a:t>identifica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 err="1">
                <a:latin typeface="LM Sans 10"/>
                <a:cs typeface="LM Sans 10"/>
              </a:rPr>
              <a:t>objeto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5" dirty="0">
                <a:latin typeface="LM Sans 10"/>
                <a:cs typeface="LM Sans 10"/>
              </a:rPr>
              <a:t>é também </a:t>
            </a:r>
            <a:r>
              <a:rPr sz="1100" spc="-10" dirty="0" err="1">
                <a:latin typeface="LM Sans 10"/>
                <a:cs typeface="LM Sans 10"/>
              </a:rPr>
              <a:t>denominada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45" dirty="0" err="1">
                <a:latin typeface="LM Sans 10"/>
                <a:cs typeface="LM Sans 10"/>
              </a:rPr>
              <a:t>polim</a:t>
            </a:r>
            <a:r>
              <a:rPr lang="pt-BR" sz="1100" spc="-45" dirty="0">
                <a:latin typeface="LM Sans 10"/>
                <a:cs typeface="LM Sans 10"/>
              </a:rPr>
              <a:t>ó</a:t>
            </a:r>
            <a:r>
              <a:rPr sz="1100" spc="-45" dirty="0" err="1">
                <a:latin typeface="LM Sans 10"/>
                <a:cs typeface="LM Sans 10"/>
              </a:rPr>
              <a:t>rfica</a:t>
            </a:r>
            <a:r>
              <a:rPr sz="1100" spc="-45" dirty="0">
                <a:latin typeface="LM Sans 10"/>
                <a:cs typeface="LM Sans 10"/>
              </a:rPr>
              <a:t>, </a:t>
            </a:r>
            <a:r>
              <a:rPr sz="1100" spc="-5" dirty="0">
                <a:latin typeface="LM Sans 10"/>
                <a:cs typeface="LM Sans 10"/>
              </a:rPr>
              <a:t>neste</a:t>
            </a:r>
            <a:r>
              <a:rPr sz="1100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sentido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34925">
              <a:lnSpc>
                <a:spcPct val="102600"/>
              </a:lnSpc>
            </a:pPr>
            <a:r>
              <a:rPr sz="1100" spc="-10" dirty="0">
                <a:latin typeface="LM Sans 10"/>
                <a:cs typeface="LM Sans 10"/>
              </a:rPr>
              <a:t>Uso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lang="pt-BR" sz="1100" spc="-70" dirty="0">
                <a:latin typeface="LM Sans 10"/>
                <a:cs typeface="LM Sans 10"/>
              </a:rPr>
              <a:t>método</a:t>
            </a:r>
            <a:r>
              <a:rPr sz="1100" spc="-70" dirty="0">
                <a:latin typeface="LM Sans 10"/>
                <a:cs typeface="LM Sans 10"/>
              </a:rPr>
              <a:t>s </a:t>
            </a:r>
            <a:r>
              <a:rPr sz="1100" spc="-50" dirty="0" err="1">
                <a:latin typeface="LM Sans 10"/>
                <a:cs typeface="LM Sans 10"/>
              </a:rPr>
              <a:t>espec</a:t>
            </a:r>
            <a:r>
              <a:rPr lang="pt-BR" sz="1100" spc="-50" dirty="0">
                <a:latin typeface="LM Sans 10"/>
                <a:cs typeface="LM Sans 10"/>
              </a:rPr>
              <a:t>í</a:t>
            </a:r>
            <a:r>
              <a:rPr sz="1100" spc="-50" dirty="0" err="1">
                <a:latin typeface="LM Sans 10"/>
                <a:cs typeface="LM Sans 10"/>
              </a:rPr>
              <a:t>ficos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60" dirty="0">
                <a:latin typeface="LM Sans 10"/>
                <a:cs typeface="LM Sans 10"/>
              </a:rPr>
              <a:t>convers</a:t>
            </a:r>
            <a:r>
              <a:rPr lang="pt-BR" sz="1100" spc="-60" dirty="0">
                <a:latin typeface="LM Sans 10"/>
                <a:cs typeface="LM Sans 10"/>
              </a:rPr>
              <a:t>ã</a:t>
            </a:r>
            <a:r>
              <a:rPr sz="1100" spc="-60" dirty="0">
                <a:latin typeface="LM Sans 10"/>
                <a:cs typeface="LM Sans 10"/>
              </a:rPr>
              <a:t>o </a:t>
            </a:r>
            <a:r>
              <a:rPr sz="1100" spc="-60" dirty="0" err="1">
                <a:latin typeface="LM Sans 10"/>
                <a:cs typeface="LM Sans 10"/>
              </a:rPr>
              <a:t>expl</a:t>
            </a:r>
            <a:r>
              <a:rPr lang="pt-BR" sz="1100" spc="-60" dirty="0">
                <a:latin typeface="LM Sans 10"/>
                <a:cs typeface="LM Sans 10"/>
              </a:rPr>
              <a:t>í</a:t>
            </a:r>
            <a:r>
              <a:rPr sz="1100" spc="-60" dirty="0" err="1">
                <a:latin typeface="LM Sans 10"/>
                <a:cs typeface="LM Sans 10"/>
              </a:rPr>
              <a:t>cita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tipos </a:t>
            </a:r>
            <a:r>
              <a:rPr sz="1100" spc="-5" dirty="0">
                <a:latin typeface="LM Sans 10"/>
                <a:cs typeface="LM Sans 10"/>
              </a:rPr>
              <a:t>(dentro  de </a:t>
            </a: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10" dirty="0" err="1">
                <a:latin typeface="LM Sans 10"/>
                <a:cs typeface="LM Sans 10"/>
              </a:rPr>
              <a:t>mesma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90" dirty="0">
                <a:latin typeface="LM Sans 10"/>
                <a:cs typeface="LM Sans 10"/>
              </a:rPr>
              <a:t>árvore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classes).</a:t>
            </a:r>
            <a:r>
              <a:rPr sz="1100" spc="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Exemplo:</a:t>
            </a:r>
            <a:endParaRPr sz="1100" dirty="0">
              <a:latin typeface="LM Sans 10"/>
              <a:cs typeface="LM Sans 10"/>
            </a:endParaRPr>
          </a:p>
          <a:p>
            <a:pPr marL="22225">
              <a:lnSpc>
                <a:spcPts val="955"/>
              </a:lnSpc>
              <a:spcBef>
                <a:spcPts val="505"/>
              </a:spcBef>
            </a:pPr>
            <a:r>
              <a:rPr sz="800" spc="55" dirty="0" err="1">
                <a:solidFill>
                  <a:srgbClr val="0000FF"/>
                </a:solidFill>
                <a:latin typeface="LM Mono 8"/>
                <a:cs typeface="LM Mono 8"/>
              </a:rPr>
              <a:t>Funcionario</a:t>
            </a:r>
            <a:r>
              <a:rPr lang="pt-BR" sz="800" spc="55" dirty="0">
                <a:solidFill>
                  <a:srgbClr val="0000FF"/>
                </a:solidFill>
                <a:latin typeface="LM Mono 8"/>
                <a:cs typeface="LM Mono 8"/>
              </a:rPr>
              <a:t> *</a:t>
            </a:r>
            <a:r>
              <a:rPr sz="800" spc="55" dirty="0" err="1">
                <a:solidFill>
                  <a:srgbClr val="0000FF"/>
                </a:solidFill>
                <a:latin typeface="LM Mono 8"/>
                <a:cs typeface="LM Mono 8"/>
              </a:rPr>
              <a:t>func</a:t>
            </a:r>
            <a:r>
              <a:rPr sz="800" spc="55" dirty="0">
                <a:latin typeface="LM Mono 8"/>
                <a:cs typeface="LM Mono 8"/>
              </a:rPr>
              <a:t>;</a:t>
            </a:r>
            <a:endParaRPr sz="800" dirty="0">
              <a:latin typeface="LM Mono 8"/>
              <a:cs typeface="LM Mono 8"/>
            </a:endParaRPr>
          </a:p>
          <a:p>
            <a:pPr marL="20955">
              <a:lnSpc>
                <a:spcPts val="944"/>
              </a:lnSpc>
            </a:pPr>
            <a:r>
              <a:rPr sz="800" spc="35" dirty="0" err="1">
                <a:solidFill>
                  <a:srgbClr val="0000FF"/>
                </a:solidFill>
                <a:latin typeface="LM Mono 8"/>
                <a:cs typeface="LM Mono 8"/>
              </a:rPr>
              <a:t>func</a:t>
            </a:r>
            <a:r>
              <a:rPr sz="800" spc="35" dirty="0">
                <a:latin typeface="LM Mono 8"/>
                <a:cs typeface="LM Mono 8"/>
              </a:rPr>
              <a:t>=</a:t>
            </a:r>
            <a:r>
              <a:rPr lang="pt-BR" sz="800" spc="35" dirty="0">
                <a:latin typeface="LM Mono 8"/>
                <a:cs typeface="LM Mono 8"/>
              </a:rPr>
              <a:t> </a:t>
            </a:r>
            <a:r>
              <a:rPr sz="800" spc="35" dirty="0">
                <a:solidFill>
                  <a:srgbClr val="006600"/>
                </a:solidFill>
                <a:latin typeface="LM Mono 8"/>
                <a:cs typeface="LM Mono 8"/>
              </a:rPr>
              <a:t>new</a:t>
            </a:r>
            <a:r>
              <a:rPr lang="pt-BR" sz="800" spc="35" dirty="0">
                <a:solidFill>
                  <a:srgbClr val="006600"/>
                </a:solidFill>
                <a:latin typeface="LM Mono 8"/>
                <a:cs typeface="LM Mono 8"/>
              </a:rPr>
              <a:t> </a:t>
            </a:r>
            <a:r>
              <a:rPr sz="800" spc="35" dirty="0" err="1">
                <a:solidFill>
                  <a:srgbClr val="0000FF"/>
                </a:solidFill>
                <a:latin typeface="LM Mono 8"/>
                <a:cs typeface="LM Mono 8"/>
              </a:rPr>
              <a:t>Chefe</a:t>
            </a:r>
            <a:r>
              <a:rPr sz="800" spc="35" dirty="0">
                <a:latin typeface="LM Mono 8"/>
                <a:cs typeface="LM Mono 8"/>
              </a:rPr>
              <a:t>(</a:t>
            </a:r>
            <a:r>
              <a:rPr sz="800" spc="35" dirty="0">
                <a:solidFill>
                  <a:srgbClr val="FF7F00"/>
                </a:solidFill>
                <a:latin typeface="LM Mono 8"/>
                <a:cs typeface="LM Mono 8"/>
              </a:rPr>
              <a:t>"Paula"</a:t>
            </a:r>
            <a:r>
              <a:rPr sz="800" spc="35" dirty="0">
                <a:latin typeface="LM Mono 8"/>
                <a:cs typeface="LM Mono 8"/>
              </a:rPr>
              <a:t>,</a:t>
            </a:r>
            <a:r>
              <a:rPr sz="800" spc="35" dirty="0">
                <a:solidFill>
                  <a:srgbClr val="FF7F00"/>
                </a:solidFill>
                <a:latin typeface="LM Mono 8"/>
                <a:cs typeface="LM Mono 8"/>
              </a:rPr>
              <a:t>"115</a:t>
            </a:r>
            <a:r>
              <a:rPr sz="800" spc="-305" dirty="0">
                <a:solidFill>
                  <a:srgbClr val="FF7F00"/>
                </a:solidFill>
                <a:latin typeface="LM Mono 8"/>
                <a:cs typeface="LM Mono 8"/>
              </a:rPr>
              <a:t> </a:t>
            </a:r>
            <a:r>
              <a:rPr sz="800" spc="10" dirty="0">
                <a:solidFill>
                  <a:srgbClr val="FF7F00"/>
                </a:solidFill>
                <a:latin typeface="LM Mono 8"/>
                <a:cs typeface="LM Mono 8"/>
              </a:rPr>
              <a:t>-8"</a:t>
            </a:r>
            <a:r>
              <a:rPr sz="800" spc="10" dirty="0">
                <a:latin typeface="LM Mono 8"/>
                <a:cs typeface="LM Mono 8"/>
              </a:rPr>
              <a:t>,</a:t>
            </a:r>
            <a:r>
              <a:rPr sz="800" spc="175" dirty="0">
                <a:latin typeface="LM Mono 8"/>
                <a:cs typeface="LM Mono 8"/>
              </a:rPr>
              <a:t> </a:t>
            </a:r>
            <a:r>
              <a:rPr sz="800" spc="50" dirty="0">
                <a:latin typeface="LM Mono 8"/>
                <a:cs typeface="LM Mono 8"/>
              </a:rPr>
              <a:t>2500.0</a:t>
            </a:r>
            <a:r>
              <a:rPr sz="800" spc="-29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210" dirty="0">
                <a:latin typeface="LM Mono 8"/>
                <a:cs typeface="LM Mono 8"/>
              </a:rPr>
              <a:t> </a:t>
            </a:r>
            <a:r>
              <a:rPr sz="800" spc="45" dirty="0">
                <a:latin typeface="LM Mono 8"/>
                <a:cs typeface="LM Mono 8"/>
              </a:rPr>
              <a:t>430.0</a:t>
            </a:r>
            <a:r>
              <a:rPr sz="800" spc="-30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18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3</a:t>
            </a:r>
            <a:r>
              <a:rPr sz="800" spc="-34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,</a:t>
            </a:r>
            <a:r>
              <a:rPr sz="800" spc="195" dirty="0">
                <a:latin typeface="LM Mono 8"/>
                <a:cs typeface="LM Mono 8"/>
              </a:rPr>
              <a:t> </a:t>
            </a:r>
            <a:r>
              <a:rPr sz="800" spc="45" dirty="0">
                <a:latin typeface="LM Mono 8"/>
                <a:cs typeface="LM Mono 8"/>
              </a:rPr>
              <a:t>560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.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0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)</a:t>
            </a:r>
            <a:r>
              <a:rPr sz="800" spc="-3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;</a:t>
            </a:r>
            <a:endParaRPr lang="pt-BR" sz="800" spc="-5" dirty="0">
              <a:latin typeface="LM Mono 8"/>
              <a:cs typeface="LM Mono 8"/>
            </a:endParaRPr>
          </a:p>
          <a:p>
            <a:pPr marL="20955">
              <a:lnSpc>
                <a:spcPts val="944"/>
              </a:lnSpc>
            </a:pPr>
            <a:r>
              <a:rPr lang="pt-BR" sz="800" spc="45" dirty="0">
                <a:solidFill>
                  <a:srgbClr val="0000FF"/>
                </a:solidFill>
                <a:latin typeface="LM Mono 8"/>
                <a:cs typeface="LM Mono 8"/>
              </a:rPr>
              <a:t>Chefe *</a:t>
            </a:r>
            <a:r>
              <a:rPr lang="pt-BR" sz="800" spc="45" dirty="0" err="1">
                <a:solidFill>
                  <a:srgbClr val="0000FF"/>
                </a:solidFill>
                <a:latin typeface="LM Mono 8"/>
                <a:cs typeface="LM Mono 8"/>
              </a:rPr>
              <a:t>ch</a:t>
            </a:r>
            <a:r>
              <a:rPr lang="pt-BR" sz="800" spc="45" dirty="0">
                <a:solidFill>
                  <a:srgbClr val="0000FF"/>
                </a:solidFill>
                <a:latin typeface="LM Mono 8"/>
                <a:cs typeface="LM Mono 8"/>
              </a:rPr>
              <a:t> = </a:t>
            </a:r>
            <a:r>
              <a:rPr lang="pt-BR" sz="800" b="1" spc="45" dirty="0" err="1">
                <a:latin typeface="LM Mono 8"/>
                <a:cs typeface="LM Mono 8"/>
              </a:rPr>
              <a:t>dynamic_cast</a:t>
            </a:r>
            <a:r>
              <a:rPr lang="pt-BR" sz="800" b="1" spc="45" dirty="0">
                <a:latin typeface="LM Mono 8"/>
                <a:cs typeface="LM Mono 8"/>
              </a:rPr>
              <a:t>&lt;</a:t>
            </a:r>
            <a:r>
              <a:rPr lang="pt-BR" sz="800" spc="45" dirty="0">
                <a:solidFill>
                  <a:srgbClr val="0000FF"/>
                </a:solidFill>
                <a:latin typeface="LM Mono 8"/>
                <a:cs typeface="LM Mono 8"/>
              </a:rPr>
              <a:t>Chefe *</a:t>
            </a:r>
            <a:r>
              <a:rPr lang="pt-BR" sz="800" b="1" spc="45" dirty="0">
                <a:latin typeface="LM Mono 8"/>
                <a:cs typeface="LM Mono 8"/>
              </a:rPr>
              <a:t>&gt;</a:t>
            </a:r>
            <a:r>
              <a:rPr lang="pt-BR" sz="800" spc="45" dirty="0">
                <a:solidFill>
                  <a:srgbClr val="0000FF"/>
                </a:solidFill>
                <a:latin typeface="LM Mono 8"/>
                <a:cs typeface="LM Mono 8"/>
              </a:rPr>
              <a:t>(</a:t>
            </a:r>
            <a:r>
              <a:rPr lang="pt-BR" sz="800" spc="45" dirty="0" err="1">
                <a:solidFill>
                  <a:srgbClr val="0000FF"/>
                </a:solidFill>
                <a:latin typeface="LM Mono 8"/>
                <a:cs typeface="LM Mono 8"/>
              </a:rPr>
              <a:t>func</a:t>
            </a:r>
            <a:r>
              <a:rPr lang="pt-BR" sz="800" spc="45" dirty="0">
                <a:solidFill>
                  <a:srgbClr val="0000FF"/>
                </a:solidFill>
                <a:latin typeface="LM Mono 8"/>
                <a:cs typeface="LM Mono 8"/>
              </a:rPr>
              <a:t>);</a:t>
            </a:r>
            <a:endParaRPr sz="800" dirty="0">
              <a:latin typeface="LM Mono 8"/>
              <a:cs typeface="LM Mono 8"/>
            </a:endParaRPr>
          </a:p>
          <a:p>
            <a:pPr marL="19685">
              <a:lnSpc>
                <a:spcPts val="955"/>
              </a:lnSpc>
            </a:pPr>
            <a:r>
              <a:rPr lang="pt-BR" sz="800" spc="45" dirty="0" err="1">
                <a:solidFill>
                  <a:srgbClr val="0000FF"/>
                </a:solidFill>
                <a:latin typeface="LM Mono 8"/>
                <a:cs typeface="LM Mono 8"/>
              </a:rPr>
              <a:t>ch</a:t>
            </a:r>
            <a:r>
              <a:rPr lang="pt-BR" sz="800" spc="45" dirty="0">
                <a:latin typeface="LM Mono 8"/>
                <a:cs typeface="LM Mono 8"/>
              </a:rPr>
              <a:t>-&gt;</a:t>
            </a:r>
            <a:r>
              <a:rPr sz="800" spc="45" dirty="0" err="1">
                <a:solidFill>
                  <a:srgbClr val="0000FF"/>
                </a:solidFill>
                <a:latin typeface="LM Mono 8"/>
                <a:cs typeface="LM Mono 8"/>
              </a:rPr>
              <a:t>receba</a:t>
            </a:r>
            <a:r>
              <a:rPr sz="800" spc="-345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800" spc="60" dirty="0">
                <a:solidFill>
                  <a:srgbClr val="0000FF"/>
                </a:solidFill>
                <a:latin typeface="LM Mono 8"/>
                <a:cs typeface="LM Mono 8"/>
              </a:rPr>
              <a:t>Valor</a:t>
            </a:r>
            <a:r>
              <a:rPr sz="800" spc="-345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800" spc="60" dirty="0">
                <a:solidFill>
                  <a:srgbClr val="0000FF"/>
                </a:solidFill>
                <a:latin typeface="LM Mono 8"/>
                <a:cs typeface="LM Mono 8"/>
              </a:rPr>
              <a:t>Grat_</a:t>
            </a:r>
            <a:r>
              <a:rPr sz="800" spc="-345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800" spc="55" dirty="0">
                <a:solidFill>
                  <a:srgbClr val="0000FF"/>
                </a:solidFill>
                <a:latin typeface="LM Mono 8"/>
                <a:cs typeface="LM Mono 8"/>
              </a:rPr>
              <a:t>Chefia</a:t>
            </a:r>
            <a:r>
              <a:rPr sz="800" spc="55" dirty="0">
                <a:latin typeface="LM Mono 8"/>
                <a:cs typeface="LM Mono 8"/>
              </a:rPr>
              <a:t>(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45" dirty="0">
                <a:latin typeface="LM Mono 8"/>
                <a:cs typeface="LM Mono 8"/>
              </a:rPr>
              <a:t>300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.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0</a:t>
            </a:r>
            <a:r>
              <a:rPr sz="800" spc="-355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)</a:t>
            </a:r>
            <a:r>
              <a:rPr sz="800" spc="-310" dirty="0">
                <a:latin typeface="LM Mono 8"/>
                <a:cs typeface="LM Mono 8"/>
              </a:rPr>
              <a:t> </a:t>
            </a:r>
            <a:r>
              <a:rPr sz="800" spc="-5" dirty="0">
                <a:latin typeface="LM Mono 8"/>
                <a:cs typeface="LM Mono 8"/>
              </a:rPr>
              <a:t>;</a:t>
            </a:r>
            <a:endParaRPr sz="800" dirty="0">
              <a:latin typeface="LM Mono 8"/>
              <a:cs typeface="LM Mono 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815441"/>
            <a:ext cx="35560" cy="721360"/>
            <a:chOff x="342252" y="815441"/>
            <a:chExt cx="35560" cy="721360"/>
          </a:xfrm>
        </p:grpSpPr>
        <p:sp>
          <p:nvSpPr>
            <p:cNvPr id="6" name="object 6"/>
            <p:cNvSpPr/>
            <p:nvPr/>
          </p:nvSpPr>
          <p:spPr>
            <a:xfrm>
              <a:off x="344779" y="81544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81544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93563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93563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0558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0558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17603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17603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29623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296238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779" y="141643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45" y="141643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81089" y="188532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089" y="243622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42252" y="2785897"/>
            <a:ext cx="35560" cy="360680"/>
            <a:chOff x="342252" y="2785897"/>
            <a:chExt cx="35560" cy="360680"/>
          </a:xfrm>
        </p:grpSpPr>
        <p:sp>
          <p:nvSpPr>
            <p:cNvPr id="21" name="object 21"/>
            <p:cNvSpPr/>
            <p:nvPr/>
          </p:nvSpPr>
          <p:spPr>
            <a:xfrm>
              <a:off x="344779" y="278589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2785897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290610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2906102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4779" y="302629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5145" y="3026295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C944ADF-74C4-40D7-8F89-55554983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6694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 err="1"/>
              <a:t>Operador</a:t>
            </a:r>
            <a:r>
              <a:rPr spc="-40" dirty="0"/>
              <a:t> </a:t>
            </a:r>
            <a:r>
              <a:rPr lang="pt-BR" spc="15" dirty="0" err="1">
                <a:latin typeface="LM Mono 12"/>
                <a:cs typeface="LM Mono 12"/>
              </a:rPr>
              <a:t>dynamic_cast</a:t>
            </a:r>
            <a:r>
              <a:rPr lang="pt-BR" spc="15" dirty="0">
                <a:latin typeface="LM Mono 12"/>
                <a:cs typeface="LM Mono 12"/>
              </a:rPr>
              <a:t> &lt; &gt;</a:t>
            </a:r>
            <a:endParaRPr spc="15" dirty="0">
              <a:latin typeface="LM Mono 12"/>
              <a:cs typeface="LM Mono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8350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751584"/>
            <a:ext cx="3939540" cy="1990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7314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lang="pt-BR" sz="1100" spc="-5" dirty="0" err="1">
                <a:solidFill>
                  <a:srgbClr val="EC008C"/>
                </a:solidFill>
                <a:latin typeface="LM Mono 10"/>
                <a:cs typeface="LM Mono 10"/>
              </a:rPr>
              <a:t>dynamic_cast</a:t>
            </a:r>
            <a:r>
              <a:rPr lang="pt-BR" sz="1100" spc="-5" dirty="0">
                <a:solidFill>
                  <a:srgbClr val="EC008C"/>
                </a:solidFill>
                <a:latin typeface="LM Mono 10"/>
                <a:cs typeface="LM Mono 10"/>
              </a:rPr>
              <a:t> &lt; &gt; </a:t>
            </a:r>
            <a:r>
              <a:rPr lang="pt-BR" sz="1100" spc="-5" dirty="0">
                <a:latin typeface="LM Sans 10"/>
                <a:cs typeface="LM Sans 10"/>
              </a:rPr>
              <a:t>é utilizado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 err="1">
                <a:latin typeface="LM Sans 10"/>
                <a:cs typeface="LM Sans 10"/>
              </a:rPr>
              <a:t>quando</a:t>
            </a:r>
            <a:r>
              <a:rPr lang="pt-BR" sz="1100" spc="-10" dirty="0">
                <a:latin typeface="LM Sans 10"/>
                <a:cs typeface="LM Sans 10"/>
              </a:rPr>
              <a:t> </a:t>
            </a:r>
            <a:r>
              <a:rPr lang="pt-BR" sz="1100" spc="-5" dirty="0">
                <a:latin typeface="LM Sans 10"/>
                <a:cs typeface="LM Sans 10"/>
              </a:rPr>
              <a:t>há necessidade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saber </a:t>
            </a:r>
            <a:r>
              <a:rPr sz="1100" spc="-5" dirty="0">
                <a:latin typeface="LM Sans 10"/>
                <a:cs typeface="LM Sans 10"/>
              </a:rPr>
              <a:t>se</a:t>
            </a:r>
            <a:r>
              <a:rPr sz="1100" spc="-2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um  </a:t>
            </a:r>
            <a:r>
              <a:rPr sz="1100" spc="-10" dirty="0" err="1">
                <a:latin typeface="LM Sans 10"/>
                <a:cs typeface="LM Sans 10"/>
              </a:rPr>
              <a:t>identificador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14" dirty="0" err="1">
                <a:latin typeface="LM Sans 10"/>
                <a:cs typeface="LM Sans 10"/>
              </a:rPr>
              <a:t>est</a:t>
            </a:r>
            <a:r>
              <a:rPr lang="pt-BR" sz="1100" spc="-114" dirty="0">
                <a:latin typeface="LM Sans 10"/>
                <a:cs typeface="LM Sans 10"/>
              </a:rPr>
              <a:t>á  </a:t>
            </a:r>
            <a:r>
              <a:rPr sz="1100" spc="-5" dirty="0" err="1">
                <a:latin typeface="LM Sans 10"/>
                <a:cs typeface="LM Sans 10"/>
              </a:rPr>
              <a:t>referindo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inst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 determinada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Esse </a:t>
            </a:r>
            <a:r>
              <a:rPr sz="1100" spc="-10" dirty="0">
                <a:latin typeface="LM Sans 10"/>
                <a:cs typeface="LM Sans 10"/>
              </a:rPr>
              <a:t>operador, </a:t>
            </a:r>
            <a:r>
              <a:rPr sz="1100" spc="-5" dirty="0">
                <a:latin typeface="LM Sans 10"/>
                <a:cs typeface="LM Sans 10"/>
              </a:rPr>
              <a:t>aplicado </a:t>
            </a:r>
            <a:r>
              <a:rPr sz="1100" spc="-10" dirty="0">
                <a:latin typeface="LM Sans 10"/>
                <a:cs typeface="LM Sans 10"/>
              </a:rPr>
              <a:t>a um identificar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a uma </a:t>
            </a:r>
            <a:r>
              <a:rPr sz="1100" spc="-5" dirty="0">
                <a:latin typeface="LM Sans 10"/>
                <a:cs typeface="LM Sans 10"/>
              </a:rPr>
              <a:t>classe, </a:t>
            </a:r>
            <a:r>
              <a:rPr sz="1100" spc="-15" dirty="0">
                <a:latin typeface="LM Sans 10"/>
                <a:cs typeface="LM Sans 10"/>
              </a:rPr>
              <a:t>forma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 </a:t>
            </a:r>
            <a:r>
              <a:rPr sz="1100" dirty="0">
                <a:latin typeface="LM Sans 10"/>
                <a:cs typeface="LM Sans 10"/>
              </a:rPr>
              <a:t>tipo booleana. </a:t>
            </a:r>
            <a:r>
              <a:rPr sz="1100" spc="-30" dirty="0">
                <a:latin typeface="LM Sans 10"/>
                <a:cs typeface="LM Sans 10"/>
              </a:rPr>
              <a:t>Por </a:t>
            </a:r>
            <a:r>
              <a:rPr sz="1100" spc="-5" dirty="0">
                <a:latin typeface="LM Sans 10"/>
                <a:cs typeface="LM Sans 10"/>
              </a:rPr>
              <a:t>exemplo, se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185" dirty="0">
                <a:latin typeface="LM Sans 10"/>
                <a:cs typeface="LM Sans 10"/>
              </a:rPr>
              <a:t> </a:t>
            </a:r>
            <a:r>
              <a:rPr sz="1100" spc="-65" dirty="0">
                <a:latin typeface="LM Sans 10"/>
                <a:cs typeface="LM Sans 10"/>
              </a:rPr>
              <a:t>express</a:t>
            </a:r>
            <a:r>
              <a:rPr lang="pt-BR" sz="1100" spc="-65" dirty="0">
                <a:latin typeface="LM Sans 10"/>
                <a:cs typeface="LM Sans 10"/>
              </a:rPr>
              <a:t>ã</a:t>
            </a:r>
            <a:r>
              <a:rPr sz="1100" spc="-65" dirty="0">
                <a:latin typeface="LM Sans 10"/>
                <a:cs typeface="LM Sans 10"/>
              </a:rPr>
              <a:t>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 dirty="0">
              <a:latin typeface="LM Sans 10"/>
              <a:cs typeface="LM Sans 10"/>
            </a:endParaRPr>
          </a:p>
          <a:p>
            <a:pPr marL="26034">
              <a:lnSpc>
                <a:spcPct val="100000"/>
              </a:lnSpc>
            </a:pPr>
            <a:r>
              <a:rPr lang="en-US" sz="1100" spc="80" dirty="0" err="1">
                <a:solidFill>
                  <a:srgbClr val="0000FF"/>
                </a:solidFill>
                <a:latin typeface="LM Mono 10"/>
                <a:cs typeface="LM Mono 10"/>
              </a:rPr>
              <a:t>Chefe</a:t>
            </a:r>
            <a:r>
              <a:rPr lang="en-US" sz="1100" spc="80" dirty="0">
                <a:solidFill>
                  <a:srgbClr val="0000FF"/>
                </a:solidFill>
                <a:latin typeface="LM Mono 10"/>
                <a:cs typeface="LM Mono 10"/>
              </a:rPr>
              <a:t> * </a:t>
            </a:r>
            <a:r>
              <a:rPr lang="en-US" sz="1100" spc="80" dirty="0" err="1">
                <a:solidFill>
                  <a:srgbClr val="0000FF"/>
                </a:solidFill>
                <a:latin typeface="LM Mono 10"/>
                <a:cs typeface="LM Mono 10"/>
              </a:rPr>
              <a:t>ch</a:t>
            </a:r>
            <a:r>
              <a:rPr lang="en-US" sz="1100" spc="80" dirty="0">
                <a:solidFill>
                  <a:srgbClr val="0000FF"/>
                </a:solidFill>
                <a:latin typeface="LM Mono 10"/>
                <a:cs typeface="LM Mono 10"/>
              </a:rPr>
              <a:t> = </a:t>
            </a:r>
            <a:r>
              <a:rPr lang="en-US" sz="1100" spc="80" dirty="0" err="1">
                <a:solidFill>
                  <a:srgbClr val="0000FF"/>
                </a:solidFill>
                <a:latin typeface="LM Mono 10"/>
                <a:cs typeface="LM Mono 10"/>
              </a:rPr>
              <a:t>dynamic_cast</a:t>
            </a:r>
            <a:r>
              <a:rPr lang="en-US" sz="1100" spc="80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lang="pt-BR" sz="1100" spc="80" dirty="0">
                <a:solidFill>
                  <a:srgbClr val="0000FF"/>
                </a:solidFill>
                <a:latin typeface="LM Mono 10"/>
                <a:cs typeface="LM Mono 10"/>
              </a:rPr>
              <a:t>Chefe </a:t>
            </a:r>
            <a:r>
              <a:rPr lang="en-US" sz="1100" spc="80" dirty="0">
                <a:solidFill>
                  <a:srgbClr val="0000FF"/>
                </a:solidFill>
                <a:latin typeface="LM Mono 10"/>
                <a:cs typeface="LM Mono 10"/>
              </a:rPr>
              <a:t>*&gt;(f1)</a:t>
            </a:r>
            <a:endParaRPr sz="11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LM Mono 10"/>
              <a:cs typeface="LM Mono 10"/>
            </a:endParaRPr>
          </a:p>
          <a:p>
            <a:pPr marL="12700" marR="113664">
              <a:lnSpc>
                <a:spcPct val="102600"/>
              </a:lnSpc>
              <a:spcBef>
                <a:spcPts val="5"/>
              </a:spcBef>
            </a:pPr>
            <a:r>
              <a:rPr sz="1100" spc="-10" dirty="0">
                <a:latin typeface="LM Sans 10"/>
                <a:cs typeface="LM Sans 10"/>
              </a:rPr>
              <a:t>apresenta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5" dirty="0">
                <a:latin typeface="LM Sans 10"/>
                <a:cs typeface="LM Sans 10"/>
              </a:rPr>
              <a:t>valor </a:t>
            </a:r>
            <a:r>
              <a:rPr sz="1100" i="1" spc="-5" dirty="0">
                <a:latin typeface="LM Sans 10"/>
                <a:cs typeface="LM Sans 10"/>
              </a:rPr>
              <a:t>true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0" dirty="0" err="1">
                <a:latin typeface="LM Sans 10"/>
                <a:cs typeface="LM Sans 10"/>
              </a:rPr>
              <a:t>ent</a:t>
            </a:r>
            <a:r>
              <a:rPr lang="pt-BR" sz="1100" spc="-100" dirty="0">
                <a:latin typeface="LM Sans 10"/>
                <a:cs typeface="LM Sans 10"/>
              </a:rPr>
              <a:t>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o </a:t>
            </a:r>
            <a:r>
              <a:rPr sz="1100" spc="-10" dirty="0" err="1">
                <a:latin typeface="LM Sans 10"/>
                <a:cs typeface="LM Sans 10"/>
              </a:rPr>
              <a:t>identificador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Mono 10"/>
                <a:cs typeface="LM Mono 10"/>
              </a:rPr>
              <a:t>um</a:t>
            </a:r>
            <a:r>
              <a:rPr lang="pt-BR" sz="1100" spc="-5" dirty="0">
                <a:latin typeface="LM Mono 10"/>
                <a:cs typeface="LM Mono 10"/>
              </a:rPr>
              <a:t> </a:t>
            </a:r>
            <a:r>
              <a:rPr sz="1100" spc="-5" dirty="0" err="1">
                <a:latin typeface="LM Mono 10"/>
                <a:cs typeface="LM Mono 10"/>
              </a:rPr>
              <a:t>Funcionario</a:t>
            </a:r>
            <a:r>
              <a:rPr sz="1100" spc="-350" dirty="0">
                <a:latin typeface="LM Mono 10"/>
                <a:cs typeface="LM Mono 10"/>
              </a:rPr>
              <a:t> </a:t>
            </a:r>
            <a:r>
              <a:rPr lang="pt-BR" sz="1100" spc="-350" dirty="0">
                <a:latin typeface="LM Mono 10"/>
                <a:cs typeface="LM Mono 10"/>
              </a:rPr>
              <a:t>     </a:t>
            </a:r>
            <a:r>
              <a:rPr lang="pt-BR" sz="1100" spc="-114" dirty="0">
                <a:latin typeface="LM Sans 10"/>
                <a:cs typeface="LM Mono 10"/>
              </a:rPr>
              <a:t> está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referindo </a:t>
            </a:r>
            <a:r>
              <a:rPr sz="1100" spc="-10" dirty="0" err="1">
                <a:latin typeface="LM Sans 10"/>
                <a:cs typeface="LM Sans 10"/>
              </a:rPr>
              <a:t>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60" dirty="0" err="1">
                <a:latin typeface="LM Sans 10"/>
                <a:cs typeface="LM Sans 10"/>
              </a:rPr>
              <a:t>inst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que</a:t>
            </a:r>
            <a:r>
              <a:rPr lang="pt-BR" sz="1100" spc="-10" dirty="0">
                <a:latin typeface="LM Sans 10"/>
                <a:cs typeface="LM Sans 10"/>
              </a:rPr>
              <a:t> é um Chefe.</a:t>
            </a:r>
            <a:endParaRPr sz="1100" dirty="0">
              <a:latin typeface="LM Mono 10"/>
              <a:cs typeface="LM Mono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50177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252" y="1928710"/>
            <a:ext cx="35560" cy="172085"/>
            <a:chOff x="342252" y="1928710"/>
            <a:chExt cx="35560" cy="172085"/>
          </a:xfrm>
        </p:grpSpPr>
        <p:sp>
          <p:nvSpPr>
            <p:cNvPr id="7" name="object 7"/>
            <p:cNvSpPr/>
            <p:nvPr/>
          </p:nvSpPr>
          <p:spPr>
            <a:xfrm>
              <a:off x="344779" y="1928710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145" y="1928710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45A5491-21FB-4A5D-84AA-5AE30E470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6136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34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Polimorfismo</a:t>
            </a:r>
            <a:r>
              <a:rPr spc="-4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936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10157"/>
            <a:ext cx="14363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Polimorfismo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0399" y="1644252"/>
            <a:ext cx="2066289" cy="1310640"/>
            <a:chOff x="960399" y="1644252"/>
            <a:chExt cx="2066289" cy="1310640"/>
          </a:xfrm>
        </p:grpSpPr>
        <p:sp>
          <p:nvSpPr>
            <p:cNvPr id="6" name="object 6"/>
            <p:cNvSpPr/>
            <p:nvPr/>
          </p:nvSpPr>
          <p:spPr>
            <a:xfrm>
              <a:off x="1583987" y="1716671"/>
              <a:ext cx="720090" cy="532130"/>
            </a:xfrm>
            <a:custGeom>
              <a:avLst/>
              <a:gdLst/>
              <a:ahLst/>
              <a:cxnLst/>
              <a:rect l="l" t="t" r="r" b="b"/>
              <a:pathLst>
                <a:path w="720089" h="532130">
                  <a:moveTo>
                    <a:pt x="0" y="531583"/>
                  </a:moveTo>
                  <a:lnTo>
                    <a:pt x="0" y="200571"/>
                  </a:lnTo>
                  <a:lnTo>
                    <a:pt x="720008" y="200571"/>
                  </a:lnTo>
                  <a:lnTo>
                    <a:pt x="72000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333" y="1646792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1716671"/>
              <a:ext cx="720090" cy="532130"/>
            </a:xfrm>
            <a:custGeom>
              <a:avLst/>
              <a:gdLst/>
              <a:ahLst/>
              <a:cxnLst/>
              <a:rect l="l" t="t" r="r" b="b"/>
              <a:pathLst>
                <a:path w="720089" h="532130">
                  <a:moveTo>
                    <a:pt x="720008" y="531583"/>
                  </a:moveTo>
                  <a:lnTo>
                    <a:pt x="720008" y="200571"/>
                  </a:lnTo>
                  <a:lnTo>
                    <a:pt x="0" y="200571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3" y="1646792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2939" y="2250528"/>
              <a:ext cx="1242695" cy="701675"/>
            </a:xfrm>
            <a:custGeom>
              <a:avLst/>
              <a:gdLst/>
              <a:ahLst/>
              <a:cxnLst/>
              <a:rect l="l" t="t" r="r" b="b"/>
              <a:pathLst>
                <a:path w="1242695" h="701675">
                  <a:moveTo>
                    <a:pt x="1242098" y="0"/>
                  </a:moveTo>
                  <a:lnTo>
                    <a:pt x="0" y="0"/>
                  </a:lnTo>
                  <a:lnTo>
                    <a:pt x="0" y="701446"/>
                  </a:lnTo>
                  <a:lnTo>
                    <a:pt x="1242098" y="701446"/>
                  </a:lnTo>
                  <a:lnTo>
                    <a:pt x="124209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2939" y="2250528"/>
              <a:ext cx="1242695" cy="701675"/>
            </a:xfrm>
            <a:custGeom>
              <a:avLst/>
              <a:gdLst/>
              <a:ahLst/>
              <a:cxnLst/>
              <a:rect l="l" t="t" r="r" b="b"/>
              <a:pathLst>
                <a:path w="1242695" h="701675">
                  <a:moveTo>
                    <a:pt x="1242098" y="0"/>
                  </a:moveTo>
                  <a:lnTo>
                    <a:pt x="0" y="0"/>
                  </a:lnTo>
                  <a:lnTo>
                    <a:pt x="0" y="701446"/>
                  </a:lnTo>
                  <a:lnTo>
                    <a:pt x="1242098" y="701446"/>
                  </a:lnTo>
                  <a:lnTo>
                    <a:pt x="1242098" y="0"/>
                  </a:lnTo>
                  <a:close/>
                </a:path>
                <a:path w="1242695" h="701675">
                  <a:moveTo>
                    <a:pt x="1242098" y="224332"/>
                  </a:moveTo>
                  <a:lnTo>
                    <a:pt x="0" y="22433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80415" y="825895"/>
          <a:ext cx="1242060" cy="809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322"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b="1" spc="-10" dirty="0">
                          <a:latin typeface="LM Sans 10"/>
                          <a:cs typeface="LM Sans 10"/>
                        </a:rPr>
                        <a:t>Funcionario</a:t>
                      </a:r>
                      <a:endParaRPr sz="900" dirty="0">
                        <a:latin typeface="LM Sans 10"/>
                        <a:cs typeface="LM Sans 1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321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-5" dirty="0">
                          <a:latin typeface="LM Sans 10"/>
                          <a:cs typeface="LM Sans 10"/>
                        </a:rPr>
                        <a:t>...</a:t>
                      </a:r>
                      <a:endParaRPr sz="900">
                        <a:latin typeface="LM Sans 10"/>
                        <a:cs typeface="LM Sans 1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pPr marL="109855">
                        <a:lnSpc>
                          <a:spcPts val="1080"/>
                        </a:lnSpc>
                        <a:spcBef>
                          <a:spcPts val="195"/>
                        </a:spcBef>
                      </a:pPr>
                      <a:r>
                        <a:rPr sz="900" spc="-5" dirty="0" err="1">
                          <a:latin typeface="LM Sans 10"/>
                          <a:cs typeface="LM Sans 10"/>
                        </a:rPr>
                        <a:t>forneca</a:t>
                      </a:r>
                      <a:r>
                        <a:rPr lang="pt-BR" sz="900" spc="-5" dirty="0" err="1">
                          <a:latin typeface="LM Sans 10"/>
                          <a:cs typeface="LM Sans 10"/>
                        </a:rPr>
                        <a:t>Sálario</a:t>
                      </a:r>
                      <a:r>
                        <a:rPr sz="900" spc="-5" dirty="0" err="1">
                          <a:latin typeface="LM Sans 10"/>
                          <a:cs typeface="LM Sans 10"/>
                        </a:rPr>
                        <a:t>Bruto</a:t>
                      </a:r>
                      <a:r>
                        <a:rPr sz="900" spc="-5" dirty="0">
                          <a:latin typeface="LM Sans 10"/>
                          <a:cs typeface="LM Sans 10"/>
                        </a:rPr>
                        <a:t>()</a:t>
                      </a:r>
                      <a:endParaRPr sz="900" dirty="0">
                        <a:latin typeface="LM Sans 10"/>
                        <a:cs typeface="LM Sans 10"/>
                      </a:endParaRPr>
                    </a:p>
                    <a:p>
                      <a:pPr marL="109855">
                        <a:lnSpc>
                          <a:spcPts val="1080"/>
                        </a:lnSpc>
                      </a:pPr>
                      <a:r>
                        <a:rPr sz="900" spc="-5" dirty="0">
                          <a:latin typeface="LM Sans 10"/>
                          <a:cs typeface="LM Sans 10"/>
                        </a:rPr>
                        <a:t>...</a:t>
                      </a:r>
                      <a:endParaRPr sz="900" dirty="0">
                        <a:latin typeface="LM Sans 10"/>
                        <a:cs typeface="LM Sans 1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62939" y="2250528"/>
            <a:ext cx="1242695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900" b="1" spc="-10" dirty="0">
                <a:latin typeface="LM Sans 10"/>
                <a:cs typeface="LM Sans 10"/>
              </a:rPr>
              <a:t>Chefe</a:t>
            </a:r>
            <a:endParaRPr sz="9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939" y="2591003"/>
            <a:ext cx="1242695" cy="302327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855">
              <a:lnSpc>
                <a:spcPts val="1080"/>
              </a:lnSpc>
              <a:spcBef>
                <a:spcPts val="195"/>
              </a:spcBef>
            </a:pPr>
            <a:r>
              <a:rPr sz="900" spc="-5" dirty="0" err="1">
                <a:latin typeface="LM Sans 10"/>
                <a:cs typeface="LM Sans 10"/>
              </a:rPr>
              <a:t>forneca</a:t>
            </a:r>
            <a:r>
              <a:rPr lang="pt-BR" sz="900" spc="-5" dirty="0" err="1">
                <a:latin typeface="LM Sans 10"/>
                <a:cs typeface="LM Sans 10"/>
              </a:rPr>
              <a:t>Sálario</a:t>
            </a:r>
            <a:r>
              <a:rPr sz="900" spc="-5" dirty="0" err="1">
                <a:latin typeface="LM Sans 10"/>
                <a:cs typeface="LM Sans 10"/>
              </a:rPr>
              <a:t>Bruto</a:t>
            </a:r>
            <a:r>
              <a:rPr sz="900" spc="-5" dirty="0">
                <a:latin typeface="LM Sans 10"/>
                <a:cs typeface="LM Sans 10"/>
              </a:rPr>
              <a:t>()</a:t>
            </a:r>
            <a:endParaRPr sz="900" dirty="0">
              <a:latin typeface="LM Sans 10"/>
              <a:cs typeface="LM Sans 10"/>
            </a:endParaRPr>
          </a:p>
          <a:p>
            <a:pPr marL="109855">
              <a:lnSpc>
                <a:spcPts val="1080"/>
              </a:lnSpc>
            </a:pPr>
            <a:r>
              <a:rPr sz="900" spc="-5" dirty="0">
                <a:latin typeface="LM Sans 10"/>
                <a:cs typeface="LM Sans 10"/>
              </a:rPr>
              <a:t>...</a:t>
            </a:r>
            <a:endParaRPr sz="900" dirty="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00423" y="2247998"/>
            <a:ext cx="1247775" cy="706755"/>
            <a:chOff x="2400423" y="2247998"/>
            <a:chExt cx="1247775" cy="706755"/>
          </a:xfrm>
        </p:grpSpPr>
        <p:sp>
          <p:nvSpPr>
            <p:cNvPr id="16" name="object 16"/>
            <p:cNvSpPr/>
            <p:nvPr/>
          </p:nvSpPr>
          <p:spPr>
            <a:xfrm>
              <a:off x="2402953" y="2250528"/>
              <a:ext cx="1242695" cy="701675"/>
            </a:xfrm>
            <a:custGeom>
              <a:avLst/>
              <a:gdLst/>
              <a:ahLst/>
              <a:cxnLst/>
              <a:rect l="l" t="t" r="r" b="b"/>
              <a:pathLst>
                <a:path w="1242695" h="701675">
                  <a:moveTo>
                    <a:pt x="1242098" y="0"/>
                  </a:moveTo>
                  <a:lnTo>
                    <a:pt x="0" y="0"/>
                  </a:lnTo>
                  <a:lnTo>
                    <a:pt x="0" y="701446"/>
                  </a:lnTo>
                  <a:lnTo>
                    <a:pt x="1242098" y="701446"/>
                  </a:lnTo>
                  <a:lnTo>
                    <a:pt x="124209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02953" y="2250528"/>
              <a:ext cx="1242695" cy="701675"/>
            </a:xfrm>
            <a:custGeom>
              <a:avLst/>
              <a:gdLst/>
              <a:ahLst/>
              <a:cxnLst/>
              <a:rect l="l" t="t" r="r" b="b"/>
              <a:pathLst>
                <a:path w="1242695" h="701675">
                  <a:moveTo>
                    <a:pt x="1242098" y="0"/>
                  </a:moveTo>
                  <a:lnTo>
                    <a:pt x="0" y="0"/>
                  </a:lnTo>
                  <a:lnTo>
                    <a:pt x="0" y="701446"/>
                  </a:lnTo>
                  <a:lnTo>
                    <a:pt x="1242098" y="701446"/>
                  </a:lnTo>
                  <a:lnTo>
                    <a:pt x="1242098" y="0"/>
                  </a:lnTo>
                  <a:close/>
                </a:path>
                <a:path w="1242695" h="701675">
                  <a:moveTo>
                    <a:pt x="1242098" y="224332"/>
                  </a:moveTo>
                  <a:lnTo>
                    <a:pt x="0" y="22433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02953" y="2250528"/>
            <a:ext cx="1242695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900" b="1" dirty="0">
                <a:latin typeface="LM Sans 10"/>
                <a:cs typeface="LM Sans 10"/>
              </a:rPr>
              <a:t>Apoio</a:t>
            </a:r>
            <a:endParaRPr sz="9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02953" y="2591003"/>
            <a:ext cx="1242695" cy="302327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855">
              <a:lnSpc>
                <a:spcPts val="1080"/>
              </a:lnSpc>
              <a:spcBef>
                <a:spcPts val="195"/>
              </a:spcBef>
            </a:pPr>
            <a:r>
              <a:rPr sz="900" spc="-5" dirty="0" err="1">
                <a:latin typeface="LM Sans 10"/>
                <a:cs typeface="LM Sans 10"/>
              </a:rPr>
              <a:t>forneca</a:t>
            </a:r>
            <a:r>
              <a:rPr lang="pt-BR" sz="900" spc="-5" dirty="0" err="1">
                <a:latin typeface="LM Sans 10"/>
                <a:cs typeface="LM Sans 10"/>
              </a:rPr>
              <a:t>Sálario</a:t>
            </a:r>
            <a:r>
              <a:rPr sz="900" spc="-5" dirty="0" err="1">
                <a:latin typeface="LM Sans 10"/>
                <a:cs typeface="LM Sans 10"/>
              </a:rPr>
              <a:t>Bruto</a:t>
            </a:r>
            <a:r>
              <a:rPr sz="900" spc="-5" dirty="0">
                <a:latin typeface="LM Sans 10"/>
                <a:cs typeface="LM Sans 10"/>
              </a:rPr>
              <a:t>()</a:t>
            </a:r>
            <a:endParaRPr sz="900" dirty="0">
              <a:latin typeface="LM Sans 10"/>
              <a:cs typeface="LM Sans 10"/>
            </a:endParaRPr>
          </a:p>
          <a:p>
            <a:pPr marL="109855">
              <a:lnSpc>
                <a:spcPts val="1080"/>
              </a:lnSpc>
            </a:pPr>
            <a:r>
              <a:rPr sz="900" spc="-5" dirty="0">
                <a:latin typeface="LM Sans 10"/>
                <a:cs typeface="LM Sans 10"/>
              </a:rPr>
              <a:t>...</a:t>
            </a:r>
            <a:endParaRPr sz="900" dirty="0">
              <a:latin typeface="LM Sans 10"/>
              <a:cs typeface="LM Sans 1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02ECEC7-C65A-4C34-9D58-91C22338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87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Polimorfismo</a:t>
            </a:r>
            <a:r>
              <a:rPr spc="-35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330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49591"/>
            <a:ext cx="4053840" cy="8674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90" dirty="0" err="1">
                <a:solidFill>
                  <a:srgbClr val="EC008C"/>
                </a:solidFill>
                <a:latin typeface="LM Sans 10"/>
                <a:cs typeface="LM Sans 10"/>
              </a:rPr>
              <a:t>Sobreposi</a:t>
            </a:r>
            <a:r>
              <a:rPr lang="pt-BR" sz="1100" b="1" spc="-90" dirty="0" err="1">
                <a:solidFill>
                  <a:srgbClr val="EC008C"/>
                </a:solidFill>
                <a:latin typeface="LM Sans 10"/>
                <a:cs typeface="LM Sans 10"/>
              </a:rPr>
              <a:t>çã</a:t>
            </a:r>
            <a:r>
              <a:rPr sz="1100" b="1" spc="-90" dirty="0">
                <a:solidFill>
                  <a:srgbClr val="EC008C"/>
                </a:solidFill>
                <a:latin typeface="LM Sans 10"/>
                <a:cs typeface="LM Sans 10"/>
              </a:rPr>
              <a:t>o </a:t>
            </a:r>
            <a:r>
              <a:rPr sz="1100" b="1" spc="-5" dirty="0">
                <a:solidFill>
                  <a:srgbClr val="EC008C"/>
                </a:solidFill>
                <a:latin typeface="LM Sans 10"/>
                <a:cs typeface="LM Sans 10"/>
              </a:rPr>
              <a:t>de </a:t>
            </a:r>
            <a:r>
              <a:rPr lang="pt-BR" sz="1100" b="1" spc="-90" dirty="0">
                <a:solidFill>
                  <a:srgbClr val="EC008C"/>
                </a:solidFill>
                <a:latin typeface="LM Sans 10"/>
                <a:cs typeface="LM Sans 10"/>
              </a:rPr>
              <a:t>método</a:t>
            </a:r>
            <a:r>
              <a:rPr sz="1100" b="1" spc="-90" dirty="0">
                <a:solidFill>
                  <a:srgbClr val="EC008C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diretamente associada ao </a:t>
            </a:r>
            <a:r>
              <a:rPr sz="1100" spc="-10" dirty="0">
                <a:latin typeface="LM Sans 10"/>
                <a:cs typeface="LM Sans 10"/>
              </a:rPr>
              <a:t>polimorfismo </a:t>
            </a:r>
            <a:r>
              <a:rPr sz="1100" spc="-5" dirty="0">
                <a:latin typeface="LM Sans 10"/>
                <a:cs typeface="LM Sans 10"/>
              </a:rPr>
              <a:t>de  </a:t>
            </a:r>
            <a:r>
              <a:rPr lang="pt-BR" sz="1100" spc="-80" dirty="0">
                <a:latin typeface="LM Sans 10"/>
                <a:cs typeface="LM Sans 10"/>
              </a:rPr>
              <a:t>método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LM Sans 10"/>
              <a:cs typeface="LM Sans 10"/>
            </a:endParaRPr>
          </a:p>
          <a:p>
            <a:pPr marL="12700" marR="449580">
              <a:lnSpc>
                <a:spcPct val="102600"/>
              </a:lnSpc>
            </a:pPr>
            <a:r>
              <a:rPr lang="pt-BR" sz="1100" spc="-80" dirty="0">
                <a:latin typeface="LM Sans 10"/>
                <a:cs typeface="LM Sans 10"/>
              </a:rPr>
              <a:t>método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automaticamente selecionado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35" dirty="0">
                <a:latin typeface="LM Sans 10"/>
                <a:cs typeface="LM Sans 10"/>
              </a:rPr>
              <a:t>fun</a:t>
            </a:r>
            <a:r>
              <a:rPr lang="pt-BR" sz="1100" spc="-135" dirty="0" err="1">
                <a:latin typeface="LM Sans 10"/>
                <a:cs typeface="LM Sans 10"/>
              </a:rPr>
              <a:t>çã</a:t>
            </a:r>
            <a:r>
              <a:rPr sz="1100" spc="-135" dirty="0">
                <a:latin typeface="LM Sans 10"/>
                <a:cs typeface="LM Sans 10"/>
              </a:rPr>
              <a:t>o </a:t>
            </a:r>
            <a:r>
              <a:rPr lang="pt-BR" sz="1100" spc="-135" dirty="0">
                <a:latin typeface="LM Sans 10"/>
                <a:cs typeface="LM Sans 10"/>
              </a:rPr>
              <a:t>  </a:t>
            </a:r>
            <a:r>
              <a:rPr sz="1100" spc="-10" dirty="0">
                <a:latin typeface="LM Sans 10"/>
                <a:cs typeface="LM Sans 10"/>
              </a:rPr>
              <a:t>da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10" dirty="0">
                <a:latin typeface="LM Sans 10"/>
                <a:cs typeface="LM Sans 10"/>
              </a:rPr>
              <a:t>da  </a:t>
            </a:r>
            <a:r>
              <a:rPr sz="1100" spc="-60" dirty="0" err="1">
                <a:latin typeface="LM Sans 10"/>
                <a:cs typeface="LM Sans 10"/>
              </a:rPr>
              <a:t>inst</a:t>
            </a:r>
            <a:r>
              <a:rPr lang="pt-BR" sz="1100" spc="-60" dirty="0">
                <a:latin typeface="LM Sans 10"/>
                <a:cs typeface="LM Sans 10"/>
              </a:rPr>
              <a:t>â</a:t>
            </a:r>
            <a:r>
              <a:rPr sz="1100" spc="-60" dirty="0" err="1">
                <a:latin typeface="LM Sans 10"/>
                <a:cs typeface="LM Sans 10"/>
              </a:rPr>
              <a:t>ncia</a:t>
            </a:r>
            <a:r>
              <a:rPr sz="1100" spc="-10" dirty="0">
                <a:latin typeface="LM Sans 10"/>
                <a:cs typeface="LM Sans 10"/>
              </a:rPr>
              <a:t> executora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089" y="10872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4141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02932" y="1477459"/>
            <a:ext cx="3449106" cy="118558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pc="-15" dirty="0"/>
              <a:t>Polimorfismo </a:t>
            </a:r>
            <a:r>
              <a:rPr spc="-5" dirty="0"/>
              <a:t>de</a:t>
            </a:r>
            <a:r>
              <a:rPr dirty="0"/>
              <a:t> </a:t>
            </a:r>
            <a:r>
              <a:rPr lang="pt-BR" spc="-80" dirty="0"/>
              <a:t>método</a:t>
            </a:r>
            <a:r>
              <a:rPr b="0" spc="-80" dirty="0">
                <a:solidFill>
                  <a:srgbClr val="000000"/>
                </a:solidFill>
                <a:latin typeface="LM Sans 10"/>
                <a:cs typeface="LM Sans 10"/>
              </a:rPr>
              <a:t>:</a:t>
            </a:r>
          </a:p>
          <a:p>
            <a:pPr marL="23495" marR="1207135" indent="635">
              <a:lnSpc>
                <a:spcPct val="100000"/>
              </a:lnSpc>
              <a:spcBef>
                <a:spcPts val="570"/>
              </a:spcBef>
            </a:pPr>
            <a:r>
              <a:rPr sz="1000" b="0" spc="90" dirty="0" err="1">
                <a:solidFill>
                  <a:srgbClr val="0000FF"/>
                </a:solidFill>
                <a:latin typeface="LM Mono 10"/>
                <a:cs typeface="LM Mono 10"/>
              </a:rPr>
              <a:t>Funcionari</a:t>
            </a:r>
            <a:r>
              <a:rPr sz="1000" b="0" spc="-5" dirty="0" err="1">
                <a:solidFill>
                  <a:srgbClr val="0000FF"/>
                </a:solidFill>
                <a:latin typeface="LM Mono 10"/>
                <a:cs typeface="LM Mono 10"/>
              </a:rPr>
              <a:t>o</a:t>
            </a:r>
            <a:r>
              <a:rPr lang="pt-BR" sz="1000" b="0" spc="-5" dirty="0">
                <a:solidFill>
                  <a:srgbClr val="0000FF"/>
                </a:solidFill>
                <a:latin typeface="LM Mono 10"/>
                <a:cs typeface="LM Mono 10"/>
              </a:rPr>
              <a:t> *</a:t>
            </a:r>
            <a:r>
              <a:rPr sz="1000" b="0" spc="70" dirty="0" err="1">
                <a:solidFill>
                  <a:srgbClr val="0000FF"/>
                </a:solidFill>
                <a:latin typeface="LM Mono 10"/>
                <a:cs typeface="LM Mono 10"/>
              </a:rPr>
              <a:t>um</a:t>
            </a:r>
            <a:r>
              <a:rPr sz="1000" b="0" spc="-5" dirty="0" err="1">
                <a:solidFill>
                  <a:srgbClr val="0000FF"/>
                </a:solidFill>
                <a:latin typeface="LM Mono 10"/>
                <a:cs typeface="LM Mono 10"/>
              </a:rPr>
              <a:t>F</a:t>
            </a:r>
            <a:r>
              <a:rPr sz="1000" b="0" spc="-5" dirty="0">
                <a:solidFill>
                  <a:srgbClr val="000000"/>
                </a:solidFill>
                <a:latin typeface="LM Mono 10"/>
                <a:cs typeface="LM Mono 10"/>
              </a:rPr>
              <a:t>;  </a:t>
            </a:r>
            <a:endParaRPr lang="pt-BR" sz="1000" b="0" spc="-5" dirty="0">
              <a:solidFill>
                <a:srgbClr val="000000"/>
              </a:solidFill>
              <a:latin typeface="LM Mono 10"/>
              <a:cs typeface="LM Mono 10"/>
            </a:endParaRPr>
          </a:p>
          <a:p>
            <a:pPr marL="23495" marR="1207135" indent="635">
              <a:lnSpc>
                <a:spcPct val="100000"/>
              </a:lnSpc>
              <a:spcBef>
                <a:spcPts val="570"/>
              </a:spcBef>
            </a:pPr>
            <a:r>
              <a:rPr sz="1000" b="0" spc="50" dirty="0">
                <a:solidFill>
                  <a:srgbClr val="006600"/>
                </a:solidFill>
                <a:latin typeface="LM Mono 10"/>
                <a:cs typeface="LM Mono 10"/>
              </a:rPr>
              <a:t>double</a:t>
            </a:r>
            <a:r>
              <a:rPr lang="pt-BR" sz="1000" b="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1000" b="0" spc="50" dirty="0">
                <a:solidFill>
                  <a:srgbClr val="0000FF"/>
                </a:solidFill>
                <a:latin typeface="LM Mono 10"/>
                <a:cs typeface="LM Mono 10"/>
              </a:rPr>
              <a:t>sb</a:t>
            </a:r>
            <a:r>
              <a:rPr sz="1000" b="0" spc="50" dirty="0">
                <a:solidFill>
                  <a:srgbClr val="000000"/>
                </a:solidFill>
                <a:latin typeface="LM Mono 10"/>
                <a:cs typeface="LM Mono 10"/>
              </a:rPr>
              <a:t>;</a:t>
            </a:r>
            <a:endParaRPr sz="1000" dirty="0">
              <a:latin typeface="LM Mono 10"/>
              <a:cs typeface="LM Mono 10"/>
            </a:endParaRPr>
          </a:p>
          <a:p>
            <a:pPr marL="274320" marR="5080" indent="-252095">
              <a:lnSpc>
                <a:spcPts val="1200"/>
              </a:lnSpc>
              <a:spcBef>
                <a:spcPts val="35"/>
              </a:spcBef>
            </a:pPr>
            <a:r>
              <a:rPr sz="1000" b="0" spc="50" dirty="0" err="1">
                <a:solidFill>
                  <a:srgbClr val="0000FF"/>
                </a:solidFill>
                <a:latin typeface="LM Mono 10"/>
                <a:cs typeface="LM Mono 10"/>
              </a:rPr>
              <a:t>umF</a:t>
            </a:r>
            <a:r>
              <a:rPr lang="pt-BR" sz="1000" b="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b="0" spc="50" dirty="0">
                <a:solidFill>
                  <a:srgbClr val="000000"/>
                </a:solidFill>
                <a:latin typeface="LM Mono 10"/>
                <a:cs typeface="LM Mono 10"/>
              </a:rPr>
              <a:t>=</a:t>
            </a:r>
            <a:r>
              <a:rPr lang="pt-BR" sz="1000" b="0" spc="50" dirty="0">
                <a:solidFill>
                  <a:srgbClr val="000000"/>
                </a:solidFill>
                <a:latin typeface="LM Mono 10"/>
                <a:cs typeface="LM Mono 10"/>
              </a:rPr>
              <a:t> </a:t>
            </a:r>
            <a:r>
              <a:rPr sz="1000" b="0" spc="50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1000" b="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1000" b="0" spc="50" dirty="0" err="1">
                <a:solidFill>
                  <a:srgbClr val="0000FF"/>
                </a:solidFill>
                <a:latin typeface="LM Mono 10"/>
                <a:cs typeface="LM Mono 10"/>
              </a:rPr>
              <a:t>Funcionario</a:t>
            </a:r>
            <a:r>
              <a:rPr sz="1000" b="0" spc="50" dirty="0">
                <a:solidFill>
                  <a:srgbClr val="000000"/>
                </a:solidFill>
                <a:latin typeface="LM Mono 10"/>
                <a:cs typeface="LM Mono 10"/>
              </a:rPr>
              <a:t>(</a:t>
            </a:r>
            <a:r>
              <a:rPr sz="1000" b="0" spc="50" dirty="0">
                <a:solidFill>
                  <a:srgbClr val="FF7F00"/>
                </a:solidFill>
                <a:latin typeface="LM Mono 10"/>
                <a:cs typeface="LM Mono 10"/>
              </a:rPr>
              <a:t>"Tel"</a:t>
            </a:r>
            <a:r>
              <a:rPr sz="1000" b="0" spc="50" dirty="0">
                <a:solidFill>
                  <a:srgbClr val="000000"/>
                </a:solidFill>
                <a:latin typeface="LM Mono 10"/>
                <a:cs typeface="LM Mono 10"/>
              </a:rPr>
              <a:t>,</a:t>
            </a:r>
            <a:r>
              <a:rPr sz="1000" b="0" spc="50" dirty="0">
                <a:solidFill>
                  <a:srgbClr val="FF7F00"/>
                </a:solidFill>
                <a:latin typeface="LM Mono 10"/>
                <a:cs typeface="LM Mono 10"/>
              </a:rPr>
              <a:t>"11</a:t>
            </a:r>
            <a:r>
              <a:rPr sz="1000" b="0" spc="-445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1000" b="0" spc="10" dirty="0">
                <a:solidFill>
                  <a:srgbClr val="FF7F00"/>
                </a:solidFill>
                <a:latin typeface="LM Mono 10"/>
                <a:cs typeface="LM Mono 10"/>
              </a:rPr>
              <a:t>-5"</a:t>
            </a:r>
            <a:r>
              <a:rPr sz="1000" b="0" spc="10" dirty="0">
                <a:solidFill>
                  <a:srgbClr val="000000"/>
                </a:solidFill>
                <a:latin typeface="LM Mono 10"/>
                <a:cs typeface="LM Mono 10"/>
              </a:rPr>
              <a:t>,  </a:t>
            </a:r>
            <a:r>
              <a:rPr sz="1000" b="0" spc="55" dirty="0">
                <a:solidFill>
                  <a:srgbClr val="000000"/>
                </a:solidFill>
                <a:latin typeface="LM Mono 10"/>
                <a:cs typeface="LM Mono 10"/>
              </a:rPr>
              <a:t>3</a:t>
            </a:r>
            <a:r>
              <a:rPr lang="pt-BR" sz="1000" b="0" spc="55" dirty="0">
                <a:solidFill>
                  <a:srgbClr val="000000"/>
                </a:solidFill>
                <a:latin typeface="LM Mono 10"/>
                <a:cs typeface="LM Mono 10"/>
              </a:rPr>
              <a:t>, 500.0 , 30.0</a:t>
            </a:r>
            <a:r>
              <a:rPr sz="1000" b="0" spc="55" dirty="0">
                <a:solidFill>
                  <a:srgbClr val="000000"/>
                </a:solidFill>
                <a:latin typeface="LM Mono 10"/>
                <a:cs typeface="LM Mono 10"/>
              </a:rPr>
              <a:t>);</a:t>
            </a:r>
            <a:endParaRPr sz="1000" dirty="0">
              <a:latin typeface="LM Mono 10"/>
              <a:cs typeface="LM Mono 10"/>
            </a:endParaRPr>
          </a:p>
          <a:p>
            <a:pPr marL="20955">
              <a:lnSpc>
                <a:spcPts val="1150"/>
              </a:lnSpc>
            </a:pPr>
            <a:r>
              <a:rPr sz="1000" b="0" spc="50" dirty="0">
                <a:solidFill>
                  <a:srgbClr val="0000FF"/>
                </a:solidFill>
                <a:latin typeface="LM Mono 10"/>
                <a:cs typeface="LM Mono 10"/>
              </a:rPr>
              <a:t>sb</a:t>
            </a:r>
            <a:r>
              <a:rPr sz="1000" b="0" spc="50" dirty="0">
                <a:solidFill>
                  <a:srgbClr val="000000"/>
                </a:solidFill>
                <a:latin typeface="LM Mono 10"/>
                <a:cs typeface="LM Mono 10"/>
              </a:rPr>
              <a:t>=</a:t>
            </a:r>
            <a:r>
              <a:rPr lang="pt-BR" sz="1000" b="0" spc="50" dirty="0">
                <a:solidFill>
                  <a:srgbClr val="000000"/>
                </a:solidFill>
                <a:latin typeface="LM Mono 10"/>
                <a:cs typeface="LM Mono 10"/>
              </a:rPr>
              <a:t> </a:t>
            </a:r>
            <a:r>
              <a:rPr sz="1000" b="0" spc="50" dirty="0" err="1">
                <a:solidFill>
                  <a:srgbClr val="0000FF"/>
                </a:solidFill>
                <a:latin typeface="LM Mono 10"/>
                <a:cs typeface="LM Mono 10"/>
              </a:rPr>
              <a:t>umF</a:t>
            </a:r>
            <a:r>
              <a:rPr lang="pt-BR" sz="1000" b="0" spc="50" dirty="0">
                <a:solidFill>
                  <a:srgbClr val="000000"/>
                </a:solidFill>
                <a:latin typeface="LM Mono 10"/>
                <a:cs typeface="LM Mono 10"/>
              </a:rPr>
              <a:t>-&gt;</a:t>
            </a:r>
            <a:r>
              <a:rPr sz="1000" b="0" spc="50" dirty="0" err="1">
                <a:solidFill>
                  <a:srgbClr val="0000FF"/>
                </a:solidFill>
                <a:latin typeface="LM Mono 10"/>
                <a:cs typeface="LM Mono 10"/>
              </a:rPr>
              <a:t>forneca</a:t>
            </a:r>
            <a:r>
              <a:rPr sz="1000" b="0" spc="-4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b="0" spc="75" dirty="0" err="1">
                <a:solidFill>
                  <a:srgbClr val="0000FF"/>
                </a:solidFill>
                <a:latin typeface="LM Mono 10"/>
                <a:cs typeface="LM Mono 10"/>
              </a:rPr>
              <a:t>Sálario</a:t>
            </a:r>
            <a:r>
              <a:rPr sz="1000" b="0" spc="-4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b="0" spc="65" dirty="0">
                <a:solidFill>
                  <a:srgbClr val="0000FF"/>
                </a:solidFill>
                <a:latin typeface="LM Mono 10"/>
                <a:cs typeface="LM Mono 10"/>
              </a:rPr>
              <a:t>Bruto</a:t>
            </a:r>
            <a:r>
              <a:rPr sz="1000" b="0" spc="65" dirty="0">
                <a:solidFill>
                  <a:srgbClr val="000000"/>
                </a:solidFill>
                <a:latin typeface="LM Mono 10"/>
                <a:cs typeface="LM Mono 10"/>
              </a:rPr>
              <a:t>();</a:t>
            </a:r>
            <a:endParaRPr sz="1000" dirty="0">
              <a:latin typeface="LM Mono 10"/>
              <a:cs typeface="LM Mono 10"/>
            </a:endParaRPr>
          </a:p>
          <a:p>
            <a:pPr marL="20955">
              <a:lnSpc>
                <a:spcPts val="1200"/>
              </a:lnSpc>
            </a:pPr>
            <a:r>
              <a:rPr sz="1000" b="0" i="1" spc="40" dirty="0">
                <a:solidFill>
                  <a:srgbClr val="4C0019"/>
                </a:solidFill>
                <a:latin typeface="LM Mono 10"/>
                <a:cs typeface="LM Mono 10"/>
              </a:rPr>
              <a:t>//...</a:t>
            </a:r>
            <a:endParaRPr sz="1000" dirty="0">
              <a:latin typeface="LM Mono 10"/>
              <a:cs typeface="LM Mono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252" y="1830666"/>
            <a:ext cx="35560" cy="1214755"/>
            <a:chOff x="342252" y="1830666"/>
            <a:chExt cx="35560" cy="1214755"/>
          </a:xfrm>
        </p:grpSpPr>
        <p:sp>
          <p:nvSpPr>
            <p:cNvPr id="9" name="object 9"/>
            <p:cNvSpPr/>
            <p:nvPr/>
          </p:nvSpPr>
          <p:spPr>
            <a:xfrm>
              <a:off x="344779" y="183066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45" y="183066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779" y="198249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5" y="198249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79" y="213433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45" y="213433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779" y="228616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45" y="228616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4779" y="243799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45" y="243799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4779" y="258982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5" y="258982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4779" y="27416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145" y="27416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79" y="289347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145" y="2893479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11797" y="2708711"/>
            <a:ext cx="34036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sz="1000" spc="40" dirty="0" err="1">
                <a:solidFill>
                  <a:srgbClr val="0000FF"/>
                </a:solidFill>
                <a:latin typeface="LM Mono 10"/>
                <a:cs typeface="LM Mono 10"/>
              </a:rPr>
              <a:t>umF</a:t>
            </a:r>
            <a:r>
              <a:rPr lang="pt-BR" sz="1000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40" dirty="0">
                <a:latin typeface="LM Mono 10"/>
                <a:cs typeface="LM Mono 10"/>
              </a:rPr>
              <a:t>=</a:t>
            </a:r>
            <a:r>
              <a:rPr lang="pt-BR" sz="1000" spc="40" dirty="0">
                <a:latin typeface="LM Mono 10"/>
                <a:cs typeface="LM Mono 10"/>
              </a:rPr>
              <a:t> </a:t>
            </a:r>
            <a:r>
              <a:rPr sz="1000" spc="40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10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lang="pt-BR" sz="1000" spc="40" dirty="0">
                <a:solidFill>
                  <a:srgbClr val="0000FF"/>
                </a:solidFill>
                <a:latin typeface="LM Mono 10"/>
                <a:cs typeface="LM Mono 10"/>
              </a:rPr>
              <a:t>Chefe</a:t>
            </a:r>
            <a:r>
              <a:rPr sz="1000" spc="40" dirty="0">
                <a:latin typeface="LM Mono 10"/>
                <a:cs typeface="LM Mono 10"/>
              </a:rPr>
              <a:t>(</a:t>
            </a:r>
            <a:r>
              <a:rPr sz="1000" spc="40" dirty="0">
                <a:solidFill>
                  <a:srgbClr val="FF7F00"/>
                </a:solidFill>
                <a:latin typeface="LM Mono 10"/>
                <a:cs typeface="LM Mono 10"/>
              </a:rPr>
              <a:t>"Pedro"</a:t>
            </a:r>
            <a:r>
              <a:rPr sz="1000" spc="40" dirty="0">
                <a:latin typeface="LM Mono 10"/>
                <a:cs typeface="LM Mono 10"/>
              </a:rPr>
              <a:t>,</a:t>
            </a:r>
            <a:r>
              <a:rPr sz="1000" spc="40" dirty="0">
                <a:solidFill>
                  <a:srgbClr val="FF7F00"/>
                </a:solidFill>
                <a:latin typeface="LM Mono 10"/>
                <a:cs typeface="LM Mono 10"/>
              </a:rPr>
              <a:t>"28</a:t>
            </a:r>
            <a:r>
              <a:rPr sz="1000" spc="-395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1000" spc="10" dirty="0">
                <a:solidFill>
                  <a:srgbClr val="FF7F00"/>
                </a:solidFill>
                <a:latin typeface="LM Mono 10"/>
                <a:cs typeface="LM Mono 10"/>
              </a:rPr>
              <a:t>-8"</a:t>
            </a:r>
            <a:r>
              <a:rPr sz="1000" spc="10" dirty="0">
                <a:latin typeface="LM Mono 10"/>
                <a:cs typeface="LM Mono 10"/>
              </a:rPr>
              <a:t>,</a:t>
            </a:r>
            <a:r>
              <a:rPr sz="1000" spc="215" dirty="0">
                <a:latin typeface="LM Mono 10"/>
                <a:cs typeface="LM Mono 10"/>
              </a:rPr>
              <a:t> </a:t>
            </a:r>
            <a:r>
              <a:rPr sz="1000" spc="55" dirty="0">
                <a:latin typeface="LM Mono 10"/>
                <a:cs typeface="LM Mono 10"/>
              </a:rPr>
              <a:t>450.0</a:t>
            </a:r>
            <a:r>
              <a:rPr sz="1000" spc="-370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,</a:t>
            </a:r>
            <a:r>
              <a:rPr sz="1000" spc="254" dirty="0">
                <a:latin typeface="LM Mono 10"/>
                <a:cs typeface="LM Mono 10"/>
              </a:rPr>
              <a:t> </a:t>
            </a:r>
            <a:r>
              <a:rPr sz="1000" spc="50" dirty="0">
                <a:latin typeface="LM Mono 10"/>
                <a:cs typeface="LM Mono 10"/>
              </a:rPr>
              <a:t>75.0</a:t>
            </a:r>
            <a:r>
              <a:rPr sz="1000" spc="-385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,</a:t>
            </a:r>
            <a:r>
              <a:rPr sz="1000" spc="245" dirty="0">
                <a:latin typeface="LM Mono 10"/>
                <a:cs typeface="LM Mono 10"/>
              </a:rPr>
              <a:t> </a:t>
            </a:r>
            <a:r>
              <a:rPr sz="1000" spc="55" dirty="0">
                <a:latin typeface="LM Mono 10"/>
                <a:cs typeface="LM Mono 10"/>
              </a:rPr>
              <a:t>3);</a:t>
            </a:r>
            <a:endParaRPr lang="pt-BR" sz="1000" spc="55" dirty="0">
              <a:latin typeface="LM Mono 10"/>
              <a:cs typeface="LM Mono 10"/>
            </a:endParaRPr>
          </a:p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lang="pt-BR" sz="1000" spc="50" dirty="0">
                <a:solidFill>
                  <a:srgbClr val="0000FF"/>
                </a:solidFill>
                <a:latin typeface="LM Mono 10"/>
                <a:cs typeface="LM Mono 10"/>
              </a:rPr>
              <a:t>s</a:t>
            </a:r>
            <a:r>
              <a:rPr sz="1000" spc="50" dirty="0">
                <a:solidFill>
                  <a:srgbClr val="0000FF"/>
                </a:solidFill>
                <a:latin typeface="LM Mono 10"/>
                <a:cs typeface="LM Mono 10"/>
              </a:rPr>
              <a:t>b</a:t>
            </a:r>
            <a:r>
              <a:rPr lang="pt-BR" sz="1000" spc="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50" dirty="0">
                <a:latin typeface="LM Mono 10"/>
                <a:cs typeface="LM Mono 10"/>
              </a:rPr>
              <a:t>=</a:t>
            </a:r>
            <a:r>
              <a:rPr lang="pt-BR" sz="1000" spc="50" dirty="0">
                <a:latin typeface="LM Mono 10"/>
                <a:cs typeface="LM Mono 10"/>
              </a:rPr>
              <a:t> </a:t>
            </a:r>
            <a:r>
              <a:rPr sz="1000" spc="50" dirty="0" err="1">
                <a:solidFill>
                  <a:srgbClr val="0000FF"/>
                </a:solidFill>
                <a:latin typeface="LM Mono 10"/>
                <a:cs typeface="LM Mono 10"/>
              </a:rPr>
              <a:t>umF</a:t>
            </a:r>
            <a:r>
              <a:rPr lang="pt-BR" sz="1000" spc="50" dirty="0">
                <a:solidFill>
                  <a:srgbClr val="000000"/>
                </a:solidFill>
                <a:latin typeface="LM Mono 10"/>
                <a:cs typeface="LM Mono 10"/>
              </a:rPr>
              <a:t>-&gt;</a:t>
            </a:r>
            <a:r>
              <a:rPr sz="1000" spc="50" dirty="0" err="1">
                <a:solidFill>
                  <a:srgbClr val="0000FF"/>
                </a:solidFill>
                <a:latin typeface="LM Mono 10"/>
                <a:cs typeface="LM Mono 10"/>
              </a:rPr>
              <a:t>forneca</a:t>
            </a:r>
            <a:r>
              <a:rPr sz="1000" spc="-4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spc="75" dirty="0" err="1">
                <a:solidFill>
                  <a:srgbClr val="0000FF"/>
                </a:solidFill>
                <a:latin typeface="LM Mono 10"/>
                <a:cs typeface="LM Mono 10"/>
              </a:rPr>
              <a:t>Sálario</a:t>
            </a:r>
            <a:r>
              <a:rPr sz="1000" spc="-4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000" spc="65" dirty="0">
                <a:solidFill>
                  <a:srgbClr val="0000FF"/>
                </a:solidFill>
                <a:latin typeface="LM Mono 10"/>
                <a:cs typeface="LM Mono 10"/>
              </a:rPr>
              <a:t>Bruto</a:t>
            </a:r>
            <a:r>
              <a:rPr sz="1000" spc="65" dirty="0">
                <a:latin typeface="LM Mono 10"/>
                <a:cs typeface="LM Mono 10"/>
              </a:rPr>
              <a:t>();</a:t>
            </a:r>
            <a:endParaRPr sz="1000" dirty="0">
              <a:latin typeface="LM Mono 10"/>
              <a:cs typeface="LM Mono 1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0F3A3C9E-0164-4AE9-8970-EC5D61B1C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Polimorfismo</a:t>
            </a:r>
            <a:r>
              <a:rPr spc="-30" dirty="0"/>
              <a:t> </a:t>
            </a:r>
            <a:r>
              <a:rPr spc="20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7887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95425"/>
            <a:ext cx="381507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75" dirty="0" err="1">
                <a:solidFill>
                  <a:srgbClr val="EC008C"/>
                </a:solidFill>
                <a:latin typeface="LM Sans 10"/>
                <a:cs typeface="LM Sans 10"/>
              </a:rPr>
              <a:t>Vari</a:t>
            </a:r>
            <a:r>
              <a:rPr lang="pt-BR" sz="1100" b="1" spc="-75" dirty="0">
                <a:solidFill>
                  <a:srgbClr val="EC008C"/>
                </a:solidFill>
                <a:latin typeface="LM Sans 10"/>
                <a:cs typeface="LM Sans 10"/>
              </a:rPr>
              <a:t>a</a:t>
            </a:r>
            <a:r>
              <a:rPr sz="1100" b="1" spc="-75" dirty="0" err="1">
                <a:solidFill>
                  <a:srgbClr val="EC008C"/>
                </a:solidFill>
                <a:latin typeface="LM Sans 10"/>
                <a:cs typeface="LM Sans 10"/>
              </a:rPr>
              <a:t>veis</a:t>
            </a:r>
            <a:r>
              <a:rPr sz="1100" b="1" spc="-75" dirty="0">
                <a:solidFill>
                  <a:srgbClr val="EC008C"/>
                </a:solidFill>
                <a:latin typeface="LM Sans 10"/>
                <a:cs typeface="LM Sans 10"/>
              </a:rPr>
              <a:t> </a:t>
            </a:r>
            <a:r>
              <a:rPr sz="1100" b="1" spc="-50" dirty="0" err="1">
                <a:solidFill>
                  <a:srgbClr val="EC008C"/>
                </a:solidFill>
                <a:latin typeface="LM Sans 10"/>
                <a:cs typeface="LM Sans 10"/>
              </a:rPr>
              <a:t>polim</a:t>
            </a:r>
            <a:r>
              <a:rPr lang="pt-BR" sz="1100" b="1" spc="-50" dirty="0">
                <a:solidFill>
                  <a:srgbClr val="EC008C"/>
                </a:solidFill>
                <a:latin typeface="LM Sans 10"/>
                <a:cs typeface="LM Sans 10"/>
              </a:rPr>
              <a:t>ó</a:t>
            </a:r>
            <a:r>
              <a:rPr sz="1100" b="1" spc="-50" dirty="0" err="1">
                <a:solidFill>
                  <a:srgbClr val="EC008C"/>
                </a:solidFill>
                <a:latin typeface="LM Sans 10"/>
                <a:cs typeface="LM Sans 10"/>
              </a:rPr>
              <a:t>rficas</a:t>
            </a:r>
            <a:r>
              <a:rPr sz="1100" b="1" spc="-50" dirty="0">
                <a:solidFill>
                  <a:srgbClr val="EC008C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(identificador que </a:t>
            </a:r>
            <a:r>
              <a:rPr sz="1100" spc="-5" dirty="0">
                <a:latin typeface="LM Sans 10"/>
                <a:cs typeface="LM Sans 10"/>
              </a:rPr>
              <a:t>assume </a:t>
            </a:r>
            <a:r>
              <a:rPr sz="1100" spc="-85" dirty="0">
                <a:latin typeface="LM Sans 10"/>
                <a:cs typeface="LM Sans 10"/>
              </a:rPr>
              <a:t>v</a:t>
            </a:r>
            <a:r>
              <a:rPr lang="pt-BR" sz="1100" spc="-85" dirty="0">
                <a:latin typeface="LM Sans 10"/>
                <a:cs typeface="LM Sans 10"/>
              </a:rPr>
              <a:t>a</a:t>
            </a:r>
            <a:r>
              <a:rPr sz="1100" spc="-85" dirty="0">
                <a:latin typeface="LM Sans 10"/>
                <a:cs typeface="LM Sans 10"/>
              </a:rPr>
              <a:t>rias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formas):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940206"/>
            <a:ext cx="35560" cy="759460"/>
            <a:chOff x="342252" y="940206"/>
            <a:chExt cx="35560" cy="759460"/>
          </a:xfrm>
        </p:grpSpPr>
        <p:sp>
          <p:nvSpPr>
            <p:cNvPr id="6" name="object 6"/>
            <p:cNvSpPr/>
            <p:nvPr/>
          </p:nvSpPr>
          <p:spPr>
            <a:xfrm>
              <a:off x="344779" y="94020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94020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10920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109204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12438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1243876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139570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1395704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54753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547533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9575" y="907267"/>
            <a:ext cx="3495669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1290" indent="4445">
              <a:lnSpc>
                <a:spcPct val="100000"/>
              </a:lnSpc>
              <a:spcBef>
                <a:spcPts val="95"/>
              </a:spcBef>
            </a:pPr>
            <a:r>
              <a:rPr sz="1000" spc="50" dirty="0" err="1">
                <a:solidFill>
                  <a:srgbClr val="0000FF"/>
                </a:solidFill>
                <a:latin typeface="LM Mono 10"/>
                <a:cs typeface="LM Mono 10"/>
              </a:rPr>
              <a:t>Pesso</a:t>
            </a:r>
            <a:r>
              <a:rPr lang="pt-BR" sz="1000" spc="50" dirty="0">
                <a:solidFill>
                  <a:srgbClr val="0000FF"/>
                </a:solidFill>
                <a:latin typeface="LM Mono 10"/>
                <a:cs typeface="LM Mono 10"/>
              </a:rPr>
              <a:t>a*</a:t>
            </a:r>
            <a:r>
              <a:rPr sz="1000" spc="50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sz="1000" spc="50" dirty="0">
                <a:latin typeface="LM Mono 10"/>
                <a:cs typeface="LM Mono 10"/>
              </a:rPr>
              <a:t>;  </a:t>
            </a:r>
            <a:endParaRPr lang="pt-BR" sz="1000" spc="50" dirty="0">
              <a:latin typeface="LM Mono 10"/>
              <a:cs typeface="LM Mono 10"/>
            </a:endParaRPr>
          </a:p>
          <a:p>
            <a:pPr marL="12700" marR="161290" indent="4445">
              <a:lnSpc>
                <a:spcPct val="100000"/>
              </a:lnSpc>
              <a:spcBef>
                <a:spcPts val="95"/>
              </a:spcBef>
            </a:pPr>
            <a:r>
              <a:rPr lang="pt-BR" sz="1000" spc="35" dirty="0">
                <a:solidFill>
                  <a:srgbClr val="0000FF"/>
                </a:solidFill>
                <a:latin typeface="LM Mono 10"/>
                <a:cs typeface="LM Mono 10"/>
              </a:rPr>
              <a:t>p </a:t>
            </a:r>
            <a:r>
              <a:rPr sz="1000" spc="35" dirty="0">
                <a:latin typeface="LM Mono 10"/>
                <a:cs typeface="LM Mono 10"/>
              </a:rPr>
              <a:t>=</a:t>
            </a:r>
            <a:r>
              <a:rPr lang="pt-BR" sz="1000" spc="35" dirty="0">
                <a:latin typeface="LM Mono 10"/>
                <a:cs typeface="LM Mono 10"/>
              </a:rPr>
              <a:t> </a:t>
            </a:r>
            <a:r>
              <a:rPr sz="1000" spc="35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1000" spc="35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1000" spc="3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1000" spc="35" dirty="0">
                <a:latin typeface="LM Mono 10"/>
                <a:cs typeface="LM Mono 10"/>
              </a:rPr>
              <a:t>(</a:t>
            </a:r>
            <a:r>
              <a:rPr sz="1000" spc="35" dirty="0">
                <a:solidFill>
                  <a:srgbClr val="FF7F00"/>
                </a:solidFill>
                <a:latin typeface="LM Mono 10"/>
                <a:cs typeface="LM Mono 10"/>
              </a:rPr>
              <a:t>"Isaias"</a:t>
            </a:r>
            <a:r>
              <a:rPr sz="1000" spc="35" dirty="0">
                <a:latin typeface="LM Mono 10"/>
                <a:cs typeface="LM Mono 10"/>
              </a:rPr>
              <a:t>,</a:t>
            </a:r>
            <a:r>
              <a:rPr sz="1000" spc="35" dirty="0">
                <a:solidFill>
                  <a:srgbClr val="FF7F00"/>
                </a:solidFill>
                <a:latin typeface="LM Mono 10"/>
                <a:cs typeface="LM Mono 10"/>
              </a:rPr>
              <a:t>’M’</a:t>
            </a:r>
            <a:r>
              <a:rPr sz="1000" spc="35" dirty="0">
                <a:latin typeface="LM Mono 10"/>
                <a:cs typeface="LM Mono 10"/>
              </a:rPr>
              <a:t>, </a:t>
            </a:r>
            <a:r>
              <a:rPr sz="1000" spc="45" dirty="0">
                <a:latin typeface="LM Mono 10"/>
                <a:cs typeface="LM Mono 10"/>
              </a:rPr>
              <a:t>50)</a:t>
            </a:r>
            <a:r>
              <a:rPr sz="1000" spc="-229" dirty="0">
                <a:latin typeface="LM Mono 10"/>
                <a:cs typeface="LM Mono 10"/>
              </a:rPr>
              <a:t> </a:t>
            </a:r>
            <a:r>
              <a:rPr sz="1000" spc="-5" dirty="0">
                <a:latin typeface="LM Mono 10"/>
                <a:cs typeface="LM Mono 10"/>
              </a:rPr>
              <a:t>;</a:t>
            </a:r>
            <a:endParaRPr sz="1000" dirty="0">
              <a:latin typeface="LM Mono 10"/>
              <a:cs typeface="LM Mono 10"/>
            </a:endParaRPr>
          </a:p>
          <a:p>
            <a:pPr marL="14604">
              <a:lnSpc>
                <a:spcPts val="1190"/>
              </a:lnSpc>
            </a:pPr>
            <a:r>
              <a:rPr sz="1000" i="1" spc="40" dirty="0">
                <a:solidFill>
                  <a:srgbClr val="4C0019"/>
                </a:solidFill>
                <a:latin typeface="LM Mono 10"/>
                <a:cs typeface="LM Mono 10"/>
              </a:rPr>
              <a:t>//...</a:t>
            </a:r>
            <a:endParaRPr sz="1000" dirty="0">
              <a:latin typeface="LM Mono 10"/>
              <a:cs typeface="LM Mono 10"/>
            </a:endParaRPr>
          </a:p>
          <a:p>
            <a:pPr marL="267970" marR="5080" indent="-255270">
              <a:lnSpc>
                <a:spcPts val="1200"/>
              </a:lnSpc>
              <a:spcBef>
                <a:spcPts val="40"/>
              </a:spcBef>
            </a:pPr>
            <a:r>
              <a:rPr lang="pt-BR" sz="1000" spc="50" dirty="0">
                <a:solidFill>
                  <a:srgbClr val="0000FF"/>
                </a:solidFill>
                <a:latin typeface="LM Mono 10"/>
                <a:cs typeface="LM Mono 10"/>
              </a:rPr>
              <a:t>p </a:t>
            </a:r>
            <a:r>
              <a:rPr sz="1000" spc="50" dirty="0">
                <a:latin typeface="LM Mono 10"/>
                <a:cs typeface="LM Mono 10"/>
              </a:rPr>
              <a:t>=</a:t>
            </a:r>
            <a:r>
              <a:rPr lang="pt-BR" sz="1000" spc="50" dirty="0">
                <a:latin typeface="LM Mono 10"/>
                <a:cs typeface="LM Mono 10"/>
              </a:rPr>
              <a:t> </a:t>
            </a:r>
            <a:r>
              <a:rPr sz="1000" spc="50" dirty="0">
                <a:solidFill>
                  <a:srgbClr val="006600"/>
                </a:solidFill>
                <a:latin typeface="LM Mono 10"/>
                <a:cs typeface="LM Mono 10"/>
              </a:rPr>
              <a:t>new</a:t>
            </a:r>
            <a:r>
              <a:rPr lang="pt-BR" sz="1000" spc="5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1000" spc="50" dirty="0" err="1">
                <a:solidFill>
                  <a:srgbClr val="0000FF"/>
                </a:solidFill>
                <a:latin typeface="LM Mono 10"/>
                <a:cs typeface="LM Mono 10"/>
              </a:rPr>
              <a:t>Funcionario</a:t>
            </a:r>
            <a:r>
              <a:rPr sz="1000" spc="50" dirty="0">
                <a:latin typeface="LM Mono 10"/>
                <a:cs typeface="LM Mono 10"/>
              </a:rPr>
              <a:t>(</a:t>
            </a:r>
            <a:r>
              <a:rPr sz="1000" spc="50" dirty="0">
                <a:solidFill>
                  <a:srgbClr val="FF7F00"/>
                </a:solidFill>
                <a:latin typeface="LM Mono 10"/>
                <a:cs typeface="LM Mono 10"/>
              </a:rPr>
              <a:t>"Pedro"</a:t>
            </a:r>
            <a:r>
              <a:rPr sz="1000" spc="50" dirty="0">
                <a:latin typeface="LM Mono 10"/>
                <a:cs typeface="LM Mono 10"/>
              </a:rPr>
              <a:t>,</a:t>
            </a:r>
            <a:r>
              <a:rPr sz="1000" spc="50" dirty="0">
                <a:solidFill>
                  <a:srgbClr val="FF7F00"/>
                </a:solidFill>
                <a:latin typeface="LM Mono 10"/>
                <a:cs typeface="LM Mono 10"/>
              </a:rPr>
              <a:t>"28</a:t>
            </a:r>
            <a:r>
              <a:rPr sz="1000" spc="-415" dirty="0">
                <a:solidFill>
                  <a:srgbClr val="FF7F00"/>
                </a:solidFill>
                <a:latin typeface="LM Mono 10"/>
                <a:cs typeface="LM Mono 10"/>
              </a:rPr>
              <a:t> </a:t>
            </a:r>
            <a:r>
              <a:rPr sz="1000" spc="10" dirty="0">
                <a:solidFill>
                  <a:srgbClr val="FF7F00"/>
                </a:solidFill>
                <a:latin typeface="LM Mono 10"/>
                <a:cs typeface="LM Mono 10"/>
              </a:rPr>
              <a:t>-8"</a:t>
            </a:r>
            <a:r>
              <a:rPr sz="1000" spc="10" dirty="0">
                <a:latin typeface="LM Mono 10"/>
                <a:cs typeface="LM Mono 10"/>
              </a:rPr>
              <a:t>,  </a:t>
            </a:r>
            <a:r>
              <a:rPr sz="1000" spc="55" dirty="0">
                <a:latin typeface="LM Mono 10"/>
                <a:cs typeface="LM Mono 10"/>
              </a:rPr>
              <a:t>3</a:t>
            </a:r>
            <a:r>
              <a:rPr lang="pt-BR" sz="1000" spc="55" dirty="0">
                <a:latin typeface="LM Mono 10"/>
                <a:cs typeface="LM Mono 10"/>
              </a:rPr>
              <a:t>, 450.0, 75.0</a:t>
            </a:r>
            <a:r>
              <a:rPr sz="1000" spc="55" dirty="0">
                <a:latin typeface="LM Mono 10"/>
                <a:cs typeface="LM Mono 10"/>
              </a:rPr>
              <a:t>);</a:t>
            </a:r>
            <a:endParaRPr sz="1000" dirty="0">
              <a:latin typeface="LM Mono 10"/>
              <a:cs typeface="LM Mono 10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2175" y="1977674"/>
            <a:ext cx="4027804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Pessoa </a:t>
            </a:r>
            <a:r>
              <a:rPr lang="pt-BR" sz="1000" spc="-5" dirty="0">
                <a:latin typeface="LM Mono 10"/>
                <a:cs typeface="LM Mono 10"/>
              </a:rPr>
              <a:t>é</a:t>
            </a:r>
            <a:r>
              <a:rPr lang="pt-BR" sz="10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dirty="0">
                <a:latin typeface="LM Sans 10"/>
                <a:cs typeface="LM Sans 10"/>
              </a:rPr>
              <a:t>superclasse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lang="pt-BR" sz="1000" spc="-5" dirty="0">
                <a:latin typeface="LM Sans 10"/>
                <a:cs typeface="LM Sans 10"/>
              </a:rPr>
              <a:t> </a:t>
            </a:r>
            <a:r>
              <a:rPr sz="1000" spc="-22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Funcionario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50" dirty="0">
              <a:latin typeface="LM Mono 10"/>
              <a:cs typeface="LM Mono 10"/>
            </a:endParaRPr>
          </a:p>
          <a:p>
            <a:pPr marL="635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Inicialmente o </a:t>
            </a:r>
            <a:r>
              <a:rPr sz="1000" spc="-5" dirty="0" err="1">
                <a:latin typeface="LM Sans 10"/>
                <a:cs typeface="LM Sans 10"/>
              </a:rPr>
              <a:t>identificador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p</a:t>
            </a:r>
            <a:r>
              <a:rPr lang="pt-BR" sz="1000" spc="-5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1000" spc="-5" dirty="0">
                <a:latin typeface="LM Mono 10"/>
                <a:cs typeface="LM Mono 10"/>
              </a:rPr>
              <a:t>é </a:t>
            </a:r>
            <a:r>
              <a:rPr sz="1000" spc="-55" dirty="0" err="1">
                <a:latin typeface="LM Sans 10"/>
                <a:cs typeface="LM Sans 10"/>
              </a:rPr>
              <a:t>endere</a:t>
            </a:r>
            <a:r>
              <a:rPr lang="pt-BR" sz="1000" spc="-55" dirty="0">
                <a:latin typeface="LM Sans 10"/>
                <a:cs typeface="LM Sans 10"/>
              </a:rPr>
              <a:t>ç</a:t>
            </a:r>
            <a:r>
              <a:rPr sz="1000" spc="-5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5" dirty="0" err="1">
                <a:latin typeface="LM Sans 10"/>
                <a:cs typeface="LM Sans 10"/>
              </a:rPr>
              <a:t>inst</a:t>
            </a:r>
            <a:r>
              <a:rPr lang="pt-BR" sz="1000" spc="-55" dirty="0">
                <a:latin typeface="LM Sans 10"/>
                <a:cs typeface="LM Sans 10"/>
              </a:rPr>
              <a:t>â</a:t>
            </a:r>
            <a:r>
              <a:rPr sz="1000" spc="-55" dirty="0" err="1">
                <a:latin typeface="LM Sans 10"/>
                <a:cs typeface="LM Sans 10"/>
              </a:rPr>
              <a:t>ncia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</a:t>
            </a:r>
            <a:r>
              <a:rPr sz="1000" spc="-9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classe</a:t>
            </a:r>
            <a:endParaRPr sz="1000" dirty="0">
              <a:latin typeface="LM Sans 10"/>
              <a:cs typeface="LM Sans 10"/>
            </a:endParaRPr>
          </a:p>
          <a:p>
            <a:pPr marL="200025">
              <a:lnSpc>
                <a:spcPts val="1200"/>
              </a:lnSpc>
            </a:pP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endParaRPr sz="10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LM Mono 10"/>
              <a:cs typeface="LM Mono 10"/>
            </a:endParaRPr>
          </a:p>
          <a:p>
            <a:pPr marL="200025" marR="43180" indent="-13716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Em seguida, o identificador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p </a:t>
            </a:r>
            <a:r>
              <a:rPr sz="1000" spc="-5" dirty="0">
                <a:latin typeface="LM Sans 10"/>
                <a:cs typeface="LM Sans 10"/>
              </a:rPr>
              <a:t>passa a ser </a:t>
            </a:r>
            <a:r>
              <a:rPr sz="1000" spc="-55" dirty="0" err="1">
                <a:latin typeface="LM Sans 10"/>
                <a:cs typeface="LM Sans 10"/>
              </a:rPr>
              <a:t>endere</a:t>
            </a:r>
            <a:r>
              <a:rPr lang="pt-BR" sz="1000" spc="-55" dirty="0">
                <a:latin typeface="LM Sans 10"/>
                <a:cs typeface="LM Sans 10"/>
              </a:rPr>
              <a:t>ç</a:t>
            </a:r>
            <a:r>
              <a:rPr sz="1000" spc="-5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de </a:t>
            </a:r>
            <a:r>
              <a:rPr sz="1000" spc="-5" dirty="0" err="1">
                <a:latin typeface="LM Sans 10"/>
                <a:cs typeface="LM Sans 10"/>
              </a:rPr>
              <a:t>uma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5" dirty="0" err="1">
                <a:latin typeface="LM Sans 10"/>
                <a:cs typeface="LM Sans 10"/>
              </a:rPr>
              <a:t>inst</a:t>
            </a:r>
            <a:r>
              <a:rPr lang="pt-BR" sz="1000" spc="-55" dirty="0">
                <a:latin typeface="LM Sans 10"/>
                <a:cs typeface="LM Sans 10"/>
              </a:rPr>
              <a:t>â</a:t>
            </a:r>
            <a:r>
              <a:rPr sz="1000" spc="-55" dirty="0" err="1">
                <a:latin typeface="LM Sans 10"/>
                <a:cs typeface="LM Sans 10"/>
              </a:rPr>
              <a:t>ncia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da  classe </a:t>
            </a:r>
            <a:r>
              <a:rPr sz="1000" spc="-5" dirty="0">
                <a:solidFill>
                  <a:srgbClr val="0000FF"/>
                </a:solidFill>
                <a:latin typeface="LM Mono 10"/>
                <a:cs typeface="LM Mono 10"/>
              </a:rPr>
              <a:t>Funcionario</a:t>
            </a:r>
            <a:r>
              <a:rPr sz="1000" spc="-5" dirty="0">
                <a:latin typeface="LM Sans 10"/>
                <a:cs typeface="LM Sans 10"/>
              </a:rPr>
              <a:t>, que </a:t>
            </a:r>
            <a:r>
              <a:rPr sz="1000" spc="-10" dirty="0">
                <a:latin typeface="LM Sans 10"/>
                <a:cs typeface="LM Sans 10"/>
              </a:rPr>
              <a:t>apresenta </a:t>
            </a:r>
            <a:r>
              <a:rPr sz="1000" spc="-5" dirty="0">
                <a:latin typeface="LM Sans 10"/>
                <a:cs typeface="LM Sans 10"/>
              </a:rPr>
              <a:t>outra</a:t>
            </a:r>
            <a:r>
              <a:rPr sz="1000" spc="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forma</a:t>
            </a:r>
            <a:endParaRPr sz="1000" dirty="0">
              <a:latin typeface="LM Sans 10"/>
              <a:cs typeface="LM Sans 1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080C0E06-9F2F-489B-9C9A-163C25E7D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640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 </a:t>
            </a:r>
            <a:r>
              <a:rPr spc="15" dirty="0"/>
              <a:t>de </a:t>
            </a:r>
            <a:r>
              <a:rPr spc="10" dirty="0"/>
              <a:t>classes</a:t>
            </a:r>
            <a:r>
              <a:rPr spc="75" dirty="0"/>
              <a:t> </a:t>
            </a:r>
            <a:r>
              <a:rPr spc="1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923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408938"/>
            <a:ext cx="355409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spc="-5" dirty="0" err="1">
                <a:latin typeface="LM Sans 10"/>
                <a:cs typeface="LM Sans 10"/>
              </a:rPr>
              <a:t>mais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5" dirty="0" err="1">
                <a:latin typeface="LM Sans 10"/>
                <a:cs typeface="LM Sans 10"/>
              </a:rPr>
              <a:t>especializada</a:t>
            </a:r>
            <a:r>
              <a:rPr lang="pt-BR" sz="1100" spc="-5" dirty="0">
                <a:latin typeface="LM Sans 10"/>
                <a:cs typeface="LM Sans 10"/>
              </a:rPr>
              <a:t> é denominada </a:t>
            </a:r>
            <a:r>
              <a:rPr sz="1100" i="1" spc="-5" dirty="0" err="1">
                <a:latin typeface="LM Sans 10"/>
                <a:cs typeface="LM Sans 10"/>
              </a:rPr>
              <a:t>subclasse</a:t>
            </a:r>
            <a:r>
              <a:rPr sz="1100" i="1" spc="-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 err="1">
                <a:latin typeface="LM Sans 10"/>
                <a:cs typeface="LM Sans 10"/>
              </a:rPr>
              <a:t>mais</a:t>
            </a:r>
            <a:r>
              <a:rPr sz="1100" spc="-5" dirty="0">
                <a:latin typeface="LM Sans 10"/>
                <a:cs typeface="LM Sans 10"/>
              </a:rPr>
              <a:t>  </a:t>
            </a:r>
            <a:r>
              <a:rPr sz="1100" spc="-60" dirty="0">
                <a:latin typeface="LM Sans 10"/>
                <a:cs typeface="LM Sans 10"/>
              </a:rPr>
              <a:t>gen</a:t>
            </a:r>
            <a:r>
              <a:rPr lang="pt-BR" sz="1100" spc="-60" dirty="0">
                <a:latin typeface="LM Sans 10"/>
                <a:cs typeface="LM Sans 10"/>
              </a:rPr>
              <a:t>e</a:t>
            </a:r>
            <a:r>
              <a:rPr sz="1100" spc="-60" dirty="0" err="1">
                <a:latin typeface="LM Sans 10"/>
                <a:cs typeface="LM Sans 10"/>
              </a:rPr>
              <a:t>rica</a:t>
            </a:r>
            <a:r>
              <a:rPr sz="1100" spc="-60" dirty="0">
                <a:latin typeface="LM Sans 10"/>
                <a:cs typeface="LM Sans 10"/>
              </a:rPr>
              <a:t>,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dirty="0">
                <a:latin typeface="LM Sans 10"/>
                <a:cs typeface="LM Sans 10"/>
              </a:rPr>
              <a:t>superclasse</a:t>
            </a:r>
            <a:r>
              <a:rPr sz="1100" dirty="0">
                <a:latin typeface="LM Sans 10"/>
                <a:cs typeface="LM Sans 10"/>
              </a:rPr>
              <a:t>: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40327" y="1364122"/>
            <a:ext cx="804545" cy="716280"/>
            <a:chOff x="2040327" y="1364122"/>
            <a:chExt cx="804545" cy="716280"/>
          </a:xfrm>
        </p:grpSpPr>
        <p:sp>
          <p:nvSpPr>
            <p:cNvPr id="6" name="object 6"/>
            <p:cNvSpPr/>
            <p:nvPr/>
          </p:nvSpPr>
          <p:spPr>
            <a:xfrm>
              <a:off x="2442540" y="1436532"/>
              <a:ext cx="0" cy="131445"/>
            </a:xfrm>
            <a:custGeom>
              <a:avLst/>
              <a:gdLst/>
              <a:ahLst/>
              <a:cxnLst/>
              <a:rect l="l" t="t" r="r" b="b"/>
              <a:pathLst>
                <a:path h="131444">
                  <a:moveTo>
                    <a:pt x="0" y="131246"/>
                  </a:moveTo>
                  <a:lnTo>
                    <a:pt x="0" y="27444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2878" y="1366653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4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2858" y="1570309"/>
              <a:ext cx="799465" cy="507365"/>
            </a:xfrm>
            <a:custGeom>
              <a:avLst/>
              <a:gdLst/>
              <a:ahLst/>
              <a:cxnLst/>
              <a:rect l="l" t="t" r="r" b="b"/>
              <a:pathLst>
                <a:path w="799464" h="507364">
                  <a:moveTo>
                    <a:pt x="799363" y="0"/>
                  </a:moveTo>
                  <a:lnTo>
                    <a:pt x="0" y="0"/>
                  </a:lnTo>
                  <a:lnTo>
                    <a:pt x="0" y="507344"/>
                  </a:lnTo>
                  <a:lnTo>
                    <a:pt x="799363" y="507344"/>
                  </a:lnTo>
                  <a:lnTo>
                    <a:pt x="799363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2858" y="1570309"/>
              <a:ext cx="799465" cy="507365"/>
            </a:xfrm>
            <a:custGeom>
              <a:avLst/>
              <a:gdLst/>
              <a:ahLst/>
              <a:cxnLst/>
              <a:rect l="l" t="t" r="r" b="b"/>
              <a:pathLst>
                <a:path w="799464" h="507364">
                  <a:moveTo>
                    <a:pt x="0" y="507344"/>
                  </a:moveTo>
                  <a:lnTo>
                    <a:pt x="799363" y="507344"/>
                  </a:lnTo>
                  <a:lnTo>
                    <a:pt x="799363" y="0"/>
                  </a:lnTo>
                  <a:lnTo>
                    <a:pt x="0" y="0"/>
                  </a:lnTo>
                  <a:lnTo>
                    <a:pt x="0" y="507344"/>
                  </a:lnTo>
                  <a:close/>
                </a:path>
                <a:path w="799464" h="507364">
                  <a:moveTo>
                    <a:pt x="799363" y="249248"/>
                  </a:moveTo>
                  <a:lnTo>
                    <a:pt x="0" y="249248"/>
                  </a:lnTo>
                </a:path>
                <a:path w="799464" h="507364">
                  <a:moveTo>
                    <a:pt x="799363" y="378297"/>
                  </a:moveTo>
                  <a:lnTo>
                    <a:pt x="0" y="378297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84445" y="847770"/>
          <a:ext cx="911225" cy="507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248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b="1" dirty="0">
                          <a:latin typeface="LM Sans 10"/>
                          <a:cs typeface="LM Sans 10"/>
                        </a:rPr>
                        <a:t>Superclasse</a:t>
                      </a:r>
                      <a:endParaRPr sz="1000">
                        <a:latin typeface="LM Sans 10"/>
                        <a:cs typeface="LM Sans 10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42858" y="1570309"/>
            <a:ext cx="799465" cy="249554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20"/>
              </a:spcBef>
            </a:pPr>
            <a:r>
              <a:rPr sz="1000" b="1" dirty="0">
                <a:latin typeface="LM Sans 10"/>
                <a:cs typeface="LM Sans 10"/>
              </a:rPr>
              <a:t>Subclasse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1089" y="245014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532" y="2341639"/>
            <a:ext cx="4130040" cy="847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LM Sans 10"/>
                <a:cs typeface="LM Sans 10"/>
              </a:rPr>
              <a:t>Mecanismo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spc="-5" dirty="0" err="1">
                <a:latin typeface="LM Sans 10"/>
                <a:cs typeface="LM Sans 10"/>
              </a:rPr>
              <a:t>heran</a:t>
            </a:r>
            <a:r>
              <a:rPr lang="pt-BR" sz="1100" spc="-5" dirty="0">
                <a:latin typeface="LM Sans 10"/>
                <a:cs typeface="LM Sans 10"/>
              </a:rPr>
              <a:t>ç</a:t>
            </a:r>
            <a:r>
              <a:rPr sz="1100" spc="-5" dirty="0">
                <a:latin typeface="LM Sans 10"/>
                <a:cs typeface="LM Sans 10"/>
              </a:rPr>
              <a:t>a </a:t>
            </a:r>
            <a:r>
              <a:rPr sz="1100" spc="-10" dirty="0" err="1">
                <a:latin typeface="LM Sans 10"/>
                <a:cs typeface="LM Sans 10"/>
              </a:rPr>
              <a:t>como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fundamental</a:t>
            </a:r>
            <a:endParaRPr sz="1100" dirty="0">
              <a:latin typeface="LM Sans 10"/>
              <a:cs typeface="LM Sans 10"/>
            </a:endParaRPr>
          </a:p>
          <a:p>
            <a:pPr marL="349250" marR="30480" indent="-1714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10" dirty="0" err="1">
                <a:latin typeface="LM Sans 10"/>
                <a:cs typeface="LM Sans 10"/>
              </a:rPr>
              <a:t>Atributos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 </a:t>
            </a:r>
            <a:r>
              <a:rPr lang="pt-BR" sz="1000" spc="-65" dirty="0">
                <a:latin typeface="LM Sans 10"/>
                <a:cs typeface="LM Sans 10"/>
              </a:rPr>
              <a:t>método</a:t>
            </a:r>
            <a:r>
              <a:rPr sz="1000" spc="-65" dirty="0">
                <a:latin typeface="LM Sans 10"/>
                <a:cs typeface="LM Sans 10"/>
              </a:rPr>
              <a:t>s </a:t>
            </a:r>
            <a:r>
              <a:rPr sz="1000" spc="-5" dirty="0">
                <a:latin typeface="LM Sans 10"/>
                <a:cs typeface="LM Sans 10"/>
              </a:rPr>
              <a:t>da </a:t>
            </a:r>
            <a:r>
              <a:rPr sz="1000" dirty="0" err="1">
                <a:latin typeface="LM Sans 10"/>
                <a:cs typeface="LM Sans 10"/>
              </a:rPr>
              <a:t>superclasse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s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herdados </a:t>
            </a:r>
            <a:r>
              <a:rPr sz="1000" dirty="0">
                <a:latin typeface="LM Sans 10"/>
                <a:cs typeface="LM Sans 10"/>
              </a:rPr>
              <a:t>pela subclasse, </a:t>
            </a:r>
            <a:r>
              <a:rPr sz="1000" spc="-5" dirty="0">
                <a:latin typeface="LM Sans 10"/>
                <a:cs typeface="LM Sans 10"/>
              </a:rPr>
              <a:t>exceto  aqueles com modificadores </a:t>
            </a:r>
            <a:r>
              <a:rPr sz="1000" i="1" spc="-10" dirty="0">
                <a:latin typeface="LM Sans 10"/>
                <a:cs typeface="LM Sans 10"/>
              </a:rPr>
              <a:t>private</a:t>
            </a:r>
            <a:endParaRPr sz="1000" dirty="0">
              <a:latin typeface="LM Sans 10"/>
              <a:cs typeface="LM Sans 10"/>
            </a:endParaRPr>
          </a:p>
          <a:p>
            <a:pPr marL="349250" marR="163830" indent="-171450">
              <a:lnSpc>
                <a:spcPts val="12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10" dirty="0" err="1">
                <a:latin typeface="LM Sans 10"/>
                <a:cs typeface="LM Sans 10"/>
              </a:rPr>
              <a:t>Construtores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130" dirty="0">
                <a:latin typeface="LM Sans 10"/>
                <a:cs typeface="LM Sans 10"/>
              </a:rPr>
              <a:t> s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herdados (mas</a:t>
            </a:r>
            <a:r>
              <a:rPr lang="pt-BR" sz="1000" spc="-5" dirty="0">
                <a:latin typeface="LM Sans 10"/>
                <a:cs typeface="LM Sans 10"/>
              </a:rPr>
              <a:t> é </a:t>
            </a:r>
            <a:r>
              <a:rPr sz="1000" spc="-60" dirty="0" err="1">
                <a:latin typeface="LM Sans 10"/>
                <a:cs typeface="LM Sans 10"/>
              </a:rPr>
              <a:t>poss</a:t>
            </a:r>
            <a:r>
              <a:rPr lang="pt-BR" sz="1000" spc="-60" dirty="0">
                <a:latin typeface="LM Sans 10"/>
                <a:cs typeface="LM Sans 10"/>
              </a:rPr>
              <a:t>í</a:t>
            </a:r>
            <a:r>
              <a:rPr sz="1000" spc="-60" dirty="0">
                <a:latin typeface="LM Sans 10"/>
                <a:cs typeface="LM Sans 10"/>
              </a:rPr>
              <a:t>vel 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dirty="0">
                <a:latin typeface="LM Sans 10"/>
                <a:cs typeface="LM Sans 10"/>
              </a:rPr>
              <a:t>subclasse </a:t>
            </a:r>
            <a:r>
              <a:rPr sz="1000" spc="-10" dirty="0">
                <a:latin typeface="LM Sans 10"/>
                <a:cs typeface="LM Sans 10"/>
              </a:rPr>
              <a:t>ativar </a:t>
            </a:r>
            <a:r>
              <a:rPr sz="1000" spc="-5" dirty="0">
                <a:latin typeface="LM Sans 10"/>
                <a:cs typeface="LM Sans 10"/>
              </a:rPr>
              <a:t>um  </a:t>
            </a:r>
            <a:r>
              <a:rPr lang="pt-BR" sz="1000" spc="-75" dirty="0">
                <a:latin typeface="LM Sans 10"/>
                <a:cs typeface="LM Sans 10"/>
              </a:rPr>
              <a:t>método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construtor da</a:t>
            </a:r>
            <a:r>
              <a:rPr sz="1000" spc="6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superclasse)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89C17B6-7F03-488D-B3DC-BF6189905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52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Polimorfismo</a:t>
            </a:r>
            <a:r>
              <a:rPr spc="-35" dirty="0"/>
              <a:t> </a:t>
            </a:r>
            <a:r>
              <a:rPr spc="10" dirty="0"/>
              <a:t>(IV)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5806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472109"/>
            <a:ext cx="3942715" cy="695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LM Sans 10"/>
                <a:cs typeface="LM Sans 10"/>
              </a:rPr>
              <a:t>Exemplo </a:t>
            </a:r>
            <a:r>
              <a:rPr sz="1100" spc="-10" dirty="0">
                <a:latin typeface="LM Sans 10"/>
                <a:cs typeface="LM Sans 10"/>
              </a:rPr>
              <a:t>do </a:t>
            </a:r>
            <a:r>
              <a:rPr sz="1100" spc="-5" dirty="0">
                <a:latin typeface="LM Sans 10"/>
                <a:cs typeface="LM Sans 10"/>
              </a:rPr>
              <a:t>ajuste de </a:t>
            </a:r>
            <a:r>
              <a:rPr sz="1100" spc="-75" dirty="0" err="1">
                <a:latin typeface="LM Sans 10"/>
                <a:cs typeface="LM Sans 10"/>
              </a:rPr>
              <a:t>rel</a:t>
            </a:r>
            <a:r>
              <a:rPr lang="pt-BR" sz="1100" spc="-75" dirty="0">
                <a:latin typeface="LM Sans 10"/>
                <a:cs typeface="LM Sans 10"/>
              </a:rPr>
              <a:t>ó</a:t>
            </a:r>
            <a:r>
              <a:rPr sz="1100" spc="-75" dirty="0" err="1">
                <a:latin typeface="LM Sans 10"/>
                <a:cs typeface="LM Sans 10"/>
              </a:rPr>
              <a:t>gio</a:t>
            </a:r>
            <a:endParaRPr sz="1100" dirty="0">
              <a:latin typeface="LM Sans 10"/>
              <a:cs typeface="LM Sans 10"/>
            </a:endParaRPr>
          </a:p>
          <a:p>
            <a:pPr marL="349250" indent="-171450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000" spc="-25" dirty="0" err="1">
                <a:latin typeface="LM Sans 10"/>
                <a:cs typeface="LM Sans 10"/>
              </a:rPr>
              <a:t>Tarefa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realizada de </a:t>
            </a:r>
            <a:r>
              <a:rPr sz="1000" spc="-10" dirty="0">
                <a:latin typeface="LM Sans 10"/>
                <a:cs typeface="LM Sans 10"/>
              </a:rPr>
              <a:t>formas </a:t>
            </a:r>
            <a:r>
              <a:rPr sz="1000" spc="-5" dirty="0">
                <a:latin typeface="LM Sans 10"/>
                <a:cs typeface="LM Sans 10"/>
              </a:rPr>
              <a:t>diferentes </a:t>
            </a:r>
            <a:r>
              <a:rPr sz="1000" dirty="0">
                <a:latin typeface="LM Sans 10"/>
                <a:cs typeface="LM Sans 10"/>
              </a:rPr>
              <a:t>dependendo </a:t>
            </a:r>
            <a:r>
              <a:rPr sz="1000" spc="-5" dirty="0">
                <a:latin typeface="LM Sans 10"/>
                <a:cs typeface="LM Sans 10"/>
              </a:rPr>
              <a:t>do </a:t>
            </a:r>
            <a:r>
              <a:rPr sz="1000" dirty="0">
                <a:latin typeface="LM Sans 10"/>
                <a:cs typeface="LM Sans 10"/>
              </a:rPr>
              <a:t>tipo </a:t>
            </a:r>
            <a:r>
              <a:rPr sz="1000" spc="-5" dirty="0">
                <a:latin typeface="LM Sans 10"/>
                <a:cs typeface="LM Sans 10"/>
              </a:rPr>
              <a:t>de</a:t>
            </a:r>
            <a:r>
              <a:rPr sz="1000" spc="95" dirty="0">
                <a:latin typeface="LM Sans 10"/>
                <a:cs typeface="LM Sans 10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rel</a:t>
            </a:r>
            <a:r>
              <a:rPr lang="pt-BR" sz="1000" spc="-65" dirty="0">
                <a:latin typeface="LM Sans 10"/>
                <a:cs typeface="LM Sans 10"/>
              </a:rPr>
              <a:t>ó</a:t>
            </a:r>
            <a:r>
              <a:rPr sz="1000" spc="-65" dirty="0" err="1">
                <a:latin typeface="LM Sans 10"/>
                <a:cs typeface="LM Sans 10"/>
              </a:rPr>
              <a:t>gio</a:t>
            </a:r>
            <a:endParaRPr sz="1000" dirty="0">
              <a:latin typeface="LM Sans 10"/>
              <a:cs typeface="LM Sans 10"/>
            </a:endParaRPr>
          </a:p>
          <a:p>
            <a:pPr marL="349250" marR="121920" indent="-171450">
              <a:lnSpc>
                <a:spcPts val="1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1000" spc="-5" dirty="0">
                <a:latin typeface="LM Sans 10"/>
                <a:cs typeface="LM Sans 10"/>
              </a:rPr>
              <a:t>O </a:t>
            </a:r>
            <a:r>
              <a:rPr lang="pt-BR" sz="1000" spc="-75" dirty="0">
                <a:latin typeface="LM Sans 10"/>
                <a:cs typeface="LM Sans 10"/>
              </a:rPr>
              <a:t>método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na </a:t>
            </a:r>
            <a:r>
              <a:rPr sz="1000" dirty="0">
                <a:latin typeface="LM Sans 10"/>
                <a:cs typeface="LM Sans 10"/>
              </a:rPr>
              <a:t>superclasse, </a:t>
            </a:r>
            <a:r>
              <a:rPr sz="1000" spc="-5" dirty="0">
                <a:latin typeface="LM Sans 10"/>
                <a:cs typeface="LM Sans 10"/>
              </a:rPr>
              <a:t>de fato,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</a:t>
            </a:r>
            <a:r>
              <a:rPr lang="pt-BR" sz="1000" spc="-130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 </a:t>
            </a:r>
            <a:r>
              <a:rPr lang="pt-BR" sz="1000" spc="-130" dirty="0">
                <a:latin typeface="LM Sans 10"/>
                <a:cs typeface="LM Sans 10"/>
              </a:rPr>
              <a:t> </a:t>
            </a:r>
            <a:r>
              <a:rPr sz="1000" spc="-5" dirty="0" err="1">
                <a:latin typeface="LM Sans 10"/>
                <a:cs typeface="LM Sans 10"/>
              </a:rPr>
              <a:t>tem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65" dirty="0" err="1">
                <a:latin typeface="LM Sans 10"/>
                <a:cs typeface="LM Sans 10"/>
              </a:rPr>
              <a:t>implementa</a:t>
            </a:r>
            <a:r>
              <a:rPr lang="pt-BR" sz="1000" spc="-65" dirty="0" err="1">
                <a:latin typeface="LM Sans 10"/>
                <a:cs typeface="LM Sans 10"/>
              </a:rPr>
              <a:t>çã</a:t>
            </a:r>
            <a:r>
              <a:rPr sz="1000" spc="-65" dirty="0">
                <a:latin typeface="LM Sans 10"/>
                <a:cs typeface="LM Sans 10"/>
              </a:rPr>
              <a:t>o, </a:t>
            </a:r>
            <a:r>
              <a:rPr sz="1000" spc="-5" dirty="0">
                <a:latin typeface="LM Sans 10"/>
                <a:cs typeface="LM Sans 10"/>
              </a:rPr>
              <a:t>sendo  denominado de </a:t>
            </a:r>
            <a:r>
              <a:rPr lang="pt-BR" sz="1000" b="1" spc="-80" dirty="0">
                <a:solidFill>
                  <a:srgbClr val="EC008C"/>
                </a:solidFill>
                <a:latin typeface="LM Sans 10"/>
                <a:cs typeface="LM Sans 10"/>
              </a:rPr>
              <a:t>método</a:t>
            </a:r>
            <a:r>
              <a:rPr sz="1000" b="1" spc="-10" dirty="0">
                <a:solidFill>
                  <a:srgbClr val="EC008C"/>
                </a:solidFill>
                <a:latin typeface="LM Sans 10"/>
                <a:cs typeface="LM Sans 10"/>
              </a:rPr>
              <a:t> </a:t>
            </a:r>
            <a:r>
              <a:rPr sz="1000" b="1" spc="-5" dirty="0">
                <a:solidFill>
                  <a:srgbClr val="EC008C"/>
                </a:solidFill>
                <a:latin typeface="LM Sans 10"/>
                <a:cs typeface="LM Sans 10"/>
              </a:rPr>
              <a:t>abstrato</a:t>
            </a:r>
            <a:endParaRPr sz="1000" dirty="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3665" y="1867243"/>
            <a:ext cx="1873250" cy="1076960"/>
            <a:chOff x="1153665" y="1867243"/>
            <a:chExt cx="1873250" cy="1076960"/>
          </a:xfrm>
        </p:grpSpPr>
        <p:sp>
          <p:nvSpPr>
            <p:cNvPr id="6" name="object 6"/>
            <p:cNvSpPr/>
            <p:nvPr/>
          </p:nvSpPr>
          <p:spPr>
            <a:xfrm>
              <a:off x="1583987" y="1939663"/>
              <a:ext cx="720090" cy="434340"/>
            </a:xfrm>
            <a:custGeom>
              <a:avLst/>
              <a:gdLst/>
              <a:ahLst/>
              <a:cxnLst/>
              <a:rect l="l" t="t" r="r" b="b"/>
              <a:pathLst>
                <a:path w="720089" h="434339">
                  <a:moveTo>
                    <a:pt x="0" y="434314"/>
                  </a:moveTo>
                  <a:lnTo>
                    <a:pt x="0" y="178978"/>
                  </a:lnTo>
                  <a:lnTo>
                    <a:pt x="720008" y="178978"/>
                  </a:lnTo>
                  <a:lnTo>
                    <a:pt x="72000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4333" y="1869783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1939663"/>
              <a:ext cx="720090" cy="434340"/>
            </a:xfrm>
            <a:custGeom>
              <a:avLst/>
              <a:gdLst/>
              <a:ahLst/>
              <a:cxnLst/>
              <a:rect l="l" t="t" r="r" b="b"/>
              <a:pathLst>
                <a:path w="720089" h="434339">
                  <a:moveTo>
                    <a:pt x="720008" y="434314"/>
                  </a:moveTo>
                  <a:lnTo>
                    <a:pt x="720008" y="178978"/>
                  </a:lnTo>
                  <a:lnTo>
                    <a:pt x="0" y="178978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4333" y="1869783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6205" y="2376255"/>
              <a:ext cx="855980" cy="565150"/>
            </a:xfrm>
            <a:custGeom>
              <a:avLst/>
              <a:gdLst/>
              <a:ahLst/>
              <a:cxnLst/>
              <a:rect l="l" t="t" r="r" b="b"/>
              <a:pathLst>
                <a:path w="855980" h="565150">
                  <a:moveTo>
                    <a:pt x="855563" y="0"/>
                  </a:moveTo>
                  <a:lnTo>
                    <a:pt x="0" y="0"/>
                  </a:lnTo>
                  <a:lnTo>
                    <a:pt x="0" y="564785"/>
                  </a:lnTo>
                  <a:lnTo>
                    <a:pt x="855563" y="564785"/>
                  </a:lnTo>
                  <a:lnTo>
                    <a:pt x="855563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205" y="2376255"/>
              <a:ext cx="855980" cy="565150"/>
            </a:xfrm>
            <a:custGeom>
              <a:avLst/>
              <a:gdLst/>
              <a:ahLst/>
              <a:cxnLst/>
              <a:rect l="l" t="t" r="r" b="b"/>
              <a:pathLst>
                <a:path w="855980" h="565150">
                  <a:moveTo>
                    <a:pt x="855563" y="0"/>
                  </a:moveTo>
                  <a:lnTo>
                    <a:pt x="0" y="0"/>
                  </a:lnTo>
                  <a:lnTo>
                    <a:pt x="0" y="564785"/>
                  </a:lnTo>
                  <a:lnTo>
                    <a:pt x="855563" y="564785"/>
                  </a:lnTo>
                  <a:lnTo>
                    <a:pt x="855563" y="0"/>
                  </a:lnTo>
                  <a:close/>
                </a:path>
                <a:path w="855980" h="565150">
                  <a:moveTo>
                    <a:pt x="855563" y="224322"/>
                  </a:moveTo>
                  <a:lnTo>
                    <a:pt x="0" y="22432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63021" y="1293711"/>
          <a:ext cx="1877060" cy="564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4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b="1" spc="-5" dirty="0">
                          <a:latin typeface="LM Sans 10"/>
                          <a:cs typeface="LM Sans 10"/>
                        </a:rPr>
                        <a:t>Relogio</a:t>
                      </a:r>
                      <a:endParaRPr sz="900" dirty="0">
                        <a:latin typeface="LM Sans 10"/>
                        <a:cs typeface="LM Sans 1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spc="-10" dirty="0">
                          <a:latin typeface="LM Sans 10"/>
                          <a:cs typeface="LM Sans 10"/>
                        </a:rPr>
                        <a:t>ajustarHora() </a:t>
                      </a:r>
                      <a:r>
                        <a:rPr sz="900" i="1" spc="-50" dirty="0">
                          <a:latin typeface="LM Sans 10"/>
                          <a:cs typeface="LM Sans 10"/>
                        </a:rPr>
                        <a:t>//</a:t>
                      </a:r>
                      <a:r>
                        <a:rPr lang="pt-BR" sz="900" i="1" spc="-50" dirty="0">
                          <a:latin typeface="LM Sans 10"/>
                          <a:cs typeface="LM Sans 10"/>
                        </a:rPr>
                        <a:t>método</a:t>
                      </a:r>
                      <a:r>
                        <a:rPr sz="900" i="1" spc="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900" i="1" spc="-5" dirty="0">
                          <a:latin typeface="LM Sans 10"/>
                          <a:cs typeface="LM Sans 10"/>
                        </a:rPr>
                        <a:t>abstrato</a:t>
                      </a:r>
                      <a:endParaRPr sz="900" dirty="0">
                        <a:latin typeface="LM Sans 10"/>
                        <a:cs typeface="LM Sans 10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56205" y="2376255"/>
            <a:ext cx="855980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95"/>
              </a:spcBef>
            </a:pPr>
            <a:r>
              <a:rPr sz="900" b="1" spc="-5" dirty="0">
                <a:latin typeface="LM Sans 10"/>
                <a:cs typeface="LM Sans 10"/>
              </a:rPr>
              <a:t>Digital</a:t>
            </a:r>
            <a:endParaRPr sz="9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205" y="2716719"/>
            <a:ext cx="855980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95"/>
              </a:spcBef>
            </a:pPr>
            <a:r>
              <a:rPr sz="900" spc="-10" dirty="0">
                <a:latin typeface="LM Sans 10"/>
                <a:cs typeface="LM Sans 10"/>
              </a:rPr>
              <a:t>ajustarHora()</a:t>
            </a:r>
            <a:endParaRPr sz="900">
              <a:latin typeface="LM Sans 10"/>
              <a:cs typeface="LM Sans 1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93692" y="2373724"/>
            <a:ext cx="861060" cy="570230"/>
            <a:chOff x="2593692" y="2373724"/>
            <a:chExt cx="861060" cy="570230"/>
          </a:xfrm>
        </p:grpSpPr>
        <p:sp>
          <p:nvSpPr>
            <p:cNvPr id="16" name="object 16"/>
            <p:cNvSpPr/>
            <p:nvPr/>
          </p:nvSpPr>
          <p:spPr>
            <a:xfrm>
              <a:off x="2596222" y="2376255"/>
              <a:ext cx="855980" cy="565150"/>
            </a:xfrm>
            <a:custGeom>
              <a:avLst/>
              <a:gdLst/>
              <a:ahLst/>
              <a:cxnLst/>
              <a:rect l="l" t="t" r="r" b="b"/>
              <a:pathLst>
                <a:path w="855979" h="565150">
                  <a:moveTo>
                    <a:pt x="855563" y="0"/>
                  </a:moveTo>
                  <a:lnTo>
                    <a:pt x="0" y="0"/>
                  </a:lnTo>
                  <a:lnTo>
                    <a:pt x="0" y="564785"/>
                  </a:lnTo>
                  <a:lnTo>
                    <a:pt x="855563" y="564785"/>
                  </a:lnTo>
                  <a:lnTo>
                    <a:pt x="855563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222" y="2376255"/>
              <a:ext cx="855980" cy="565150"/>
            </a:xfrm>
            <a:custGeom>
              <a:avLst/>
              <a:gdLst/>
              <a:ahLst/>
              <a:cxnLst/>
              <a:rect l="l" t="t" r="r" b="b"/>
              <a:pathLst>
                <a:path w="855979" h="565150">
                  <a:moveTo>
                    <a:pt x="855563" y="0"/>
                  </a:moveTo>
                  <a:lnTo>
                    <a:pt x="0" y="0"/>
                  </a:lnTo>
                  <a:lnTo>
                    <a:pt x="0" y="564785"/>
                  </a:lnTo>
                  <a:lnTo>
                    <a:pt x="855563" y="564785"/>
                  </a:lnTo>
                  <a:lnTo>
                    <a:pt x="855563" y="0"/>
                  </a:lnTo>
                  <a:close/>
                </a:path>
                <a:path w="855979" h="565150">
                  <a:moveTo>
                    <a:pt x="855563" y="224322"/>
                  </a:moveTo>
                  <a:lnTo>
                    <a:pt x="0" y="22432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96222" y="2376255"/>
            <a:ext cx="855980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95"/>
              </a:spcBef>
            </a:pPr>
            <a:r>
              <a:rPr sz="900" b="1" spc="-5" dirty="0">
                <a:latin typeface="LM Sans 10"/>
                <a:cs typeface="LM Sans 10"/>
              </a:rPr>
              <a:t>Analogico</a:t>
            </a:r>
            <a:endParaRPr sz="9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96222" y="2716719"/>
            <a:ext cx="855980" cy="224790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95"/>
              </a:spcBef>
            </a:pPr>
            <a:r>
              <a:rPr sz="900" spc="-10" dirty="0">
                <a:latin typeface="LM Sans 10"/>
                <a:cs typeface="LM Sans 10"/>
              </a:rPr>
              <a:t>ajustarHora()</a:t>
            </a:r>
            <a:endParaRPr sz="900">
              <a:latin typeface="LM Sans 10"/>
              <a:cs typeface="LM Sans 10"/>
            </a:endParaRP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CE0C9D0-1958-4680-BD65-ADF92754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2527"/>
            <a:ext cx="3886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pc="15" dirty="0"/>
              <a:t>Transformar </a:t>
            </a:r>
            <a:r>
              <a:rPr lang="pt-BR" spc="15"/>
              <a:t>a superclasse </a:t>
            </a:r>
            <a:r>
              <a:rPr lang="pt-BR" spc="15" dirty="0"/>
              <a:t>em polimórfica</a:t>
            </a:r>
            <a:endParaRPr spc="15" dirty="0">
              <a:latin typeface="LM Mono 12"/>
              <a:cs typeface="LM Mono 1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8350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751584"/>
            <a:ext cx="3939540" cy="25570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7314">
              <a:lnSpc>
                <a:spcPct val="102699"/>
              </a:lnSpc>
              <a:spcBef>
                <a:spcPts val="55"/>
              </a:spcBef>
            </a:pPr>
            <a:r>
              <a:rPr lang="pt-BR" sz="1100" spc="-10" dirty="0">
                <a:latin typeface="LM Sans 10"/>
                <a:cs typeface="LM Sans 10"/>
              </a:rPr>
              <a:t>Para que a classe base seja polimórfica (possa fazer o </a:t>
            </a:r>
            <a:r>
              <a:rPr lang="en-US" sz="1100" spc="80" dirty="0" err="1">
                <a:solidFill>
                  <a:srgbClr val="0000FF"/>
                </a:solidFill>
                <a:latin typeface="LM Mono 10"/>
                <a:cs typeface="LM Mono 10"/>
              </a:rPr>
              <a:t>dynamic_cast</a:t>
            </a:r>
            <a:r>
              <a:rPr lang="en-US" sz="1100" spc="80" dirty="0">
                <a:solidFill>
                  <a:srgbClr val="0000FF"/>
                </a:solidFill>
                <a:latin typeface="LM Mono 10"/>
                <a:cs typeface="LM Mono 10"/>
              </a:rPr>
              <a:t>&lt;&gt;</a:t>
            </a:r>
            <a:r>
              <a:rPr lang="pt-BR" sz="1100" spc="-10" dirty="0">
                <a:latin typeface="LM Sans 10"/>
                <a:cs typeface="LM Sans 10"/>
              </a:rPr>
              <a:t> ) em c++, você precisa que a classe base seja abstrata ou que pelo menos o destrutor da classe seja virtual.</a:t>
            </a:r>
          </a:p>
          <a:p>
            <a:pPr marL="12700" marR="107314">
              <a:lnSpc>
                <a:spcPct val="102699"/>
              </a:lnSpc>
              <a:spcBef>
                <a:spcPts val="55"/>
              </a:spcBef>
            </a:pPr>
            <a:endParaRPr lang="pt-BR" sz="1100" spc="-10" dirty="0">
              <a:latin typeface="LM Sans 10"/>
              <a:cs typeface="LM Sans 10"/>
            </a:endParaRPr>
          </a:p>
          <a:p>
            <a:pPr marL="12700" marR="107314">
              <a:lnSpc>
                <a:spcPct val="102699"/>
              </a:lnSpc>
              <a:spcBef>
                <a:spcPts val="55"/>
              </a:spcBef>
            </a:pPr>
            <a:endParaRPr lang="pt-BR" sz="1000" spc="-10" dirty="0">
              <a:latin typeface="LM Sans 10"/>
              <a:cs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35" dirty="0" err="1">
                <a:latin typeface="LM Sans 10"/>
              </a:rPr>
              <a:t>class</a:t>
            </a:r>
            <a:r>
              <a:rPr lang="pt-BR" sz="1000" spc="35" dirty="0">
                <a:latin typeface="LM Sans 10"/>
              </a:rPr>
              <a:t> </a:t>
            </a:r>
            <a:r>
              <a:rPr lang="pt-BR" sz="1000" spc="35" dirty="0" err="1">
                <a:solidFill>
                  <a:srgbClr val="0000FF"/>
                </a:solidFill>
                <a:latin typeface="LM Sans 10"/>
              </a:rPr>
              <a:t>Funcionario</a:t>
            </a:r>
            <a:r>
              <a:rPr lang="pt-BR" sz="1000" spc="35" dirty="0">
                <a:solidFill>
                  <a:srgbClr val="0000FF"/>
                </a:solidFill>
                <a:latin typeface="LM Sans 10"/>
              </a:rPr>
              <a:t> </a:t>
            </a:r>
            <a:r>
              <a:rPr lang="pt-BR" sz="1000" spc="35" dirty="0">
                <a:latin typeface="LM Sans 10"/>
              </a:rPr>
              <a:t>: </a:t>
            </a:r>
            <a:r>
              <a:rPr lang="pt-BR" sz="1000" spc="35" dirty="0" err="1">
                <a:latin typeface="LM Sans 10"/>
              </a:rPr>
              <a:t>public</a:t>
            </a:r>
            <a:r>
              <a:rPr lang="pt-BR" sz="1000" spc="35" dirty="0">
                <a:latin typeface="LM Sans 10"/>
              </a:rPr>
              <a:t> </a:t>
            </a:r>
            <a:r>
              <a:rPr lang="pt-BR" sz="1000" spc="35" dirty="0">
                <a:solidFill>
                  <a:srgbClr val="0000FF"/>
                </a:solidFill>
                <a:latin typeface="LM Sans 10"/>
              </a:rPr>
              <a:t>Pessoa</a:t>
            </a:r>
            <a:r>
              <a:rPr lang="pt-BR" sz="1000" spc="35" dirty="0">
                <a:latin typeface="LM Sans 10"/>
              </a:rPr>
              <a:t>{</a:t>
            </a:r>
            <a:endParaRPr lang="pt-BR" sz="1000" spc="40" dirty="0">
              <a:latin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40" dirty="0" err="1">
                <a:latin typeface="LM Sans 10"/>
              </a:rPr>
              <a:t>protected</a:t>
            </a:r>
            <a:r>
              <a:rPr lang="pt-BR" sz="1000" spc="40" dirty="0">
                <a:latin typeface="LM Sans 10"/>
              </a:rPr>
              <a:t>:</a:t>
            </a: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40" dirty="0">
                <a:latin typeface="LM Sans 10"/>
              </a:rPr>
              <a:t> 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>
                <a:solidFill>
                  <a:srgbClr val="0000FF"/>
                </a:solidFill>
                <a:latin typeface="LM Sans 10"/>
              </a:rPr>
              <a:t>matricula</a:t>
            </a:r>
            <a:r>
              <a:rPr lang="pt-BR" sz="1000" spc="-5" dirty="0">
                <a:solidFill>
                  <a:srgbClr val="000000"/>
                </a:solidFill>
                <a:latin typeface="LM Sans 10"/>
              </a:rPr>
              <a:t>;  </a:t>
            </a:r>
            <a:endParaRPr lang="pt-BR" sz="1000" spc="40" dirty="0">
              <a:latin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40" dirty="0">
                <a:latin typeface="LM Sans 10"/>
              </a:rPr>
              <a:t> 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sal_Base</a:t>
            </a:r>
            <a:r>
              <a:rPr lang="pt-BR" sz="1000" spc="-5" dirty="0">
                <a:solidFill>
                  <a:srgbClr val="000000"/>
                </a:solidFill>
                <a:latin typeface="LM Sans 10"/>
              </a:rPr>
              <a:t>;  </a:t>
            </a:r>
            <a:endParaRPr lang="pt-BR" sz="1000" spc="40" dirty="0">
              <a:latin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40" dirty="0">
                <a:latin typeface="LM Sans 10"/>
              </a:rPr>
              <a:t> 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grat_Prod</a:t>
            </a:r>
            <a:r>
              <a:rPr lang="pt-BR" sz="1000" spc="-5" dirty="0">
                <a:solidFill>
                  <a:srgbClr val="000000"/>
                </a:solidFill>
                <a:latin typeface="LM Sans 10"/>
              </a:rPr>
              <a:t>;</a:t>
            </a: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40" dirty="0">
                <a:latin typeface="LM Sans 10"/>
              </a:rPr>
              <a:t> 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nDependentes</a:t>
            </a:r>
            <a:r>
              <a:rPr lang="pt-BR" sz="1000" spc="-5" dirty="0">
                <a:solidFill>
                  <a:srgbClr val="000000"/>
                </a:solidFill>
                <a:latin typeface="LM Sans 10"/>
              </a:rPr>
              <a:t>;</a:t>
            </a: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endParaRPr lang="pt-BR" sz="1000" spc="-5" dirty="0">
              <a:solidFill>
                <a:srgbClr val="000000"/>
              </a:solidFill>
              <a:latin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endParaRPr lang="pt-BR" sz="1000" spc="-5" dirty="0">
              <a:solidFill>
                <a:srgbClr val="000000"/>
              </a:solidFill>
              <a:latin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40" dirty="0" err="1">
                <a:latin typeface="LM Sans 10"/>
              </a:rPr>
              <a:t>public</a:t>
            </a:r>
            <a:r>
              <a:rPr lang="pt-BR" sz="1000" spc="40" dirty="0">
                <a:latin typeface="LM Sans 10"/>
              </a:rPr>
              <a:t>:</a:t>
            </a:r>
            <a:endParaRPr lang="pt-BR" sz="1000" spc="-5" dirty="0">
              <a:solidFill>
                <a:srgbClr val="000000"/>
              </a:solidFill>
              <a:latin typeface="LM Sans 10"/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30" dirty="0">
                <a:solidFill>
                  <a:srgbClr val="0000FF"/>
                </a:solidFill>
                <a:latin typeface="LM Sans 10"/>
              </a:rPr>
              <a:t>    </a:t>
            </a:r>
            <a:r>
              <a:rPr lang="pt-BR" sz="1000" spc="30" dirty="0" err="1">
                <a:solidFill>
                  <a:srgbClr val="0000FF"/>
                </a:solidFill>
                <a:latin typeface="LM Sans 10"/>
              </a:rPr>
              <a:t>Funcionario</a:t>
            </a:r>
            <a:r>
              <a:rPr lang="pt-BR" sz="1000" spc="30" dirty="0">
                <a:solidFill>
                  <a:srgbClr val="000000"/>
                </a:solidFill>
                <a:latin typeface="LM Sans 10"/>
              </a:rPr>
              <a:t>(</a:t>
            </a:r>
            <a:r>
              <a:rPr lang="pt-BR" sz="1000" spc="25" dirty="0">
                <a:solidFill>
                  <a:srgbClr val="000000"/>
                </a:solidFill>
                <a:latin typeface="LM Sans 10"/>
              </a:rPr>
              <a:t>)</a:t>
            </a:r>
            <a:r>
              <a:rPr lang="pt-BR" sz="1000" spc="114" dirty="0">
                <a:solidFill>
                  <a:srgbClr val="000000"/>
                </a:solidFill>
                <a:latin typeface="LM Sans 10"/>
              </a:rPr>
              <a:t>;</a:t>
            </a: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z="1000" spc="114" dirty="0">
                <a:solidFill>
                  <a:srgbClr val="000000"/>
                </a:solidFill>
                <a:latin typeface="LM Sans 10"/>
              </a:rPr>
              <a:t>   </a:t>
            </a:r>
            <a:r>
              <a:rPr lang="pt-BR" sz="1000" spc="40" dirty="0">
                <a:latin typeface="LM Sans 10"/>
              </a:rPr>
              <a:t>virtual </a:t>
            </a:r>
            <a:r>
              <a:rPr lang="pt-BR" sz="1000" spc="40" dirty="0">
                <a:solidFill>
                  <a:srgbClr val="0000FF"/>
                </a:solidFill>
                <a:latin typeface="LM Sans 10"/>
              </a:rPr>
              <a:t>~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Funcionario</a:t>
            </a:r>
            <a:r>
              <a:rPr lang="pt-BR" sz="1000" spc="10" dirty="0">
                <a:solidFill>
                  <a:srgbClr val="000000"/>
                </a:solidFill>
                <a:latin typeface="LM Sans 10"/>
              </a:rPr>
              <a:t>()</a:t>
            </a:r>
            <a:r>
              <a:rPr lang="pt-BR" sz="1000" spc="130" dirty="0">
                <a:solidFill>
                  <a:srgbClr val="000000"/>
                </a:solidFill>
                <a:latin typeface="LM Sans 10"/>
              </a:rPr>
              <a:t>;</a:t>
            </a:r>
            <a:r>
              <a:rPr lang="pt-BR" sz="1000" spc="114" dirty="0">
                <a:solidFill>
                  <a:srgbClr val="000000"/>
                </a:solidFill>
                <a:latin typeface="LM Sans 10"/>
              </a:rPr>
              <a:t> </a:t>
            </a:r>
          </a:p>
          <a:p>
            <a:pPr marL="15240">
              <a:lnSpc>
                <a:spcPts val="710"/>
              </a:lnSpc>
            </a:pPr>
            <a:r>
              <a:rPr lang="pt-BR" sz="1000" spc="40" dirty="0">
                <a:latin typeface="LM Sans 10"/>
              </a:rPr>
              <a:t> 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fornecaDesconto</a:t>
            </a:r>
            <a:r>
              <a:rPr lang="pt-BR" sz="1000" spc="10" dirty="0">
                <a:solidFill>
                  <a:srgbClr val="000000"/>
                </a:solidFill>
                <a:latin typeface="LM Sans 10"/>
              </a:rPr>
              <a:t>()</a:t>
            </a:r>
            <a:r>
              <a:rPr lang="pt-BR" sz="1000" spc="130" dirty="0">
                <a:solidFill>
                  <a:srgbClr val="000000"/>
                </a:solidFill>
                <a:latin typeface="LM Sans 10"/>
              </a:rPr>
              <a:t>;</a:t>
            </a:r>
          </a:p>
          <a:p>
            <a:pPr marL="15240">
              <a:lnSpc>
                <a:spcPts val="710"/>
              </a:lnSpc>
            </a:pPr>
            <a:r>
              <a:rPr lang="pt-BR" sz="1000" spc="40" dirty="0">
                <a:latin typeface="LM Sans 10"/>
              </a:rPr>
              <a:t> 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fornecaSalarioBruto</a:t>
            </a:r>
            <a:r>
              <a:rPr lang="pt-BR" sz="1000" spc="10" dirty="0">
                <a:solidFill>
                  <a:srgbClr val="000000"/>
                </a:solidFill>
                <a:latin typeface="LM Sans 10"/>
              </a:rPr>
              <a:t>()</a:t>
            </a:r>
            <a:r>
              <a:rPr lang="pt-BR" sz="1000" spc="130" dirty="0">
                <a:solidFill>
                  <a:srgbClr val="000000"/>
                </a:solidFill>
                <a:latin typeface="LM Sans 10"/>
              </a:rPr>
              <a:t>;</a:t>
            </a:r>
          </a:p>
          <a:p>
            <a:pPr marL="15240">
              <a:lnSpc>
                <a:spcPts val="710"/>
              </a:lnSpc>
            </a:pPr>
            <a:r>
              <a:rPr lang="pt-BR" sz="1000" spc="130" dirty="0">
                <a:solidFill>
                  <a:srgbClr val="000000"/>
                </a:solidFill>
                <a:latin typeface="LM Sans 10"/>
              </a:rPr>
              <a:t>   </a:t>
            </a:r>
            <a:r>
              <a:rPr lang="pt-BR" sz="1000" spc="40" dirty="0" err="1">
                <a:latin typeface="LM Sans 10"/>
              </a:rPr>
              <a:t>float</a:t>
            </a:r>
            <a:r>
              <a:rPr lang="pt-BR" sz="1000" spc="40" dirty="0">
                <a:latin typeface="LM Sans 10"/>
              </a:rPr>
              <a:t> </a:t>
            </a:r>
            <a:r>
              <a:rPr lang="pt-BR" sz="1000" spc="40" dirty="0" err="1">
                <a:solidFill>
                  <a:srgbClr val="0000FF"/>
                </a:solidFill>
                <a:latin typeface="LM Sans 10"/>
              </a:rPr>
              <a:t>fornecaSalarioLiquido</a:t>
            </a:r>
            <a:r>
              <a:rPr lang="pt-BR" sz="1000" spc="10" dirty="0">
                <a:solidFill>
                  <a:srgbClr val="000000"/>
                </a:solidFill>
                <a:latin typeface="LM Sans 10"/>
              </a:rPr>
              <a:t>()</a:t>
            </a:r>
            <a:r>
              <a:rPr lang="pt-BR" sz="1000" spc="130" dirty="0">
                <a:solidFill>
                  <a:srgbClr val="000000"/>
                </a:solidFill>
                <a:latin typeface="LM Sans 10"/>
              </a:rPr>
              <a:t>;</a:t>
            </a:r>
            <a:endParaRPr lang="pt-BR" sz="200" spc="130" dirty="0">
              <a:solidFill>
                <a:srgbClr val="000000"/>
              </a:solidFill>
            </a:endParaRPr>
          </a:p>
          <a:p>
            <a:pPr marL="15240">
              <a:lnSpc>
                <a:spcPts val="710"/>
              </a:lnSpc>
            </a:pPr>
            <a:r>
              <a:rPr lang="pt-BR" sz="200" spc="130" dirty="0">
                <a:solidFill>
                  <a:srgbClr val="000000"/>
                </a:solidFill>
              </a:rPr>
              <a:t>}</a:t>
            </a:r>
            <a:endParaRPr lang="pt-BR" sz="200" spc="20" dirty="0"/>
          </a:p>
          <a:p>
            <a:pPr marL="12700" marR="107314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45A5491-21FB-4A5D-84AA-5AE30E470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1742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 </a:t>
            </a:r>
            <a:r>
              <a:rPr spc="15" dirty="0"/>
              <a:t>de </a:t>
            </a:r>
            <a:r>
              <a:rPr spc="10" dirty="0"/>
              <a:t>classes</a:t>
            </a:r>
            <a:r>
              <a:rPr spc="80" dirty="0"/>
              <a:t> </a:t>
            </a:r>
            <a:r>
              <a:rPr spc="20" dirty="0"/>
              <a:t>(III)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5613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572680"/>
            <a:ext cx="3615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Uma </a:t>
            </a:r>
            <a:r>
              <a:rPr sz="1100" spc="-5" dirty="0">
                <a:latin typeface="LM Sans 10"/>
                <a:cs typeface="LM Sans 10"/>
              </a:rPr>
              <a:t>classe derivada </a:t>
            </a:r>
            <a:r>
              <a:rPr sz="1100" spc="10" dirty="0">
                <a:latin typeface="LM Sans 10"/>
                <a:cs typeface="LM Sans 10"/>
              </a:rPr>
              <a:t>pode </a:t>
            </a:r>
            <a:r>
              <a:rPr sz="1100" spc="-5" dirty="0">
                <a:latin typeface="LM Sans 10"/>
                <a:cs typeface="LM Sans 10"/>
              </a:rPr>
              <a:t>ser especializada </a:t>
            </a:r>
            <a:r>
              <a:rPr sz="1100" spc="-10" dirty="0">
                <a:latin typeface="LM Sans 10"/>
                <a:cs typeface="LM Sans 10"/>
              </a:rPr>
              <a:t>em </a:t>
            </a:r>
            <a:r>
              <a:rPr sz="1100" spc="-5" dirty="0">
                <a:latin typeface="LM Sans 10"/>
                <a:cs typeface="LM Sans 10"/>
              </a:rPr>
              <a:t>outras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classes: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5459" y="1060478"/>
            <a:ext cx="3605529" cy="1443355"/>
            <a:chOff x="505459" y="1060478"/>
            <a:chExt cx="3605529" cy="1443355"/>
          </a:xfrm>
        </p:grpSpPr>
        <p:sp>
          <p:nvSpPr>
            <p:cNvPr id="6" name="object 6"/>
            <p:cNvSpPr/>
            <p:nvPr/>
          </p:nvSpPr>
          <p:spPr>
            <a:xfrm>
              <a:off x="1804017" y="1496286"/>
              <a:ext cx="504190" cy="285115"/>
            </a:xfrm>
            <a:custGeom>
              <a:avLst/>
              <a:gdLst/>
              <a:ahLst/>
              <a:cxnLst/>
              <a:rect l="l" t="t" r="r" b="b"/>
              <a:pathLst>
                <a:path w="504189" h="285114">
                  <a:moveTo>
                    <a:pt x="0" y="284968"/>
                  </a:moveTo>
                  <a:lnTo>
                    <a:pt x="0" y="104305"/>
                  </a:lnTo>
                  <a:lnTo>
                    <a:pt x="504004" y="104305"/>
                  </a:lnTo>
                  <a:lnTo>
                    <a:pt x="50400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8359" y="1426406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4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8021" y="1496286"/>
              <a:ext cx="504190" cy="285115"/>
            </a:xfrm>
            <a:custGeom>
              <a:avLst/>
              <a:gdLst/>
              <a:ahLst/>
              <a:cxnLst/>
              <a:rect l="l" t="t" r="r" b="b"/>
              <a:pathLst>
                <a:path w="504189" h="285114">
                  <a:moveTo>
                    <a:pt x="504004" y="284968"/>
                  </a:moveTo>
                  <a:lnTo>
                    <a:pt x="504004" y="104305"/>
                  </a:lnTo>
                  <a:lnTo>
                    <a:pt x="0" y="10430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359" y="1426406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4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5200" y="1063018"/>
              <a:ext cx="445770" cy="355600"/>
            </a:xfrm>
            <a:custGeom>
              <a:avLst/>
              <a:gdLst/>
              <a:ahLst/>
              <a:cxnLst/>
              <a:rect l="l" t="t" r="r" b="b"/>
              <a:pathLst>
                <a:path w="445769" h="355600">
                  <a:moveTo>
                    <a:pt x="445642" y="0"/>
                  </a:moveTo>
                  <a:lnTo>
                    <a:pt x="0" y="0"/>
                  </a:lnTo>
                  <a:lnTo>
                    <a:pt x="0" y="355138"/>
                  </a:lnTo>
                  <a:lnTo>
                    <a:pt x="445642" y="355138"/>
                  </a:lnTo>
                  <a:lnTo>
                    <a:pt x="445642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999" y="1063018"/>
              <a:ext cx="2023110" cy="1438275"/>
            </a:xfrm>
            <a:custGeom>
              <a:avLst/>
              <a:gdLst/>
              <a:ahLst/>
              <a:cxnLst/>
              <a:rect l="l" t="t" r="r" b="b"/>
              <a:pathLst>
                <a:path w="2023110" h="1438275">
                  <a:moveTo>
                    <a:pt x="2022843" y="0"/>
                  </a:moveTo>
                  <a:lnTo>
                    <a:pt x="1577200" y="0"/>
                  </a:lnTo>
                  <a:lnTo>
                    <a:pt x="1577200" y="355138"/>
                  </a:lnTo>
                  <a:lnTo>
                    <a:pt x="2022843" y="355138"/>
                  </a:lnTo>
                  <a:lnTo>
                    <a:pt x="2022843" y="0"/>
                  </a:lnTo>
                  <a:close/>
                </a:path>
                <a:path w="2023110" h="1438275">
                  <a:moveTo>
                    <a:pt x="2022843" y="174472"/>
                  </a:moveTo>
                  <a:lnTo>
                    <a:pt x="1577200" y="174472"/>
                  </a:lnTo>
                </a:path>
                <a:path w="2023110" h="1438275">
                  <a:moveTo>
                    <a:pt x="2022843" y="264805"/>
                  </a:moveTo>
                  <a:lnTo>
                    <a:pt x="1577200" y="264805"/>
                  </a:lnTo>
                </a:path>
                <a:path w="2023110" h="1438275">
                  <a:moveTo>
                    <a:pt x="0" y="1438245"/>
                  </a:moveTo>
                  <a:lnTo>
                    <a:pt x="0" y="1257581"/>
                  </a:lnTo>
                  <a:lnTo>
                    <a:pt x="1296017" y="1257581"/>
                  </a:lnTo>
                  <a:lnTo>
                    <a:pt x="1296017" y="115327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4355" y="2146415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8008" y="2216294"/>
              <a:ext cx="576580" cy="285115"/>
            </a:xfrm>
            <a:custGeom>
              <a:avLst/>
              <a:gdLst/>
              <a:ahLst/>
              <a:cxnLst/>
              <a:rect l="l" t="t" r="r" b="b"/>
              <a:pathLst>
                <a:path w="576580" h="285114">
                  <a:moveTo>
                    <a:pt x="0" y="284968"/>
                  </a:moveTo>
                  <a:lnTo>
                    <a:pt x="0" y="104305"/>
                  </a:lnTo>
                  <a:lnTo>
                    <a:pt x="576008" y="104305"/>
                  </a:lnTo>
                  <a:lnTo>
                    <a:pt x="57600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4355" y="2146415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4017" y="2216294"/>
              <a:ext cx="144145" cy="285115"/>
            </a:xfrm>
            <a:custGeom>
              <a:avLst/>
              <a:gdLst/>
              <a:ahLst/>
              <a:cxnLst/>
              <a:rect l="l" t="t" r="r" b="b"/>
              <a:pathLst>
                <a:path w="144144" h="285114">
                  <a:moveTo>
                    <a:pt x="144000" y="284968"/>
                  </a:moveTo>
                  <a:lnTo>
                    <a:pt x="144000" y="104305"/>
                  </a:lnTo>
                  <a:lnTo>
                    <a:pt x="0" y="10430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4355" y="2146415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8026" y="2216294"/>
              <a:ext cx="144145" cy="285115"/>
            </a:xfrm>
            <a:custGeom>
              <a:avLst/>
              <a:gdLst/>
              <a:ahLst/>
              <a:cxnLst/>
              <a:rect l="l" t="t" r="r" b="b"/>
              <a:pathLst>
                <a:path w="144144" h="285114">
                  <a:moveTo>
                    <a:pt x="2" y="284968"/>
                  </a:moveTo>
                  <a:lnTo>
                    <a:pt x="0" y="104305"/>
                  </a:lnTo>
                  <a:lnTo>
                    <a:pt x="144000" y="104305"/>
                  </a:lnTo>
                  <a:lnTo>
                    <a:pt x="14400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2364" y="2146415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2026" y="2216294"/>
              <a:ext cx="576580" cy="285115"/>
            </a:xfrm>
            <a:custGeom>
              <a:avLst/>
              <a:gdLst/>
              <a:ahLst/>
              <a:cxnLst/>
              <a:rect l="l" t="t" r="r" b="b"/>
              <a:pathLst>
                <a:path w="576579" h="285114">
                  <a:moveTo>
                    <a:pt x="576008" y="284968"/>
                  </a:moveTo>
                  <a:lnTo>
                    <a:pt x="576008" y="104305"/>
                  </a:lnTo>
                  <a:lnTo>
                    <a:pt x="0" y="10430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2364" y="2146415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2026" y="2216294"/>
              <a:ext cx="1296035" cy="285115"/>
            </a:xfrm>
            <a:custGeom>
              <a:avLst/>
              <a:gdLst/>
              <a:ahLst/>
              <a:cxnLst/>
              <a:rect l="l" t="t" r="r" b="b"/>
              <a:pathLst>
                <a:path w="1296035" h="285114">
                  <a:moveTo>
                    <a:pt x="1296017" y="284968"/>
                  </a:moveTo>
                  <a:lnTo>
                    <a:pt x="1296017" y="104305"/>
                  </a:lnTo>
                  <a:lnTo>
                    <a:pt x="0" y="104305"/>
                  </a:ln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82364" y="2146415"/>
              <a:ext cx="59690" cy="70485"/>
            </a:xfrm>
            <a:custGeom>
              <a:avLst/>
              <a:gdLst/>
              <a:ahLst/>
              <a:cxnLst/>
              <a:rect l="l" t="t" r="r" b="b"/>
              <a:pathLst>
                <a:path w="59689" h="70485">
                  <a:moveTo>
                    <a:pt x="0" y="69879"/>
                  </a:moveTo>
                  <a:lnTo>
                    <a:pt x="29662" y="0"/>
                  </a:lnTo>
                  <a:lnTo>
                    <a:pt x="59324" y="69879"/>
                  </a:lnTo>
                  <a:lnTo>
                    <a:pt x="0" y="6987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5200" y="1063018"/>
            <a:ext cx="445770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10" dirty="0">
                <a:latin typeface="LM Sans 10"/>
                <a:cs typeface="LM Sans 10"/>
              </a:rPr>
              <a:t>Pessoa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5338" y="1780486"/>
            <a:ext cx="657860" cy="360680"/>
            <a:chOff x="1475338" y="1780486"/>
            <a:chExt cx="657860" cy="360680"/>
          </a:xfrm>
        </p:grpSpPr>
        <p:sp>
          <p:nvSpPr>
            <p:cNvPr id="25" name="object 25"/>
            <p:cNvSpPr/>
            <p:nvPr/>
          </p:nvSpPr>
          <p:spPr>
            <a:xfrm>
              <a:off x="1477878" y="1783026"/>
              <a:ext cx="652780" cy="355600"/>
            </a:xfrm>
            <a:custGeom>
              <a:avLst/>
              <a:gdLst/>
              <a:ahLst/>
              <a:cxnLst/>
              <a:rect l="l" t="t" r="r" b="b"/>
              <a:pathLst>
                <a:path w="652780" h="355600">
                  <a:moveTo>
                    <a:pt x="652278" y="0"/>
                  </a:moveTo>
                  <a:lnTo>
                    <a:pt x="0" y="0"/>
                  </a:lnTo>
                  <a:lnTo>
                    <a:pt x="0" y="355138"/>
                  </a:lnTo>
                  <a:lnTo>
                    <a:pt x="652278" y="355138"/>
                  </a:lnTo>
                  <a:lnTo>
                    <a:pt x="65227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7878" y="1783026"/>
              <a:ext cx="652780" cy="355600"/>
            </a:xfrm>
            <a:custGeom>
              <a:avLst/>
              <a:gdLst/>
              <a:ahLst/>
              <a:cxnLst/>
              <a:rect l="l" t="t" r="r" b="b"/>
              <a:pathLst>
                <a:path w="652780" h="355600">
                  <a:moveTo>
                    <a:pt x="652278" y="0"/>
                  </a:moveTo>
                  <a:lnTo>
                    <a:pt x="0" y="0"/>
                  </a:lnTo>
                  <a:lnTo>
                    <a:pt x="0" y="355138"/>
                  </a:lnTo>
                  <a:lnTo>
                    <a:pt x="652278" y="355138"/>
                  </a:lnTo>
                  <a:lnTo>
                    <a:pt x="652278" y="0"/>
                  </a:lnTo>
                  <a:close/>
                </a:path>
                <a:path w="652780" h="355600">
                  <a:moveTo>
                    <a:pt x="652278" y="174472"/>
                  </a:moveTo>
                  <a:lnTo>
                    <a:pt x="0" y="174472"/>
                  </a:lnTo>
                </a:path>
                <a:path w="652780" h="355600">
                  <a:moveTo>
                    <a:pt x="652278" y="264805"/>
                  </a:moveTo>
                  <a:lnTo>
                    <a:pt x="0" y="264805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477878" y="1783026"/>
            <a:ext cx="652780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10" dirty="0">
                <a:latin typeface="LM Sans 10"/>
                <a:cs typeface="LM Sans 10"/>
              </a:rPr>
              <a:t>Trabalhador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520706" y="1780486"/>
            <a:ext cx="582930" cy="360680"/>
            <a:chOff x="2520706" y="1780486"/>
            <a:chExt cx="582930" cy="360680"/>
          </a:xfrm>
        </p:grpSpPr>
        <p:sp>
          <p:nvSpPr>
            <p:cNvPr id="29" name="object 29"/>
            <p:cNvSpPr/>
            <p:nvPr/>
          </p:nvSpPr>
          <p:spPr>
            <a:xfrm>
              <a:off x="2523246" y="1783026"/>
              <a:ext cx="577850" cy="355600"/>
            </a:xfrm>
            <a:custGeom>
              <a:avLst/>
              <a:gdLst/>
              <a:ahLst/>
              <a:cxnLst/>
              <a:rect l="l" t="t" r="r" b="b"/>
              <a:pathLst>
                <a:path w="577850" h="355600">
                  <a:moveTo>
                    <a:pt x="577560" y="0"/>
                  </a:moveTo>
                  <a:lnTo>
                    <a:pt x="0" y="0"/>
                  </a:lnTo>
                  <a:lnTo>
                    <a:pt x="0" y="355138"/>
                  </a:lnTo>
                  <a:lnTo>
                    <a:pt x="577560" y="355138"/>
                  </a:lnTo>
                  <a:lnTo>
                    <a:pt x="57756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23246" y="1783026"/>
              <a:ext cx="577850" cy="355600"/>
            </a:xfrm>
            <a:custGeom>
              <a:avLst/>
              <a:gdLst/>
              <a:ahLst/>
              <a:cxnLst/>
              <a:rect l="l" t="t" r="r" b="b"/>
              <a:pathLst>
                <a:path w="577850" h="355600">
                  <a:moveTo>
                    <a:pt x="577560" y="0"/>
                  </a:moveTo>
                  <a:lnTo>
                    <a:pt x="0" y="0"/>
                  </a:lnTo>
                  <a:lnTo>
                    <a:pt x="0" y="355138"/>
                  </a:lnTo>
                  <a:lnTo>
                    <a:pt x="577560" y="355138"/>
                  </a:lnTo>
                  <a:lnTo>
                    <a:pt x="577560" y="0"/>
                  </a:lnTo>
                  <a:close/>
                </a:path>
                <a:path w="577850" h="355600">
                  <a:moveTo>
                    <a:pt x="577560" y="174472"/>
                  </a:moveTo>
                  <a:lnTo>
                    <a:pt x="0" y="174472"/>
                  </a:lnTo>
                </a:path>
                <a:path w="577850" h="355600">
                  <a:moveTo>
                    <a:pt x="577560" y="264805"/>
                  </a:moveTo>
                  <a:lnTo>
                    <a:pt x="0" y="264805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23246" y="1783026"/>
            <a:ext cx="577850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5" dirty="0">
                <a:latin typeface="LM Sans 10"/>
                <a:cs typeface="LM Sans 10"/>
              </a:rPr>
              <a:t>Estudante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3255" y="2500495"/>
            <a:ext cx="529590" cy="360680"/>
            <a:chOff x="243255" y="2500495"/>
            <a:chExt cx="529590" cy="360680"/>
          </a:xfrm>
        </p:grpSpPr>
        <p:sp>
          <p:nvSpPr>
            <p:cNvPr id="33" name="object 33"/>
            <p:cNvSpPr/>
            <p:nvPr/>
          </p:nvSpPr>
          <p:spPr>
            <a:xfrm>
              <a:off x="245795" y="2503035"/>
              <a:ext cx="524510" cy="355600"/>
            </a:xfrm>
            <a:custGeom>
              <a:avLst/>
              <a:gdLst/>
              <a:ahLst/>
              <a:cxnLst/>
              <a:rect l="l" t="t" r="r" b="b"/>
              <a:pathLst>
                <a:path w="524510" h="355600">
                  <a:moveTo>
                    <a:pt x="524408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524408" y="355137"/>
                  </a:lnTo>
                  <a:lnTo>
                    <a:pt x="524408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795" y="2503035"/>
              <a:ext cx="524510" cy="355600"/>
            </a:xfrm>
            <a:custGeom>
              <a:avLst/>
              <a:gdLst/>
              <a:ahLst/>
              <a:cxnLst/>
              <a:rect l="l" t="t" r="r" b="b"/>
              <a:pathLst>
                <a:path w="524510" h="355600">
                  <a:moveTo>
                    <a:pt x="524408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524408" y="355137"/>
                  </a:lnTo>
                  <a:lnTo>
                    <a:pt x="524408" y="0"/>
                  </a:lnTo>
                  <a:close/>
                </a:path>
                <a:path w="524510" h="355600">
                  <a:moveTo>
                    <a:pt x="524408" y="174467"/>
                  </a:moveTo>
                  <a:lnTo>
                    <a:pt x="0" y="174467"/>
                  </a:lnTo>
                </a:path>
                <a:path w="524510" h="355600">
                  <a:moveTo>
                    <a:pt x="524408" y="264802"/>
                  </a:moveTo>
                  <a:lnTo>
                    <a:pt x="0" y="264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45795" y="2503035"/>
            <a:ext cx="524510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10" dirty="0">
                <a:latin typeface="LM Sans 10"/>
                <a:cs typeface="LM Sans 10"/>
              </a:rPr>
              <a:t>Celetista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10831" y="2500495"/>
            <a:ext cx="634365" cy="360680"/>
            <a:chOff x="910831" y="2500495"/>
            <a:chExt cx="634365" cy="360680"/>
          </a:xfrm>
        </p:grpSpPr>
        <p:sp>
          <p:nvSpPr>
            <p:cNvPr id="37" name="object 37"/>
            <p:cNvSpPr/>
            <p:nvPr/>
          </p:nvSpPr>
          <p:spPr>
            <a:xfrm>
              <a:off x="913371" y="2503035"/>
              <a:ext cx="629285" cy="355600"/>
            </a:xfrm>
            <a:custGeom>
              <a:avLst/>
              <a:gdLst/>
              <a:ahLst/>
              <a:cxnLst/>
              <a:rect l="l" t="t" r="r" b="b"/>
              <a:pathLst>
                <a:path w="629285" h="355600">
                  <a:moveTo>
                    <a:pt x="629274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629274" y="355137"/>
                  </a:lnTo>
                  <a:lnTo>
                    <a:pt x="629274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3371" y="2503035"/>
              <a:ext cx="629285" cy="355600"/>
            </a:xfrm>
            <a:custGeom>
              <a:avLst/>
              <a:gdLst/>
              <a:ahLst/>
              <a:cxnLst/>
              <a:rect l="l" t="t" r="r" b="b"/>
              <a:pathLst>
                <a:path w="629285" h="355600">
                  <a:moveTo>
                    <a:pt x="629274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629274" y="355137"/>
                  </a:lnTo>
                  <a:lnTo>
                    <a:pt x="629274" y="0"/>
                  </a:lnTo>
                  <a:close/>
                </a:path>
                <a:path w="629285" h="355600">
                  <a:moveTo>
                    <a:pt x="629274" y="174467"/>
                  </a:moveTo>
                  <a:lnTo>
                    <a:pt x="0" y="174467"/>
                  </a:lnTo>
                </a:path>
                <a:path w="629285" h="355600">
                  <a:moveTo>
                    <a:pt x="629274" y="264802"/>
                  </a:moveTo>
                  <a:lnTo>
                    <a:pt x="0" y="264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13371" y="2503035"/>
            <a:ext cx="629285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15" dirty="0">
                <a:latin typeface="LM Sans 10"/>
                <a:cs typeface="LM Sans 10"/>
              </a:rPr>
              <a:t>Temporario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48491" y="2500495"/>
            <a:ext cx="599440" cy="360680"/>
            <a:chOff x="1648491" y="2500495"/>
            <a:chExt cx="599440" cy="360680"/>
          </a:xfrm>
        </p:grpSpPr>
        <p:sp>
          <p:nvSpPr>
            <p:cNvPr id="41" name="object 41"/>
            <p:cNvSpPr/>
            <p:nvPr/>
          </p:nvSpPr>
          <p:spPr>
            <a:xfrm>
              <a:off x="1651031" y="2503035"/>
              <a:ext cx="594360" cy="355600"/>
            </a:xfrm>
            <a:custGeom>
              <a:avLst/>
              <a:gdLst/>
              <a:ahLst/>
              <a:cxnLst/>
              <a:rect l="l" t="t" r="r" b="b"/>
              <a:pathLst>
                <a:path w="594360" h="355600">
                  <a:moveTo>
                    <a:pt x="593970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593970" y="355137"/>
                  </a:lnTo>
                  <a:lnTo>
                    <a:pt x="59397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51031" y="2503035"/>
              <a:ext cx="594360" cy="355600"/>
            </a:xfrm>
            <a:custGeom>
              <a:avLst/>
              <a:gdLst/>
              <a:ahLst/>
              <a:cxnLst/>
              <a:rect l="l" t="t" r="r" b="b"/>
              <a:pathLst>
                <a:path w="594360" h="355600">
                  <a:moveTo>
                    <a:pt x="593970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593970" y="355137"/>
                  </a:lnTo>
                  <a:lnTo>
                    <a:pt x="593970" y="0"/>
                  </a:lnTo>
                  <a:close/>
                </a:path>
                <a:path w="594360" h="355600">
                  <a:moveTo>
                    <a:pt x="593970" y="174467"/>
                  </a:moveTo>
                  <a:lnTo>
                    <a:pt x="0" y="174467"/>
                  </a:lnTo>
                </a:path>
                <a:path w="594360" h="355600">
                  <a:moveTo>
                    <a:pt x="593970" y="264802"/>
                  </a:moveTo>
                  <a:lnTo>
                    <a:pt x="0" y="264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51031" y="2503035"/>
            <a:ext cx="594360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5" dirty="0">
                <a:latin typeface="LM Sans 10"/>
                <a:cs typeface="LM Sans 10"/>
              </a:rPr>
              <a:t>Autonomo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318188" y="2500495"/>
            <a:ext cx="699770" cy="360680"/>
            <a:chOff x="2318188" y="2500495"/>
            <a:chExt cx="699770" cy="360680"/>
          </a:xfrm>
        </p:grpSpPr>
        <p:sp>
          <p:nvSpPr>
            <p:cNvPr id="45" name="object 45"/>
            <p:cNvSpPr/>
            <p:nvPr/>
          </p:nvSpPr>
          <p:spPr>
            <a:xfrm>
              <a:off x="2320728" y="2503035"/>
              <a:ext cx="694690" cy="355600"/>
            </a:xfrm>
            <a:custGeom>
              <a:avLst/>
              <a:gdLst/>
              <a:ahLst/>
              <a:cxnLst/>
              <a:rect l="l" t="t" r="r" b="b"/>
              <a:pathLst>
                <a:path w="694689" h="355600">
                  <a:moveTo>
                    <a:pt x="694595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694595" y="355137"/>
                  </a:lnTo>
                  <a:lnTo>
                    <a:pt x="694595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20728" y="2503035"/>
              <a:ext cx="694690" cy="355600"/>
            </a:xfrm>
            <a:custGeom>
              <a:avLst/>
              <a:gdLst/>
              <a:ahLst/>
              <a:cxnLst/>
              <a:rect l="l" t="t" r="r" b="b"/>
              <a:pathLst>
                <a:path w="694689" h="355600">
                  <a:moveTo>
                    <a:pt x="694595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694595" y="355137"/>
                  </a:lnTo>
                  <a:lnTo>
                    <a:pt x="694595" y="0"/>
                  </a:lnTo>
                  <a:close/>
                </a:path>
                <a:path w="694689" h="355600">
                  <a:moveTo>
                    <a:pt x="694595" y="174467"/>
                  </a:moveTo>
                  <a:lnTo>
                    <a:pt x="0" y="174467"/>
                  </a:lnTo>
                </a:path>
                <a:path w="694689" h="355600">
                  <a:moveTo>
                    <a:pt x="694595" y="264802"/>
                  </a:moveTo>
                  <a:lnTo>
                    <a:pt x="0" y="264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320728" y="2503035"/>
            <a:ext cx="694690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5" dirty="0">
                <a:latin typeface="LM Sans 10"/>
                <a:cs typeface="LM Sans 10"/>
              </a:rPr>
              <a:t>Fundamental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169978" y="2500495"/>
            <a:ext cx="436245" cy="360680"/>
            <a:chOff x="3169978" y="2500495"/>
            <a:chExt cx="436245" cy="360680"/>
          </a:xfrm>
        </p:grpSpPr>
        <p:sp>
          <p:nvSpPr>
            <p:cNvPr id="49" name="object 49"/>
            <p:cNvSpPr/>
            <p:nvPr/>
          </p:nvSpPr>
          <p:spPr>
            <a:xfrm>
              <a:off x="3172518" y="2503035"/>
              <a:ext cx="431165" cy="355600"/>
            </a:xfrm>
            <a:custGeom>
              <a:avLst/>
              <a:gdLst/>
              <a:ahLst/>
              <a:cxnLst/>
              <a:rect l="l" t="t" r="r" b="b"/>
              <a:pathLst>
                <a:path w="431164" h="355600">
                  <a:moveTo>
                    <a:pt x="431030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431030" y="355137"/>
                  </a:lnTo>
                  <a:lnTo>
                    <a:pt x="431030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72518" y="2503035"/>
              <a:ext cx="431165" cy="355600"/>
            </a:xfrm>
            <a:custGeom>
              <a:avLst/>
              <a:gdLst/>
              <a:ahLst/>
              <a:cxnLst/>
              <a:rect l="l" t="t" r="r" b="b"/>
              <a:pathLst>
                <a:path w="431164" h="355600">
                  <a:moveTo>
                    <a:pt x="431030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431030" y="355137"/>
                  </a:lnTo>
                  <a:lnTo>
                    <a:pt x="431030" y="0"/>
                  </a:lnTo>
                  <a:close/>
                </a:path>
                <a:path w="431164" h="355600">
                  <a:moveTo>
                    <a:pt x="431030" y="174467"/>
                  </a:moveTo>
                  <a:lnTo>
                    <a:pt x="0" y="174467"/>
                  </a:lnTo>
                </a:path>
                <a:path w="431164" h="355600">
                  <a:moveTo>
                    <a:pt x="431030" y="264802"/>
                  </a:moveTo>
                  <a:lnTo>
                    <a:pt x="0" y="264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172518" y="2503035"/>
            <a:ext cx="431165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55"/>
              </a:spcBef>
            </a:pPr>
            <a:r>
              <a:rPr sz="700" b="1" spc="-5" dirty="0">
                <a:latin typeface="LM Sans 10"/>
                <a:cs typeface="LM Sans 10"/>
              </a:rPr>
              <a:t>Medio</a:t>
            </a:r>
            <a:endParaRPr sz="700">
              <a:latin typeface="LM Sans 10"/>
              <a:cs typeface="LM Sans 10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51335" y="2500504"/>
            <a:ext cx="513715" cy="360680"/>
            <a:chOff x="3851335" y="2500504"/>
            <a:chExt cx="513715" cy="360680"/>
          </a:xfrm>
        </p:grpSpPr>
        <p:sp>
          <p:nvSpPr>
            <p:cNvPr id="53" name="object 53"/>
            <p:cNvSpPr/>
            <p:nvPr/>
          </p:nvSpPr>
          <p:spPr>
            <a:xfrm>
              <a:off x="3853865" y="2503035"/>
              <a:ext cx="508634" cy="355600"/>
            </a:xfrm>
            <a:custGeom>
              <a:avLst/>
              <a:gdLst/>
              <a:ahLst/>
              <a:cxnLst/>
              <a:rect l="l" t="t" r="r" b="b"/>
              <a:pathLst>
                <a:path w="508635" h="355600">
                  <a:moveTo>
                    <a:pt x="508355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508355" y="355137"/>
                  </a:lnTo>
                  <a:lnTo>
                    <a:pt x="508355" y="0"/>
                  </a:lnTo>
                  <a:close/>
                </a:path>
              </a:pathLst>
            </a:custGeom>
            <a:solidFill>
              <a:srgbClr val="FFF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53865" y="2503035"/>
              <a:ext cx="508634" cy="355600"/>
            </a:xfrm>
            <a:custGeom>
              <a:avLst/>
              <a:gdLst/>
              <a:ahLst/>
              <a:cxnLst/>
              <a:rect l="l" t="t" r="r" b="b"/>
              <a:pathLst>
                <a:path w="508635" h="355600">
                  <a:moveTo>
                    <a:pt x="508355" y="0"/>
                  </a:moveTo>
                  <a:lnTo>
                    <a:pt x="0" y="0"/>
                  </a:lnTo>
                  <a:lnTo>
                    <a:pt x="0" y="355137"/>
                  </a:lnTo>
                  <a:lnTo>
                    <a:pt x="508355" y="355137"/>
                  </a:lnTo>
                  <a:lnTo>
                    <a:pt x="508355" y="0"/>
                  </a:lnTo>
                  <a:close/>
                </a:path>
                <a:path w="508635" h="355600">
                  <a:moveTo>
                    <a:pt x="508355" y="174467"/>
                  </a:moveTo>
                  <a:lnTo>
                    <a:pt x="0" y="174467"/>
                  </a:lnTo>
                </a:path>
                <a:path w="508635" h="355600">
                  <a:moveTo>
                    <a:pt x="508355" y="264802"/>
                  </a:moveTo>
                  <a:lnTo>
                    <a:pt x="0" y="2648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853865" y="2503035"/>
            <a:ext cx="508634" cy="174625"/>
          </a:xfrm>
          <a:prstGeom prst="rect">
            <a:avLst/>
          </a:prstGeom>
          <a:solidFill>
            <a:srgbClr val="FFFCD5"/>
          </a:solidFill>
          <a:ln w="506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55"/>
              </a:spcBef>
            </a:pPr>
            <a:r>
              <a:rPr sz="700" b="1" spc="-5" dirty="0">
                <a:latin typeface="LM Sans 10"/>
                <a:cs typeface="LM Sans 10"/>
              </a:rPr>
              <a:t>Superior</a:t>
            </a:r>
            <a:endParaRPr sz="700">
              <a:latin typeface="LM Sans 10"/>
              <a:cs typeface="LM Sans 10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F93718CF-C53D-4887-826A-2D8D8A3F4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304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 </a:t>
            </a:r>
            <a:endParaRPr b="1" spc="15" dirty="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44735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274486"/>
            <a:ext cx="4045585" cy="48667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lang="pt-BR" sz="1100" spc="-5" dirty="0" err="1">
                <a:latin typeface="LM Sans 10"/>
                <a:cs typeface="LM Sans 10"/>
              </a:rPr>
              <a:t>c++</a:t>
            </a:r>
            <a:r>
              <a:rPr sz="1100" spc="-5" dirty="0">
                <a:latin typeface="LM Sans 10"/>
                <a:cs typeface="LM Sans 10"/>
              </a:rPr>
              <a:t>,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</a:t>
            </a:r>
            <a:r>
              <a:rPr lang="pt-BR" sz="1100" spc="-70" dirty="0">
                <a:latin typeface="LM Sans 10"/>
                <a:cs typeface="LM Sans 10"/>
              </a:rPr>
              <a:t> é feita</a:t>
            </a:r>
            <a:r>
              <a:rPr lang="pt-BR" sz="1100" spc="-5" dirty="0">
                <a:latin typeface="LM Sans 10"/>
                <a:cs typeface="LM Sans 10"/>
              </a:rPr>
              <a:t> conforme o exemplo abaixo</a:t>
            </a:r>
            <a:r>
              <a:rPr sz="1100" spc="-5" dirty="0">
                <a:latin typeface="LM Sans 10"/>
                <a:cs typeface="LM Sans 10"/>
              </a:rPr>
              <a:t>:</a:t>
            </a:r>
            <a:endParaRPr sz="1100" dirty="0">
              <a:latin typeface="LM Sans 10"/>
              <a:cs typeface="LM Sans 10"/>
            </a:endParaRPr>
          </a:p>
          <a:p>
            <a:pPr marL="22860">
              <a:lnSpc>
                <a:spcPct val="100000"/>
              </a:lnSpc>
              <a:spcBef>
                <a:spcPts val="570"/>
              </a:spcBef>
            </a:pP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c</a:t>
            </a:r>
            <a:r>
              <a:rPr sz="900" spc="60" dirty="0">
                <a:solidFill>
                  <a:srgbClr val="006600"/>
                </a:solidFill>
                <a:latin typeface="LM Mono 10"/>
                <a:cs typeface="LM Mono 10"/>
              </a:rPr>
              <a:t>lass</a:t>
            </a: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60" dirty="0" err="1">
                <a:solidFill>
                  <a:srgbClr val="0000FF"/>
                </a:solidFill>
                <a:latin typeface="LM Mono 10"/>
                <a:cs typeface="LM Mono 10"/>
              </a:rPr>
              <a:t>Aluno</a:t>
            </a:r>
            <a:r>
              <a:rPr lang="pt-BR" sz="900" spc="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: </a:t>
            </a:r>
            <a:r>
              <a:rPr lang="pt-BR" sz="900" spc="60" dirty="0" err="1">
                <a:solidFill>
                  <a:srgbClr val="006600"/>
                </a:solidFill>
                <a:latin typeface="LM Mono 10"/>
                <a:cs typeface="LM Mono 10"/>
              </a:rPr>
              <a:t>public</a:t>
            </a:r>
            <a:r>
              <a:rPr lang="pt-BR" sz="900" spc="6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LM Mono 10"/>
                <a:cs typeface="LM Mono 10"/>
              </a:rPr>
              <a:t>Pessoa</a:t>
            </a:r>
            <a:r>
              <a:rPr sz="900" spc="60" dirty="0">
                <a:latin typeface="LM Mono 10"/>
                <a:cs typeface="LM Mono 10"/>
              </a:rPr>
              <a:t>{ </a:t>
            </a:r>
            <a:r>
              <a:rPr sz="900" spc="40" dirty="0">
                <a:latin typeface="LM Mono 10"/>
                <a:cs typeface="LM Mono 10"/>
              </a:rPr>
              <a:t>...</a:t>
            </a:r>
            <a:r>
              <a:rPr sz="900" spc="345" dirty="0">
                <a:latin typeface="LM Mono 10"/>
                <a:cs typeface="LM Mono 10"/>
              </a:rPr>
              <a:t> </a:t>
            </a:r>
            <a:r>
              <a:rPr sz="900" spc="-5" dirty="0">
                <a:latin typeface="LM Mono 10"/>
                <a:cs typeface="LM Mono 10"/>
              </a:rPr>
              <a:t>}</a:t>
            </a:r>
            <a:endParaRPr sz="900" dirty="0">
              <a:latin typeface="LM Mono 10"/>
              <a:cs typeface="LM Mono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632828"/>
            <a:ext cx="35560" cy="139700"/>
            <a:chOff x="342252" y="632828"/>
            <a:chExt cx="35560" cy="139700"/>
          </a:xfrm>
        </p:grpSpPr>
        <p:sp>
          <p:nvSpPr>
            <p:cNvPr id="6" name="object 6"/>
            <p:cNvSpPr/>
            <p:nvPr/>
          </p:nvSpPr>
          <p:spPr>
            <a:xfrm>
              <a:off x="344779" y="63282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632828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885757" y="1570550"/>
            <a:ext cx="70485" cy="59690"/>
          </a:xfrm>
          <a:custGeom>
            <a:avLst/>
            <a:gdLst/>
            <a:ahLst/>
            <a:cxnLst/>
            <a:rect l="l" t="t" r="r" b="b"/>
            <a:pathLst>
              <a:path w="70485" h="59689">
                <a:moveTo>
                  <a:pt x="69879" y="59324"/>
                </a:moveTo>
                <a:lnTo>
                  <a:pt x="0" y="29662"/>
                </a:lnTo>
                <a:lnTo>
                  <a:pt x="69879" y="0"/>
                </a:lnTo>
                <a:lnTo>
                  <a:pt x="69879" y="593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9452" y="1008954"/>
          <a:ext cx="1585595" cy="1177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Pessoa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54">
                <a:tc>
                  <a:txBody>
                    <a:bodyPr/>
                    <a:lstStyle/>
                    <a:p>
                      <a:pPr marL="73025" marR="77406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protected String</a:t>
                      </a:r>
                      <a:r>
                        <a:rPr sz="600" spc="-4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nome;  protected int idade;  protected </a:t>
                      </a:r>
                      <a:r>
                        <a:rPr sz="600" spc="-10" dirty="0">
                          <a:latin typeface="LM Sans 10"/>
                          <a:cs typeface="LM Sans 10"/>
                        </a:rPr>
                        <a:t>char</a:t>
                      </a:r>
                      <a:r>
                        <a:rPr sz="600" spc="-2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sexo;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 marR="65405">
                        <a:lnSpc>
                          <a:spcPts val="720"/>
                        </a:lnSpc>
                        <a:spcBef>
                          <a:spcPts val="15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void recebaValorNome(String vNome);  public void recebaValorIdade(int vIdade);  public void recebaValorSexo(char vSexo);  public void</a:t>
                      </a:r>
                      <a:r>
                        <a:rPr sz="6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facaAniversario();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50">
                <a:tc>
                  <a:txBody>
                    <a:bodyPr/>
                    <a:lstStyle/>
                    <a:p>
                      <a:pPr marL="73025">
                        <a:lnSpc>
                          <a:spcPts val="720"/>
                        </a:lnSpc>
                        <a:spcBef>
                          <a:spcPts val="130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</a:t>
                      </a:r>
                      <a:r>
                        <a:rPr sz="6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Pessoa();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 marR="572770">
                        <a:lnSpc>
                          <a:spcPts val="720"/>
                        </a:lnSpc>
                        <a:spcBef>
                          <a:spcPts val="25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String informeNome();  public int</a:t>
                      </a:r>
                      <a:r>
                        <a:rPr sz="6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informeIdade();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242050" y="111586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2050" y="1206964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42050" y="1298069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6531" y="1629813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6531" y="1720918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16531" y="1812015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7908" y="1903112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7908" y="1994210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47908" y="2085307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6046" y="2267508"/>
            <a:ext cx="22860" cy="0"/>
          </a:xfrm>
          <a:custGeom>
            <a:avLst/>
            <a:gdLst/>
            <a:ahLst/>
            <a:cxnLst/>
            <a:rect l="l" t="t" r="r" b="b"/>
            <a:pathLst>
              <a:path w="22860">
                <a:moveTo>
                  <a:pt x="0" y="0"/>
                </a:moveTo>
                <a:lnTo>
                  <a:pt x="227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953106" y="872304"/>
          <a:ext cx="2359660" cy="1450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5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00" b="1" spc="-5" dirty="0">
                          <a:latin typeface="LM Sans 10"/>
                          <a:cs typeface="LM Sans 10"/>
                        </a:rPr>
                        <a:t>Aluno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984250" algn="just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protected float nota</a:t>
                      </a:r>
                      <a:r>
                        <a:rPr sz="600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1;  protected float nota</a:t>
                      </a:r>
                      <a:r>
                        <a:rPr sz="600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2;  protected float nota</a:t>
                      </a:r>
                      <a:r>
                        <a:rPr sz="600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3;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2920" marR="65405" indent="-4305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Aluno(String vNome, </a:t>
                      </a:r>
                      <a:r>
                        <a:rPr sz="600" spc="-10" dirty="0">
                          <a:latin typeface="LM Sans 10"/>
                          <a:cs typeface="LM Sans 10"/>
                        </a:rPr>
                        <a:t>char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vSexo, int vIdade,  float vn1, float vn2, float</a:t>
                      </a:r>
                      <a:r>
                        <a:rPr sz="600" spc="-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vn3);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>
                        <a:lnSpc>
                          <a:spcPts val="715"/>
                        </a:lnSpc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informeNota</a:t>
                      </a:r>
                      <a:r>
                        <a:rPr sz="600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1();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>
                        <a:lnSpc>
                          <a:spcPts val="715"/>
                        </a:lnSpc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informeNota</a:t>
                      </a:r>
                      <a:r>
                        <a:rPr sz="600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2();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>
                        <a:lnSpc>
                          <a:spcPts val="715"/>
                        </a:lnSpc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informeNota</a:t>
                      </a:r>
                      <a:r>
                        <a:rPr sz="600" spc="-3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3();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 marR="616585" algn="just">
                        <a:lnSpc>
                          <a:spcPts val="720"/>
                        </a:lnSpc>
                        <a:spcBef>
                          <a:spcPts val="25"/>
                        </a:spcBef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recebaValorNota 1(float v);  public recebaValorNota 2(float v);  public recebaValorNota 3(float v);  public float</a:t>
                      </a:r>
                      <a:r>
                        <a:rPr sz="600" spc="-15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fornecaMedia();</a:t>
                      </a:r>
                      <a:endParaRPr sz="600">
                        <a:latin typeface="LM Sans 10"/>
                        <a:cs typeface="LM Sans 10"/>
                      </a:endParaRPr>
                    </a:p>
                    <a:p>
                      <a:pPr marL="73025" algn="just">
                        <a:lnSpc>
                          <a:spcPts val="685"/>
                        </a:lnSpc>
                      </a:pPr>
                      <a:r>
                        <a:rPr sz="600" spc="-5" dirty="0">
                          <a:latin typeface="LM Sans 10"/>
                          <a:cs typeface="LM Sans 10"/>
                        </a:rPr>
                        <a:t>public </a:t>
                      </a:r>
                      <a:r>
                        <a:rPr sz="600" dirty="0">
                          <a:latin typeface="LM Sans 10"/>
                          <a:cs typeface="LM Sans 10"/>
                        </a:rPr>
                        <a:t>boolean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foi Aprovado(float</a:t>
                      </a:r>
                      <a:r>
                        <a:rPr sz="600" spc="10" dirty="0">
                          <a:latin typeface="LM Sans 10"/>
                          <a:cs typeface="LM Sans 10"/>
                        </a:rPr>
                        <a:t> </a:t>
                      </a:r>
                      <a:r>
                        <a:rPr sz="600" spc="-5" dirty="0">
                          <a:latin typeface="LM Sans 10"/>
                          <a:cs typeface="LM Sans 10"/>
                        </a:rPr>
                        <a:t>criterio);</a:t>
                      </a:r>
                      <a:endParaRPr sz="600">
                        <a:latin typeface="LM Sans 10"/>
                        <a:cs typeface="LM Sans 10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2776714" y="2348592"/>
            <a:ext cx="1301115" cy="869315"/>
            <a:chOff x="2776714" y="2348592"/>
            <a:chExt cx="1301115" cy="869315"/>
          </a:xfrm>
        </p:grpSpPr>
        <p:sp>
          <p:nvSpPr>
            <p:cNvPr id="22" name="object 22"/>
            <p:cNvSpPr/>
            <p:nvPr/>
          </p:nvSpPr>
          <p:spPr>
            <a:xfrm>
              <a:off x="2779245" y="2351123"/>
              <a:ext cx="1296035" cy="864235"/>
            </a:xfrm>
            <a:custGeom>
              <a:avLst/>
              <a:gdLst/>
              <a:ahLst/>
              <a:cxnLst/>
              <a:rect l="l" t="t" r="r" b="b"/>
              <a:pathLst>
                <a:path w="1296035" h="864235">
                  <a:moveTo>
                    <a:pt x="648014" y="0"/>
                  </a:moveTo>
                  <a:lnTo>
                    <a:pt x="592101" y="1585"/>
                  </a:lnTo>
                  <a:lnTo>
                    <a:pt x="537508" y="6256"/>
                  </a:lnTo>
                  <a:lnTo>
                    <a:pt x="484430" y="13882"/>
                  </a:lnTo>
                  <a:lnTo>
                    <a:pt x="433062" y="24334"/>
                  </a:lnTo>
                  <a:lnTo>
                    <a:pt x="383599" y="37481"/>
                  </a:lnTo>
                  <a:lnTo>
                    <a:pt x="336235" y="53195"/>
                  </a:lnTo>
                  <a:lnTo>
                    <a:pt x="291164" y="71346"/>
                  </a:lnTo>
                  <a:lnTo>
                    <a:pt x="248581" y="91803"/>
                  </a:lnTo>
                  <a:lnTo>
                    <a:pt x="208680" y="114438"/>
                  </a:lnTo>
                  <a:lnTo>
                    <a:pt x="171657" y="139120"/>
                  </a:lnTo>
                  <a:lnTo>
                    <a:pt x="137705" y="165720"/>
                  </a:lnTo>
                  <a:lnTo>
                    <a:pt x="107018" y="194109"/>
                  </a:lnTo>
                  <a:lnTo>
                    <a:pt x="79793" y="224156"/>
                  </a:lnTo>
                  <a:lnTo>
                    <a:pt x="56222" y="255732"/>
                  </a:lnTo>
                  <a:lnTo>
                    <a:pt x="36500" y="288708"/>
                  </a:lnTo>
                  <a:lnTo>
                    <a:pt x="9384" y="358338"/>
                  </a:lnTo>
                  <a:lnTo>
                    <a:pt x="0" y="432009"/>
                  </a:lnTo>
                  <a:lnTo>
                    <a:pt x="2378" y="469285"/>
                  </a:lnTo>
                  <a:lnTo>
                    <a:pt x="20823" y="541065"/>
                  </a:lnTo>
                  <a:lnTo>
                    <a:pt x="56222" y="608286"/>
                  </a:lnTo>
                  <a:lnTo>
                    <a:pt x="79793" y="639862"/>
                  </a:lnTo>
                  <a:lnTo>
                    <a:pt x="107018" y="669909"/>
                  </a:lnTo>
                  <a:lnTo>
                    <a:pt x="137705" y="698298"/>
                  </a:lnTo>
                  <a:lnTo>
                    <a:pt x="171657" y="724898"/>
                  </a:lnTo>
                  <a:lnTo>
                    <a:pt x="208680" y="749581"/>
                  </a:lnTo>
                  <a:lnTo>
                    <a:pt x="248581" y="772215"/>
                  </a:lnTo>
                  <a:lnTo>
                    <a:pt x="291164" y="792673"/>
                  </a:lnTo>
                  <a:lnTo>
                    <a:pt x="336235" y="810823"/>
                  </a:lnTo>
                  <a:lnTo>
                    <a:pt x="383599" y="826537"/>
                  </a:lnTo>
                  <a:lnTo>
                    <a:pt x="433062" y="839685"/>
                  </a:lnTo>
                  <a:lnTo>
                    <a:pt x="484430" y="850136"/>
                  </a:lnTo>
                  <a:lnTo>
                    <a:pt x="537508" y="857762"/>
                  </a:lnTo>
                  <a:lnTo>
                    <a:pt x="592101" y="862433"/>
                  </a:lnTo>
                  <a:lnTo>
                    <a:pt x="648014" y="864019"/>
                  </a:lnTo>
                  <a:lnTo>
                    <a:pt x="703928" y="862433"/>
                  </a:lnTo>
                  <a:lnTo>
                    <a:pt x="758521" y="857762"/>
                  </a:lnTo>
                  <a:lnTo>
                    <a:pt x="811599" y="850136"/>
                  </a:lnTo>
                  <a:lnTo>
                    <a:pt x="862967" y="839685"/>
                  </a:lnTo>
                  <a:lnTo>
                    <a:pt x="912430" y="826537"/>
                  </a:lnTo>
                  <a:lnTo>
                    <a:pt x="959794" y="810823"/>
                  </a:lnTo>
                  <a:lnTo>
                    <a:pt x="1004865" y="792673"/>
                  </a:lnTo>
                  <a:lnTo>
                    <a:pt x="1047448" y="772215"/>
                  </a:lnTo>
                  <a:lnTo>
                    <a:pt x="1087348" y="749581"/>
                  </a:lnTo>
                  <a:lnTo>
                    <a:pt x="1124372" y="724898"/>
                  </a:lnTo>
                  <a:lnTo>
                    <a:pt x="1158324" y="698298"/>
                  </a:lnTo>
                  <a:lnTo>
                    <a:pt x="1189010" y="669909"/>
                  </a:lnTo>
                  <a:lnTo>
                    <a:pt x="1216236" y="639862"/>
                  </a:lnTo>
                  <a:lnTo>
                    <a:pt x="1239807" y="608286"/>
                  </a:lnTo>
                  <a:lnTo>
                    <a:pt x="1259528" y="575311"/>
                  </a:lnTo>
                  <a:lnTo>
                    <a:pt x="1286645" y="505680"/>
                  </a:lnTo>
                  <a:lnTo>
                    <a:pt x="1296029" y="432009"/>
                  </a:lnTo>
                  <a:lnTo>
                    <a:pt x="1293651" y="394733"/>
                  </a:lnTo>
                  <a:lnTo>
                    <a:pt x="1275206" y="322953"/>
                  </a:lnTo>
                  <a:lnTo>
                    <a:pt x="1239807" y="255732"/>
                  </a:lnTo>
                  <a:lnTo>
                    <a:pt x="1216236" y="224156"/>
                  </a:lnTo>
                  <a:lnTo>
                    <a:pt x="1189010" y="194109"/>
                  </a:lnTo>
                  <a:lnTo>
                    <a:pt x="1158324" y="165720"/>
                  </a:lnTo>
                  <a:lnTo>
                    <a:pt x="1124372" y="139120"/>
                  </a:lnTo>
                  <a:lnTo>
                    <a:pt x="1087348" y="114438"/>
                  </a:lnTo>
                  <a:lnTo>
                    <a:pt x="1047448" y="91803"/>
                  </a:lnTo>
                  <a:lnTo>
                    <a:pt x="1004865" y="71346"/>
                  </a:lnTo>
                  <a:lnTo>
                    <a:pt x="959794" y="53195"/>
                  </a:lnTo>
                  <a:lnTo>
                    <a:pt x="912430" y="37481"/>
                  </a:lnTo>
                  <a:lnTo>
                    <a:pt x="862967" y="24334"/>
                  </a:lnTo>
                  <a:lnTo>
                    <a:pt x="811599" y="13882"/>
                  </a:lnTo>
                  <a:lnTo>
                    <a:pt x="758521" y="6256"/>
                  </a:lnTo>
                  <a:lnTo>
                    <a:pt x="703928" y="1585"/>
                  </a:lnTo>
                  <a:lnTo>
                    <a:pt x="648014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9245" y="2351123"/>
              <a:ext cx="1296035" cy="864235"/>
            </a:xfrm>
            <a:custGeom>
              <a:avLst/>
              <a:gdLst/>
              <a:ahLst/>
              <a:cxnLst/>
              <a:rect l="l" t="t" r="r" b="b"/>
              <a:pathLst>
                <a:path w="1296035" h="864235">
                  <a:moveTo>
                    <a:pt x="1296029" y="432009"/>
                  </a:moveTo>
                  <a:lnTo>
                    <a:pt x="1286645" y="358338"/>
                  </a:lnTo>
                  <a:lnTo>
                    <a:pt x="1259528" y="288708"/>
                  </a:lnTo>
                  <a:lnTo>
                    <a:pt x="1239807" y="255732"/>
                  </a:lnTo>
                  <a:lnTo>
                    <a:pt x="1216236" y="224156"/>
                  </a:lnTo>
                  <a:lnTo>
                    <a:pt x="1189010" y="194109"/>
                  </a:lnTo>
                  <a:lnTo>
                    <a:pt x="1158324" y="165720"/>
                  </a:lnTo>
                  <a:lnTo>
                    <a:pt x="1124372" y="139120"/>
                  </a:lnTo>
                  <a:lnTo>
                    <a:pt x="1087348" y="114438"/>
                  </a:lnTo>
                  <a:lnTo>
                    <a:pt x="1047448" y="91803"/>
                  </a:lnTo>
                  <a:lnTo>
                    <a:pt x="1004865" y="71346"/>
                  </a:lnTo>
                  <a:lnTo>
                    <a:pt x="959794" y="53195"/>
                  </a:lnTo>
                  <a:lnTo>
                    <a:pt x="912430" y="37481"/>
                  </a:lnTo>
                  <a:lnTo>
                    <a:pt x="862967" y="24334"/>
                  </a:lnTo>
                  <a:lnTo>
                    <a:pt x="811599" y="13882"/>
                  </a:lnTo>
                  <a:lnTo>
                    <a:pt x="758521" y="6256"/>
                  </a:lnTo>
                  <a:lnTo>
                    <a:pt x="703928" y="1585"/>
                  </a:lnTo>
                  <a:lnTo>
                    <a:pt x="648014" y="0"/>
                  </a:lnTo>
                  <a:lnTo>
                    <a:pt x="592101" y="1585"/>
                  </a:lnTo>
                  <a:lnTo>
                    <a:pt x="537508" y="6256"/>
                  </a:lnTo>
                  <a:lnTo>
                    <a:pt x="484430" y="13882"/>
                  </a:lnTo>
                  <a:lnTo>
                    <a:pt x="433062" y="24334"/>
                  </a:lnTo>
                  <a:lnTo>
                    <a:pt x="383599" y="37481"/>
                  </a:lnTo>
                  <a:lnTo>
                    <a:pt x="336235" y="53195"/>
                  </a:lnTo>
                  <a:lnTo>
                    <a:pt x="291164" y="71346"/>
                  </a:lnTo>
                  <a:lnTo>
                    <a:pt x="248581" y="91803"/>
                  </a:lnTo>
                  <a:lnTo>
                    <a:pt x="208680" y="114438"/>
                  </a:lnTo>
                  <a:lnTo>
                    <a:pt x="171657" y="139120"/>
                  </a:lnTo>
                  <a:lnTo>
                    <a:pt x="137705" y="165720"/>
                  </a:lnTo>
                  <a:lnTo>
                    <a:pt x="107018" y="194109"/>
                  </a:lnTo>
                  <a:lnTo>
                    <a:pt x="79793" y="224156"/>
                  </a:lnTo>
                  <a:lnTo>
                    <a:pt x="56222" y="255732"/>
                  </a:lnTo>
                  <a:lnTo>
                    <a:pt x="36500" y="288708"/>
                  </a:lnTo>
                  <a:lnTo>
                    <a:pt x="9384" y="358338"/>
                  </a:lnTo>
                  <a:lnTo>
                    <a:pt x="0" y="432009"/>
                  </a:lnTo>
                  <a:lnTo>
                    <a:pt x="2378" y="469285"/>
                  </a:lnTo>
                  <a:lnTo>
                    <a:pt x="20823" y="541065"/>
                  </a:lnTo>
                  <a:lnTo>
                    <a:pt x="56222" y="608286"/>
                  </a:lnTo>
                  <a:lnTo>
                    <a:pt x="79793" y="639862"/>
                  </a:lnTo>
                  <a:lnTo>
                    <a:pt x="107018" y="669909"/>
                  </a:lnTo>
                  <a:lnTo>
                    <a:pt x="137705" y="698298"/>
                  </a:lnTo>
                  <a:lnTo>
                    <a:pt x="171657" y="724898"/>
                  </a:lnTo>
                  <a:lnTo>
                    <a:pt x="208680" y="749581"/>
                  </a:lnTo>
                  <a:lnTo>
                    <a:pt x="248581" y="772215"/>
                  </a:lnTo>
                  <a:lnTo>
                    <a:pt x="291164" y="792673"/>
                  </a:lnTo>
                  <a:lnTo>
                    <a:pt x="336235" y="810823"/>
                  </a:lnTo>
                  <a:lnTo>
                    <a:pt x="383599" y="826537"/>
                  </a:lnTo>
                  <a:lnTo>
                    <a:pt x="433062" y="839685"/>
                  </a:lnTo>
                  <a:lnTo>
                    <a:pt x="484430" y="850136"/>
                  </a:lnTo>
                  <a:lnTo>
                    <a:pt x="537508" y="857762"/>
                  </a:lnTo>
                  <a:lnTo>
                    <a:pt x="592101" y="862433"/>
                  </a:lnTo>
                  <a:lnTo>
                    <a:pt x="648014" y="864019"/>
                  </a:lnTo>
                  <a:lnTo>
                    <a:pt x="703928" y="862433"/>
                  </a:lnTo>
                  <a:lnTo>
                    <a:pt x="758521" y="857762"/>
                  </a:lnTo>
                  <a:lnTo>
                    <a:pt x="811599" y="850136"/>
                  </a:lnTo>
                  <a:lnTo>
                    <a:pt x="862967" y="839685"/>
                  </a:lnTo>
                  <a:lnTo>
                    <a:pt x="912430" y="826537"/>
                  </a:lnTo>
                  <a:lnTo>
                    <a:pt x="959794" y="810823"/>
                  </a:lnTo>
                  <a:lnTo>
                    <a:pt x="1004865" y="792673"/>
                  </a:lnTo>
                  <a:lnTo>
                    <a:pt x="1047448" y="772215"/>
                  </a:lnTo>
                  <a:lnTo>
                    <a:pt x="1087348" y="749581"/>
                  </a:lnTo>
                  <a:lnTo>
                    <a:pt x="1124372" y="724898"/>
                  </a:lnTo>
                  <a:lnTo>
                    <a:pt x="1158324" y="698298"/>
                  </a:lnTo>
                  <a:lnTo>
                    <a:pt x="1189010" y="669909"/>
                  </a:lnTo>
                  <a:lnTo>
                    <a:pt x="1216236" y="639862"/>
                  </a:lnTo>
                  <a:lnTo>
                    <a:pt x="1239807" y="608286"/>
                  </a:lnTo>
                  <a:lnTo>
                    <a:pt x="1259528" y="575311"/>
                  </a:lnTo>
                  <a:lnTo>
                    <a:pt x="1286645" y="505680"/>
                  </a:lnTo>
                  <a:lnTo>
                    <a:pt x="1296029" y="432009"/>
                  </a:lnTo>
                  <a:close/>
                </a:path>
                <a:path w="1296035" h="864235">
                  <a:moveTo>
                    <a:pt x="172805" y="237606"/>
                  </a:moveTo>
                  <a:lnTo>
                    <a:pt x="172805" y="388809"/>
                  </a:lnTo>
                  <a:lnTo>
                    <a:pt x="432010" y="388809"/>
                  </a:lnTo>
                  <a:lnTo>
                    <a:pt x="432010" y="237606"/>
                  </a:lnTo>
                  <a:lnTo>
                    <a:pt x="172805" y="237606"/>
                  </a:lnTo>
                  <a:close/>
                </a:path>
                <a:path w="1296035" h="864235">
                  <a:moveTo>
                    <a:pt x="518411" y="237606"/>
                  </a:moveTo>
                  <a:lnTo>
                    <a:pt x="518411" y="388809"/>
                  </a:lnTo>
                  <a:lnTo>
                    <a:pt x="777618" y="388809"/>
                  </a:lnTo>
                  <a:lnTo>
                    <a:pt x="777618" y="237606"/>
                  </a:lnTo>
                  <a:lnTo>
                    <a:pt x="518411" y="237606"/>
                  </a:lnTo>
                  <a:close/>
                </a:path>
                <a:path w="1296035" h="864235">
                  <a:moveTo>
                    <a:pt x="864019" y="237606"/>
                  </a:moveTo>
                  <a:lnTo>
                    <a:pt x="864019" y="388809"/>
                  </a:lnTo>
                  <a:lnTo>
                    <a:pt x="1123224" y="388809"/>
                  </a:lnTo>
                  <a:lnTo>
                    <a:pt x="1123224" y="237606"/>
                  </a:lnTo>
                  <a:lnTo>
                    <a:pt x="864019" y="237606"/>
                  </a:lnTo>
                  <a:close/>
                </a:path>
                <a:path w="1296035" h="864235">
                  <a:moveTo>
                    <a:pt x="172805" y="518413"/>
                  </a:moveTo>
                  <a:lnTo>
                    <a:pt x="172805" y="669616"/>
                  </a:lnTo>
                  <a:lnTo>
                    <a:pt x="432010" y="669616"/>
                  </a:lnTo>
                  <a:lnTo>
                    <a:pt x="432010" y="518413"/>
                  </a:lnTo>
                  <a:lnTo>
                    <a:pt x="172805" y="51841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28139" y="283879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49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7656" y="2869537"/>
              <a:ext cx="259715" cy="151765"/>
            </a:xfrm>
            <a:custGeom>
              <a:avLst/>
              <a:gdLst/>
              <a:ahLst/>
              <a:cxnLst/>
              <a:rect l="l" t="t" r="r" b="b"/>
              <a:pathLst>
                <a:path w="259714" h="151764">
                  <a:moveTo>
                    <a:pt x="0" y="0"/>
                  </a:moveTo>
                  <a:lnTo>
                    <a:pt x="0" y="151202"/>
                  </a:lnTo>
                  <a:lnTo>
                    <a:pt x="259206" y="151202"/>
                  </a:lnTo>
                  <a:lnTo>
                    <a:pt x="259206" y="0"/>
                  </a:lnTo>
                  <a:lnTo>
                    <a:pt x="0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3744" y="283879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49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43264" y="2869537"/>
              <a:ext cx="259715" cy="151765"/>
            </a:xfrm>
            <a:custGeom>
              <a:avLst/>
              <a:gdLst/>
              <a:ahLst/>
              <a:cxnLst/>
              <a:rect l="l" t="t" r="r" b="b"/>
              <a:pathLst>
                <a:path w="259714" h="151764">
                  <a:moveTo>
                    <a:pt x="0" y="0"/>
                  </a:moveTo>
                  <a:lnTo>
                    <a:pt x="0" y="151202"/>
                  </a:lnTo>
                  <a:lnTo>
                    <a:pt x="259205" y="151202"/>
                  </a:lnTo>
                  <a:lnTo>
                    <a:pt x="259205" y="0"/>
                  </a:lnTo>
                  <a:lnTo>
                    <a:pt x="0" y="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9349" y="283879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49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955975" y="2463680"/>
            <a:ext cx="942975" cy="40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  <a:tabLst>
                <a:tab pos="379730" algn="l"/>
                <a:tab pos="742315" algn="l"/>
              </a:tabLst>
            </a:pPr>
            <a:r>
              <a:rPr sz="650" dirty="0">
                <a:latin typeface="LM Sans 10"/>
                <a:cs typeface="LM Sans 10"/>
              </a:rPr>
              <a:t>nome	idade	sexo</a:t>
            </a:r>
            <a:endParaRPr sz="65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6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650" dirty="0">
                <a:latin typeface="LM Sans 10"/>
                <a:cs typeface="LM Sans 10"/>
              </a:rPr>
              <a:t>nota 1 nota 2 nota</a:t>
            </a:r>
            <a:r>
              <a:rPr sz="650" spc="125" dirty="0">
                <a:latin typeface="LM Sans 10"/>
                <a:cs typeface="LM Sans 10"/>
              </a:rPr>
              <a:t> </a:t>
            </a:r>
            <a:r>
              <a:rPr sz="650" dirty="0">
                <a:latin typeface="LM Sans 10"/>
                <a:cs typeface="LM Sans 10"/>
              </a:rPr>
              <a:t>3</a:t>
            </a:r>
            <a:endParaRPr sz="65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E455C14C-533C-4FD6-8341-63381744B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2753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 </a:t>
            </a:r>
            <a:r>
              <a:rPr spc="15" dirty="0"/>
              <a:t>–</a:t>
            </a:r>
            <a:r>
              <a:rPr spc="150" dirty="0"/>
              <a:t> </a:t>
            </a:r>
            <a:r>
              <a:rPr spc="15" dirty="0"/>
              <a:t>exemplo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163" y="747356"/>
            <a:ext cx="35560" cy="2125980"/>
            <a:chOff x="65163" y="747356"/>
            <a:chExt cx="35560" cy="2125980"/>
          </a:xfrm>
        </p:grpSpPr>
        <p:sp>
          <p:nvSpPr>
            <p:cNvPr id="4" name="object 4"/>
            <p:cNvSpPr/>
            <p:nvPr/>
          </p:nvSpPr>
          <p:spPr>
            <a:xfrm>
              <a:off x="67691" y="74735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056" y="74735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91" y="83592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056" y="83592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91" y="92449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056" y="92449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91" y="101305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056" y="101305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91" y="110162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56" y="110162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91" y="119019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56" y="119019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91" y="127876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56" y="127876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1" y="136733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56" y="136733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691" y="145590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56" y="1455902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691" y="15444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56" y="154445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691" y="163302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56" y="163302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691" y="172159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56" y="172159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91" y="181016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56" y="181016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91" y="18987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56" y="1898739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91" y="198730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56" y="198730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691" y="207587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56" y="2075878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91" y="216443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056" y="216443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691" y="225300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056" y="225300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691" y="234157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056" y="234157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691" y="243014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056" y="2430145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7691" y="251871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8056" y="251871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91" y="26072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056" y="2607284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691" y="269584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8056" y="269584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691" y="278441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8056" y="2784411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sz="half" idx="2"/>
          </p:nvPr>
        </p:nvSpPr>
        <p:spPr>
          <a:xfrm>
            <a:off x="178267" y="897869"/>
            <a:ext cx="3803181" cy="18126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35" dirty="0" err="1"/>
              <a:t>class</a:t>
            </a:r>
            <a:r>
              <a:rPr lang="pt-BR" spc="35" dirty="0"/>
              <a:t> </a:t>
            </a:r>
            <a:r>
              <a:rPr lang="pt-BR" spc="35" dirty="0">
                <a:solidFill>
                  <a:srgbClr val="0000FF"/>
                </a:solidFill>
              </a:rPr>
              <a:t>Aluno </a:t>
            </a:r>
            <a:r>
              <a:rPr lang="pt-BR" spc="35" dirty="0"/>
              <a:t>: </a:t>
            </a:r>
            <a:r>
              <a:rPr lang="pt-BR" spc="35" dirty="0" err="1"/>
              <a:t>public</a:t>
            </a:r>
            <a:r>
              <a:rPr lang="pt-BR" spc="35" dirty="0"/>
              <a:t> </a:t>
            </a:r>
            <a:r>
              <a:rPr lang="pt-BR" spc="35" dirty="0">
                <a:solidFill>
                  <a:srgbClr val="0000FF"/>
                </a:solidFill>
              </a:rPr>
              <a:t>Pessoa</a:t>
            </a:r>
            <a:r>
              <a:rPr lang="pt-BR" spc="35" dirty="0"/>
              <a:t>{</a:t>
            </a:r>
            <a:endParaRPr lang="pt-BR" spc="40" dirty="0"/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40" dirty="0" err="1"/>
              <a:t>protected</a:t>
            </a:r>
            <a:r>
              <a:rPr lang="pt-BR" spc="40" dirty="0"/>
              <a:t>:</a:t>
            </a: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40" dirty="0"/>
              <a:t>    </a:t>
            </a:r>
            <a:r>
              <a:rPr lang="pt-BR" spc="40" dirty="0" err="1"/>
              <a:t>float</a:t>
            </a:r>
            <a:r>
              <a:rPr lang="pt-BR" spc="40" dirty="0"/>
              <a:t> </a:t>
            </a:r>
            <a:r>
              <a:rPr lang="pt-BR" spc="40" dirty="0">
                <a:solidFill>
                  <a:srgbClr val="0000FF"/>
                </a:solidFill>
              </a:rPr>
              <a:t>nota_ </a:t>
            </a:r>
            <a:r>
              <a:rPr lang="pt-BR" spc="-5" dirty="0">
                <a:solidFill>
                  <a:srgbClr val="0000FF"/>
                </a:solidFill>
              </a:rPr>
              <a:t>1</a:t>
            </a:r>
            <a:r>
              <a:rPr lang="pt-BR" spc="-5" dirty="0">
                <a:solidFill>
                  <a:srgbClr val="000000"/>
                </a:solidFill>
              </a:rPr>
              <a:t>;  </a:t>
            </a:r>
            <a:endParaRPr lang="pt-BR" spc="40" dirty="0"/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40" dirty="0"/>
              <a:t>    </a:t>
            </a:r>
            <a:r>
              <a:rPr spc="40" dirty="0"/>
              <a:t>float</a:t>
            </a:r>
            <a:r>
              <a:rPr lang="pt-BR" spc="40" dirty="0"/>
              <a:t> </a:t>
            </a:r>
            <a:r>
              <a:rPr spc="40" dirty="0">
                <a:solidFill>
                  <a:srgbClr val="0000FF"/>
                </a:solidFill>
              </a:rPr>
              <a:t>nota_ </a:t>
            </a:r>
            <a:r>
              <a:rPr spc="-5" dirty="0">
                <a:solidFill>
                  <a:srgbClr val="0000FF"/>
                </a:solidFill>
              </a:rPr>
              <a:t>2</a:t>
            </a:r>
            <a:r>
              <a:rPr spc="-5" dirty="0">
                <a:solidFill>
                  <a:srgbClr val="000000"/>
                </a:solidFill>
              </a:rPr>
              <a:t>;  </a:t>
            </a:r>
            <a:endParaRPr lang="pt-BR" spc="40" dirty="0"/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40" dirty="0"/>
              <a:t>    </a:t>
            </a:r>
            <a:r>
              <a:rPr spc="40" dirty="0"/>
              <a:t>float</a:t>
            </a:r>
            <a:r>
              <a:rPr lang="pt-BR" spc="40" dirty="0"/>
              <a:t> </a:t>
            </a:r>
            <a:r>
              <a:rPr spc="40" dirty="0">
                <a:solidFill>
                  <a:srgbClr val="0000FF"/>
                </a:solidFill>
              </a:rPr>
              <a:t>nota_ </a:t>
            </a:r>
            <a:r>
              <a:rPr spc="-5" dirty="0">
                <a:solidFill>
                  <a:srgbClr val="0000FF"/>
                </a:solidFill>
              </a:rPr>
              <a:t>3</a:t>
            </a:r>
            <a:r>
              <a:rPr spc="-5" dirty="0">
                <a:solidFill>
                  <a:srgbClr val="000000"/>
                </a:solidFill>
              </a:rPr>
              <a:t>;</a:t>
            </a:r>
            <a:endParaRPr lang="pt-BR" spc="-5" dirty="0">
              <a:solidFill>
                <a:srgbClr val="000000"/>
              </a:solidFill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endParaRPr lang="pt-BR" spc="-5" dirty="0">
              <a:solidFill>
                <a:srgbClr val="000000"/>
              </a:solidFill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40" dirty="0" err="1"/>
              <a:t>public</a:t>
            </a:r>
            <a:r>
              <a:rPr lang="pt-BR" spc="40" dirty="0"/>
              <a:t>:</a:t>
            </a:r>
            <a:endParaRPr lang="pt-BR" spc="-5" dirty="0">
              <a:solidFill>
                <a:srgbClr val="000000"/>
              </a:solidFill>
            </a:endParaRPr>
          </a:p>
          <a:p>
            <a:pPr marL="15240" marR="5080">
              <a:lnSpc>
                <a:spcPts val="700"/>
              </a:lnSpc>
              <a:spcBef>
                <a:spcPts val="135"/>
              </a:spcBef>
            </a:pPr>
            <a:r>
              <a:rPr lang="pt-BR" spc="30" dirty="0">
                <a:solidFill>
                  <a:srgbClr val="0000FF"/>
                </a:solidFill>
              </a:rPr>
              <a:t>    </a:t>
            </a:r>
            <a:r>
              <a:rPr spc="30" dirty="0" err="1">
                <a:solidFill>
                  <a:srgbClr val="0000FF"/>
                </a:solidFill>
              </a:rPr>
              <a:t>Aluno</a:t>
            </a:r>
            <a:r>
              <a:rPr spc="30" dirty="0">
                <a:solidFill>
                  <a:srgbClr val="000000"/>
                </a:solidFill>
              </a:rPr>
              <a:t>(</a:t>
            </a:r>
            <a:r>
              <a:rPr lang="pt-BR" spc="30" dirty="0">
                <a:solidFill>
                  <a:srgbClr val="0000FF"/>
                </a:solidFill>
              </a:rPr>
              <a:t>s</a:t>
            </a:r>
            <a:r>
              <a:rPr spc="30" dirty="0" err="1">
                <a:solidFill>
                  <a:srgbClr val="0000FF"/>
                </a:solidFill>
              </a:rPr>
              <a:t>tring</a:t>
            </a:r>
            <a:r>
              <a:rPr lang="pt-BR" spc="30" dirty="0">
                <a:solidFill>
                  <a:srgbClr val="0000FF"/>
                </a:solidFill>
              </a:rPr>
              <a:t> </a:t>
            </a:r>
            <a:r>
              <a:rPr spc="30" dirty="0" err="1">
                <a:solidFill>
                  <a:srgbClr val="0000FF"/>
                </a:solidFill>
              </a:rPr>
              <a:t>vNome</a:t>
            </a:r>
            <a:r>
              <a:rPr spc="30" dirty="0">
                <a:solidFill>
                  <a:srgbClr val="000000"/>
                </a:solidFill>
              </a:rPr>
              <a:t>,</a:t>
            </a:r>
            <a:r>
              <a:rPr lang="pt-BR" spc="30" dirty="0">
                <a:solidFill>
                  <a:srgbClr val="000000"/>
                </a:solidFill>
              </a:rPr>
              <a:t> </a:t>
            </a:r>
            <a:r>
              <a:rPr spc="30" dirty="0"/>
              <a:t>char</a:t>
            </a:r>
            <a:r>
              <a:rPr lang="pt-BR" spc="30" dirty="0"/>
              <a:t> </a:t>
            </a:r>
            <a:r>
              <a:rPr spc="30" dirty="0" err="1">
                <a:solidFill>
                  <a:srgbClr val="0000FF"/>
                </a:solidFill>
              </a:rPr>
              <a:t>vSexo</a:t>
            </a:r>
            <a:r>
              <a:rPr spc="30" dirty="0">
                <a:solidFill>
                  <a:srgbClr val="000000"/>
                </a:solidFill>
              </a:rPr>
              <a:t>,</a:t>
            </a:r>
            <a:r>
              <a:rPr lang="pt-BR" spc="30" dirty="0">
                <a:solidFill>
                  <a:srgbClr val="000000"/>
                </a:solidFill>
              </a:rPr>
              <a:t> </a:t>
            </a:r>
            <a:r>
              <a:rPr spc="25" dirty="0"/>
              <a:t>int</a:t>
            </a:r>
            <a:r>
              <a:rPr lang="pt-BR" spc="25" dirty="0"/>
              <a:t> </a:t>
            </a:r>
            <a:r>
              <a:rPr spc="25" dirty="0" err="1">
                <a:solidFill>
                  <a:srgbClr val="0000FF"/>
                </a:solidFill>
              </a:rPr>
              <a:t>vIdade</a:t>
            </a:r>
            <a:r>
              <a:rPr spc="25" dirty="0">
                <a:solidFill>
                  <a:srgbClr val="000000"/>
                </a:solidFill>
              </a:rPr>
              <a:t>,</a:t>
            </a:r>
            <a:r>
              <a:rPr lang="pt-BR" spc="25" dirty="0">
                <a:solidFill>
                  <a:srgbClr val="000000"/>
                </a:solidFill>
              </a:rPr>
              <a:t> </a:t>
            </a:r>
            <a:r>
              <a:rPr spc="25" dirty="0"/>
              <a:t>float</a:t>
            </a:r>
            <a:r>
              <a:rPr lang="pt-BR" spc="25" dirty="0"/>
              <a:t> </a:t>
            </a:r>
            <a:r>
              <a:rPr spc="25" dirty="0">
                <a:solidFill>
                  <a:srgbClr val="0000FF"/>
                </a:solidFill>
              </a:rPr>
              <a:t>vn1</a:t>
            </a:r>
            <a:r>
              <a:rPr spc="25" dirty="0">
                <a:solidFill>
                  <a:srgbClr val="000000"/>
                </a:solidFill>
              </a:rPr>
              <a:t>,</a:t>
            </a:r>
            <a:r>
              <a:rPr lang="pt-BR" spc="25" dirty="0">
                <a:solidFill>
                  <a:srgbClr val="000000"/>
                </a:solidFill>
              </a:rPr>
              <a:t> </a:t>
            </a:r>
            <a:r>
              <a:rPr spc="25" dirty="0"/>
              <a:t>float</a:t>
            </a:r>
            <a:r>
              <a:rPr lang="pt-BR" spc="25" dirty="0"/>
              <a:t> </a:t>
            </a:r>
            <a:r>
              <a:rPr spc="25" dirty="0">
                <a:solidFill>
                  <a:srgbClr val="0000FF"/>
                </a:solidFill>
              </a:rPr>
              <a:t>vn2</a:t>
            </a:r>
            <a:r>
              <a:rPr spc="25" dirty="0">
                <a:solidFill>
                  <a:srgbClr val="000000"/>
                </a:solidFill>
              </a:rPr>
              <a:t>,</a:t>
            </a:r>
            <a:r>
              <a:rPr lang="pt-BR" spc="25" dirty="0">
                <a:solidFill>
                  <a:srgbClr val="000000"/>
                </a:solidFill>
              </a:rPr>
              <a:t> </a:t>
            </a:r>
            <a:r>
              <a:rPr spc="25" dirty="0"/>
              <a:t>float</a:t>
            </a:r>
            <a:r>
              <a:rPr lang="pt-BR" spc="25" dirty="0"/>
              <a:t> </a:t>
            </a:r>
            <a:r>
              <a:rPr spc="25" dirty="0">
                <a:solidFill>
                  <a:srgbClr val="0000FF"/>
                </a:solidFill>
              </a:rPr>
              <a:t>vn3</a:t>
            </a:r>
            <a:r>
              <a:rPr spc="25" dirty="0">
                <a:solidFill>
                  <a:srgbClr val="000000"/>
                </a:solidFill>
              </a:rPr>
              <a:t>)</a:t>
            </a:r>
            <a:r>
              <a:rPr lang="pt-BR" spc="114" dirty="0">
                <a:solidFill>
                  <a:srgbClr val="000000"/>
                </a:solidFill>
              </a:rPr>
              <a:t>;</a:t>
            </a:r>
          </a:p>
          <a:p>
            <a:pPr marL="15240">
              <a:lnSpc>
                <a:spcPts val="710"/>
              </a:lnSpc>
            </a:pPr>
            <a:r>
              <a:rPr lang="pt-BR" spc="40" dirty="0"/>
              <a:t>    </a:t>
            </a:r>
            <a:r>
              <a:rPr spc="40" dirty="0"/>
              <a:t>float</a:t>
            </a:r>
            <a:r>
              <a:rPr lang="pt-BR" spc="40" dirty="0"/>
              <a:t> </a:t>
            </a:r>
            <a:r>
              <a:rPr spc="40" dirty="0" err="1">
                <a:solidFill>
                  <a:srgbClr val="0000FF"/>
                </a:solidFill>
              </a:rPr>
              <a:t>informe</a:t>
            </a:r>
            <a:r>
              <a:rPr spc="-265" dirty="0">
                <a:solidFill>
                  <a:srgbClr val="0000FF"/>
                </a:solidFill>
              </a:rPr>
              <a:t> </a:t>
            </a:r>
            <a:r>
              <a:rPr spc="40" dirty="0">
                <a:solidFill>
                  <a:srgbClr val="0000FF"/>
                </a:solidFill>
              </a:rPr>
              <a:t>Nota_</a:t>
            </a:r>
            <a:r>
              <a:rPr spc="-260" dirty="0">
                <a:solidFill>
                  <a:srgbClr val="0000FF"/>
                </a:solidFill>
              </a:rPr>
              <a:t> </a:t>
            </a:r>
            <a:r>
              <a:rPr lang="pt-BR" spc="10" dirty="0">
                <a:solidFill>
                  <a:srgbClr val="0000FF"/>
                </a:solidFill>
              </a:rPr>
              <a:t>1</a:t>
            </a:r>
            <a:r>
              <a:rPr spc="10" dirty="0">
                <a:solidFill>
                  <a:srgbClr val="000000"/>
                </a:solidFill>
              </a:rPr>
              <a:t>()</a:t>
            </a:r>
            <a:r>
              <a:rPr lang="pt-BR" spc="130" dirty="0">
                <a:solidFill>
                  <a:srgbClr val="000000"/>
                </a:solidFill>
              </a:rPr>
              <a:t>;</a:t>
            </a:r>
          </a:p>
          <a:p>
            <a:pPr marL="15240">
              <a:lnSpc>
                <a:spcPts val="710"/>
              </a:lnSpc>
            </a:pPr>
            <a:r>
              <a:rPr lang="pt-BR" spc="40" dirty="0"/>
              <a:t>    </a:t>
            </a:r>
            <a:r>
              <a:rPr lang="pt-BR" spc="40" dirty="0" err="1"/>
              <a:t>float</a:t>
            </a:r>
            <a:r>
              <a:rPr lang="pt-BR" spc="40" dirty="0"/>
              <a:t> </a:t>
            </a:r>
            <a:r>
              <a:rPr lang="pt-BR" spc="40" dirty="0">
                <a:solidFill>
                  <a:srgbClr val="0000FF"/>
                </a:solidFill>
              </a:rPr>
              <a:t>informe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40" dirty="0">
                <a:solidFill>
                  <a:srgbClr val="0000FF"/>
                </a:solidFill>
              </a:rPr>
              <a:t>Nota_</a:t>
            </a:r>
            <a:r>
              <a:rPr lang="pt-BR" spc="-260" dirty="0">
                <a:solidFill>
                  <a:srgbClr val="0000FF"/>
                </a:solidFill>
              </a:rPr>
              <a:t> </a:t>
            </a:r>
            <a:r>
              <a:rPr lang="pt-BR" spc="10" dirty="0">
                <a:solidFill>
                  <a:srgbClr val="0000FF"/>
                </a:solidFill>
              </a:rPr>
              <a:t>2</a:t>
            </a:r>
            <a:r>
              <a:rPr lang="pt-BR" spc="10" dirty="0">
                <a:solidFill>
                  <a:srgbClr val="000000"/>
                </a:solidFill>
              </a:rPr>
              <a:t>()</a:t>
            </a:r>
            <a:r>
              <a:rPr lang="pt-BR" spc="130" dirty="0">
                <a:solidFill>
                  <a:srgbClr val="000000"/>
                </a:solidFill>
              </a:rPr>
              <a:t>;</a:t>
            </a:r>
          </a:p>
          <a:p>
            <a:pPr marL="15240">
              <a:lnSpc>
                <a:spcPts val="710"/>
              </a:lnSpc>
            </a:pPr>
            <a:r>
              <a:rPr lang="pt-BR" spc="130" dirty="0">
                <a:solidFill>
                  <a:srgbClr val="000000"/>
                </a:solidFill>
              </a:rPr>
              <a:t>   </a:t>
            </a:r>
            <a:r>
              <a:rPr lang="pt-BR" spc="40" dirty="0" err="1"/>
              <a:t>float</a:t>
            </a:r>
            <a:r>
              <a:rPr lang="pt-BR" spc="40" dirty="0"/>
              <a:t> </a:t>
            </a:r>
            <a:r>
              <a:rPr lang="pt-BR" spc="40" dirty="0">
                <a:solidFill>
                  <a:srgbClr val="0000FF"/>
                </a:solidFill>
              </a:rPr>
              <a:t>informe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40" dirty="0">
                <a:solidFill>
                  <a:srgbClr val="0000FF"/>
                </a:solidFill>
              </a:rPr>
              <a:t>Nota_</a:t>
            </a:r>
            <a:r>
              <a:rPr lang="pt-BR" spc="-260" dirty="0">
                <a:solidFill>
                  <a:srgbClr val="0000FF"/>
                </a:solidFill>
              </a:rPr>
              <a:t> </a:t>
            </a:r>
            <a:r>
              <a:rPr lang="pt-BR" spc="10" dirty="0">
                <a:solidFill>
                  <a:srgbClr val="0000FF"/>
                </a:solidFill>
              </a:rPr>
              <a:t>3</a:t>
            </a:r>
            <a:r>
              <a:rPr lang="pt-BR" spc="10" dirty="0">
                <a:solidFill>
                  <a:srgbClr val="000000"/>
                </a:solidFill>
              </a:rPr>
              <a:t>()</a:t>
            </a:r>
            <a:r>
              <a:rPr lang="pt-BR" spc="130" dirty="0">
                <a:solidFill>
                  <a:srgbClr val="000000"/>
                </a:solidFill>
              </a:rPr>
              <a:t>;</a:t>
            </a:r>
          </a:p>
          <a:p>
            <a:pPr marL="15240">
              <a:lnSpc>
                <a:spcPts val="710"/>
              </a:lnSpc>
            </a:pPr>
            <a:r>
              <a:rPr lang="pt-BR" spc="-5" dirty="0">
                <a:solidFill>
                  <a:srgbClr val="000000"/>
                </a:solidFill>
              </a:rPr>
              <a:t> </a:t>
            </a:r>
            <a:r>
              <a:rPr lang="pt-BR" spc="40" dirty="0">
                <a:solidFill>
                  <a:srgbClr val="000000"/>
                </a:solidFill>
              </a:rPr>
              <a:t>   </a:t>
            </a:r>
            <a:r>
              <a:rPr lang="pt-BR" spc="40" dirty="0" err="1"/>
              <a:t>void</a:t>
            </a:r>
            <a:r>
              <a:rPr lang="pt-BR" spc="40" dirty="0"/>
              <a:t> </a:t>
            </a:r>
            <a:r>
              <a:rPr lang="pt-BR" spc="40" dirty="0">
                <a:solidFill>
                  <a:srgbClr val="0000FF"/>
                </a:solidFill>
              </a:rPr>
              <a:t>receba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45" dirty="0">
                <a:solidFill>
                  <a:srgbClr val="0000FF"/>
                </a:solidFill>
              </a:rPr>
              <a:t>Valor</a:t>
            </a:r>
            <a:r>
              <a:rPr lang="pt-BR" spc="-260" dirty="0">
                <a:solidFill>
                  <a:srgbClr val="0000FF"/>
                </a:solidFill>
              </a:rPr>
              <a:t> </a:t>
            </a:r>
            <a:r>
              <a:rPr lang="pt-BR" spc="45" dirty="0">
                <a:solidFill>
                  <a:srgbClr val="0000FF"/>
                </a:solidFill>
              </a:rPr>
              <a:t>Nota_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20" dirty="0">
                <a:solidFill>
                  <a:srgbClr val="0000FF"/>
                </a:solidFill>
              </a:rPr>
              <a:t>1</a:t>
            </a:r>
            <a:r>
              <a:rPr lang="pt-BR" spc="20" dirty="0"/>
              <a:t>(</a:t>
            </a:r>
            <a:r>
              <a:rPr lang="pt-BR" spc="20" dirty="0" err="1"/>
              <a:t>float</a:t>
            </a:r>
            <a:r>
              <a:rPr lang="pt-BR" spc="20" dirty="0"/>
              <a:t> </a:t>
            </a:r>
            <a:r>
              <a:rPr lang="pt-BR" spc="20" dirty="0">
                <a:solidFill>
                  <a:srgbClr val="0000FF"/>
                </a:solidFill>
              </a:rPr>
              <a:t>v</a:t>
            </a:r>
            <a:r>
              <a:rPr lang="pt-BR" spc="20" dirty="0"/>
              <a:t>);</a:t>
            </a:r>
          </a:p>
          <a:p>
            <a:pPr marL="15240">
              <a:lnSpc>
                <a:spcPts val="710"/>
              </a:lnSpc>
            </a:pPr>
            <a:r>
              <a:rPr lang="pt-BR" spc="-5" dirty="0">
                <a:solidFill>
                  <a:srgbClr val="000000"/>
                </a:solidFill>
              </a:rPr>
              <a:t> </a:t>
            </a:r>
            <a:r>
              <a:rPr lang="pt-BR" spc="40" dirty="0">
                <a:solidFill>
                  <a:srgbClr val="000000"/>
                </a:solidFill>
              </a:rPr>
              <a:t>   </a:t>
            </a:r>
            <a:r>
              <a:rPr lang="pt-BR" spc="40" dirty="0" err="1"/>
              <a:t>void</a:t>
            </a:r>
            <a:r>
              <a:rPr lang="pt-BR" spc="40" dirty="0"/>
              <a:t> </a:t>
            </a:r>
            <a:r>
              <a:rPr lang="pt-BR" spc="40" dirty="0">
                <a:solidFill>
                  <a:srgbClr val="0000FF"/>
                </a:solidFill>
              </a:rPr>
              <a:t>receba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45" dirty="0">
                <a:solidFill>
                  <a:srgbClr val="0000FF"/>
                </a:solidFill>
              </a:rPr>
              <a:t>Valor</a:t>
            </a:r>
            <a:r>
              <a:rPr lang="pt-BR" spc="-260" dirty="0">
                <a:solidFill>
                  <a:srgbClr val="0000FF"/>
                </a:solidFill>
              </a:rPr>
              <a:t> </a:t>
            </a:r>
            <a:r>
              <a:rPr lang="pt-BR" spc="45" dirty="0">
                <a:solidFill>
                  <a:srgbClr val="0000FF"/>
                </a:solidFill>
              </a:rPr>
              <a:t>Nota_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20" dirty="0">
                <a:solidFill>
                  <a:srgbClr val="0000FF"/>
                </a:solidFill>
              </a:rPr>
              <a:t>2</a:t>
            </a:r>
            <a:r>
              <a:rPr lang="pt-BR" spc="20" dirty="0"/>
              <a:t>(</a:t>
            </a:r>
            <a:r>
              <a:rPr lang="pt-BR" spc="20" dirty="0" err="1"/>
              <a:t>float</a:t>
            </a:r>
            <a:r>
              <a:rPr lang="pt-BR" spc="20" dirty="0"/>
              <a:t> </a:t>
            </a:r>
            <a:r>
              <a:rPr lang="pt-BR" spc="20" dirty="0">
                <a:solidFill>
                  <a:srgbClr val="0000FF"/>
                </a:solidFill>
              </a:rPr>
              <a:t>v</a:t>
            </a:r>
            <a:r>
              <a:rPr lang="pt-BR" spc="20" dirty="0"/>
              <a:t>);</a:t>
            </a:r>
          </a:p>
          <a:p>
            <a:pPr marL="15240">
              <a:lnSpc>
                <a:spcPts val="710"/>
              </a:lnSpc>
            </a:pPr>
            <a:r>
              <a:rPr lang="pt-BR" spc="-5" dirty="0">
                <a:solidFill>
                  <a:srgbClr val="000000"/>
                </a:solidFill>
              </a:rPr>
              <a:t>     </a:t>
            </a:r>
            <a:r>
              <a:rPr lang="pt-BR" spc="40" dirty="0" err="1"/>
              <a:t>void</a:t>
            </a:r>
            <a:r>
              <a:rPr lang="pt-BR" spc="40" dirty="0"/>
              <a:t> </a:t>
            </a:r>
            <a:r>
              <a:rPr lang="pt-BR" spc="40" dirty="0">
                <a:solidFill>
                  <a:srgbClr val="0000FF"/>
                </a:solidFill>
              </a:rPr>
              <a:t>receba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45" dirty="0">
                <a:solidFill>
                  <a:srgbClr val="0000FF"/>
                </a:solidFill>
              </a:rPr>
              <a:t>Valor</a:t>
            </a:r>
            <a:r>
              <a:rPr lang="pt-BR" spc="-260" dirty="0">
                <a:solidFill>
                  <a:srgbClr val="0000FF"/>
                </a:solidFill>
              </a:rPr>
              <a:t> </a:t>
            </a:r>
            <a:r>
              <a:rPr lang="pt-BR" spc="45" dirty="0">
                <a:solidFill>
                  <a:srgbClr val="0000FF"/>
                </a:solidFill>
              </a:rPr>
              <a:t>Nota_</a:t>
            </a:r>
            <a:r>
              <a:rPr lang="pt-BR" spc="-265" dirty="0">
                <a:solidFill>
                  <a:srgbClr val="0000FF"/>
                </a:solidFill>
              </a:rPr>
              <a:t> </a:t>
            </a:r>
            <a:r>
              <a:rPr lang="pt-BR" spc="20" dirty="0">
                <a:solidFill>
                  <a:srgbClr val="0000FF"/>
                </a:solidFill>
              </a:rPr>
              <a:t>3</a:t>
            </a:r>
            <a:r>
              <a:rPr lang="pt-BR" spc="20" dirty="0"/>
              <a:t>(</a:t>
            </a:r>
            <a:r>
              <a:rPr lang="pt-BR" spc="20" dirty="0" err="1"/>
              <a:t>float</a:t>
            </a:r>
            <a:r>
              <a:rPr lang="pt-BR" spc="20" dirty="0"/>
              <a:t> </a:t>
            </a:r>
            <a:r>
              <a:rPr lang="pt-BR" spc="20" dirty="0">
                <a:solidFill>
                  <a:srgbClr val="0000FF"/>
                </a:solidFill>
              </a:rPr>
              <a:t>v</a:t>
            </a:r>
            <a:r>
              <a:rPr lang="pt-BR" spc="20" dirty="0"/>
              <a:t>);</a:t>
            </a:r>
          </a:p>
          <a:p>
            <a:pPr marL="15240">
              <a:lnSpc>
                <a:spcPts val="710"/>
              </a:lnSpc>
            </a:pPr>
            <a:r>
              <a:rPr lang="pt-BR" spc="20" dirty="0"/>
              <a:t>    </a:t>
            </a:r>
            <a:r>
              <a:rPr lang="pt-BR" spc="40" dirty="0" err="1"/>
              <a:t>float</a:t>
            </a:r>
            <a:r>
              <a:rPr lang="pt-BR" spc="40" dirty="0"/>
              <a:t> </a:t>
            </a:r>
            <a:r>
              <a:rPr lang="pt-BR" spc="40" dirty="0" err="1">
                <a:solidFill>
                  <a:srgbClr val="0000FF"/>
                </a:solidFill>
              </a:rPr>
              <a:t>forneca</a:t>
            </a:r>
            <a:r>
              <a:rPr lang="pt-BR" spc="35" dirty="0" err="1">
                <a:solidFill>
                  <a:srgbClr val="0000FF"/>
                </a:solidFill>
              </a:rPr>
              <a:t>Media</a:t>
            </a:r>
            <a:r>
              <a:rPr lang="pt-BR" spc="10" dirty="0">
                <a:solidFill>
                  <a:srgbClr val="000000"/>
                </a:solidFill>
              </a:rPr>
              <a:t>()</a:t>
            </a:r>
            <a:r>
              <a:rPr lang="pt-BR" spc="130" dirty="0">
                <a:solidFill>
                  <a:srgbClr val="000000"/>
                </a:solidFill>
              </a:rPr>
              <a:t>;</a:t>
            </a:r>
            <a:endParaRPr lang="pt-BR" spc="35" dirty="0"/>
          </a:p>
          <a:p>
            <a:pPr marL="15240">
              <a:lnSpc>
                <a:spcPts val="710"/>
              </a:lnSpc>
            </a:pPr>
            <a:r>
              <a:rPr lang="pt-BR" spc="35" dirty="0"/>
              <a:t>    </a:t>
            </a:r>
            <a:r>
              <a:rPr lang="pt-BR" spc="35" dirty="0" err="1"/>
              <a:t>bool</a:t>
            </a:r>
            <a:r>
              <a:rPr lang="pt-BR" spc="35" dirty="0"/>
              <a:t> </a:t>
            </a:r>
            <a:r>
              <a:rPr lang="pt-BR" spc="40" dirty="0" err="1">
                <a:solidFill>
                  <a:srgbClr val="0000FF"/>
                </a:solidFill>
              </a:rPr>
              <a:t>foiAprovado</a:t>
            </a:r>
            <a:r>
              <a:rPr lang="pt-BR" spc="40" dirty="0">
                <a:solidFill>
                  <a:srgbClr val="0000FF"/>
                </a:solidFill>
              </a:rPr>
              <a:t>(</a:t>
            </a:r>
            <a:r>
              <a:rPr lang="pt-BR" spc="20" dirty="0" err="1"/>
              <a:t>float</a:t>
            </a:r>
            <a:r>
              <a:rPr lang="pt-BR" spc="20" dirty="0"/>
              <a:t> </a:t>
            </a:r>
            <a:r>
              <a:rPr lang="pt-BR" spc="20" dirty="0" err="1">
                <a:solidFill>
                  <a:srgbClr val="0000FF"/>
                </a:solidFill>
              </a:rPr>
              <a:t>criteiro</a:t>
            </a:r>
            <a:r>
              <a:rPr lang="pt-BR" spc="10" dirty="0">
                <a:solidFill>
                  <a:srgbClr val="000000"/>
                </a:solidFill>
              </a:rPr>
              <a:t>)</a:t>
            </a:r>
            <a:r>
              <a:rPr lang="pt-BR" spc="130" dirty="0">
                <a:solidFill>
                  <a:srgbClr val="000000"/>
                </a:solidFill>
              </a:rPr>
              <a:t>;</a:t>
            </a:r>
          </a:p>
          <a:p>
            <a:pPr marL="15240">
              <a:lnSpc>
                <a:spcPts val="710"/>
              </a:lnSpc>
            </a:pPr>
            <a:endParaRPr lang="pt-BR" spc="130" dirty="0">
              <a:solidFill>
                <a:srgbClr val="000000"/>
              </a:solidFill>
            </a:endParaRPr>
          </a:p>
          <a:p>
            <a:pPr marL="15240">
              <a:lnSpc>
                <a:spcPts val="710"/>
              </a:lnSpc>
            </a:pPr>
            <a:r>
              <a:rPr lang="pt-BR" spc="130" dirty="0">
                <a:solidFill>
                  <a:srgbClr val="000000"/>
                </a:solidFill>
              </a:rPr>
              <a:t>}</a:t>
            </a:r>
            <a:endParaRPr lang="pt-BR" spc="20" dirty="0"/>
          </a:p>
          <a:p>
            <a:pPr marL="15240">
              <a:lnSpc>
                <a:spcPts val="710"/>
              </a:lnSpc>
            </a:pP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08" name="Imagem 107">
            <a:extLst>
              <a:ext uri="{FF2B5EF4-FFF2-40B4-BE49-F238E27FC236}">
                <a16:creationId xmlns:a16="http://schemas.microsoft.com/office/drawing/2014/main" id="{BCC014D0-6B48-4F70-90CB-95240D3F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1203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 err="1"/>
              <a:t>Implementa</a:t>
            </a:r>
            <a:r>
              <a:rPr lang="pt-BR" spc="-75" dirty="0" err="1"/>
              <a:t>çã</a:t>
            </a:r>
            <a:r>
              <a:rPr spc="-75" dirty="0"/>
              <a:t>o </a:t>
            </a:r>
            <a:r>
              <a:rPr spc="15" dirty="0"/>
              <a:t>de </a:t>
            </a:r>
            <a:r>
              <a:rPr spc="-70" dirty="0" err="1"/>
              <a:t>especializa</a:t>
            </a:r>
            <a:r>
              <a:rPr lang="pt-BR" spc="-70" dirty="0" err="1"/>
              <a:t>çã</a:t>
            </a:r>
            <a:r>
              <a:rPr spc="-70" dirty="0"/>
              <a:t>o </a:t>
            </a:r>
            <a:endParaRPr b="1" spc="25" dirty="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089" y="8448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2252" y="1030262"/>
            <a:ext cx="35560" cy="139700"/>
            <a:chOff x="342252" y="1030262"/>
            <a:chExt cx="35560" cy="139700"/>
          </a:xfrm>
        </p:grpSpPr>
        <p:sp>
          <p:nvSpPr>
            <p:cNvPr id="5" name="object 5"/>
            <p:cNvSpPr/>
            <p:nvPr/>
          </p:nvSpPr>
          <p:spPr>
            <a:xfrm>
              <a:off x="344779" y="103026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145" y="1030262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17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832" y="671904"/>
            <a:ext cx="4123054" cy="177163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N</a:t>
            </a:r>
            <a:r>
              <a:rPr lang="pt-BR" sz="1100" spc="-10" dirty="0">
                <a:latin typeface="LM Sans 10"/>
                <a:cs typeface="LM Sans 10"/>
              </a:rPr>
              <a:t>a implementação do</a:t>
            </a:r>
            <a:r>
              <a:rPr sz="1100" spc="-10" dirty="0">
                <a:latin typeface="LM Sans 10"/>
                <a:cs typeface="LM Sans 10"/>
              </a:rPr>
              <a:t> construtor da </a:t>
            </a:r>
            <a:r>
              <a:rPr sz="1100" spc="-5" dirty="0">
                <a:latin typeface="LM Sans 10"/>
                <a:cs typeface="LM Sans 10"/>
              </a:rPr>
              <a:t>classe </a:t>
            </a:r>
            <a:r>
              <a:rPr sz="1100" i="1" spc="-5" dirty="0">
                <a:latin typeface="LM Sans 10"/>
                <a:cs typeface="LM Sans 10"/>
              </a:rPr>
              <a:t>Aluno</a:t>
            </a:r>
            <a:r>
              <a:rPr sz="1100" spc="-5" dirty="0">
                <a:latin typeface="LM Sans 10"/>
                <a:cs typeface="LM Sans 10"/>
              </a:rPr>
              <a:t>, usamos o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comando:</a:t>
            </a:r>
            <a:endParaRPr sz="1100" dirty="0">
              <a:latin typeface="LM Sans 10"/>
              <a:cs typeface="LM Sans 10"/>
            </a:endParaRPr>
          </a:p>
          <a:p>
            <a:pPr marL="60325">
              <a:lnSpc>
                <a:spcPct val="100000"/>
              </a:lnSpc>
              <a:spcBef>
                <a:spcPts val="570"/>
              </a:spcBef>
            </a:pPr>
            <a:r>
              <a:rPr lang="pt-BR" sz="900" spc="30" dirty="0">
                <a:solidFill>
                  <a:srgbClr val="0000FF"/>
                </a:solidFill>
              </a:rPr>
              <a:t>Aluno::Aluno</a:t>
            </a:r>
            <a:r>
              <a:rPr lang="pt-BR" sz="900" spc="30" dirty="0">
                <a:solidFill>
                  <a:srgbClr val="000000"/>
                </a:solidFill>
              </a:rPr>
              <a:t>(</a:t>
            </a:r>
            <a:r>
              <a:rPr lang="pt-BR" sz="900" spc="30" dirty="0" err="1">
                <a:solidFill>
                  <a:srgbClr val="0000FF"/>
                </a:solidFill>
              </a:rPr>
              <a:t>string</a:t>
            </a:r>
            <a:r>
              <a:rPr lang="pt-BR" sz="900" spc="30" dirty="0">
                <a:solidFill>
                  <a:srgbClr val="0000FF"/>
                </a:solidFill>
              </a:rPr>
              <a:t> </a:t>
            </a:r>
            <a:r>
              <a:rPr lang="pt-BR" sz="900" spc="30" dirty="0" err="1">
                <a:solidFill>
                  <a:srgbClr val="0000FF"/>
                </a:solidFill>
              </a:rPr>
              <a:t>vNome</a:t>
            </a:r>
            <a:r>
              <a:rPr lang="pt-BR" sz="900" spc="30" dirty="0">
                <a:solidFill>
                  <a:srgbClr val="000000"/>
                </a:solidFill>
              </a:rPr>
              <a:t>, </a:t>
            </a:r>
            <a:r>
              <a:rPr lang="pt-BR" sz="900" spc="30" dirty="0"/>
              <a:t>char </a:t>
            </a:r>
            <a:r>
              <a:rPr lang="pt-BR" sz="900" spc="30" dirty="0" err="1">
                <a:solidFill>
                  <a:srgbClr val="0000FF"/>
                </a:solidFill>
              </a:rPr>
              <a:t>vSexo</a:t>
            </a:r>
            <a:r>
              <a:rPr lang="pt-BR" sz="900" spc="30" dirty="0">
                <a:solidFill>
                  <a:srgbClr val="000000"/>
                </a:solidFill>
              </a:rPr>
              <a:t>, </a:t>
            </a:r>
            <a:r>
              <a:rPr lang="pt-BR" sz="900" spc="25" dirty="0" err="1"/>
              <a:t>int</a:t>
            </a:r>
            <a:r>
              <a:rPr lang="pt-BR" sz="900" spc="25" dirty="0"/>
              <a:t> </a:t>
            </a:r>
            <a:r>
              <a:rPr lang="pt-BR" sz="900" spc="25" dirty="0" err="1">
                <a:solidFill>
                  <a:srgbClr val="0000FF"/>
                </a:solidFill>
              </a:rPr>
              <a:t>vIdade</a:t>
            </a:r>
            <a:r>
              <a:rPr lang="pt-BR" sz="900" spc="25" dirty="0">
                <a:solidFill>
                  <a:srgbClr val="000000"/>
                </a:solidFill>
              </a:rPr>
              <a:t>, </a:t>
            </a:r>
            <a:r>
              <a:rPr lang="pt-BR" sz="900" spc="25" dirty="0" err="1"/>
              <a:t>float</a:t>
            </a:r>
            <a:r>
              <a:rPr lang="pt-BR" sz="900" spc="25" dirty="0"/>
              <a:t> </a:t>
            </a:r>
            <a:r>
              <a:rPr lang="pt-BR" sz="900" spc="25" dirty="0">
                <a:solidFill>
                  <a:srgbClr val="0000FF"/>
                </a:solidFill>
              </a:rPr>
              <a:t>vn1</a:t>
            </a:r>
            <a:r>
              <a:rPr lang="pt-BR" sz="900" spc="25" dirty="0">
                <a:solidFill>
                  <a:srgbClr val="000000"/>
                </a:solidFill>
              </a:rPr>
              <a:t>, </a:t>
            </a:r>
            <a:r>
              <a:rPr lang="pt-BR" sz="900" spc="25" dirty="0" err="1"/>
              <a:t>float</a:t>
            </a:r>
            <a:r>
              <a:rPr lang="pt-BR" sz="900" spc="25" dirty="0"/>
              <a:t> </a:t>
            </a:r>
            <a:r>
              <a:rPr lang="pt-BR" sz="900" spc="25" dirty="0">
                <a:solidFill>
                  <a:srgbClr val="0000FF"/>
                </a:solidFill>
              </a:rPr>
              <a:t>vn2</a:t>
            </a:r>
            <a:r>
              <a:rPr lang="pt-BR" sz="900" spc="25" dirty="0">
                <a:solidFill>
                  <a:srgbClr val="000000"/>
                </a:solidFill>
              </a:rPr>
              <a:t>, </a:t>
            </a:r>
            <a:r>
              <a:rPr lang="pt-BR" sz="900" spc="25" dirty="0" err="1"/>
              <a:t>float</a:t>
            </a:r>
            <a:r>
              <a:rPr lang="pt-BR" sz="900" spc="25" dirty="0"/>
              <a:t> </a:t>
            </a:r>
            <a:r>
              <a:rPr lang="pt-BR" sz="900" spc="25" dirty="0">
                <a:solidFill>
                  <a:srgbClr val="0000FF"/>
                </a:solidFill>
              </a:rPr>
              <a:t>vn3</a:t>
            </a:r>
            <a:r>
              <a:rPr lang="pt-BR" sz="900" spc="25" dirty="0">
                <a:solidFill>
                  <a:srgbClr val="000000"/>
                </a:solidFill>
              </a:rPr>
              <a:t>) :</a:t>
            </a:r>
            <a:r>
              <a:rPr lang="pt-BR" sz="900" spc="40" dirty="0">
                <a:solidFill>
                  <a:srgbClr val="006600"/>
                </a:solidFill>
                <a:latin typeface="LM Mono 10"/>
                <a:cs typeface="LM Mono 10"/>
              </a:rPr>
              <a:t> </a:t>
            </a:r>
            <a:r>
              <a:rPr lang="pt-BR" sz="900" spc="30" dirty="0">
                <a:solidFill>
                  <a:srgbClr val="0000FF"/>
                </a:solidFill>
                <a:latin typeface="LM Mono 10"/>
                <a:cs typeface="LM Mono 10"/>
              </a:rPr>
              <a:t>Pessoa </a:t>
            </a:r>
            <a:r>
              <a:rPr sz="900" spc="40" dirty="0">
                <a:latin typeface="LM Mono 10"/>
                <a:cs typeface="LM Mono 10"/>
              </a:rPr>
              <a:t>(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vNome</a:t>
            </a:r>
            <a:r>
              <a:rPr sz="900" spc="40" dirty="0">
                <a:latin typeface="LM Mono 10"/>
                <a:cs typeface="LM Mono 10"/>
              </a:rPr>
              <a:t>,</a:t>
            </a:r>
            <a:r>
              <a:rPr lang="pt-BR" sz="900" spc="40" dirty="0">
                <a:latin typeface="LM Mono 10"/>
                <a:cs typeface="LM Mono 10"/>
              </a:rPr>
              <a:t> </a:t>
            </a:r>
            <a:r>
              <a:rPr sz="900" spc="40" dirty="0" err="1">
                <a:solidFill>
                  <a:srgbClr val="0000FF"/>
                </a:solidFill>
                <a:latin typeface="LM Mono 10"/>
                <a:cs typeface="LM Mono 10"/>
              </a:rPr>
              <a:t>vSexo</a:t>
            </a:r>
            <a:r>
              <a:rPr sz="900" spc="40" dirty="0">
                <a:latin typeface="LM Mono 10"/>
                <a:cs typeface="LM Mono 10"/>
              </a:rPr>
              <a:t>,</a:t>
            </a:r>
            <a:r>
              <a:rPr lang="pt-BR" sz="900" spc="40" dirty="0">
                <a:latin typeface="LM Mono 10"/>
                <a:cs typeface="LM Mono 10"/>
              </a:rPr>
              <a:t> </a:t>
            </a:r>
            <a:r>
              <a:rPr sz="900" spc="40" dirty="0">
                <a:solidFill>
                  <a:srgbClr val="0000FF"/>
                </a:solidFill>
                <a:latin typeface="LM Mono 10"/>
                <a:cs typeface="LM Mono 10"/>
              </a:rPr>
              <a:t>v</a:t>
            </a:r>
            <a:r>
              <a:rPr sz="900" spc="-40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900" spc="55" dirty="0">
                <a:solidFill>
                  <a:srgbClr val="0000FF"/>
                </a:solidFill>
                <a:latin typeface="LM Mono 10"/>
                <a:cs typeface="LM Mono 10"/>
              </a:rPr>
              <a:t>Idade</a:t>
            </a:r>
            <a:r>
              <a:rPr sz="900" spc="55" dirty="0">
                <a:latin typeface="LM Mono 10"/>
                <a:cs typeface="LM Mono 10"/>
              </a:rPr>
              <a:t>);</a:t>
            </a: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</a:pPr>
            <a:endParaRPr sz="900" dirty="0">
              <a:latin typeface="LM Mono 10"/>
              <a:cs typeface="LM Mono 1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LM Mono 10"/>
              <a:cs typeface="LM Mono 10"/>
            </a:endParaRPr>
          </a:p>
          <a:p>
            <a:pPr marL="3619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00" spc="-10" dirty="0" err="1">
                <a:latin typeface="LM Sans 10"/>
                <a:cs typeface="LM Sans 10"/>
              </a:rPr>
              <a:t>Ativa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o construtor da </a:t>
            </a:r>
            <a:r>
              <a:rPr sz="1000" dirty="0">
                <a:latin typeface="LM Sans 10"/>
                <a:cs typeface="LM Sans 10"/>
              </a:rPr>
              <a:t>superclasse </a:t>
            </a:r>
            <a:r>
              <a:rPr sz="1000" spc="-5" dirty="0">
                <a:latin typeface="LM Sans 10"/>
                <a:cs typeface="LM Sans 10"/>
              </a:rPr>
              <a:t>(neste caso,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Pessoa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619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00" spc="-5" dirty="0" err="1">
                <a:latin typeface="LM Sans 10"/>
                <a:cs typeface="LM Sans 10"/>
              </a:rPr>
              <a:t>Inicializa</a:t>
            </a:r>
            <a:r>
              <a:rPr sz="1000" spc="-5" dirty="0">
                <a:latin typeface="LM Sans 10"/>
                <a:cs typeface="LM Sans 10"/>
              </a:rPr>
              <a:t> os atributos herdados da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superclasse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 dirty="0">
              <a:latin typeface="LM Sans 10"/>
              <a:cs typeface="LM Sans 10"/>
            </a:endParaRPr>
          </a:p>
          <a:p>
            <a:pPr marL="361950" marR="4318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000" spc="-5" dirty="0">
                <a:latin typeface="LM Sans 10"/>
                <a:cs typeface="LM Sans 10"/>
              </a:rPr>
              <a:t>Se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feito, </a:t>
            </a:r>
            <a:r>
              <a:rPr lang="pt-BR" sz="1000" spc="-5" dirty="0">
                <a:latin typeface="LM Sans 10"/>
                <a:cs typeface="LM Sans 10"/>
              </a:rPr>
              <a:t>o </a:t>
            </a:r>
            <a:r>
              <a:rPr lang="pt-BR" sz="1000" spc="-5" dirty="0" err="1">
                <a:latin typeface="LM Sans 10"/>
                <a:cs typeface="LM Sans 10"/>
              </a:rPr>
              <a:t>c++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dirty="0">
                <a:latin typeface="LM Sans 10"/>
                <a:cs typeface="LM Sans 10"/>
              </a:rPr>
              <a:t>coloca </a:t>
            </a:r>
            <a:r>
              <a:rPr sz="1000" spc="-5" dirty="0">
                <a:latin typeface="LM Sans 10"/>
                <a:cs typeface="LM Sans 10"/>
              </a:rPr>
              <a:t>automaticamente uma chamada ao  </a:t>
            </a:r>
            <a:r>
              <a:rPr sz="1000" spc="-5" dirty="0" err="1">
                <a:latin typeface="LM Sans 10"/>
                <a:cs typeface="LM Sans 10"/>
              </a:rPr>
              <a:t>construtor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75" dirty="0" err="1">
                <a:latin typeface="LM Sans 10"/>
                <a:cs typeface="LM Sans 10"/>
              </a:rPr>
              <a:t>padr</a:t>
            </a:r>
            <a:r>
              <a:rPr lang="pt-BR" sz="1000" spc="-75" dirty="0">
                <a:latin typeface="LM Sans 10"/>
                <a:cs typeface="LM Sans 10"/>
              </a:rPr>
              <a:t>ã</a:t>
            </a:r>
            <a:r>
              <a:rPr sz="1000" spc="-75" dirty="0">
                <a:latin typeface="LM Sans 10"/>
                <a:cs typeface="LM Sans 10"/>
              </a:rPr>
              <a:t>o </a:t>
            </a:r>
            <a:r>
              <a:rPr sz="1000" spc="-5" dirty="0">
                <a:latin typeface="LM Sans 10"/>
                <a:cs typeface="LM Sans 10"/>
              </a:rPr>
              <a:t>(sem </a:t>
            </a:r>
            <a:r>
              <a:rPr sz="1000" spc="-5" dirty="0" err="1">
                <a:latin typeface="LM Sans 10"/>
                <a:cs typeface="LM Sans 10"/>
              </a:rPr>
              <a:t>nenhum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spc="-50" dirty="0">
                <a:latin typeface="LM Sans 10"/>
                <a:cs typeface="LM Sans 10"/>
              </a:rPr>
              <a:t>par</a:t>
            </a:r>
            <a:r>
              <a:rPr lang="pt-BR" sz="1000" spc="-50" dirty="0">
                <a:latin typeface="LM Sans 10"/>
                <a:cs typeface="LM Sans 10"/>
              </a:rPr>
              <a:t>â</a:t>
            </a:r>
            <a:r>
              <a:rPr sz="1000" spc="-50" dirty="0">
                <a:latin typeface="LM Sans 10"/>
                <a:cs typeface="LM Sans 10"/>
              </a:rPr>
              <a:t>metro). 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E0D591B-5FA3-4F49-AA2C-025687356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431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O </a:t>
            </a:r>
            <a:r>
              <a:rPr spc="15" dirty="0"/>
              <a:t>mecanismo de </a:t>
            </a:r>
            <a:r>
              <a:rPr spc="-65" dirty="0" err="1"/>
              <a:t>heran</a:t>
            </a:r>
            <a:r>
              <a:rPr lang="pt-BR" spc="-65" dirty="0"/>
              <a:t>ç</a:t>
            </a:r>
            <a:r>
              <a:rPr spc="-65" dirty="0"/>
              <a:t>a</a:t>
            </a:r>
            <a:r>
              <a:rPr spc="-75" dirty="0"/>
              <a:t> </a:t>
            </a:r>
            <a:r>
              <a:rPr spc="10" dirty="0"/>
              <a:t>(I)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6292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6314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85397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2047" y="2357018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09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132" y="545755"/>
            <a:ext cx="4112260" cy="20944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31686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processo de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classe implica </a:t>
            </a:r>
            <a:r>
              <a:rPr sz="1100" spc="-10" dirty="0">
                <a:latin typeface="LM Sans 10"/>
                <a:cs typeface="LM Sans 10"/>
              </a:rPr>
              <a:t>no </a:t>
            </a:r>
            <a:r>
              <a:rPr sz="1100" spc="-5" dirty="0">
                <a:latin typeface="LM Sans 10"/>
                <a:cs typeface="LM Sans 10"/>
              </a:rPr>
              <a:t>mecanismo de  </a:t>
            </a:r>
            <a:r>
              <a:rPr sz="1100" spc="-70" dirty="0" err="1">
                <a:latin typeface="LM Sans 10"/>
                <a:cs typeface="LM Sans 10"/>
              </a:rPr>
              <a:t>heran</a:t>
            </a:r>
            <a:r>
              <a:rPr lang="pt-BR" sz="1100" spc="-70" dirty="0">
                <a:latin typeface="LM Sans 10"/>
                <a:cs typeface="LM Sans 10"/>
              </a:rPr>
              <a:t>ç</a:t>
            </a:r>
            <a:r>
              <a:rPr sz="1100" spc="-70" dirty="0">
                <a:latin typeface="LM Sans 10"/>
                <a:cs typeface="LM Sans 10"/>
              </a:rPr>
              <a:t>a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LM Sans 10"/>
              <a:cs typeface="LM Sans 10"/>
            </a:endParaRPr>
          </a:p>
          <a:p>
            <a:pPr marL="63500" marR="55880">
              <a:lnSpc>
                <a:spcPts val="1200"/>
              </a:lnSpc>
            </a:pP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fundamental </a:t>
            </a:r>
            <a:r>
              <a:rPr sz="1100" spc="-10" dirty="0" err="1">
                <a:latin typeface="LM Sans 10"/>
                <a:cs typeface="LM Sans 10"/>
              </a:rPr>
              <a:t>na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90" dirty="0" err="1">
                <a:latin typeface="LM Sans 10"/>
                <a:cs typeface="LM Sans 10"/>
              </a:rPr>
              <a:t>programa</a:t>
            </a:r>
            <a:r>
              <a:rPr lang="pt-BR" sz="1100" spc="-90" dirty="0" err="1">
                <a:latin typeface="LM Sans 10"/>
                <a:cs typeface="LM Sans 10"/>
              </a:rPr>
              <a:t>çã</a:t>
            </a:r>
            <a:r>
              <a:rPr sz="1100" spc="-90" dirty="0">
                <a:latin typeface="LM Sans 10"/>
                <a:cs typeface="LM Sans 10"/>
              </a:rPr>
              <a:t>o </a:t>
            </a:r>
            <a:r>
              <a:rPr sz="1100" spc="-10" dirty="0">
                <a:latin typeface="LM Sans 10"/>
                <a:cs typeface="LM Sans 10"/>
              </a:rPr>
              <a:t>orientada a </a:t>
            </a:r>
            <a:r>
              <a:rPr sz="1100" spc="-5" dirty="0">
                <a:latin typeface="LM Sans 10"/>
                <a:cs typeface="LM Sans 10"/>
              </a:rPr>
              <a:t>objetos, </a:t>
            </a:r>
            <a:r>
              <a:rPr sz="1100" dirty="0">
                <a:latin typeface="LM Sans 10"/>
                <a:cs typeface="LM Sans 10"/>
              </a:rPr>
              <a:t>pois  </a:t>
            </a:r>
            <a:r>
              <a:rPr sz="1100" spc="-5" dirty="0">
                <a:latin typeface="LM Sans 10"/>
                <a:cs typeface="LM Sans 10"/>
              </a:rPr>
              <a:t>possibilita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80" dirty="0" err="1">
                <a:latin typeface="LM Sans 10"/>
                <a:cs typeface="LM Sans 10"/>
              </a:rPr>
              <a:t>reutiliza</a:t>
            </a:r>
            <a:r>
              <a:rPr lang="pt-BR" sz="1100" spc="-80" dirty="0" err="1">
                <a:latin typeface="LM Sans 10"/>
                <a:cs typeface="LM Sans 10"/>
              </a:rPr>
              <a:t>çã</a:t>
            </a:r>
            <a:r>
              <a:rPr sz="1100" spc="-8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c</a:t>
            </a:r>
            <a:r>
              <a:rPr lang="pt-BR" sz="1100" spc="-85" dirty="0">
                <a:latin typeface="LM Sans 10"/>
                <a:cs typeface="LM Sans 10"/>
              </a:rPr>
              <a:t>ó</a:t>
            </a:r>
            <a:r>
              <a:rPr sz="1100" spc="-85" dirty="0" err="1">
                <a:latin typeface="LM Sans 10"/>
                <a:cs typeface="LM Sans 10"/>
              </a:rPr>
              <a:t>digo</a:t>
            </a:r>
            <a:endParaRPr lang="pt-BR" sz="1100" dirty="0">
              <a:latin typeface="LM Sans 10"/>
              <a:cs typeface="LM Sans 10"/>
            </a:endParaRPr>
          </a:p>
          <a:p>
            <a:pPr marL="234950" marR="5588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pt-BR" sz="1000" spc="-5" dirty="0">
                <a:latin typeface="LM Sans 10"/>
                <a:cs typeface="LM Sans 10"/>
              </a:rPr>
              <a:t>A classe </a:t>
            </a:r>
            <a:r>
              <a:rPr lang="pt-BR" sz="1000" i="1" spc="-5" dirty="0">
                <a:latin typeface="LM Sans 10"/>
                <a:cs typeface="LM Sans 10"/>
              </a:rPr>
              <a:t>Aluno</a:t>
            </a:r>
            <a:r>
              <a:rPr lang="pt-BR" sz="1000" spc="-5" dirty="0">
                <a:latin typeface="LM Sans 10"/>
                <a:cs typeface="LM Sans 10"/>
              </a:rPr>
              <a:t>, por exemplo, reutiliza </a:t>
            </a:r>
            <a:r>
              <a:rPr lang="pt-BR" sz="1000" spc="-75" dirty="0">
                <a:latin typeface="LM Sans 10"/>
                <a:cs typeface="LM Sans 10"/>
              </a:rPr>
              <a:t>código  </a:t>
            </a:r>
            <a:r>
              <a:rPr lang="pt-BR" sz="1000" spc="-5" dirty="0">
                <a:latin typeface="LM Sans 10"/>
                <a:cs typeface="LM Sans 10"/>
              </a:rPr>
              <a:t>da classe</a:t>
            </a:r>
            <a:r>
              <a:rPr lang="pt-BR" sz="1000" spc="145" dirty="0">
                <a:latin typeface="LM Sans 10"/>
                <a:cs typeface="LM Sans 10"/>
              </a:rPr>
              <a:t> </a:t>
            </a:r>
            <a:r>
              <a:rPr lang="pt-BR" sz="1000" i="1" spc="-10" dirty="0">
                <a:latin typeface="LM Sans 10"/>
                <a:cs typeface="LM Sans 10"/>
              </a:rPr>
              <a:t>Pessoa</a:t>
            </a:r>
            <a:endParaRPr lang="pt-BR"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LM Sans 10"/>
              <a:cs typeface="LM Sans 10"/>
            </a:endParaRPr>
          </a:p>
          <a:p>
            <a:pPr marL="62865" marR="300355">
              <a:lnSpc>
                <a:spcPct val="102600"/>
              </a:lnSpc>
            </a:pPr>
            <a:r>
              <a:rPr sz="1100" spc="-10" dirty="0" err="1">
                <a:latin typeface="LM Sans 10"/>
                <a:cs typeface="LM Sans 10"/>
              </a:rPr>
              <a:t>Considerando</a:t>
            </a:r>
            <a:r>
              <a:rPr sz="1100" spc="-10" dirty="0">
                <a:latin typeface="LM Sans 10"/>
                <a:cs typeface="LM Sans 10"/>
              </a:rPr>
              <a:t> um</a:t>
            </a:r>
            <a:r>
              <a:rPr lang="pt-BR" sz="1100" spc="-10" dirty="0">
                <a:latin typeface="LM Sans 10"/>
                <a:cs typeface="LM Sans 10"/>
              </a:rPr>
              <a:t>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100" dirty="0" err="1">
                <a:latin typeface="LM Sans 10"/>
                <a:cs typeface="LM Sans 10"/>
              </a:rPr>
              <a:t>abstra</a:t>
            </a:r>
            <a:r>
              <a:rPr lang="pt-BR" sz="1100" spc="-100" dirty="0" err="1">
                <a:latin typeface="LM Sans 10"/>
                <a:cs typeface="LM Sans 10"/>
              </a:rPr>
              <a:t>çã</a:t>
            </a:r>
            <a:r>
              <a:rPr sz="1100" spc="-100" dirty="0">
                <a:latin typeface="LM Sans 10"/>
                <a:cs typeface="LM Sans 10"/>
              </a:rPr>
              <a:t>o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dirty="0">
                <a:latin typeface="LM Sans 10"/>
                <a:cs typeface="LM Sans 10"/>
              </a:rPr>
              <a:t>“aluno </a:t>
            </a:r>
            <a:r>
              <a:rPr sz="1100" spc="-10" dirty="0" err="1">
                <a:latin typeface="LM Sans 10"/>
                <a:cs typeface="LM Sans 10"/>
              </a:rPr>
              <a:t>em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0" dirty="0">
                <a:latin typeface="LM Sans 10"/>
                <a:cs typeface="LM Sans 10"/>
              </a:rPr>
              <a:t>depend</a:t>
            </a:r>
            <a:r>
              <a:rPr lang="pt-BR" sz="1100" spc="-40" dirty="0">
                <a:latin typeface="LM Sans 10"/>
                <a:cs typeface="LM Sans 10"/>
              </a:rPr>
              <a:t>ê</a:t>
            </a:r>
            <a:r>
              <a:rPr sz="1100" spc="-40" dirty="0" err="1">
                <a:latin typeface="LM Sans 10"/>
                <a:cs typeface="LM Sans 10"/>
              </a:rPr>
              <a:t>ncia</a:t>
            </a:r>
            <a:r>
              <a:rPr sz="1100" spc="-40" dirty="0">
                <a:latin typeface="LM Sans 10"/>
                <a:cs typeface="LM Sans 10"/>
              </a:rPr>
              <a:t>”, </a:t>
            </a:r>
            <a:r>
              <a:rPr sz="1100" spc="-10" dirty="0">
                <a:latin typeface="LM Sans 10"/>
                <a:cs typeface="LM Sans 10"/>
              </a:rPr>
              <a:t>com </a:t>
            </a:r>
            <a:r>
              <a:rPr sz="1100" spc="-5" dirty="0">
                <a:latin typeface="LM Sans 10"/>
                <a:cs typeface="LM Sans 10"/>
              </a:rPr>
              <a:t>as  </a:t>
            </a:r>
            <a:r>
              <a:rPr sz="1100" spc="-10" dirty="0" err="1">
                <a:latin typeface="LM Sans 10"/>
                <a:cs typeface="LM Sans 10"/>
              </a:rPr>
              <a:t>mesmas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95" dirty="0" err="1">
                <a:latin typeface="LM Sans 10"/>
                <a:cs typeface="LM Sans 10"/>
              </a:rPr>
              <a:t>avalia</a:t>
            </a:r>
            <a:r>
              <a:rPr lang="pt-BR" sz="1100" spc="-95" dirty="0" err="1">
                <a:latin typeface="LM Sans 10"/>
                <a:cs typeface="LM Sans 10"/>
              </a:rPr>
              <a:t>çõ</a:t>
            </a:r>
            <a:r>
              <a:rPr sz="1100" spc="-95" dirty="0">
                <a:latin typeface="LM Sans 10"/>
                <a:cs typeface="LM Sans 10"/>
              </a:rPr>
              <a:t>es </a:t>
            </a:r>
            <a:r>
              <a:rPr sz="1100" spc="-5" dirty="0">
                <a:latin typeface="LM Sans 10"/>
                <a:cs typeface="LM Sans 10"/>
              </a:rPr>
              <a:t>de </a:t>
            </a:r>
            <a:r>
              <a:rPr sz="1100" i="1" spc="-5" dirty="0">
                <a:latin typeface="LM Sans 10"/>
                <a:cs typeface="LM Sans 10"/>
              </a:rPr>
              <a:t>Aluno</a:t>
            </a:r>
            <a:r>
              <a:rPr sz="1100" spc="-5" dirty="0">
                <a:latin typeface="LM Sans 10"/>
                <a:cs typeface="LM Sans 10"/>
              </a:rPr>
              <a:t>, e mais </a:t>
            </a:r>
            <a:r>
              <a:rPr sz="1100" spc="-10" dirty="0">
                <a:latin typeface="LM Sans 10"/>
                <a:cs typeface="LM Sans 10"/>
              </a:rPr>
              <a:t>um </a:t>
            </a:r>
            <a:r>
              <a:rPr sz="1100" spc="-5" dirty="0">
                <a:latin typeface="LM Sans 10"/>
                <a:cs typeface="LM Sans 10"/>
              </a:rPr>
              <a:t>conceito qualitativo de  </a:t>
            </a:r>
            <a:r>
              <a:rPr sz="1100" spc="-85" dirty="0">
                <a:latin typeface="LM Sans 10"/>
                <a:cs typeface="LM Sans 10"/>
              </a:rPr>
              <a:t>m</a:t>
            </a:r>
            <a:r>
              <a:rPr lang="pt-BR" sz="1100" spc="-85" dirty="0">
                <a:latin typeface="LM Sans 10"/>
                <a:cs typeface="LM Sans 10"/>
              </a:rPr>
              <a:t>e</a:t>
            </a:r>
            <a:r>
              <a:rPr sz="1100" spc="-85" dirty="0" err="1">
                <a:latin typeface="LM Sans 10"/>
                <a:cs typeface="LM Sans 10"/>
              </a:rPr>
              <a:t>dia</a:t>
            </a:r>
            <a:r>
              <a:rPr sz="1100" spc="-85" dirty="0">
                <a:latin typeface="LM Sans 10"/>
                <a:cs typeface="LM Sans 10"/>
              </a:rPr>
              <a:t>:</a:t>
            </a:r>
            <a:endParaRPr lang="pt-BR" sz="1100" spc="-85" dirty="0">
              <a:latin typeface="LM Sans 10"/>
              <a:cs typeface="LM Sans 10"/>
            </a:endParaRPr>
          </a:p>
          <a:p>
            <a:pPr marL="62865" marR="300355">
              <a:lnSpc>
                <a:spcPct val="102600"/>
              </a:lnSpc>
            </a:pPr>
            <a:endParaRPr sz="1100" dirty="0">
              <a:latin typeface="LM Sans 10"/>
              <a:cs typeface="LM Sans 10"/>
            </a:endParaRPr>
          </a:p>
          <a:p>
            <a:pPr marL="1137920">
              <a:lnSpc>
                <a:spcPct val="100000"/>
              </a:lnSpc>
              <a:spcBef>
                <a:spcPts val="355"/>
              </a:spcBef>
              <a:tabLst>
                <a:tab pos="2163445" algn="l"/>
              </a:tabLst>
            </a:pPr>
            <a:r>
              <a:rPr sz="1000" i="1" spc="-90" dirty="0">
                <a:latin typeface="LM Sans 10"/>
                <a:cs typeface="LM Sans 10"/>
              </a:rPr>
              <a:t>M</a:t>
            </a:r>
            <a:r>
              <a:rPr lang="pt-BR" sz="1000" i="1" spc="-90" dirty="0">
                <a:latin typeface="LM Sans 10"/>
                <a:cs typeface="LM Sans 10"/>
              </a:rPr>
              <a:t>e</a:t>
            </a:r>
            <a:r>
              <a:rPr sz="1000" i="1" spc="-90" dirty="0" err="1">
                <a:latin typeface="LM Sans 10"/>
                <a:cs typeface="LM Sans 10"/>
              </a:rPr>
              <a:t>dia</a:t>
            </a:r>
            <a:r>
              <a:rPr sz="1000" i="1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final	</a:t>
            </a:r>
            <a:r>
              <a:rPr sz="1000" i="1" spc="-10" dirty="0" err="1">
                <a:latin typeface="LM Sans 10"/>
                <a:cs typeface="LM Sans 10"/>
              </a:rPr>
              <a:t>Conceito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i="1" spc="-45" dirty="0">
                <a:latin typeface="LM Sans 10"/>
                <a:cs typeface="LM Sans 10"/>
              </a:rPr>
              <a:t>depend</a:t>
            </a:r>
            <a:r>
              <a:rPr lang="pt-BR" sz="1000" i="1" spc="-45" dirty="0">
                <a:latin typeface="LM Sans 10"/>
                <a:cs typeface="LM Sans 10"/>
              </a:rPr>
              <a:t>ê</a:t>
            </a:r>
            <a:r>
              <a:rPr sz="1000" i="1" spc="-45" dirty="0" err="1">
                <a:latin typeface="LM Sans 10"/>
                <a:cs typeface="LM Sans 10"/>
              </a:rPr>
              <a:t>ncia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7883" y="2687037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09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7883" y="2687037"/>
            <a:ext cx="117157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sz="1000" spc="-140" dirty="0">
                <a:latin typeface="LM Sans 10"/>
                <a:cs typeface="LM Sans 10"/>
              </a:rPr>
              <a:t>At</a:t>
            </a:r>
            <a:r>
              <a:rPr lang="pt-BR" sz="1000" spc="-140" dirty="0">
                <a:latin typeface="LM Sans 10"/>
                <a:cs typeface="LM Sans 10"/>
              </a:rPr>
              <a:t>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3,0</a:t>
            </a:r>
            <a:endParaRPr sz="1000" dirty="0">
              <a:latin typeface="LM Sans 10"/>
              <a:cs typeface="LM Sans 10"/>
            </a:endParaRPr>
          </a:p>
          <a:p>
            <a:pPr algn="ctr">
              <a:lnSpc>
                <a:spcPts val="1195"/>
              </a:lnSpc>
            </a:pPr>
            <a:r>
              <a:rPr sz="1000" spc="-10" dirty="0">
                <a:latin typeface="LM Sans 10"/>
                <a:cs typeface="LM Sans 10"/>
              </a:rPr>
              <a:t>Maior </a:t>
            </a:r>
            <a:r>
              <a:rPr sz="1000" spc="-5" dirty="0">
                <a:latin typeface="LM Sans 10"/>
                <a:cs typeface="LM Sans 10"/>
              </a:rPr>
              <a:t>que 3,0 </a:t>
            </a:r>
            <a:r>
              <a:rPr sz="1000" spc="-130" dirty="0">
                <a:latin typeface="LM Sans 10"/>
                <a:cs typeface="LM Sans 10"/>
              </a:rPr>
              <a:t>at</a:t>
            </a:r>
            <a:r>
              <a:rPr lang="pt-BR" sz="1000" spc="-130" dirty="0">
                <a:latin typeface="LM Sans 10"/>
                <a:cs typeface="LM Sans 10"/>
              </a:rPr>
              <a:t>e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6,0</a:t>
            </a:r>
            <a:endParaRPr sz="1000" dirty="0">
              <a:latin typeface="LM Sans 10"/>
              <a:cs typeface="LM Sans 10"/>
            </a:endParaRPr>
          </a:p>
          <a:p>
            <a:pPr algn="ctr">
              <a:lnSpc>
                <a:spcPts val="1200"/>
              </a:lnSpc>
            </a:pPr>
            <a:r>
              <a:rPr sz="1000" spc="-10" dirty="0">
                <a:latin typeface="LM Sans 10"/>
                <a:cs typeface="LM Sans 10"/>
              </a:rPr>
              <a:t>Maior </a:t>
            </a:r>
            <a:r>
              <a:rPr sz="1000" spc="-5" dirty="0">
                <a:latin typeface="LM Sans 10"/>
                <a:cs typeface="LM Sans 10"/>
              </a:rPr>
              <a:t>que</a:t>
            </a:r>
            <a:r>
              <a:rPr sz="1000" spc="-1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6,0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0854" y="2702784"/>
            <a:ext cx="61849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0" algn="just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M Sans 10"/>
                <a:cs typeface="LM Sans 10"/>
              </a:rPr>
              <a:t>Reprovado  </a:t>
            </a:r>
            <a:r>
              <a:rPr sz="1000" spc="-5" dirty="0">
                <a:latin typeface="LM Sans 10"/>
                <a:cs typeface="LM Sans 10"/>
              </a:rPr>
              <a:t>Insuficiente  </a:t>
            </a:r>
            <a:r>
              <a:rPr sz="1000" spc="-10" dirty="0">
                <a:latin typeface="LM Sans 10"/>
                <a:cs typeface="LM Sans 10"/>
              </a:rPr>
              <a:t>Aprovado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7883" y="3178175"/>
            <a:ext cx="2601595" cy="0"/>
          </a:xfrm>
          <a:custGeom>
            <a:avLst/>
            <a:gdLst/>
            <a:ahLst/>
            <a:cxnLst/>
            <a:rect l="l" t="t" r="r" b="b"/>
            <a:pathLst>
              <a:path w="2601595">
                <a:moveTo>
                  <a:pt x="0" y="0"/>
                </a:moveTo>
                <a:lnTo>
                  <a:pt x="26009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E1EA66F-125F-43E7-9AB5-43646616E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50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O </a:t>
            </a:r>
            <a:r>
              <a:rPr spc="15" dirty="0"/>
              <a:t>mecanismo de </a:t>
            </a:r>
            <a:r>
              <a:rPr spc="-65" dirty="0" err="1"/>
              <a:t>heran</a:t>
            </a:r>
            <a:r>
              <a:rPr lang="pt-BR" spc="-65" dirty="0"/>
              <a:t>ç</a:t>
            </a:r>
            <a:r>
              <a:rPr spc="-65" dirty="0"/>
              <a:t>a</a:t>
            </a:r>
            <a:r>
              <a:rPr spc="-75" dirty="0"/>
              <a:t> </a:t>
            </a:r>
            <a:r>
              <a:rPr spc="25" dirty="0"/>
              <a:t>(II)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4693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385939"/>
            <a:ext cx="5175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Exemplo</a:t>
            </a:r>
            <a:endParaRPr sz="110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252" y="652576"/>
            <a:ext cx="35560" cy="443230"/>
            <a:chOff x="342252" y="652576"/>
            <a:chExt cx="35560" cy="443230"/>
          </a:xfrm>
        </p:grpSpPr>
        <p:sp>
          <p:nvSpPr>
            <p:cNvPr id="6" name="object 6"/>
            <p:cNvSpPr/>
            <p:nvPr/>
          </p:nvSpPr>
          <p:spPr>
            <a:xfrm>
              <a:off x="344779" y="65257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145" y="65257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4779" y="74114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145" y="74114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779" y="8297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45" y="82971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779" y="9182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45" y="918286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779" y="100684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45" y="1006843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5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8635" y="625962"/>
            <a:ext cx="3086100" cy="4610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600" i="1" spc="25" dirty="0">
                <a:solidFill>
                  <a:srgbClr val="4C0019"/>
                </a:solidFill>
                <a:latin typeface="LM Mono 10"/>
                <a:cs typeface="LM Mono 10"/>
              </a:rPr>
              <a:t>//...</a:t>
            </a:r>
            <a:endParaRPr sz="600" dirty="0">
              <a:latin typeface="LM Mono 10"/>
              <a:cs typeface="LM Mono 10"/>
            </a:endParaRPr>
          </a:p>
          <a:p>
            <a:pPr marL="13335" marR="5080" indent="635">
              <a:lnSpc>
                <a:spcPts val="700"/>
              </a:lnSpc>
              <a:spcBef>
                <a:spcPts val="30"/>
              </a:spcBef>
            </a:pPr>
            <a:r>
              <a:rPr sz="600" spc="45" dirty="0" err="1">
                <a:solidFill>
                  <a:srgbClr val="0000FF"/>
                </a:solidFill>
                <a:latin typeface="LM Mono 8"/>
                <a:cs typeface="LM Mono 8"/>
              </a:rPr>
              <a:t>Aluno_</a:t>
            </a:r>
            <a:r>
              <a:rPr sz="600" spc="50" dirty="0" err="1">
                <a:solidFill>
                  <a:srgbClr val="0000FF"/>
                </a:solidFill>
                <a:latin typeface="LM Mono 8"/>
                <a:cs typeface="LM Mono 8"/>
              </a:rPr>
              <a:t>Dependencia</a:t>
            </a:r>
            <a:r>
              <a:rPr lang="pt-BR" sz="600" spc="50" dirty="0">
                <a:solidFill>
                  <a:srgbClr val="0000FF"/>
                </a:solidFill>
                <a:latin typeface="LM Mono 8"/>
                <a:cs typeface="LM Mono 8"/>
              </a:rPr>
              <a:t> * </a:t>
            </a:r>
            <a:r>
              <a:rPr sz="600" spc="50" dirty="0" err="1">
                <a:solidFill>
                  <a:srgbClr val="0000FF"/>
                </a:solidFill>
                <a:latin typeface="LM Mono 8"/>
                <a:cs typeface="LM Mono 8"/>
              </a:rPr>
              <a:t>aluno</a:t>
            </a:r>
            <a:r>
              <a:rPr sz="600" spc="50" dirty="0">
                <a:solidFill>
                  <a:srgbClr val="0000FF"/>
                </a:solidFill>
                <a:latin typeface="LM Mono 8"/>
                <a:cs typeface="LM Mono 8"/>
              </a:rPr>
              <a:t>_ </a:t>
            </a:r>
            <a:r>
              <a:rPr sz="600" spc="25" dirty="0">
                <a:solidFill>
                  <a:srgbClr val="0000FF"/>
                </a:solidFill>
                <a:latin typeface="LM Mono 8"/>
                <a:cs typeface="LM Mono 8"/>
              </a:rPr>
              <a:t>Dep</a:t>
            </a:r>
            <a:r>
              <a:rPr sz="600" spc="25" dirty="0">
                <a:latin typeface="LM Mono 8"/>
                <a:cs typeface="LM Mono 8"/>
              </a:rPr>
              <a:t>;  </a:t>
            </a:r>
            <a:endParaRPr lang="pt-BR" sz="600" spc="25" dirty="0">
              <a:latin typeface="LM Mono 8"/>
              <a:cs typeface="LM Mono 8"/>
            </a:endParaRPr>
          </a:p>
          <a:p>
            <a:pPr marL="13335" marR="5080" indent="635">
              <a:lnSpc>
                <a:spcPts val="700"/>
              </a:lnSpc>
              <a:spcBef>
                <a:spcPts val="30"/>
              </a:spcBef>
            </a:pPr>
            <a:r>
              <a:rPr sz="600" spc="40" dirty="0" err="1">
                <a:solidFill>
                  <a:srgbClr val="0000FF"/>
                </a:solidFill>
                <a:latin typeface="LM Mono 8"/>
                <a:cs typeface="LM Mono 8"/>
              </a:rPr>
              <a:t>aluno</a:t>
            </a: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_ 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Dep</a:t>
            </a:r>
            <a:r>
              <a:rPr sz="600" spc="35" dirty="0">
                <a:latin typeface="LM Mono 8"/>
                <a:cs typeface="LM Mono 8"/>
              </a:rPr>
              <a:t>=</a:t>
            </a:r>
            <a:r>
              <a:rPr sz="600" spc="35" dirty="0">
                <a:solidFill>
                  <a:srgbClr val="006600"/>
                </a:solidFill>
                <a:latin typeface="LM Mono 8"/>
                <a:cs typeface="LM Mono 8"/>
              </a:rPr>
              <a:t>new</a:t>
            </a:r>
            <a:r>
              <a:rPr sz="600" spc="35" dirty="0">
                <a:solidFill>
                  <a:srgbClr val="0000FF"/>
                </a:solidFill>
                <a:latin typeface="LM Mono 8"/>
                <a:cs typeface="LM Mono 8"/>
              </a:rPr>
              <a:t>Aluno_ </a:t>
            </a:r>
            <a:r>
              <a:rPr sz="600" spc="30" dirty="0">
                <a:solidFill>
                  <a:srgbClr val="0000FF"/>
                </a:solidFill>
                <a:latin typeface="LM Mono 8"/>
                <a:cs typeface="LM Mono 8"/>
              </a:rPr>
              <a:t>Dependencia</a:t>
            </a:r>
            <a:r>
              <a:rPr sz="600" spc="30" dirty="0">
                <a:latin typeface="LM Mono 8"/>
                <a:cs typeface="LM Mono 8"/>
              </a:rPr>
              <a:t>(</a:t>
            </a:r>
            <a:r>
              <a:rPr sz="600" spc="30" dirty="0">
                <a:solidFill>
                  <a:srgbClr val="FF7F00"/>
                </a:solidFill>
                <a:latin typeface="LM Mono 8"/>
                <a:cs typeface="LM Mono 8"/>
              </a:rPr>
              <a:t>"Maria"</a:t>
            </a:r>
            <a:r>
              <a:rPr sz="600" spc="30" dirty="0">
                <a:latin typeface="LM Mono 8"/>
                <a:cs typeface="LM Mono 8"/>
              </a:rPr>
              <a:t>,</a:t>
            </a:r>
            <a:r>
              <a:rPr sz="600" spc="30" dirty="0">
                <a:solidFill>
                  <a:srgbClr val="FF7F00"/>
                </a:solidFill>
                <a:latin typeface="LM Mono 8"/>
                <a:cs typeface="LM Mono 8"/>
              </a:rPr>
              <a:t>’F’</a:t>
            </a:r>
            <a:r>
              <a:rPr sz="600" spc="30" dirty="0">
                <a:latin typeface="LM Mono 8"/>
                <a:cs typeface="LM Mono 8"/>
              </a:rPr>
              <a:t>, </a:t>
            </a:r>
            <a:r>
              <a:rPr sz="600" spc="15" dirty="0">
                <a:latin typeface="LM Mono 8"/>
                <a:cs typeface="LM Mono 8"/>
              </a:rPr>
              <a:t>20</a:t>
            </a:r>
            <a:r>
              <a:rPr sz="600" spc="-290" dirty="0">
                <a:latin typeface="LM Mono 8"/>
                <a:cs typeface="LM Mono 8"/>
              </a:rPr>
              <a:t> </a:t>
            </a:r>
            <a:r>
              <a:rPr sz="600" spc="-5" dirty="0">
                <a:latin typeface="LM Mono 8"/>
                <a:cs typeface="LM Mono 8"/>
              </a:rPr>
              <a:t>, </a:t>
            </a:r>
            <a:r>
              <a:rPr sz="600" spc="20" dirty="0">
                <a:latin typeface="LM Mono 8"/>
                <a:cs typeface="LM Mono 8"/>
              </a:rPr>
              <a:t>10.0</a:t>
            </a:r>
            <a:r>
              <a:rPr sz="600" spc="20" dirty="0">
                <a:solidFill>
                  <a:srgbClr val="0000FF"/>
                </a:solidFill>
                <a:latin typeface="LM Mono 8"/>
                <a:cs typeface="LM Mono 8"/>
              </a:rPr>
              <a:t>f</a:t>
            </a:r>
            <a:r>
              <a:rPr sz="600" spc="20" dirty="0">
                <a:latin typeface="LM Mono 8"/>
                <a:cs typeface="LM Mono 8"/>
              </a:rPr>
              <a:t>, </a:t>
            </a:r>
            <a:r>
              <a:rPr sz="600" spc="15" dirty="0">
                <a:latin typeface="LM Mono 8"/>
                <a:cs typeface="LM Mono 8"/>
              </a:rPr>
              <a:t>8.0</a:t>
            </a:r>
            <a:r>
              <a:rPr sz="600" spc="15" dirty="0">
                <a:solidFill>
                  <a:srgbClr val="0000FF"/>
                </a:solidFill>
                <a:latin typeface="LM Mono 8"/>
                <a:cs typeface="LM Mono 8"/>
              </a:rPr>
              <a:t>f</a:t>
            </a:r>
            <a:r>
              <a:rPr sz="600" spc="15" dirty="0">
                <a:latin typeface="LM Mono 8"/>
                <a:cs typeface="LM Mono 8"/>
              </a:rPr>
              <a:t>, </a:t>
            </a:r>
            <a:r>
              <a:rPr sz="600" spc="20" dirty="0">
                <a:latin typeface="LM Mono 8"/>
                <a:cs typeface="LM Mono 8"/>
              </a:rPr>
              <a:t>9.5</a:t>
            </a:r>
            <a:r>
              <a:rPr sz="600" spc="20" dirty="0">
                <a:solidFill>
                  <a:srgbClr val="0000FF"/>
                </a:solidFill>
                <a:latin typeface="LM Mono 8"/>
                <a:cs typeface="LM Mono 8"/>
              </a:rPr>
              <a:t>f</a:t>
            </a:r>
            <a:r>
              <a:rPr sz="600" spc="20" dirty="0">
                <a:latin typeface="LM Mono 8"/>
                <a:cs typeface="LM Mono 8"/>
              </a:rPr>
              <a:t>);  </a:t>
            </a:r>
            <a:endParaRPr lang="pt-BR" sz="600" spc="20" dirty="0">
              <a:latin typeface="LM Mono 8"/>
              <a:cs typeface="LM Mono 8"/>
            </a:endParaRPr>
          </a:p>
          <a:p>
            <a:pPr marL="13335" marR="5080" indent="635">
              <a:lnSpc>
                <a:spcPts val="700"/>
              </a:lnSpc>
              <a:spcBef>
                <a:spcPts val="30"/>
              </a:spcBef>
            </a:pP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String</a:t>
            </a:r>
            <a:r>
              <a:rPr lang="pt-BR" sz="600" spc="40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600" spc="40" dirty="0" err="1">
                <a:solidFill>
                  <a:srgbClr val="0000FF"/>
                </a:solidFill>
                <a:latin typeface="LM Mono 8"/>
                <a:cs typeface="LM Mono 8"/>
              </a:rPr>
              <a:t>conceito</a:t>
            </a:r>
            <a:r>
              <a:rPr sz="600" spc="40" dirty="0">
                <a:latin typeface="LM Mono 8"/>
                <a:cs typeface="LM Mono 8"/>
              </a:rPr>
              <a:t>=</a:t>
            </a:r>
            <a:r>
              <a:rPr lang="pt-BR" sz="600" spc="40" dirty="0">
                <a:latin typeface="LM Mono 8"/>
                <a:cs typeface="LM Mono 8"/>
              </a:rPr>
              <a:t> </a:t>
            </a:r>
            <a:r>
              <a:rPr sz="600" spc="40" dirty="0" err="1">
                <a:solidFill>
                  <a:srgbClr val="0000FF"/>
                </a:solidFill>
                <a:latin typeface="LM Mono 8"/>
                <a:cs typeface="LM Mono 8"/>
              </a:rPr>
              <a:t>aluno</a:t>
            </a: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_</a:t>
            </a:r>
            <a:r>
              <a:rPr sz="600" spc="-265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Dep</a:t>
            </a:r>
            <a:r>
              <a:rPr sz="600" spc="40" dirty="0">
                <a:latin typeface="LM Mono 8"/>
                <a:cs typeface="LM Mono 8"/>
              </a:rPr>
              <a:t>.</a:t>
            </a: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forneca</a:t>
            </a:r>
            <a:r>
              <a:rPr sz="600" spc="-260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600" spc="40" dirty="0">
                <a:solidFill>
                  <a:srgbClr val="0000FF"/>
                </a:solidFill>
                <a:latin typeface="LM Mono 8"/>
                <a:cs typeface="LM Mono 8"/>
              </a:rPr>
              <a:t>Conc</a:t>
            </a:r>
            <a:r>
              <a:rPr sz="600" spc="-260" dirty="0">
                <a:solidFill>
                  <a:srgbClr val="0000FF"/>
                </a:solidFill>
                <a:latin typeface="LM Mono 8"/>
                <a:cs typeface="LM Mono 8"/>
              </a:rPr>
              <a:t> </a:t>
            </a:r>
            <a:r>
              <a:rPr sz="600" spc="45" dirty="0">
                <a:solidFill>
                  <a:srgbClr val="0000FF"/>
                </a:solidFill>
                <a:latin typeface="LM Mono 8"/>
                <a:cs typeface="LM Mono 8"/>
              </a:rPr>
              <a:t>Dependencia</a:t>
            </a:r>
            <a:r>
              <a:rPr sz="600" spc="45" dirty="0">
                <a:latin typeface="LM Mono 8"/>
                <a:cs typeface="LM Mono 8"/>
              </a:rPr>
              <a:t>();</a:t>
            </a:r>
            <a:endParaRPr sz="600" dirty="0">
              <a:latin typeface="LM Mono 8"/>
              <a:cs typeface="LM Mono 8"/>
            </a:endParaRPr>
          </a:p>
          <a:p>
            <a:pPr marL="12700">
              <a:lnSpc>
                <a:spcPts val="670"/>
              </a:lnSpc>
            </a:pPr>
            <a:r>
              <a:rPr sz="600" i="1" spc="25" dirty="0">
                <a:solidFill>
                  <a:srgbClr val="4C0019"/>
                </a:solidFill>
                <a:latin typeface="LM Mono 10"/>
                <a:cs typeface="LM Mono 10"/>
              </a:rPr>
              <a:t>//...</a:t>
            </a:r>
            <a:endParaRPr sz="600" dirty="0">
              <a:latin typeface="LM Mono 10"/>
              <a:cs typeface="LM Mono 1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8102" y="13570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89" y="22860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8900" y="306223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7532" y="1220335"/>
            <a:ext cx="4168775" cy="176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1574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5" dirty="0" err="1">
                <a:latin typeface="LM Sans 10"/>
                <a:cs typeface="LM Sans 10"/>
              </a:rPr>
              <a:t>classe</a:t>
            </a:r>
            <a:r>
              <a:rPr sz="1000" spc="-5" dirty="0">
                <a:latin typeface="LM Sans 10"/>
                <a:cs typeface="LM Sans 10"/>
              </a:rPr>
              <a:t> </a:t>
            </a:r>
            <a:r>
              <a:rPr sz="1000" i="1" spc="-5" dirty="0" err="1">
                <a:latin typeface="LM Sans 10"/>
                <a:cs typeface="LM Sans 10"/>
              </a:rPr>
              <a:t>Aluno</a:t>
            </a:r>
            <a:r>
              <a:rPr lang="pt-BR" sz="1000" i="1" spc="-5" dirty="0">
                <a:latin typeface="LM Sans 10"/>
                <a:cs typeface="LM Sans 10"/>
              </a:rPr>
              <a:t>_</a:t>
            </a:r>
            <a:r>
              <a:rPr sz="1000" i="1" spc="-5" dirty="0" err="1">
                <a:latin typeface="LM Sans 10"/>
                <a:cs typeface="LM Sans 10"/>
              </a:rPr>
              <a:t>Dependencia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spc="-130" dirty="0">
                <a:latin typeface="LM Sans 10"/>
                <a:cs typeface="LM Sans 10"/>
              </a:rPr>
              <a:t>n</a:t>
            </a:r>
            <a:r>
              <a:rPr lang="pt-BR" sz="1000" spc="-130" dirty="0">
                <a:latin typeface="LM Sans 10"/>
                <a:cs typeface="LM Sans 10"/>
              </a:rPr>
              <a:t>ã</a:t>
            </a:r>
            <a:r>
              <a:rPr sz="1000" spc="-130" dirty="0">
                <a:latin typeface="LM Sans 10"/>
                <a:cs typeface="LM Sans 10"/>
              </a:rPr>
              <a:t>o </a:t>
            </a:r>
            <a:r>
              <a:rPr lang="pt-BR" sz="1000" spc="-130" dirty="0">
                <a:latin typeface="LM Sans 10"/>
                <a:cs typeface="LM Sans 10"/>
              </a:rPr>
              <a:t>  </a:t>
            </a:r>
            <a:r>
              <a:rPr sz="1000" spc="-5" dirty="0" err="1">
                <a:latin typeface="LM Sans 10"/>
                <a:cs typeface="LM Sans 10"/>
              </a:rPr>
              <a:t>adiciona</a:t>
            </a:r>
            <a:r>
              <a:rPr sz="1000" spc="-5" dirty="0">
                <a:latin typeface="LM Sans 10"/>
                <a:cs typeface="LM Sans 10"/>
              </a:rPr>
              <a:t> atributo, ou seja, </a:t>
            </a:r>
            <a:r>
              <a:rPr sz="1000" spc="-10" dirty="0">
                <a:latin typeface="LM Sans 10"/>
                <a:cs typeface="LM Sans 10"/>
              </a:rPr>
              <a:t>apresenta  </a:t>
            </a:r>
            <a:r>
              <a:rPr sz="1000" dirty="0">
                <a:latin typeface="LM Sans 10"/>
                <a:cs typeface="LM Sans 10"/>
              </a:rPr>
              <a:t>apenas </a:t>
            </a:r>
            <a:r>
              <a:rPr sz="1000" spc="-5" dirty="0">
                <a:latin typeface="LM Sans 10"/>
                <a:cs typeface="LM Sans 10"/>
              </a:rPr>
              <a:t>os atributos herdados da classe </a:t>
            </a:r>
            <a:r>
              <a:rPr sz="1000" i="1" spc="-5" dirty="0">
                <a:latin typeface="LM Sans 10"/>
                <a:cs typeface="LM Sans 10"/>
              </a:rPr>
              <a:t>Aluno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 dirty="0">
              <a:latin typeface="LM Sans 10"/>
              <a:cs typeface="LM Sans 10"/>
            </a:endParaRPr>
          </a:p>
          <a:p>
            <a:pPr marL="3492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sz="1000" spc="-5" dirty="0" err="1">
                <a:latin typeface="LM Sans 10"/>
                <a:cs typeface="LM Sans 10"/>
              </a:rPr>
              <a:t>Seu</a:t>
            </a:r>
            <a:r>
              <a:rPr sz="1000" spc="-5" dirty="0">
                <a:latin typeface="LM Sans 10"/>
                <a:cs typeface="LM Sans 10"/>
              </a:rPr>
              <a:t> construtor, portanto, necessita </a:t>
            </a:r>
            <a:r>
              <a:rPr sz="1000" dirty="0">
                <a:latin typeface="LM Sans 10"/>
                <a:cs typeface="LM Sans 10"/>
              </a:rPr>
              <a:t>apenas </a:t>
            </a:r>
            <a:r>
              <a:rPr sz="1000" spc="-10" dirty="0">
                <a:latin typeface="LM Sans 10"/>
                <a:cs typeface="LM Sans 10"/>
              </a:rPr>
              <a:t>ativar </a:t>
            </a:r>
            <a:r>
              <a:rPr sz="1000" spc="-5" dirty="0">
                <a:latin typeface="LM Sans 10"/>
                <a:cs typeface="LM Sans 10"/>
              </a:rPr>
              <a:t>o construtor da</a:t>
            </a:r>
            <a:r>
              <a:rPr sz="1000" spc="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classe</a:t>
            </a:r>
            <a:endParaRPr sz="1000" dirty="0">
              <a:latin typeface="LM Sans 10"/>
              <a:cs typeface="LM Sans 10"/>
            </a:endParaRPr>
          </a:p>
          <a:p>
            <a:pPr marL="314960">
              <a:lnSpc>
                <a:spcPts val="1200"/>
              </a:lnSpc>
            </a:pPr>
            <a:r>
              <a:rPr sz="1000" i="1" spc="-5" dirty="0">
                <a:latin typeface="LM Sans 10"/>
                <a:cs typeface="LM Sans 10"/>
              </a:rPr>
              <a:t>Aluno </a:t>
            </a:r>
            <a:r>
              <a:rPr sz="1000" spc="-15" dirty="0">
                <a:latin typeface="LM Sans 10"/>
                <a:cs typeface="LM Sans 10"/>
              </a:rPr>
              <a:t>para </a:t>
            </a:r>
            <a:r>
              <a:rPr sz="1000" spc="-5" dirty="0">
                <a:latin typeface="LM Sans 10"/>
                <a:cs typeface="LM Sans 10"/>
              </a:rPr>
              <a:t>inicializar os</a:t>
            </a:r>
            <a:r>
              <a:rPr sz="1000" spc="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atributos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LM Sans 10"/>
              <a:cs typeface="LM Sans 10"/>
            </a:endParaRPr>
          </a:p>
          <a:p>
            <a:pPr marL="38100" marR="177800">
              <a:lnSpc>
                <a:spcPct val="102699"/>
              </a:lnSpc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70" dirty="0" err="1">
                <a:latin typeface="LM Sans 10"/>
                <a:cs typeface="LM Sans 10"/>
              </a:rPr>
              <a:t>heran</a:t>
            </a:r>
            <a:r>
              <a:rPr lang="pt-BR" sz="1100" spc="-70" dirty="0">
                <a:latin typeface="LM Sans 10"/>
                <a:cs typeface="LM Sans 10"/>
              </a:rPr>
              <a:t>ç</a:t>
            </a:r>
            <a:r>
              <a:rPr sz="1100" spc="-70" dirty="0">
                <a:latin typeface="LM Sans 10"/>
                <a:cs typeface="LM Sans 10"/>
              </a:rPr>
              <a:t>a</a:t>
            </a:r>
            <a:r>
              <a:rPr lang="pt-BR" sz="1100" spc="-70" dirty="0">
                <a:latin typeface="LM Sans 10"/>
                <a:cs typeface="LM Sans 10"/>
              </a:rPr>
              <a:t> é uma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45" dirty="0" err="1">
                <a:latin typeface="LM Sans 10"/>
                <a:cs typeface="LM Sans 10"/>
              </a:rPr>
              <a:t>caracter</a:t>
            </a:r>
            <a:r>
              <a:rPr lang="pt-BR" sz="1100" spc="-45" dirty="0">
                <a:latin typeface="LM Sans 10"/>
                <a:cs typeface="LM Sans 10"/>
              </a:rPr>
              <a:t>í</a:t>
            </a:r>
            <a:r>
              <a:rPr sz="1100" spc="-45" dirty="0" err="1">
                <a:latin typeface="LM Sans 10"/>
                <a:cs typeface="LM Sans 10"/>
              </a:rPr>
              <a:t>stica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transitiva, </a:t>
            </a:r>
            <a:r>
              <a:rPr sz="1100" spc="-5" dirty="0" err="1">
                <a:latin typeface="LM Sans 10"/>
                <a:cs typeface="LM Sans 10"/>
              </a:rPr>
              <a:t>isto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lang="pt-BR" sz="1100" spc="-180" dirty="0">
                <a:latin typeface="LM Sans 10"/>
                <a:cs typeface="LM Sans 10"/>
              </a:rPr>
              <a:t>e</a:t>
            </a:r>
            <a:r>
              <a:rPr sz="1100" spc="-180" dirty="0">
                <a:latin typeface="LM Sans 10"/>
                <a:cs typeface="LM Sans 10"/>
              </a:rPr>
              <a:t>, </a:t>
            </a:r>
            <a:r>
              <a:rPr lang="pt-BR" sz="1100" spc="-180" dirty="0">
                <a:latin typeface="LM Sans 10"/>
                <a:cs typeface="LM Sans 10"/>
              </a:rPr>
              <a:t>  </a:t>
            </a:r>
            <a:r>
              <a:rPr sz="1100" spc="-10" dirty="0" err="1">
                <a:latin typeface="LM Sans 10"/>
                <a:cs typeface="LM Sans 10"/>
              </a:rPr>
              <a:t>ocorre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por meio de  </a:t>
            </a:r>
            <a:r>
              <a:rPr sz="1100" spc="-60" dirty="0">
                <a:latin typeface="LM Sans 10"/>
                <a:cs typeface="LM Sans 10"/>
              </a:rPr>
              <a:t>m</a:t>
            </a:r>
            <a:r>
              <a:rPr lang="pt-BR" sz="1100" spc="-60" dirty="0">
                <a:latin typeface="LM Sans 10"/>
                <a:cs typeface="LM Sans 10"/>
              </a:rPr>
              <a:t>ú</a:t>
            </a:r>
            <a:r>
              <a:rPr sz="1100" spc="-60" dirty="0" err="1">
                <a:latin typeface="LM Sans 10"/>
                <a:cs typeface="LM Sans 10"/>
              </a:rPr>
              <a:t>ltiplos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85" dirty="0">
                <a:latin typeface="LM Sans 10"/>
                <a:cs typeface="LM Sans 10"/>
              </a:rPr>
              <a:t>n</a:t>
            </a:r>
            <a:r>
              <a:rPr lang="pt-BR" sz="1100" spc="-85" dirty="0">
                <a:latin typeface="LM Sans 10"/>
                <a:cs typeface="LM Sans 10"/>
              </a:rPr>
              <a:t>í</a:t>
            </a:r>
            <a:r>
              <a:rPr sz="1100" spc="-85" dirty="0" err="1">
                <a:latin typeface="LM Sans 10"/>
                <a:cs typeface="LM Sans 10"/>
              </a:rPr>
              <a:t>veis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de</a:t>
            </a:r>
            <a:r>
              <a:rPr sz="1100" spc="125" dirty="0">
                <a:latin typeface="LM Sans 10"/>
                <a:cs typeface="LM Sans 10"/>
              </a:rPr>
              <a:t> </a:t>
            </a:r>
            <a:r>
              <a:rPr sz="1100" spc="-70" dirty="0" err="1">
                <a:latin typeface="LM Sans 10"/>
                <a:cs typeface="LM Sans 10"/>
              </a:rPr>
              <a:t>especializa</a:t>
            </a:r>
            <a:r>
              <a:rPr lang="pt-BR" sz="1100" spc="-70" dirty="0" err="1">
                <a:latin typeface="LM Sans 10"/>
                <a:cs typeface="LM Sans 10"/>
              </a:rPr>
              <a:t>çã</a:t>
            </a:r>
            <a:r>
              <a:rPr sz="1100" spc="-70" dirty="0">
                <a:latin typeface="LM Sans 10"/>
                <a:cs typeface="LM Sans 10"/>
              </a:rPr>
              <a:t>o</a:t>
            </a:r>
            <a:endParaRPr lang="pt-BR" sz="1100" spc="-70" dirty="0">
              <a:latin typeface="LM Sans 10"/>
              <a:cs typeface="LM Sans 10"/>
            </a:endParaRPr>
          </a:p>
          <a:p>
            <a:pPr marL="38100" marR="177800">
              <a:lnSpc>
                <a:spcPct val="102699"/>
              </a:lnSpc>
            </a:pPr>
            <a:endParaRPr lang="pt-BR" sz="1100" dirty="0">
              <a:latin typeface="LM Sans 10"/>
              <a:cs typeface="LM Sans 10"/>
            </a:endParaRPr>
          </a:p>
          <a:p>
            <a:pPr marL="209550" marR="17780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1000" i="1" spc="-5" dirty="0" err="1">
                <a:latin typeface="LM Sans 10"/>
                <a:cs typeface="LM Sans 10"/>
              </a:rPr>
              <a:t>Aluno</a:t>
            </a:r>
            <a:r>
              <a:rPr sz="1000" i="1" spc="-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herdou de </a:t>
            </a:r>
            <a:r>
              <a:rPr sz="1000" i="1" spc="-5" dirty="0">
                <a:latin typeface="LM Sans 10"/>
                <a:cs typeface="LM Sans 10"/>
              </a:rPr>
              <a:t>Pessoa</a:t>
            </a:r>
            <a:r>
              <a:rPr sz="1000" spc="-5" dirty="0">
                <a:latin typeface="LM Sans 10"/>
                <a:cs typeface="LM Sans 10"/>
              </a:rPr>
              <a:t>;</a:t>
            </a:r>
            <a:r>
              <a:rPr sz="1000" spc="105" dirty="0">
                <a:latin typeface="LM Sans 10"/>
                <a:cs typeface="LM Sans 10"/>
              </a:rPr>
              <a:t> </a:t>
            </a:r>
            <a:endParaRPr lang="pt-BR" sz="1000" spc="-5" dirty="0">
              <a:latin typeface="LM Sans 10"/>
              <a:cs typeface="LM Sans 10"/>
            </a:endParaRPr>
          </a:p>
          <a:p>
            <a:pPr marL="209550" marR="177800" indent="-171450">
              <a:lnSpc>
                <a:spcPct val="102699"/>
              </a:lnSpc>
              <a:buFont typeface="Arial" panose="020B0604020202020204" pitchFamily="34" charset="0"/>
              <a:buChar char="•"/>
            </a:pPr>
            <a:r>
              <a:rPr sz="1000" i="1" spc="-5" dirty="0" err="1">
                <a:latin typeface="LM Sans 10"/>
                <a:cs typeface="LM Sans 10"/>
              </a:rPr>
              <a:t>Aluno</a:t>
            </a:r>
            <a:r>
              <a:rPr sz="1000" i="1" spc="-5" dirty="0">
                <a:latin typeface="LM Sans 10"/>
                <a:cs typeface="LM Sans 10"/>
              </a:rPr>
              <a:t> Dependencia </a:t>
            </a:r>
            <a:r>
              <a:rPr sz="1000" spc="-5" dirty="0">
                <a:latin typeface="LM Sans 10"/>
                <a:cs typeface="LM Sans 10"/>
              </a:rPr>
              <a:t>herdou de </a:t>
            </a:r>
            <a:r>
              <a:rPr sz="1000" i="1" spc="-5" dirty="0">
                <a:latin typeface="LM Sans 10"/>
                <a:cs typeface="LM Sans 10"/>
              </a:rPr>
              <a:t>Aluno </a:t>
            </a:r>
            <a:r>
              <a:rPr sz="1000" spc="-5" dirty="0">
                <a:latin typeface="LM Sans 10"/>
                <a:cs typeface="LM Sans 10"/>
              </a:rPr>
              <a:t>e de</a:t>
            </a:r>
            <a:r>
              <a:rPr sz="1000" spc="110" dirty="0">
                <a:latin typeface="LM Sans 10"/>
                <a:cs typeface="LM Sans 10"/>
              </a:rPr>
              <a:t> </a:t>
            </a:r>
            <a:r>
              <a:rPr sz="1000" i="1" spc="-10" dirty="0">
                <a:latin typeface="LM Sans 10"/>
                <a:cs typeface="LM Sans 10"/>
              </a:rPr>
              <a:t>Pessoa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Prof. A. G.</a:t>
            </a:r>
            <a:r>
              <a:rPr spc="25" dirty="0"/>
              <a:t> </a:t>
            </a:r>
            <a:r>
              <a:rPr spc="-5" dirty="0"/>
              <a:t>Silva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04720" y="3349288"/>
            <a:ext cx="99885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INE5603 </a:t>
            </a:r>
            <a:r>
              <a:rPr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</a:t>
            </a:r>
            <a:r>
              <a:rPr lang="pt-BR" sz="600" b="1" spc="-55" dirty="0" err="1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çã</a:t>
            </a:r>
            <a:r>
              <a:rPr sz="600" b="1" spc="-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o </a:t>
            </a:r>
            <a:r>
              <a:rPr sz="600" b="1" spc="-16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`a</a:t>
            </a:r>
            <a:r>
              <a:rPr sz="600" b="1" spc="-15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POO</a:t>
            </a:r>
            <a:endParaRPr sz="6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30 de outubro de</a:t>
            </a:r>
            <a:r>
              <a:rPr spc="-55" dirty="0"/>
              <a:t> </a:t>
            </a:r>
            <a:r>
              <a:rPr spc="-5" dirty="0"/>
              <a:t>2017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1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C90C3D3-A6E0-4009-908B-2C9805775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17" y="3239172"/>
            <a:ext cx="4610100" cy="2438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3951</Words>
  <Application>Microsoft Office PowerPoint</Application>
  <PresentationFormat>Personalizar</PresentationFormat>
  <Paragraphs>503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3" baseType="lpstr">
      <vt:lpstr>Arial</vt:lpstr>
      <vt:lpstr>Calibri</vt:lpstr>
      <vt:lpstr>DejaVu Sans</vt:lpstr>
      <vt:lpstr>LM Mono 10</vt:lpstr>
      <vt:lpstr>LM Mono 12</vt:lpstr>
      <vt:lpstr>LM Mono 8</vt:lpstr>
      <vt:lpstr>LM Sans 10</vt:lpstr>
      <vt:lpstr>LM Sans 12</vt:lpstr>
      <vt:lpstr>LM Sans 8</vt:lpstr>
      <vt:lpstr>LM Sans 9</vt:lpstr>
      <vt:lpstr>Times New Roman</vt:lpstr>
      <vt:lpstr>Office Theme</vt:lpstr>
      <vt:lpstr>Apresentação do PowerPoint</vt:lpstr>
      <vt:lpstr>Especialização de classes (I) (Cap. 6)</vt:lpstr>
      <vt:lpstr>Especialização de classes (II)</vt:lpstr>
      <vt:lpstr>Especialização de classes (III)</vt:lpstr>
      <vt:lpstr>Implementação de especialização </vt:lpstr>
      <vt:lpstr>Implementação de especialização – exemplo</vt:lpstr>
      <vt:lpstr>Implementação de especialização </vt:lpstr>
      <vt:lpstr>O mecanismo de herança (I)</vt:lpstr>
      <vt:lpstr>O mecanismo de herança (II)</vt:lpstr>
      <vt:lpstr>O mecanismo de herança (III)</vt:lpstr>
      <vt:lpstr>Reutilização de código</vt:lpstr>
      <vt:lpstr>Reutilização de código e complexidade do problema</vt:lpstr>
      <vt:lpstr>Sobreposição de métodos (I)</vt:lpstr>
      <vt:lpstr>Sobreposição de métodos (II)</vt:lpstr>
      <vt:lpstr>Sobreposição de métodos (III)</vt:lpstr>
      <vt:lpstr>Sobreposição de métodos (IV)</vt:lpstr>
      <vt:lpstr>Sobreposição de métodos (V)</vt:lpstr>
      <vt:lpstr>Sobrecarga de métodos (I)</vt:lpstr>
      <vt:lpstr>Sobrecarga de métodos (II)</vt:lpstr>
      <vt:lpstr>Classes abstratas (I)</vt:lpstr>
      <vt:lpstr>Classes abstratas (II)</vt:lpstr>
      <vt:lpstr>Classes abstratas (III)</vt:lpstr>
      <vt:lpstr>Classes abstratas (IV)</vt:lpstr>
      <vt:lpstr>Classes abstratas (V)</vt:lpstr>
      <vt:lpstr>Compatibilidade de endereços (subtipagem)</vt:lpstr>
      <vt:lpstr>Operador dynamic_cast &lt; &gt;</vt:lpstr>
      <vt:lpstr>Polimorfismo (I)</vt:lpstr>
      <vt:lpstr>Polimorfismo (II)</vt:lpstr>
      <vt:lpstr>Polimorfismo (III)</vt:lpstr>
      <vt:lpstr>Polimorfismo (IV)</vt:lpstr>
      <vt:lpstr>Transformar a superclasse em polimórfica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INE5603 Introdução à POO</dc:title>
  <dc:creator>Prof. A. G. Silva</dc:creator>
  <cp:lastModifiedBy>ERIC DE PAULA FERREIRA</cp:lastModifiedBy>
  <cp:revision>49</cp:revision>
  <dcterms:created xsi:type="dcterms:W3CDTF">2020-03-27T21:30:51Z</dcterms:created>
  <dcterms:modified xsi:type="dcterms:W3CDTF">2021-11-20T12:18:24Z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2017-10-30T00:00:00Z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2020-03-27T00:00:00Z</vt:filetime>
  </property>
</Properties>
</file>