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7" r:id="rId16"/>
    <p:sldId id="315" r:id="rId17"/>
    <p:sldId id="318" r:id="rId18"/>
    <p:sldId id="31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9834" y="458961"/>
            <a:ext cx="7904330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60045" cy="6858000"/>
          </a:xfrm>
          <a:custGeom>
            <a:avLst/>
            <a:gdLst/>
            <a:ahLst/>
            <a:cxnLst/>
            <a:rect l="l" t="t" r="r" b="b"/>
            <a:pathLst>
              <a:path w="360045" h="6858000">
                <a:moveTo>
                  <a:pt x="180324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59425" y="0"/>
                </a:lnTo>
                <a:lnTo>
                  <a:pt x="359425" y="6858000"/>
                </a:lnTo>
                <a:lnTo>
                  <a:pt x="180324" y="6858000"/>
                </a:lnTo>
                <a:close/>
              </a:path>
            </a:pathLst>
          </a:custGeom>
          <a:ln w="1257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667000" cy="6858000"/>
          </a:xfrm>
          <a:custGeom>
            <a:avLst/>
            <a:gdLst/>
            <a:ahLst/>
            <a:cxnLst/>
            <a:rect l="l" t="t" r="r" b="b"/>
            <a:pathLst>
              <a:path w="2667000" h="6858000">
                <a:moveTo>
                  <a:pt x="2667000" y="0"/>
                </a:moveTo>
                <a:lnTo>
                  <a:pt x="0" y="0"/>
                </a:lnTo>
                <a:lnTo>
                  <a:pt x="0" y="6858000"/>
                </a:lnTo>
                <a:lnTo>
                  <a:pt x="2667000" y="6858000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667000" cy="6858000"/>
          </a:xfrm>
          <a:custGeom>
            <a:avLst/>
            <a:gdLst/>
            <a:ahLst/>
            <a:cxnLst/>
            <a:rect l="l" t="t" r="r" b="b"/>
            <a:pathLst>
              <a:path w="2667000" h="6858000">
                <a:moveTo>
                  <a:pt x="13335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2667000" y="0"/>
                </a:lnTo>
                <a:lnTo>
                  <a:pt x="2667000" y="6858000"/>
                </a:lnTo>
                <a:lnTo>
                  <a:pt x="1333500" y="6858000"/>
                </a:lnTo>
                <a:close/>
              </a:path>
            </a:pathLst>
          </a:custGeom>
          <a:ln w="1257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004" y="381"/>
            <a:ext cx="279400" cy="5321300"/>
          </a:xfrm>
          <a:custGeom>
            <a:avLst/>
            <a:gdLst/>
            <a:ahLst/>
            <a:cxnLst/>
            <a:rect l="l" t="t" r="r" b="b"/>
            <a:pathLst>
              <a:path w="279400" h="5321300">
                <a:moveTo>
                  <a:pt x="279206" y="5321299"/>
                </a:moveTo>
                <a:lnTo>
                  <a:pt x="0" y="5321299"/>
                </a:lnTo>
                <a:lnTo>
                  <a:pt x="0" y="0"/>
                </a:lnTo>
                <a:lnTo>
                  <a:pt x="279206" y="0"/>
                </a:lnTo>
                <a:lnTo>
                  <a:pt x="279206" y="5321299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004" y="381"/>
            <a:ext cx="279400" cy="5321300"/>
          </a:xfrm>
          <a:custGeom>
            <a:avLst/>
            <a:gdLst/>
            <a:ahLst/>
            <a:cxnLst/>
            <a:rect l="l" t="t" r="r" b="b"/>
            <a:pathLst>
              <a:path w="279400" h="5321300">
                <a:moveTo>
                  <a:pt x="0" y="5321299"/>
                </a:moveTo>
                <a:lnTo>
                  <a:pt x="0" y="0"/>
                </a:lnTo>
              </a:path>
              <a:path w="279400" h="5321300">
                <a:moveTo>
                  <a:pt x="279206" y="0"/>
                </a:moveTo>
                <a:lnTo>
                  <a:pt x="279206" y="5321299"/>
                </a:lnTo>
              </a:path>
            </a:pathLst>
          </a:custGeom>
          <a:ln w="9772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99" y="72578"/>
            <a:ext cx="89534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2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483" y="2016479"/>
            <a:ext cx="8219033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800" y="1066800"/>
            <a:ext cx="6019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DejaVu Sans"/>
                <a:cs typeface="DejaVu Sans"/>
              </a:rPr>
              <a:t>Programação</a:t>
            </a:r>
            <a:r>
              <a:rPr sz="3000" b="1" spc="-100" dirty="0">
                <a:latin typeface="DejaVu Sans"/>
                <a:cs typeface="DejaVu Sans"/>
              </a:rPr>
              <a:t> </a:t>
            </a:r>
            <a:r>
              <a:rPr sz="3000" b="1" spc="-5" dirty="0">
                <a:latin typeface="DejaVu Sans"/>
                <a:cs typeface="DejaVu Sans"/>
              </a:rPr>
              <a:t>OO  </a:t>
            </a:r>
            <a:r>
              <a:rPr sz="3000" b="1" spc="-5" dirty="0" err="1">
                <a:latin typeface="DejaVu Sans"/>
                <a:cs typeface="DejaVu Sans"/>
              </a:rPr>
              <a:t>em</a:t>
            </a:r>
            <a:r>
              <a:rPr sz="3000" b="1" spc="-15" dirty="0">
                <a:latin typeface="DejaVu Sans"/>
                <a:cs typeface="DejaVu Sans"/>
              </a:rPr>
              <a:t> </a:t>
            </a:r>
            <a:r>
              <a:rPr lang="pt-BR" sz="3000" b="1" spc="-5" dirty="0">
                <a:latin typeface="DejaVu Sans"/>
                <a:cs typeface="DejaVu Sans"/>
              </a:rPr>
              <a:t>C++</a:t>
            </a:r>
            <a:endParaRPr sz="3000" dirty="0">
              <a:latin typeface="DejaVu Sans"/>
              <a:cs typeface="DejaVu San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28B124A-3CBB-4433-8420-470F83EC3608}"/>
              </a:ext>
            </a:extLst>
          </p:cNvPr>
          <p:cNvSpPr txBox="1"/>
          <p:nvPr/>
        </p:nvSpPr>
        <p:spPr>
          <a:xfrm>
            <a:off x="3657600" y="2743200"/>
            <a:ext cx="3868738" cy="197938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25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25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25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25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2500" dirty="0">
              <a:latin typeface="LM Sans 10"/>
              <a:cs typeface="LM Sans 1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14400"/>
            <a:ext cx="7351460" cy="4185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Inserir em qualquer posição do </a:t>
            </a:r>
            <a:r>
              <a:rPr lang="pt-BR" sz="2000" b="1" dirty="0"/>
              <a:t>vector </a:t>
            </a:r>
            <a:r>
              <a:rPr lang="pt-BR" sz="2000" b="1" dirty="0" err="1"/>
              <a:t>vx</a:t>
            </a:r>
            <a:r>
              <a:rPr lang="pt-BR" sz="2000" b="1" dirty="0"/>
              <a:t>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vx.insert</a:t>
            </a:r>
            <a:r>
              <a:rPr lang="pt-BR" sz="2000" b="1" dirty="0"/>
              <a:t>(it, </a:t>
            </a:r>
            <a:r>
              <a:rPr lang="pt-BR" sz="2000" b="1" dirty="0" err="1"/>
              <a:t>el</a:t>
            </a:r>
            <a:r>
              <a:rPr lang="pt-BR" sz="2000" b="1" dirty="0"/>
              <a:t>); </a:t>
            </a:r>
            <a:r>
              <a:rPr lang="pt-BR" sz="2000" dirty="0"/>
              <a:t>// insere </a:t>
            </a:r>
            <a:r>
              <a:rPr lang="pt-BR" sz="2000" dirty="0" err="1"/>
              <a:t>el</a:t>
            </a:r>
            <a:r>
              <a:rPr lang="pt-BR" sz="2000" dirty="0"/>
              <a:t> na posição referenciada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	   // pelo </a:t>
            </a:r>
            <a:r>
              <a:rPr lang="pt-BR" sz="2000" dirty="0" err="1"/>
              <a:t>iterator</a:t>
            </a:r>
            <a:r>
              <a:rPr lang="pt-BR" sz="2000" dirty="0"/>
              <a:t> it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vx.insert</a:t>
            </a:r>
            <a:r>
              <a:rPr lang="pt-BR" sz="2000" b="1" dirty="0"/>
              <a:t>(vx2, it1OV, it2OV); </a:t>
            </a:r>
            <a:r>
              <a:rPr lang="pt-BR" sz="2000" dirty="0"/>
              <a:t>// insere elementos de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		      // outro vector com inicio em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		    // </a:t>
            </a:r>
            <a:r>
              <a:rPr lang="pt-BR" sz="2000" dirty="0" err="1"/>
              <a:t>iterator</a:t>
            </a:r>
            <a:r>
              <a:rPr lang="pt-BR" sz="2000" dirty="0"/>
              <a:t> it1OV e fim it2OV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Eliminar elementos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vx.erase</a:t>
            </a:r>
            <a:r>
              <a:rPr lang="pt-BR" sz="2000" b="1" dirty="0"/>
              <a:t>(it); </a:t>
            </a:r>
            <a:r>
              <a:rPr lang="pt-BR" sz="2000" dirty="0"/>
              <a:t>// elimina elemento referenciado por </a:t>
            </a:r>
            <a:r>
              <a:rPr lang="pt-BR" sz="2000" dirty="0" err="1"/>
              <a:t>iterador</a:t>
            </a:r>
            <a:r>
              <a:rPr lang="pt-BR" sz="2000" dirty="0"/>
              <a:t> it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vx.erase</a:t>
            </a:r>
            <a:r>
              <a:rPr lang="pt-BR" sz="2000" b="1" dirty="0"/>
              <a:t>(</a:t>
            </a:r>
            <a:r>
              <a:rPr lang="pt-BR" sz="2000" b="1" dirty="0" err="1"/>
              <a:t>itIni</a:t>
            </a:r>
            <a:r>
              <a:rPr lang="pt-BR" sz="2000" b="1" dirty="0"/>
              <a:t>, </a:t>
            </a:r>
            <a:r>
              <a:rPr lang="pt-BR" sz="2000" b="1" dirty="0" err="1"/>
              <a:t>itFim</a:t>
            </a:r>
            <a:r>
              <a:rPr lang="pt-BR" sz="2000" b="1" dirty="0"/>
              <a:t>); </a:t>
            </a:r>
            <a:r>
              <a:rPr lang="pt-BR" sz="2000" dirty="0"/>
              <a:t>// elimina elementos entre os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	             // </a:t>
            </a:r>
            <a:r>
              <a:rPr lang="pt-BR" sz="2000" dirty="0" err="1"/>
              <a:t>iteradores</a:t>
            </a:r>
            <a:r>
              <a:rPr lang="pt-BR" sz="2000" dirty="0"/>
              <a:t> </a:t>
            </a:r>
            <a:r>
              <a:rPr lang="pt-BR" sz="2000" dirty="0" err="1"/>
              <a:t>itIni</a:t>
            </a:r>
            <a:r>
              <a:rPr lang="pt-BR" sz="2000" dirty="0"/>
              <a:t> e </a:t>
            </a:r>
            <a:r>
              <a:rPr lang="pt-BR" sz="2000" dirty="0" err="1"/>
              <a:t>itFim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0194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14400"/>
            <a:ext cx="8113460" cy="344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Atribuição e troca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vx</a:t>
            </a:r>
            <a:r>
              <a:rPr lang="pt-BR" sz="2000" b="1" dirty="0"/>
              <a:t> = </a:t>
            </a:r>
            <a:r>
              <a:rPr lang="pt-BR" sz="2000" b="1" dirty="0" err="1"/>
              <a:t>vy</a:t>
            </a:r>
            <a:r>
              <a:rPr lang="pt-BR" sz="2000" dirty="0"/>
              <a:t>; // elementos de vector </a:t>
            </a:r>
            <a:r>
              <a:rPr lang="pt-BR" sz="2000" dirty="0" err="1"/>
              <a:t>vy</a:t>
            </a:r>
            <a:r>
              <a:rPr lang="pt-BR" sz="2000" dirty="0"/>
              <a:t> são copiados para </a:t>
            </a:r>
            <a:r>
              <a:rPr lang="pt-BR" sz="2000" dirty="0" err="1"/>
              <a:t>vx</a:t>
            </a:r>
            <a:r>
              <a:rPr lang="pt-BR" sz="2000" dirty="0"/>
              <a:t>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     // </a:t>
            </a:r>
            <a:r>
              <a:rPr lang="pt-BR" sz="2000" dirty="0" err="1"/>
              <a:t>vx</a:t>
            </a:r>
            <a:r>
              <a:rPr lang="pt-BR" sz="2000" dirty="0"/>
              <a:t> é redimensionado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vx.swap</a:t>
            </a:r>
            <a:r>
              <a:rPr lang="pt-BR" sz="2000" b="1" dirty="0"/>
              <a:t>(</a:t>
            </a:r>
            <a:r>
              <a:rPr lang="pt-BR" sz="2000" b="1" dirty="0" err="1"/>
              <a:t>vy</a:t>
            </a:r>
            <a:r>
              <a:rPr lang="pt-BR" sz="2000" b="1" dirty="0"/>
              <a:t>); </a:t>
            </a:r>
            <a:r>
              <a:rPr lang="pt-BR" sz="2000" dirty="0"/>
              <a:t>// elementos de </a:t>
            </a:r>
            <a:r>
              <a:rPr lang="pt-BR" sz="2000" dirty="0" err="1"/>
              <a:t>vx</a:t>
            </a:r>
            <a:r>
              <a:rPr lang="pt-BR" sz="2000" dirty="0"/>
              <a:t> e </a:t>
            </a:r>
            <a:r>
              <a:rPr lang="pt-BR" sz="2000" dirty="0" err="1"/>
              <a:t>vy</a:t>
            </a:r>
            <a:r>
              <a:rPr lang="pt-BR" sz="2000" dirty="0"/>
              <a:t> são trocados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Algoritmos genéricos de pesquisa e cópia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it = </a:t>
            </a:r>
            <a:r>
              <a:rPr lang="pt-BR" sz="2000" b="1" dirty="0" err="1"/>
              <a:t>find</a:t>
            </a:r>
            <a:r>
              <a:rPr lang="pt-BR" sz="2000" b="1" dirty="0"/>
              <a:t>(</a:t>
            </a:r>
            <a:r>
              <a:rPr lang="pt-BR" sz="2000" b="1" dirty="0" err="1"/>
              <a:t>itIni</a:t>
            </a:r>
            <a:r>
              <a:rPr lang="pt-BR" sz="2000" b="1" dirty="0"/>
              <a:t>, </a:t>
            </a:r>
            <a:r>
              <a:rPr lang="pt-BR" sz="2000" b="1" dirty="0" err="1"/>
              <a:t>itFim</a:t>
            </a:r>
            <a:r>
              <a:rPr lang="pt-BR" sz="2000" b="1" dirty="0"/>
              <a:t>, </a:t>
            </a:r>
            <a:r>
              <a:rPr lang="pt-BR" sz="2000" b="1" dirty="0" err="1"/>
              <a:t>el</a:t>
            </a:r>
            <a:r>
              <a:rPr lang="pt-BR" sz="2000" b="1" dirty="0"/>
              <a:t>); </a:t>
            </a:r>
            <a:r>
              <a:rPr lang="pt-BR" sz="2000" dirty="0"/>
              <a:t>// procura </a:t>
            </a:r>
            <a:r>
              <a:rPr lang="pt-BR" sz="2000" dirty="0" err="1"/>
              <a:t>el</a:t>
            </a:r>
            <a:r>
              <a:rPr lang="pt-BR" sz="2000" dirty="0"/>
              <a:t> entre </a:t>
            </a:r>
            <a:r>
              <a:rPr lang="pt-BR" sz="2000" dirty="0" err="1"/>
              <a:t>iteradores</a:t>
            </a:r>
            <a:r>
              <a:rPr lang="pt-BR" sz="2000" dirty="0"/>
              <a:t> </a:t>
            </a:r>
            <a:r>
              <a:rPr lang="pt-BR" sz="2000" dirty="0" err="1"/>
              <a:t>itIni</a:t>
            </a:r>
            <a:r>
              <a:rPr lang="pt-BR" sz="2000" dirty="0"/>
              <a:t> e </a:t>
            </a:r>
            <a:r>
              <a:rPr lang="pt-BR" sz="2000" dirty="0" err="1"/>
              <a:t>itFim</a:t>
            </a: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copy</a:t>
            </a:r>
            <a:r>
              <a:rPr lang="pt-BR" sz="2000" b="1" dirty="0"/>
              <a:t>(</a:t>
            </a:r>
            <a:r>
              <a:rPr lang="pt-BR" sz="2000" b="1" dirty="0" err="1"/>
              <a:t>itIni</a:t>
            </a:r>
            <a:r>
              <a:rPr lang="pt-BR" sz="2000" b="1" dirty="0"/>
              <a:t>, </a:t>
            </a:r>
            <a:r>
              <a:rPr lang="pt-BR" sz="2000" b="1" dirty="0" err="1"/>
              <a:t>itFim</a:t>
            </a:r>
            <a:r>
              <a:rPr lang="pt-BR" sz="2000" b="1" dirty="0"/>
              <a:t>, it);     </a:t>
            </a:r>
            <a:r>
              <a:rPr lang="pt-BR" sz="2000" dirty="0"/>
              <a:t>// copia elementos entre </a:t>
            </a:r>
            <a:r>
              <a:rPr lang="pt-BR" sz="2000" dirty="0" err="1"/>
              <a:t>iteradores</a:t>
            </a:r>
            <a:r>
              <a:rPr lang="pt-BR" sz="2000" dirty="0"/>
              <a:t> </a:t>
            </a:r>
            <a:r>
              <a:rPr lang="pt-BR" sz="2000" dirty="0" err="1"/>
              <a:t>itIni</a:t>
            </a:r>
            <a:r>
              <a:rPr lang="pt-BR" sz="2000" dirty="0"/>
              <a:t> e </a:t>
            </a:r>
            <a:r>
              <a:rPr lang="pt-BR" sz="2000" dirty="0" err="1"/>
              <a:t>itFim</a:t>
            </a: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	               // para a posição it. </a:t>
            </a:r>
          </a:p>
        </p:txBody>
      </p:sp>
    </p:spTree>
    <p:extLst>
      <p:ext uri="{BB962C8B-B14F-4D97-AF65-F5344CB8AC3E}">
        <p14:creationId xmlns:p14="http://schemas.microsoft.com/office/powerpoint/2010/main" val="401615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1152221"/>
            <a:ext cx="8113460" cy="2657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vector(); //sem argumentos (por defeito)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vector( </a:t>
            </a:r>
            <a:r>
              <a:rPr lang="pt-BR" sz="2000" dirty="0" err="1"/>
              <a:t>const</a:t>
            </a:r>
            <a:r>
              <a:rPr lang="pt-BR" sz="2000" dirty="0"/>
              <a:t> vector&amp; c ); // cópia de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vector( </a:t>
            </a:r>
            <a:r>
              <a:rPr lang="pt-BR" sz="2000" dirty="0" err="1"/>
              <a:t>size_type</a:t>
            </a:r>
            <a:r>
              <a:rPr lang="pt-BR" sz="2000" dirty="0"/>
              <a:t> num, </a:t>
            </a:r>
            <a:r>
              <a:rPr lang="pt-BR" sz="2000" dirty="0" err="1"/>
              <a:t>const</a:t>
            </a:r>
            <a:r>
              <a:rPr lang="pt-BR" sz="2000" dirty="0"/>
              <a:t> TYPE&amp; </a:t>
            </a:r>
            <a:r>
              <a:rPr lang="pt-BR" sz="2000" dirty="0" err="1"/>
              <a:t>val</a:t>
            </a:r>
            <a:r>
              <a:rPr lang="pt-BR" sz="2000" dirty="0"/>
              <a:t> = TYPE() );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// numero de elementos e valor. exemplo: vector v1( 5, 42 );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vector( </a:t>
            </a:r>
            <a:r>
              <a:rPr lang="pt-BR" sz="2000" dirty="0" err="1"/>
              <a:t>input_iterator</a:t>
            </a:r>
            <a:r>
              <a:rPr lang="pt-BR" sz="2000" dirty="0"/>
              <a:t> start, </a:t>
            </a:r>
            <a:r>
              <a:rPr lang="pt-BR" sz="2000" dirty="0" err="1"/>
              <a:t>input_iterator</a:t>
            </a:r>
            <a:r>
              <a:rPr lang="pt-BR" sz="2000" dirty="0"/>
              <a:t> </a:t>
            </a:r>
            <a:r>
              <a:rPr lang="pt-BR" sz="2000" dirty="0" err="1"/>
              <a:t>end</a:t>
            </a:r>
            <a:r>
              <a:rPr lang="pt-BR" sz="2000" dirty="0"/>
              <a:t> );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// cria um vector que é inicializado para conter elementos entre start e </a:t>
            </a:r>
            <a:r>
              <a:rPr lang="pt-BR" sz="2000" dirty="0" err="1"/>
              <a:t>end</a:t>
            </a:r>
            <a:r>
              <a:rPr lang="pt-BR" sz="2000" dirty="0"/>
              <a:t> • ~vector();  //destrutor</a:t>
            </a:r>
          </a:p>
        </p:txBody>
      </p:sp>
    </p:spTree>
    <p:extLst>
      <p:ext uri="{BB962C8B-B14F-4D97-AF65-F5344CB8AC3E}">
        <p14:creationId xmlns:p14="http://schemas.microsoft.com/office/powerpoint/2010/main" val="370409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1211486"/>
            <a:ext cx="8113460" cy="4198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assign //assign elements to a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at //returns an element at a specific location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back //returns a reference to last element of a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begin //returns an iterator to the beginning of the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capacity //returns the number of elements that the vector can hold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clear //removes all elements from the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empty //true if the vector has no elements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end //returns an iterator just past the last element of a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erase //removes elements from a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front //returns a reference to the first element of a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insert //inserts elements into the vector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3224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1152344"/>
            <a:ext cx="8113460" cy="3800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</a:t>
            </a:r>
            <a:r>
              <a:rPr lang="en-US" sz="2000" dirty="0" err="1"/>
              <a:t>max_size</a:t>
            </a:r>
            <a:r>
              <a:rPr lang="en-US" sz="2000" dirty="0"/>
              <a:t> //returns the maximum number of elements that the vector can hold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</a:t>
            </a:r>
            <a:r>
              <a:rPr lang="en-US" sz="2000" dirty="0" err="1"/>
              <a:t>pop_back</a:t>
            </a:r>
            <a:r>
              <a:rPr lang="en-US" sz="2000" dirty="0"/>
              <a:t> //removes the last element of a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</a:t>
            </a:r>
            <a:r>
              <a:rPr lang="en-US" sz="2000" dirty="0" err="1"/>
              <a:t>push_back</a:t>
            </a:r>
            <a:r>
              <a:rPr lang="en-US" sz="2000" dirty="0"/>
              <a:t> //add an element to the end of the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</a:t>
            </a:r>
            <a:r>
              <a:rPr lang="en-US" sz="2000" dirty="0" err="1"/>
              <a:t>rbegin</a:t>
            </a:r>
            <a:r>
              <a:rPr lang="en-US" sz="2000" dirty="0"/>
              <a:t> //returns a </a:t>
            </a:r>
            <a:r>
              <a:rPr lang="en-US" sz="2000" dirty="0" err="1"/>
              <a:t>reverse_iterator</a:t>
            </a:r>
            <a:r>
              <a:rPr lang="en-US" sz="2000" dirty="0"/>
              <a:t> to the end of the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rend //returns a </a:t>
            </a:r>
            <a:r>
              <a:rPr lang="en-US" sz="2000" dirty="0" err="1"/>
              <a:t>reverse_iterator</a:t>
            </a:r>
            <a:r>
              <a:rPr lang="en-US" sz="2000" dirty="0"/>
              <a:t> to the beginning of the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reserve //sets the minimum capacity of the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resize //change the size of the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size //returns the number of items in the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en-US" sz="2000" dirty="0"/>
              <a:t>• swap //swap the contents of this vector with another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9845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92185" y="2979789"/>
            <a:ext cx="4959630" cy="5501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pt-BR" sz="3500" spc="-15" dirty="0" err="1">
                <a:solidFill>
                  <a:srgbClr val="000000"/>
                </a:solidFill>
                <a:latin typeface="LM Sans 10"/>
                <a:cs typeface="LM Sans 10"/>
              </a:rPr>
              <a:t>Iterator</a:t>
            </a:r>
            <a:endParaRPr sz="35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483" y="3332639"/>
            <a:ext cx="6115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Prof. 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Silva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 err="1"/>
              <a:t>Iterator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1152344"/>
            <a:ext cx="8113460" cy="261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É o mecanismo usado para "andar", elemento por elemento, por uma coleção de dados. É uma forma abstrata e genérica de tratar o avanço entre os elementos da coleção. Esse avanço pode se dar de várias formas, inclusive ao contrário.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Ele possui os métodos 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begin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() e 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() pra indicar onde começa e onde termina a iteração.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377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 err="1"/>
              <a:t>Iterator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90600"/>
            <a:ext cx="8113460" cy="4594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iostream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#include &lt;vector&gt;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std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() {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   vector&lt;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&gt; vetor;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   for (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i = 0; i &lt; 10; i++)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>
                <a:solidFill>
                  <a:srgbClr val="242729"/>
                </a:solidFill>
                <a:latin typeface="Arial" panose="020B0604020202020204" pitchFamily="34" charset="0"/>
              </a:rPr>
              <a:t>		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vetor.push_back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(i);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	for (vector&lt;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&gt;::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iterator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it = 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vetor.begin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(); it != 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vetor.end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(); it++)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>
                <a:solidFill>
                  <a:srgbClr val="242729"/>
                </a:solidFill>
                <a:latin typeface="Arial" panose="020B0604020202020204" pitchFamily="34" charset="0"/>
              </a:rPr>
              <a:t>		</a:t>
            </a:r>
            <a:r>
              <a:rPr lang="pt-BR" sz="2000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cout</a:t>
            </a: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&lt;&lt; ' ' &lt;&lt; *it;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219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92185" y="2979789"/>
            <a:ext cx="4959630" cy="5501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15" dirty="0">
                <a:solidFill>
                  <a:srgbClr val="000000"/>
                </a:solidFill>
                <a:latin typeface="LM Sans 10"/>
                <a:cs typeface="LM Sans 10"/>
              </a:rPr>
              <a:t>Tratamento </a:t>
            </a:r>
            <a:r>
              <a:rPr sz="3500" spc="-5" dirty="0">
                <a:solidFill>
                  <a:srgbClr val="000000"/>
                </a:solidFill>
                <a:latin typeface="LM Sans 10"/>
                <a:cs typeface="LM Sans 10"/>
              </a:rPr>
              <a:t>de</a:t>
            </a:r>
            <a:r>
              <a:rPr sz="3500" spc="-50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3500" spc="-110" dirty="0" err="1">
                <a:solidFill>
                  <a:srgbClr val="000000"/>
                </a:solidFill>
                <a:latin typeface="LM Sans 10"/>
                <a:cs typeface="LM Sans 10"/>
              </a:rPr>
              <a:t>exce</a:t>
            </a:r>
            <a:r>
              <a:rPr lang="pt-BR" sz="3500" spc="-110" dirty="0" err="1">
                <a:solidFill>
                  <a:srgbClr val="000000"/>
                </a:solidFill>
                <a:latin typeface="LM Sans 10"/>
                <a:cs typeface="LM Sans 10"/>
              </a:rPr>
              <a:t>çõ</a:t>
            </a:r>
            <a:r>
              <a:rPr sz="3500" spc="-110" dirty="0">
                <a:solidFill>
                  <a:srgbClr val="000000"/>
                </a:solidFill>
                <a:latin typeface="LM Sans 10"/>
                <a:cs typeface="LM Sans 10"/>
              </a:rPr>
              <a:t>es</a:t>
            </a:r>
            <a:endParaRPr sz="35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483" y="3332639"/>
            <a:ext cx="6115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Prof. 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Silva</a:t>
            </a:r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52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Tratamento de exceções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540" y="1152344"/>
            <a:ext cx="8113460" cy="337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Programas sempre estão sujeitos a erros.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Alguns erros potenciais nós conseguimos identificar e evitar em nosso algoritmo, mas o ideal seria tratar esses erros para caso os esqueçamos em um momento posterior. Nesse sentido o C++ oferece o recurso de tratamento de exceções composto por essas três instruções: </a:t>
            </a:r>
            <a:r>
              <a:rPr lang="pt-BR" sz="2000" i="1" dirty="0" err="1"/>
              <a:t>try</a:t>
            </a:r>
            <a:r>
              <a:rPr lang="pt-BR" sz="2000" dirty="0"/>
              <a:t>, </a:t>
            </a:r>
            <a:r>
              <a:rPr lang="pt-BR" sz="2000" i="1" dirty="0"/>
              <a:t>catch</a:t>
            </a:r>
            <a:r>
              <a:rPr lang="pt-BR" sz="2000" dirty="0"/>
              <a:t> e </a:t>
            </a:r>
            <a:r>
              <a:rPr lang="pt-BR" sz="2000" i="1" dirty="0" err="1"/>
              <a:t>throw</a:t>
            </a:r>
            <a:r>
              <a:rPr lang="pt-BR" sz="2000" i="1" dirty="0"/>
              <a:t>.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i="1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Para ilustrar o uso desse recurso, vamos considerar uma situação comum de erros que é a divisão por zero. O algoritmo a seguir ilustra a operação de divisão sujeita a divisão por zero.</a:t>
            </a:r>
          </a:p>
        </p:txBody>
      </p:sp>
    </p:spTree>
    <p:extLst>
      <p:ext uri="{BB962C8B-B14F-4D97-AF65-F5344CB8AC3E}">
        <p14:creationId xmlns:p14="http://schemas.microsoft.com/office/powerpoint/2010/main" val="15140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1268018"/>
            <a:ext cx="6437060" cy="4580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A classe </a:t>
            </a:r>
            <a:r>
              <a:rPr lang="pt-BR" sz="2000" b="1" dirty="0"/>
              <a:t>vector</a:t>
            </a:r>
            <a:r>
              <a:rPr lang="pt-BR" sz="2000" dirty="0"/>
              <a:t> é uma alternativa à representação de </a:t>
            </a:r>
            <a:r>
              <a:rPr lang="pt-BR" sz="2000" dirty="0" err="1"/>
              <a:t>array</a:t>
            </a:r>
            <a:r>
              <a:rPr lang="pt-BR" sz="2000" dirty="0"/>
              <a:t> primitivo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</a:t>
            </a:r>
            <a:r>
              <a:rPr lang="pt-BR" sz="2000" dirty="0" err="1"/>
              <a:t>Template</a:t>
            </a:r>
            <a:r>
              <a:rPr lang="pt-BR" sz="2000" dirty="0"/>
              <a:t> de classe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necessário especificar o tipo dos elementos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vector&lt;</a:t>
            </a:r>
            <a:r>
              <a:rPr lang="pt-BR" sz="2000" b="1" dirty="0" err="1"/>
              <a:t>int</a:t>
            </a:r>
            <a:r>
              <a:rPr lang="pt-BR" sz="2000" b="1" dirty="0"/>
              <a:t>&gt; </a:t>
            </a:r>
            <a:r>
              <a:rPr lang="pt-BR" sz="2000" b="1" dirty="0" err="1"/>
              <a:t>vx</a:t>
            </a:r>
            <a:r>
              <a:rPr lang="pt-BR" sz="2000" dirty="0"/>
              <a:t>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Necessário incluir o ficheiro “</a:t>
            </a:r>
            <a:r>
              <a:rPr lang="pt-BR" sz="2000" dirty="0" err="1"/>
              <a:t>vector.h</a:t>
            </a:r>
            <a:r>
              <a:rPr lang="pt-BR" sz="2000" dirty="0"/>
              <a:t>”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#include  &lt;vector&gt;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Alguns métodos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vx.size</a:t>
            </a:r>
            <a:r>
              <a:rPr lang="pt-BR" sz="2000" b="1" dirty="0"/>
              <a:t>()</a:t>
            </a:r>
            <a:r>
              <a:rPr lang="pt-BR" sz="2000" dirty="0"/>
              <a:t>; // retorna tamanho do vector </a:t>
            </a:r>
            <a:r>
              <a:rPr lang="pt-BR" sz="2000" dirty="0" err="1"/>
              <a:t>vx</a:t>
            </a: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vx.empty</a:t>
            </a:r>
            <a:r>
              <a:rPr lang="pt-BR" sz="2000" b="1" dirty="0"/>
              <a:t>()</a:t>
            </a:r>
            <a:r>
              <a:rPr lang="pt-BR" sz="2000" dirty="0"/>
              <a:t>; // determina se vector </a:t>
            </a:r>
            <a:r>
              <a:rPr lang="pt-BR" sz="2000" dirty="0" err="1"/>
              <a:t>vx</a:t>
            </a:r>
            <a:r>
              <a:rPr lang="pt-BR" sz="2000" dirty="0"/>
              <a:t> está vazio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vx.resize</a:t>
            </a:r>
            <a:r>
              <a:rPr lang="pt-BR" sz="2000" b="1" dirty="0"/>
              <a:t>(</a:t>
            </a:r>
            <a:r>
              <a:rPr lang="pt-BR" sz="2000" b="1" dirty="0" err="1"/>
              <a:t>novo_tamanho</a:t>
            </a:r>
            <a:r>
              <a:rPr lang="pt-BR" sz="2000" b="1" dirty="0"/>
              <a:t>)</a:t>
            </a:r>
            <a:r>
              <a:rPr lang="pt-BR" sz="2000" dirty="0"/>
              <a:t>; // redimensiona vector </a:t>
            </a:r>
            <a:r>
              <a:rPr lang="pt-BR" sz="2000" dirty="0" err="1"/>
              <a:t>vx</a:t>
            </a:r>
            <a:r>
              <a:rPr lang="pt-BR" sz="2000" dirty="0"/>
              <a:t>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vx2=</a:t>
            </a:r>
            <a:r>
              <a:rPr lang="pt-BR" sz="2000" b="1" dirty="0" err="1"/>
              <a:t>vx</a:t>
            </a:r>
            <a:r>
              <a:rPr lang="pt-BR" sz="2000" dirty="0"/>
              <a:t>; // cópia de vectores</a:t>
            </a:r>
            <a:endParaRPr sz="20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Tratamento de exceções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540" y="1152344"/>
            <a:ext cx="8113460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iostream</a:t>
            </a:r>
            <a:r>
              <a:rPr lang="pt-BR" dirty="0"/>
              <a:t>&gt;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namespace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;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float</a:t>
            </a:r>
            <a:r>
              <a:rPr lang="pt-BR" dirty="0"/>
              <a:t> divide(</a:t>
            </a:r>
            <a:r>
              <a:rPr lang="pt-BR" dirty="0" err="1"/>
              <a:t>float</a:t>
            </a:r>
            <a:r>
              <a:rPr lang="pt-BR" dirty="0"/>
              <a:t> x, </a:t>
            </a:r>
            <a:r>
              <a:rPr lang="pt-BR" dirty="0" err="1"/>
              <a:t>float</a:t>
            </a:r>
            <a:r>
              <a:rPr lang="pt-BR" dirty="0"/>
              <a:t> y) {</a:t>
            </a:r>
          </a:p>
          <a:p>
            <a:r>
              <a:rPr lang="pt-BR" dirty="0"/>
              <a:t>    </a:t>
            </a:r>
            <a:r>
              <a:rPr lang="pt-BR" dirty="0" err="1"/>
              <a:t>return</a:t>
            </a:r>
            <a:r>
              <a:rPr lang="pt-BR" dirty="0"/>
              <a:t> x / y;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 {</a:t>
            </a:r>
          </a:p>
          <a:p>
            <a:r>
              <a:rPr lang="pt-BR" dirty="0"/>
              <a:t>    </a:t>
            </a:r>
            <a:r>
              <a:rPr lang="pt-BR" dirty="0" err="1"/>
              <a:t>int</a:t>
            </a:r>
            <a:r>
              <a:rPr lang="pt-BR" dirty="0"/>
              <a:t> a, b;</a:t>
            </a:r>
          </a:p>
          <a:p>
            <a:r>
              <a:rPr lang="pt-BR" dirty="0"/>
              <a:t>    </a:t>
            </a:r>
            <a:r>
              <a:rPr lang="pt-BR" dirty="0" err="1"/>
              <a:t>cout</a:t>
            </a:r>
            <a:r>
              <a:rPr lang="pt-BR" dirty="0"/>
              <a:t> &lt;&lt; "Digite os valores: ";</a:t>
            </a:r>
          </a:p>
          <a:p>
            <a:r>
              <a:rPr lang="pt-BR" dirty="0"/>
              <a:t>    </a:t>
            </a:r>
            <a:r>
              <a:rPr lang="pt-BR" dirty="0" err="1"/>
              <a:t>cin</a:t>
            </a:r>
            <a:r>
              <a:rPr lang="pt-BR" dirty="0"/>
              <a:t> &gt;&gt; a &gt;&gt; b;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   </a:t>
            </a:r>
            <a:r>
              <a:rPr lang="pt-BR" dirty="0" err="1"/>
              <a:t>cout</a:t>
            </a:r>
            <a:r>
              <a:rPr lang="pt-BR" dirty="0"/>
              <a:t> &lt;&lt; divide(a, b);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   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65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Tratamento de exceções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540" y="1152344"/>
            <a:ext cx="8113460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sz="2000" dirty="0"/>
              <a:t>Na função divide() existe a possibilidade do segundo argumento ser zero e gerar um erro na divisão.</a:t>
            </a:r>
          </a:p>
          <a:p>
            <a:r>
              <a:rPr lang="pt-BR" sz="2000" dirty="0"/>
              <a:t>Então adicionamos o tratamento de exceção a essa operação.  </a:t>
            </a:r>
          </a:p>
          <a:p>
            <a:r>
              <a:rPr lang="pt-BR" sz="2000" dirty="0"/>
              <a:t>Veja se no bloco </a:t>
            </a:r>
            <a:r>
              <a:rPr lang="pt-BR" sz="2000" i="1" dirty="0" err="1"/>
              <a:t>try</a:t>
            </a:r>
            <a:r>
              <a:rPr lang="pt-BR" sz="2000" dirty="0"/>
              <a:t> foi adicionado um teste com o segundo valor (o valor do denominador) e verificando se ele é igual a zero. Se ele for igual a zero é lançado, utilizando o comando </a:t>
            </a:r>
            <a:r>
              <a:rPr lang="pt-BR" sz="2000" i="1" dirty="0" err="1"/>
              <a:t>throw</a:t>
            </a:r>
            <a:r>
              <a:rPr lang="pt-BR" sz="2000" i="1" dirty="0"/>
              <a:t>,</a:t>
            </a:r>
            <a:r>
              <a:rPr lang="pt-BR" sz="2000" dirty="0"/>
              <a:t> o erro com o valor “1” (conforme a linha 4 do código abaixo). </a:t>
            </a:r>
          </a:p>
          <a:p>
            <a:r>
              <a:rPr lang="pt-BR" sz="2000" dirty="0"/>
              <a:t>Esse erro lançado será capturado pelo bloco do </a:t>
            </a:r>
            <a:r>
              <a:rPr lang="pt-BR" sz="2000" i="1" dirty="0"/>
              <a:t>catch</a:t>
            </a:r>
            <a:r>
              <a:rPr lang="pt-BR" sz="2000" dirty="0"/>
              <a:t>, sendo o erro lançado recebido no argumento (no caso do exemplo ele está sendo chamado de erro e é um valor inteiro).</a:t>
            </a:r>
          </a:p>
        </p:txBody>
      </p:sp>
    </p:spTree>
    <p:extLst>
      <p:ext uri="{BB962C8B-B14F-4D97-AF65-F5344CB8AC3E}">
        <p14:creationId xmlns:p14="http://schemas.microsoft.com/office/powerpoint/2010/main" val="386264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Tratamento de exceções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540" y="1152344"/>
            <a:ext cx="8113460" cy="3613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dirty="0" err="1"/>
              <a:t>float</a:t>
            </a:r>
            <a:r>
              <a:rPr lang="pt-BR" dirty="0"/>
              <a:t> divide(</a:t>
            </a:r>
            <a:r>
              <a:rPr lang="pt-BR" dirty="0" err="1"/>
              <a:t>float</a:t>
            </a:r>
            <a:r>
              <a:rPr lang="pt-BR" dirty="0"/>
              <a:t> x, </a:t>
            </a:r>
            <a:r>
              <a:rPr lang="pt-BR" dirty="0" err="1"/>
              <a:t>float</a:t>
            </a:r>
            <a:r>
              <a:rPr lang="pt-BR" dirty="0"/>
              <a:t> y) {</a:t>
            </a:r>
          </a:p>
          <a:p>
            <a:r>
              <a:rPr lang="pt-BR" dirty="0"/>
              <a:t>    </a:t>
            </a:r>
            <a:r>
              <a:rPr lang="pt-BR" dirty="0" err="1"/>
              <a:t>try</a:t>
            </a:r>
            <a:r>
              <a:rPr lang="pt-BR" dirty="0"/>
              <a:t> {</a:t>
            </a:r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(y == 0) {</a:t>
            </a:r>
          </a:p>
          <a:p>
            <a:r>
              <a:rPr lang="pt-BR" dirty="0"/>
              <a:t>            </a:t>
            </a:r>
            <a:r>
              <a:rPr lang="pt-BR" dirty="0" err="1"/>
              <a:t>throw</a:t>
            </a:r>
            <a:r>
              <a:rPr lang="pt-BR" dirty="0"/>
              <a:t> 1;</a:t>
            </a:r>
          </a:p>
          <a:p>
            <a:r>
              <a:rPr lang="pt-BR" dirty="0"/>
              <a:t>        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            </a:t>
            </a:r>
            <a:r>
              <a:rPr lang="pt-BR" dirty="0" err="1"/>
              <a:t>return</a:t>
            </a:r>
            <a:r>
              <a:rPr lang="pt-BR" dirty="0"/>
              <a:t> x/y;</a:t>
            </a:r>
          </a:p>
          <a:p>
            <a:r>
              <a:rPr lang="pt-BR" dirty="0"/>
              <a:t>        }</a:t>
            </a:r>
          </a:p>
          <a:p>
            <a:r>
              <a:rPr lang="pt-BR" dirty="0"/>
              <a:t>    } catch(</a:t>
            </a:r>
            <a:r>
              <a:rPr lang="pt-BR" dirty="0" err="1"/>
              <a:t>int</a:t>
            </a:r>
            <a:r>
              <a:rPr lang="pt-BR" dirty="0"/>
              <a:t> erro) {</a:t>
            </a:r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 (erro == 1) {</a:t>
            </a:r>
          </a:p>
          <a:p>
            <a:r>
              <a:rPr lang="pt-BR" dirty="0"/>
              <a:t>            </a:t>
            </a:r>
            <a:r>
              <a:rPr lang="pt-BR" dirty="0" err="1"/>
              <a:t>cout</a:t>
            </a:r>
            <a:r>
              <a:rPr lang="pt-BR" dirty="0"/>
              <a:t> &lt;&lt; "Erro de </a:t>
            </a:r>
            <a:r>
              <a:rPr lang="pt-BR" dirty="0" err="1"/>
              <a:t>divisao</a:t>
            </a:r>
            <a:r>
              <a:rPr lang="pt-BR" dirty="0"/>
              <a:t> por zero" &lt;&lt; </a:t>
            </a:r>
            <a:r>
              <a:rPr lang="pt-BR" dirty="0" err="1"/>
              <a:t>endl</a:t>
            </a:r>
            <a:r>
              <a:rPr lang="pt-BR" dirty="0"/>
              <a:t>;</a:t>
            </a:r>
          </a:p>
          <a:p>
            <a:r>
              <a:rPr lang="pt-BR" dirty="0"/>
              <a:t>        }</a:t>
            </a:r>
          </a:p>
          <a:p>
            <a:r>
              <a:rPr lang="pt-BR" dirty="0"/>
              <a:t>    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96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Tratamento de exceções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540" y="1152344"/>
            <a:ext cx="8113460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sz="2000" dirty="0"/>
              <a:t>No bloco </a:t>
            </a:r>
            <a:r>
              <a:rPr lang="pt-BR" sz="2000" i="1" dirty="0"/>
              <a:t>catch</a:t>
            </a:r>
            <a:r>
              <a:rPr lang="pt-BR" sz="2000" dirty="0"/>
              <a:t> foi testado o valor do erro para mostrar a mensagem apropriada sobre o erro. Nesse caso somente um erro foi identificado, então o teste não precisaria ser feito, deixei apenas para ilustrar a possibilidade. Se várias exceções fossem possíveis, então seria interessante lançá-las com códigos diferentes para mostrar mensagens apropriadas.</a:t>
            </a:r>
          </a:p>
          <a:p>
            <a:r>
              <a:rPr lang="pt-BR" sz="2000" dirty="0"/>
              <a:t>Um problema com a função definida é que ela retorna um valor definido apenas caso seja possível fazer a divisão, caso contrário ela retornará qualquer valor. Após o </a:t>
            </a:r>
            <a:r>
              <a:rPr lang="pt-BR" sz="2000" i="1" dirty="0" err="1"/>
              <a:t>try</a:t>
            </a:r>
            <a:r>
              <a:rPr lang="pt-BR" sz="2000" i="1" dirty="0"/>
              <a:t> catch</a:t>
            </a:r>
            <a:r>
              <a:rPr lang="pt-BR" sz="2000" dirty="0"/>
              <a:t> é possível continuar o código sem problemas. No caso do código abaixo foi pedido para retornar zero.</a:t>
            </a:r>
          </a:p>
        </p:txBody>
      </p:sp>
    </p:spTree>
    <p:extLst>
      <p:ext uri="{BB962C8B-B14F-4D97-AF65-F5344CB8AC3E}">
        <p14:creationId xmlns:p14="http://schemas.microsoft.com/office/powerpoint/2010/main" val="2338575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Tratamento de exceções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540" y="1152344"/>
            <a:ext cx="811346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dirty="0" err="1"/>
              <a:t>float</a:t>
            </a:r>
            <a:r>
              <a:rPr lang="pt-BR" dirty="0"/>
              <a:t> divide(</a:t>
            </a:r>
            <a:r>
              <a:rPr lang="pt-BR" dirty="0" err="1"/>
              <a:t>float</a:t>
            </a:r>
            <a:r>
              <a:rPr lang="pt-BR" dirty="0"/>
              <a:t> x, </a:t>
            </a:r>
            <a:r>
              <a:rPr lang="pt-BR" dirty="0" err="1"/>
              <a:t>float</a:t>
            </a:r>
            <a:r>
              <a:rPr lang="pt-BR" dirty="0"/>
              <a:t> y) {</a:t>
            </a:r>
          </a:p>
          <a:p>
            <a:r>
              <a:rPr lang="pt-BR" dirty="0"/>
              <a:t>    </a:t>
            </a:r>
            <a:r>
              <a:rPr lang="pt-BR" dirty="0" err="1"/>
              <a:t>try</a:t>
            </a:r>
            <a:r>
              <a:rPr lang="pt-BR" dirty="0"/>
              <a:t> {</a:t>
            </a:r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(y == 0) {</a:t>
            </a:r>
          </a:p>
          <a:p>
            <a:r>
              <a:rPr lang="pt-BR" dirty="0"/>
              <a:t>            </a:t>
            </a:r>
            <a:r>
              <a:rPr lang="pt-BR" dirty="0" err="1"/>
              <a:t>throw</a:t>
            </a:r>
            <a:r>
              <a:rPr lang="pt-BR" dirty="0"/>
              <a:t> 1;</a:t>
            </a:r>
          </a:p>
          <a:p>
            <a:r>
              <a:rPr lang="pt-BR" dirty="0"/>
              <a:t>        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            </a:t>
            </a:r>
            <a:r>
              <a:rPr lang="pt-BR" dirty="0" err="1"/>
              <a:t>return</a:t>
            </a:r>
            <a:r>
              <a:rPr lang="pt-BR" dirty="0"/>
              <a:t> x/y;</a:t>
            </a:r>
          </a:p>
          <a:p>
            <a:r>
              <a:rPr lang="pt-BR" dirty="0"/>
              <a:t>        }</a:t>
            </a:r>
          </a:p>
          <a:p>
            <a:r>
              <a:rPr lang="pt-BR" dirty="0"/>
              <a:t>    } catch(</a:t>
            </a:r>
            <a:r>
              <a:rPr lang="pt-BR" dirty="0" err="1"/>
              <a:t>int</a:t>
            </a:r>
            <a:r>
              <a:rPr lang="pt-BR" dirty="0"/>
              <a:t> erro) {</a:t>
            </a:r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 (erro == 1) {</a:t>
            </a:r>
          </a:p>
          <a:p>
            <a:r>
              <a:rPr lang="pt-BR" dirty="0"/>
              <a:t>            </a:t>
            </a:r>
            <a:r>
              <a:rPr lang="pt-BR" dirty="0" err="1"/>
              <a:t>cout</a:t>
            </a:r>
            <a:r>
              <a:rPr lang="pt-BR" dirty="0"/>
              <a:t> &lt;&lt; "Erro de </a:t>
            </a:r>
            <a:r>
              <a:rPr lang="pt-BR" dirty="0" err="1"/>
              <a:t>divisao</a:t>
            </a:r>
            <a:r>
              <a:rPr lang="pt-BR" dirty="0"/>
              <a:t> por zero" &lt;&lt; </a:t>
            </a:r>
            <a:r>
              <a:rPr lang="pt-BR" dirty="0" err="1"/>
              <a:t>endl</a:t>
            </a:r>
            <a:r>
              <a:rPr lang="pt-BR" dirty="0"/>
              <a:t>;</a:t>
            </a:r>
          </a:p>
          <a:p>
            <a:r>
              <a:rPr lang="pt-BR" dirty="0"/>
              <a:t>        }</a:t>
            </a:r>
          </a:p>
          <a:p>
            <a:r>
              <a:rPr lang="pt-BR" dirty="0"/>
              <a:t>    }</a:t>
            </a:r>
          </a:p>
          <a:p>
            <a:r>
              <a:rPr lang="pt-BR" dirty="0"/>
              <a:t>    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42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Tratamento de exceções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540" y="1152344"/>
            <a:ext cx="811346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sz="2000" dirty="0"/>
              <a:t>Veja que zero não é realmente uma boa opção de retorno pois zero pode ser um resultado possível de uma divisão (por exemplo zero dividido por 5). Um tratamento melhor nesse caso é mostrado no código a seguir. No código, a função divide() utiliza o </a:t>
            </a:r>
            <a:r>
              <a:rPr lang="pt-BR" sz="2000" dirty="0" err="1"/>
              <a:t>throw</a:t>
            </a:r>
            <a:r>
              <a:rPr lang="pt-BR" sz="2000" dirty="0"/>
              <a:t> para lançar o erro para fora da função e esse pode ser capturado na função principal e tratado como foi tratado no código anterior.</a:t>
            </a:r>
          </a:p>
        </p:txBody>
      </p:sp>
    </p:spTree>
    <p:extLst>
      <p:ext uri="{BB962C8B-B14F-4D97-AF65-F5344CB8AC3E}">
        <p14:creationId xmlns:p14="http://schemas.microsoft.com/office/powerpoint/2010/main" val="2704510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Tratamento de exceções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540" y="990600"/>
            <a:ext cx="8342060" cy="582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iostream</a:t>
            </a:r>
            <a:r>
              <a:rPr lang="pt-BR" sz="1400" dirty="0"/>
              <a:t>&gt;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 err="1"/>
              <a:t>using</a:t>
            </a:r>
            <a:r>
              <a:rPr lang="pt-BR" sz="1400" dirty="0"/>
              <a:t> </a:t>
            </a:r>
            <a:r>
              <a:rPr lang="pt-BR" sz="1400" dirty="0" err="1"/>
              <a:t>namespace</a:t>
            </a:r>
            <a:r>
              <a:rPr lang="pt-BR" sz="1400" dirty="0"/>
              <a:t> </a:t>
            </a:r>
            <a:r>
              <a:rPr lang="pt-BR" sz="1400" dirty="0" err="1"/>
              <a:t>std</a:t>
            </a:r>
            <a:r>
              <a:rPr lang="pt-BR" sz="1400" dirty="0"/>
              <a:t>;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 err="1"/>
              <a:t>float</a:t>
            </a:r>
            <a:r>
              <a:rPr lang="pt-BR" sz="1400" dirty="0"/>
              <a:t> divide(</a:t>
            </a:r>
            <a:r>
              <a:rPr lang="pt-BR" sz="1400" dirty="0" err="1"/>
              <a:t>float</a:t>
            </a:r>
            <a:r>
              <a:rPr lang="pt-BR" sz="1400" dirty="0"/>
              <a:t> x, </a:t>
            </a:r>
            <a:r>
              <a:rPr lang="pt-BR" sz="1400" dirty="0" err="1"/>
              <a:t>float</a:t>
            </a:r>
            <a:r>
              <a:rPr lang="pt-BR" sz="1400" dirty="0"/>
              <a:t> y) {</a:t>
            </a:r>
          </a:p>
          <a:p>
            <a:r>
              <a:rPr lang="pt-BR" sz="1400" dirty="0"/>
              <a:t>    </a:t>
            </a:r>
            <a:r>
              <a:rPr lang="pt-BR" sz="1400" dirty="0" err="1"/>
              <a:t>if</a:t>
            </a:r>
            <a:r>
              <a:rPr lang="pt-BR" sz="1400" dirty="0"/>
              <a:t> (y == 0) {</a:t>
            </a:r>
          </a:p>
          <a:p>
            <a:r>
              <a:rPr lang="pt-BR" sz="1400" dirty="0"/>
              <a:t>        </a:t>
            </a:r>
            <a:r>
              <a:rPr lang="pt-BR" sz="1400" dirty="0" err="1"/>
              <a:t>throw</a:t>
            </a:r>
            <a:r>
              <a:rPr lang="pt-BR" sz="1400" dirty="0"/>
              <a:t> 1;</a:t>
            </a:r>
          </a:p>
          <a:p>
            <a:r>
              <a:rPr lang="pt-BR" sz="1400" dirty="0"/>
              <a:t>    } </a:t>
            </a:r>
            <a:r>
              <a:rPr lang="pt-BR" sz="1400" dirty="0" err="1"/>
              <a:t>else</a:t>
            </a:r>
            <a:r>
              <a:rPr lang="pt-BR" sz="1400" dirty="0"/>
              <a:t> {</a:t>
            </a:r>
          </a:p>
          <a:p>
            <a:r>
              <a:rPr lang="pt-BR" sz="1400" dirty="0"/>
              <a:t>        </a:t>
            </a:r>
            <a:r>
              <a:rPr lang="pt-BR" sz="1400" dirty="0" err="1"/>
              <a:t>return</a:t>
            </a:r>
            <a:r>
              <a:rPr lang="pt-BR" sz="1400" dirty="0"/>
              <a:t> x/y;</a:t>
            </a:r>
          </a:p>
          <a:p>
            <a:r>
              <a:rPr lang="pt-BR" sz="1400" dirty="0"/>
              <a:t>    }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() {</a:t>
            </a:r>
          </a:p>
          <a:p>
            <a:r>
              <a:rPr lang="pt-BR" sz="1400" dirty="0"/>
              <a:t>    </a:t>
            </a:r>
            <a:r>
              <a:rPr lang="pt-BR" sz="1400" dirty="0" err="1"/>
              <a:t>int</a:t>
            </a:r>
            <a:r>
              <a:rPr lang="pt-BR" sz="1400" dirty="0"/>
              <a:t> a, b;</a:t>
            </a:r>
          </a:p>
          <a:p>
            <a:r>
              <a:rPr lang="pt-BR" sz="1400" dirty="0"/>
              <a:t>    </a:t>
            </a:r>
            <a:r>
              <a:rPr lang="pt-BR" sz="1400" dirty="0" err="1"/>
              <a:t>cout</a:t>
            </a:r>
            <a:r>
              <a:rPr lang="pt-BR" sz="1400" dirty="0"/>
              <a:t> &lt;&lt; "Digite os valores: ";</a:t>
            </a:r>
          </a:p>
          <a:p>
            <a:r>
              <a:rPr lang="pt-BR" sz="1400" dirty="0"/>
              <a:t>    </a:t>
            </a:r>
            <a:r>
              <a:rPr lang="pt-BR" sz="1400" dirty="0" err="1"/>
              <a:t>cin</a:t>
            </a:r>
            <a:r>
              <a:rPr lang="pt-BR" sz="1400" dirty="0"/>
              <a:t> &gt;&gt; a &gt;&gt; b;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   </a:t>
            </a:r>
            <a:r>
              <a:rPr lang="pt-BR" sz="1400" dirty="0" err="1"/>
              <a:t>try</a:t>
            </a:r>
            <a:r>
              <a:rPr lang="pt-BR" sz="1400" dirty="0"/>
              <a:t> {</a:t>
            </a:r>
          </a:p>
          <a:p>
            <a:r>
              <a:rPr lang="pt-BR" sz="1400" dirty="0"/>
              <a:t>        </a:t>
            </a:r>
            <a:r>
              <a:rPr lang="pt-BR" sz="1400" dirty="0" err="1"/>
              <a:t>cout</a:t>
            </a:r>
            <a:r>
              <a:rPr lang="pt-BR" sz="1400" dirty="0"/>
              <a:t> &lt;&lt; divide(a, b);</a:t>
            </a:r>
          </a:p>
          <a:p>
            <a:r>
              <a:rPr lang="pt-BR" sz="1400" dirty="0"/>
              <a:t>    } catch(</a:t>
            </a:r>
            <a:r>
              <a:rPr lang="pt-BR" sz="1400" dirty="0" err="1"/>
              <a:t>int</a:t>
            </a:r>
            <a:r>
              <a:rPr lang="pt-BR" sz="1400" dirty="0"/>
              <a:t> erro) {</a:t>
            </a:r>
          </a:p>
          <a:p>
            <a:r>
              <a:rPr lang="pt-BR" sz="1400" dirty="0"/>
              <a:t>        </a:t>
            </a:r>
            <a:r>
              <a:rPr lang="pt-BR" sz="1400" dirty="0" err="1"/>
              <a:t>if</a:t>
            </a:r>
            <a:r>
              <a:rPr lang="pt-BR" sz="1400" dirty="0"/>
              <a:t> (erro == 1) {</a:t>
            </a:r>
          </a:p>
          <a:p>
            <a:r>
              <a:rPr lang="pt-BR" sz="1400" dirty="0"/>
              <a:t>            </a:t>
            </a:r>
            <a:r>
              <a:rPr lang="pt-BR" sz="1400" dirty="0" err="1"/>
              <a:t>cout</a:t>
            </a:r>
            <a:r>
              <a:rPr lang="pt-BR" sz="1400" dirty="0"/>
              <a:t> &lt;&lt; "Erro de </a:t>
            </a:r>
            <a:r>
              <a:rPr lang="pt-BR" sz="1400" dirty="0" err="1"/>
              <a:t>divisao</a:t>
            </a:r>
            <a:r>
              <a:rPr lang="pt-BR" sz="1400" dirty="0"/>
              <a:t> por zero" &lt;&lt; </a:t>
            </a:r>
            <a:r>
              <a:rPr lang="pt-BR" sz="1400" dirty="0" err="1"/>
              <a:t>endl</a:t>
            </a:r>
            <a:r>
              <a:rPr lang="pt-BR" sz="1400" dirty="0"/>
              <a:t>;</a:t>
            </a:r>
          </a:p>
          <a:p>
            <a:r>
              <a:rPr lang="pt-BR" sz="1400" dirty="0"/>
              <a:t>        }</a:t>
            </a:r>
          </a:p>
          <a:p>
            <a:r>
              <a:rPr lang="pt-BR" sz="1400" dirty="0"/>
              <a:t>    }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   </a:t>
            </a:r>
            <a:r>
              <a:rPr lang="pt-BR" sz="1400" dirty="0" err="1"/>
              <a:t>return</a:t>
            </a:r>
            <a:r>
              <a:rPr lang="pt-BR" sz="1400" dirty="0"/>
              <a:t> 0;</a:t>
            </a:r>
          </a:p>
          <a:p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00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14400"/>
            <a:ext cx="7351460" cy="573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Definição de um vector com determinado tamanho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Elementos podem ser acedidos através de índice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 err="1"/>
              <a:t>void</a:t>
            </a:r>
            <a:r>
              <a:rPr lang="pt-BR" sz="2000" dirty="0"/>
              <a:t> copia() {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 err="1"/>
              <a:t>const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tam</a:t>
            </a:r>
            <a:r>
              <a:rPr lang="pt-BR" sz="2000" dirty="0"/>
              <a:t>=10;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vector v1(</a:t>
            </a:r>
            <a:r>
              <a:rPr lang="pt-BR" sz="2000" dirty="0" err="1"/>
              <a:t>tam</a:t>
            </a:r>
            <a:r>
              <a:rPr lang="pt-BR" sz="2000" dirty="0"/>
              <a:t>);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 err="1"/>
              <a:t>int</a:t>
            </a:r>
            <a:r>
              <a:rPr lang="pt-BR" sz="2000" dirty="0"/>
              <a:t> v2[</a:t>
            </a:r>
            <a:r>
              <a:rPr lang="pt-BR" sz="2000" dirty="0" err="1"/>
              <a:t>tam</a:t>
            </a:r>
            <a:r>
              <a:rPr lang="pt-BR" sz="2000" dirty="0"/>
              <a:t>];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...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nn-NO" sz="2000" dirty="0"/>
              <a:t>for (int i=0; i i &lt; tam; i++)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nn-NO" sz="2000" dirty="0"/>
              <a:t>	v2[i] = v1[i]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nn-NO" sz="2000" dirty="0"/>
              <a:t>}</a:t>
            </a: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Elementos são inicializados com valor de defeito do tipo. Pode-se atribuir um valor inicial: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vector&lt;</a:t>
            </a:r>
            <a:r>
              <a:rPr lang="pt-BR" sz="2000" b="1" dirty="0" err="1"/>
              <a:t>int</a:t>
            </a:r>
            <a:r>
              <a:rPr lang="pt-BR" sz="2000" b="1" dirty="0"/>
              <a:t>&gt; v1(10,-1)</a:t>
            </a:r>
            <a:r>
              <a:rPr lang="pt-BR" sz="2000" dirty="0"/>
              <a:t>; 	// v1 contém 10 elementos do tipo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			// inteiro inicializados a -1 </a:t>
            </a:r>
            <a:endParaRPr sz="20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8508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14400"/>
            <a:ext cx="7351460" cy="49435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Definição de um vector sem tamanho (vazio)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vector </a:t>
            </a:r>
            <a:r>
              <a:rPr lang="pt-BR" sz="2000" b="1" dirty="0" err="1"/>
              <a:t>vy</a:t>
            </a:r>
            <a:r>
              <a:rPr lang="pt-BR" sz="2000" dirty="0"/>
              <a:t>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Inserir um elemento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vy.push_back</a:t>
            </a:r>
            <a:r>
              <a:rPr lang="pt-BR" sz="2000" b="1" dirty="0"/>
              <a:t>(x); </a:t>
            </a:r>
            <a:r>
              <a:rPr lang="pt-BR" sz="2000" dirty="0"/>
              <a:t>// insere x no fim do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vy.pop_back</a:t>
            </a:r>
            <a:r>
              <a:rPr lang="pt-BR" sz="2000" b="1" dirty="0"/>
              <a:t>(); </a:t>
            </a:r>
            <a:r>
              <a:rPr lang="pt-BR" sz="2000" dirty="0"/>
              <a:t>// retira o ultimo elemento inserido no vector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Uso de </a:t>
            </a:r>
            <a:r>
              <a:rPr lang="pt-BR" sz="2000" dirty="0" err="1"/>
              <a:t>iterador</a:t>
            </a:r>
            <a:r>
              <a:rPr lang="pt-BR" sz="2000" dirty="0"/>
              <a:t>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iterator</a:t>
            </a:r>
            <a:r>
              <a:rPr lang="pt-BR" sz="2000" b="1" dirty="0"/>
              <a:t> it;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it = </a:t>
            </a:r>
            <a:r>
              <a:rPr lang="pt-BR" sz="2000" b="1" dirty="0" err="1"/>
              <a:t>vy.begin</a:t>
            </a:r>
            <a:r>
              <a:rPr lang="pt-BR" sz="2000" b="1" dirty="0"/>
              <a:t>(); </a:t>
            </a:r>
            <a:r>
              <a:rPr lang="pt-BR" sz="2000" dirty="0"/>
              <a:t>// aponta para 1º elemento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it = </a:t>
            </a:r>
            <a:r>
              <a:rPr lang="pt-BR" sz="2000" b="1" dirty="0" err="1"/>
              <a:t>vy.end</a:t>
            </a:r>
            <a:r>
              <a:rPr lang="pt-BR" sz="2000" b="1" dirty="0"/>
              <a:t>(); </a:t>
            </a:r>
            <a:r>
              <a:rPr lang="pt-BR" sz="2000" dirty="0"/>
              <a:t>// aponta para último elemento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*it </a:t>
            </a:r>
            <a:r>
              <a:rPr lang="pt-BR" sz="2000" dirty="0"/>
              <a:t>// elemento do vector referenciado por </a:t>
            </a:r>
            <a:r>
              <a:rPr lang="pt-BR" sz="2000" dirty="0" err="1"/>
              <a:t>iterador</a:t>
            </a:r>
            <a:r>
              <a:rPr lang="pt-BR" sz="2000" dirty="0"/>
              <a:t>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/>
              <a:t>it++ </a:t>
            </a:r>
            <a:r>
              <a:rPr lang="pt-BR" sz="2000" dirty="0"/>
              <a:t>// incrementa </a:t>
            </a:r>
            <a:r>
              <a:rPr lang="pt-BR" sz="2000" dirty="0" err="1"/>
              <a:t>iterador</a:t>
            </a:r>
            <a:r>
              <a:rPr lang="pt-BR" sz="2000" dirty="0"/>
              <a:t>; aponta para próximo elemento</a:t>
            </a:r>
          </a:p>
        </p:txBody>
      </p:sp>
    </p:spTree>
    <p:extLst>
      <p:ext uri="{BB962C8B-B14F-4D97-AF65-F5344CB8AC3E}">
        <p14:creationId xmlns:p14="http://schemas.microsoft.com/office/powerpoint/2010/main" val="172955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14400"/>
            <a:ext cx="7351460" cy="5367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teste_vector</a:t>
            </a:r>
            <a:r>
              <a:rPr lang="pt-BR" sz="2000" dirty="0"/>
              <a:t>() {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const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tam</a:t>
            </a:r>
            <a:r>
              <a:rPr lang="pt-BR" sz="2000" dirty="0"/>
              <a:t>=7;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vector v1;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 v2[</a:t>
            </a:r>
            <a:r>
              <a:rPr lang="pt-BR" sz="2000" dirty="0" err="1"/>
              <a:t>tam</a:t>
            </a:r>
            <a:r>
              <a:rPr lang="pt-BR" sz="2000" dirty="0"/>
              <a:t>] = {0,1,1,2,3,5,8}; // Inicialização de </a:t>
            </a:r>
            <a:r>
              <a:rPr lang="pt-BR" sz="2000" dirty="0" err="1"/>
              <a:t>array</a:t>
            </a:r>
            <a:r>
              <a:rPr lang="pt-BR" sz="2000" dirty="0"/>
              <a:t>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                            	       // primitivo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for (</a:t>
            </a:r>
            <a:r>
              <a:rPr lang="pt-BR" sz="2000" dirty="0" err="1"/>
              <a:t>int</a:t>
            </a:r>
            <a:r>
              <a:rPr lang="pt-BR" sz="2000" dirty="0"/>
              <a:t> i=0; i&lt;</a:t>
            </a:r>
            <a:r>
              <a:rPr lang="pt-BR" sz="2000" dirty="0" err="1"/>
              <a:t>tam</a:t>
            </a:r>
            <a:r>
              <a:rPr lang="pt-BR" sz="2000" dirty="0"/>
              <a:t>; i++)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 		v1.push_back(v2[i]);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cout</a:t>
            </a:r>
            <a:r>
              <a:rPr lang="pt-BR" sz="2000" dirty="0"/>
              <a:t> &lt;&lt; “conteúdo do vector v1 : \n”;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for (vector::</a:t>
            </a:r>
            <a:r>
              <a:rPr lang="pt-BR" sz="2000" dirty="0" err="1"/>
              <a:t>iterator</a:t>
            </a:r>
            <a:r>
              <a:rPr lang="pt-BR" sz="2000" dirty="0"/>
              <a:t> it = v1.begin(); it != v1.end(); it++) {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</a:t>
            </a:r>
            <a:r>
              <a:rPr lang="pt-BR" sz="2000" dirty="0" err="1"/>
              <a:t>cout</a:t>
            </a:r>
            <a:r>
              <a:rPr lang="pt-BR" sz="2000" dirty="0"/>
              <a:t> &lt;&lt; *it &lt;&lt; “ “; // valor na posição apontada por it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}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cout</a:t>
            </a:r>
            <a:r>
              <a:rPr lang="pt-BR" sz="2000" dirty="0"/>
              <a:t> &lt;&lt; </a:t>
            </a:r>
            <a:r>
              <a:rPr lang="pt-BR" sz="2000" dirty="0" err="1"/>
              <a:t>endl</a:t>
            </a:r>
            <a:r>
              <a:rPr lang="pt-BR" sz="2000" dirty="0"/>
              <a:t>;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86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14400"/>
            <a:ext cx="7351460" cy="34154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Capacidade: espaço em memória reservado para o objeto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Nº de elementos que podem ser colocados no vector sem necessidade de o aumentar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Expandida automaticamente, quando necessário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vy.capacity</a:t>
            </a:r>
            <a:r>
              <a:rPr lang="pt-BR" sz="2000" b="1" dirty="0"/>
              <a:t>(); </a:t>
            </a:r>
            <a:r>
              <a:rPr lang="pt-BR" sz="2000" dirty="0"/>
              <a:t>// capacidade do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vy.reserve</a:t>
            </a:r>
            <a:r>
              <a:rPr lang="pt-BR" sz="2000" b="1" dirty="0"/>
              <a:t>(</a:t>
            </a:r>
            <a:r>
              <a:rPr lang="pt-BR" sz="2000" b="1" dirty="0" err="1"/>
              <a:t>cap</a:t>
            </a:r>
            <a:r>
              <a:rPr lang="pt-BR" sz="2000" b="1" dirty="0"/>
              <a:t>); </a:t>
            </a:r>
            <a:r>
              <a:rPr lang="pt-BR" sz="2000" dirty="0"/>
              <a:t>// coloca capacidade do vector igual a </a:t>
            </a:r>
            <a:r>
              <a:rPr lang="pt-BR" sz="2000" dirty="0" err="1"/>
              <a:t>cap</a:t>
            </a:r>
            <a:r>
              <a:rPr lang="pt-BR" sz="2000" dirty="0"/>
              <a:t>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Tamanho: nº de elementos do vector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– </a:t>
            </a:r>
            <a:r>
              <a:rPr lang="pt-BR" sz="2000" b="1" dirty="0" err="1"/>
              <a:t>vy.size</a:t>
            </a:r>
            <a:r>
              <a:rPr lang="pt-BR" sz="2000" b="1" dirty="0"/>
              <a:t>(); </a:t>
            </a:r>
            <a:r>
              <a:rPr lang="pt-BR" sz="2000" dirty="0"/>
              <a:t>// tamanho (nº elementos) do vector</a:t>
            </a:r>
          </a:p>
        </p:txBody>
      </p:sp>
    </p:spTree>
    <p:extLst>
      <p:ext uri="{BB962C8B-B14F-4D97-AF65-F5344CB8AC3E}">
        <p14:creationId xmlns:p14="http://schemas.microsoft.com/office/powerpoint/2010/main" val="311581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14400"/>
            <a:ext cx="7351460" cy="5367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Redimensiona vector usando método </a:t>
            </a:r>
            <a:r>
              <a:rPr lang="pt-BR" sz="2000" dirty="0" err="1"/>
              <a:t>resize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)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leArray</a:t>
            </a:r>
            <a:r>
              <a:rPr lang="pt-BR" sz="2000" dirty="0"/>
              <a:t>(vector&lt;</a:t>
            </a:r>
            <a:r>
              <a:rPr lang="pt-BR" sz="2000" dirty="0" err="1"/>
              <a:t>int</a:t>
            </a:r>
            <a:r>
              <a:rPr lang="pt-BR" sz="2000" dirty="0"/>
              <a:t>&gt; &amp;</a:t>
            </a:r>
            <a:r>
              <a:rPr lang="pt-BR" sz="2000" dirty="0" err="1"/>
              <a:t>vx</a:t>
            </a:r>
            <a:r>
              <a:rPr lang="pt-BR" sz="2000" dirty="0"/>
              <a:t>) {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numEls</a:t>
            </a:r>
            <a:r>
              <a:rPr lang="pt-BR" sz="2000" dirty="0"/>
              <a:t> = 0;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valorEnt</a:t>
            </a:r>
            <a:r>
              <a:rPr lang="pt-BR" sz="2000" dirty="0"/>
              <a:t>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cout</a:t>
            </a:r>
            <a:r>
              <a:rPr lang="pt-BR" sz="2000" dirty="0"/>
              <a:t> &lt;&lt; “Escreva valores inteiros: “;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while</a:t>
            </a:r>
            <a:r>
              <a:rPr lang="pt-BR" sz="2000" dirty="0"/>
              <a:t> (</a:t>
            </a:r>
            <a:r>
              <a:rPr lang="pt-BR" sz="2000" dirty="0" err="1"/>
              <a:t>cin</a:t>
            </a:r>
            <a:r>
              <a:rPr lang="pt-BR" sz="2000" dirty="0"/>
              <a:t> &gt;&gt; </a:t>
            </a:r>
            <a:r>
              <a:rPr lang="pt-BR" sz="2000" dirty="0" err="1"/>
              <a:t>valorEnt</a:t>
            </a:r>
            <a:r>
              <a:rPr lang="pt-BR" sz="2000" dirty="0"/>
              <a:t>) {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numEls</a:t>
            </a:r>
            <a:r>
              <a:rPr lang="pt-BR" sz="2000" dirty="0"/>
              <a:t>==</a:t>
            </a:r>
            <a:r>
              <a:rPr lang="pt-BR" sz="2000" dirty="0" err="1"/>
              <a:t>vx.size</a:t>
            </a:r>
            <a:r>
              <a:rPr lang="pt-BR" sz="2000" dirty="0"/>
              <a:t>())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	</a:t>
            </a:r>
            <a:r>
              <a:rPr lang="pt-BR" sz="2000" dirty="0" err="1"/>
              <a:t>vx.resize</a:t>
            </a:r>
            <a:r>
              <a:rPr lang="pt-BR" sz="2000" dirty="0"/>
              <a:t>(</a:t>
            </a:r>
            <a:r>
              <a:rPr lang="pt-BR" sz="2000" dirty="0" err="1"/>
              <a:t>vx.size</a:t>
            </a:r>
            <a:r>
              <a:rPr lang="pt-BR" sz="2000" dirty="0"/>
              <a:t>()*2+1);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</a:t>
            </a:r>
            <a:r>
              <a:rPr lang="pt-BR" sz="2000" dirty="0" err="1"/>
              <a:t>vx</a:t>
            </a:r>
            <a:r>
              <a:rPr lang="pt-BR" sz="2000" dirty="0"/>
              <a:t>[</a:t>
            </a:r>
            <a:r>
              <a:rPr lang="pt-BR" sz="2000" dirty="0" err="1"/>
              <a:t>numEls</a:t>
            </a:r>
            <a:r>
              <a:rPr lang="pt-BR" sz="2000" dirty="0"/>
              <a:t>++] = </a:t>
            </a:r>
            <a:r>
              <a:rPr lang="pt-BR" sz="2000" dirty="0" err="1"/>
              <a:t>valorEnt</a:t>
            </a:r>
            <a:r>
              <a:rPr lang="pt-BR" sz="2000" dirty="0"/>
              <a:t>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}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vx.resize</a:t>
            </a:r>
            <a:r>
              <a:rPr lang="pt-BR" sz="2000" dirty="0"/>
              <a:t>(</a:t>
            </a:r>
            <a:r>
              <a:rPr lang="pt-BR" sz="2000" dirty="0" err="1"/>
              <a:t>numEls</a:t>
            </a:r>
            <a:r>
              <a:rPr lang="pt-BR" sz="2000" dirty="0"/>
              <a:t>);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51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14400"/>
            <a:ext cx="7351460" cy="3813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• Dimensão do vector alterada </a:t>
            </a:r>
            <a:r>
              <a:rPr lang="pt-BR" sz="2000" dirty="0" err="1"/>
              <a:t>dinâmicamente</a:t>
            </a:r>
            <a:r>
              <a:rPr lang="pt-BR" sz="2000" dirty="0"/>
              <a:t> quando se usa </a:t>
            </a:r>
            <a:r>
              <a:rPr lang="pt-BR" sz="2000" dirty="0" err="1"/>
              <a:t>push_back</a:t>
            </a: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leArray</a:t>
            </a:r>
            <a:r>
              <a:rPr lang="pt-BR" sz="2000" dirty="0"/>
              <a:t>(vector &amp;</a:t>
            </a:r>
            <a:r>
              <a:rPr lang="pt-BR" sz="2000" dirty="0" err="1"/>
              <a:t>vx</a:t>
            </a:r>
            <a:r>
              <a:rPr lang="pt-BR" sz="2000" dirty="0"/>
              <a:t>) {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valorEnt</a:t>
            </a:r>
            <a:r>
              <a:rPr lang="pt-BR" sz="2000" dirty="0"/>
              <a:t>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vx.resize</a:t>
            </a:r>
            <a:r>
              <a:rPr lang="pt-BR" sz="2000" dirty="0"/>
              <a:t>(0);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cout</a:t>
            </a:r>
            <a:r>
              <a:rPr lang="pt-BR" sz="2000" dirty="0"/>
              <a:t> &lt;&lt; “Escreva valores inteiros: “;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while</a:t>
            </a:r>
            <a:r>
              <a:rPr lang="pt-BR" sz="2000" dirty="0"/>
              <a:t> (</a:t>
            </a:r>
            <a:r>
              <a:rPr lang="pt-BR" sz="2000" dirty="0" err="1"/>
              <a:t>cin</a:t>
            </a:r>
            <a:r>
              <a:rPr lang="pt-BR" sz="2000" dirty="0"/>
              <a:t> &gt;&gt; </a:t>
            </a:r>
            <a:r>
              <a:rPr lang="pt-BR" sz="2000" dirty="0" err="1"/>
              <a:t>valorEnt</a:t>
            </a:r>
            <a:r>
              <a:rPr lang="pt-BR" sz="2000" dirty="0"/>
              <a:t>)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</a:t>
            </a:r>
            <a:r>
              <a:rPr lang="pt-BR" sz="2000" dirty="0" err="1"/>
              <a:t>vx.push_back</a:t>
            </a:r>
            <a:r>
              <a:rPr lang="pt-BR" sz="2000" dirty="0"/>
              <a:t>(</a:t>
            </a:r>
            <a:r>
              <a:rPr lang="pt-BR" sz="2000" dirty="0" err="1"/>
              <a:t>valorEnt</a:t>
            </a:r>
            <a:r>
              <a:rPr lang="pt-BR" sz="2000" dirty="0"/>
              <a:t>);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5287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834" y="458961"/>
            <a:ext cx="418076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400" dirty="0"/>
              <a:t>Classe vector</a:t>
            </a:r>
            <a:endParaRPr sz="215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540" y="914400"/>
            <a:ext cx="7351460" cy="3826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Teste de Crescimento Dinâmico utilizando o exemplo anterior.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endParaRPr lang="pt-BR" sz="2000" dirty="0"/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() {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vector v1;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leArray</a:t>
            </a:r>
            <a:r>
              <a:rPr lang="pt-BR" sz="2000" dirty="0"/>
              <a:t>(v1);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for (</a:t>
            </a:r>
            <a:r>
              <a:rPr lang="pt-BR" sz="2000" dirty="0" err="1"/>
              <a:t>int</a:t>
            </a:r>
            <a:r>
              <a:rPr lang="pt-BR" sz="2000" dirty="0"/>
              <a:t> i=0; i&lt;v1.size(); i++)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	</a:t>
            </a:r>
            <a:r>
              <a:rPr lang="pt-BR" sz="2000" dirty="0" err="1"/>
              <a:t>cout</a:t>
            </a:r>
            <a:r>
              <a:rPr lang="pt-BR" sz="2000" dirty="0"/>
              <a:t> &lt;&lt; “v1[“ &lt;&lt; i &lt;&lt; ”] = “ &lt;&lt; v1[i] &lt;&lt; </a:t>
            </a:r>
            <a:r>
              <a:rPr lang="pt-BR" sz="2000" dirty="0" err="1"/>
              <a:t>endl</a:t>
            </a:r>
            <a:r>
              <a:rPr lang="pt-BR" sz="2000" dirty="0"/>
              <a:t>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	</a:t>
            </a:r>
            <a:r>
              <a:rPr lang="pt-BR" sz="2000" dirty="0" err="1"/>
              <a:t>return</a:t>
            </a:r>
            <a:r>
              <a:rPr lang="pt-BR" sz="2000" dirty="0"/>
              <a:t> 0; </a:t>
            </a:r>
          </a:p>
          <a:p>
            <a:pPr marL="37465" marR="30480">
              <a:lnSpc>
                <a:spcPct val="120500"/>
              </a:lnSpc>
              <a:spcBef>
                <a:spcPts val="95"/>
              </a:spcBef>
              <a:buClr>
                <a:srgbClr val="980032"/>
              </a:buClr>
              <a:buSzPct val="88235"/>
              <a:tabLst>
                <a:tab pos="304800" algn="l"/>
              </a:tabLst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87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Words>2240</Words>
  <Application>Microsoft Office PowerPoint</Application>
  <PresentationFormat>Apresentação na tela (4:3)</PresentationFormat>
  <Paragraphs>268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DejaVu Sans</vt:lpstr>
      <vt:lpstr>LM Sans 10</vt:lpstr>
      <vt:lpstr>LM Sans 12</vt:lpstr>
      <vt:lpstr>Office Theme</vt:lpstr>
      <vt:lpstr>Apresentação do PowerPoint</vt:lpstr>
      <vt:lpstr>Classe vector</vt:lpstr>
      <vt:lpstr>Classe vector</vt:lpstr>
      <vt:lpstr>Classe vector</vt:lpstr>
      <vt:lpstr>Classe vector</vt:lpstr>
      <vt:lpstr>Classe vector</vt:lpstr>
      <vt:lpstr>Classe vector</vt:lpstr>
      <vt:lpstr>Classe vector</vt:lpstr>
      <vt:lpstr>Classe vector</vt:lpstr>
      <vt:lpstr>Classe vector</vt:lpstr>
      <vt:lpstr>Classe vector</vt:lpstr>
      <vt:lpstr>Classe vector</vt:lpstr>
      <vt:lpstr>Classe vector</vt:lpstr>
      <vt:lpstr>Classe vector</vt:lpstr>
      <vt:lpstr>Iterator</vt:lpstr>
      <vt:lpstr>Iterator</vt:lpstr>
      <vt:lpstr>Iterator</vt:lpstr>
      <vt:lpstr>Tratamento de exceções</vt:lpstr>
      <vt:lpstr>Tratamento de exceções</vt:lpstr>
      <vt:lpstr>Tratamento de exceções</vt:lpstr>
      <vt:lpstr>Tratamento de exceções</vt:lpstr>
      <vt:lpstr>Tratamento de exceções</vt:lpstr>
      <vt:lpstr>Tratamento de exceções</vt:lpstr>
      <vt:lpstr>Tratamento de exceções</vt:lpstr>
      <vt:lpstr>Tratamento de exceções</vt:lpstr>
      <vt:lpstr>Tratamento de exceções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29</cp:revision>
  <dcterms:created xsi:type="dcterms:W3CDTF">2020-03-27T21:31:12Z</dcterms:created>
  <dcterms:modified xsi:type="dcterms:W3CDTF">2022-02-07T09:49:37Z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2017-11-05T00:00:00Z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