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3800" cy="7556500"/>
  <p:notesSz cx="10083800" cy="7556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79559" y="6659880"/>
            <a:ext cx="900430" cy="899160"/>
          </a:xfrm>
          <a:custGeom>
            <a:avLst/>
            <a:gdLst/>
            <a:ahLst/>
            <a:cxnLst/>
            <a:rect l="l" t="t" r="r" b="b"/>
            <a:pathLst>
              <a:path w="900429" h="899159">
                <a:moveTo>
                  <a:pt x="899160" y="0"/>
                </a:moveTo>
                <a:lnTo>
                  <a:pt x="0" y="899160"/>
                </a:lnTo>
                <a:lnTo>
                  <a:pt x="900430" y="899160"/>
                </a:lnTo>
                <a:lnTo>
                  <a:pt x="899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0079990" cy="711200"/>
          </a:xfrm>
          <a:custGeom>
            <a:avLst/>
            <a:gdLst/>
            <a:ahLst/>
            <a:cxnLst/>
            <a:rect l="l" t="t" r="r" b="b"/>
            <a:pathLst>
              <a:path w="10079990" h="711200">
                <a:moveTo>
                  <a:pt x="10079990" y="0"/>
                </a:moveTo>
                <a:lnTo>
                  <a:pt x="0" y="0"/>
                </a:lnTo>
                <a:lnTo>
                  <a:pt x="0" y="711200"/>
                </a:lnTo>
                <a:lnTo>
                  <a:pt x="10079990" y="711200"/>
                </a:lnTo>
                <a:lnTo>
                  <a:pt x="10079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480550" y="6983730"/>
            <a:ext cx="481329" cy="4546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80339" y="100330"/>
            <a:ext cx="458469" cy="439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965" y="48259"/>
            <a:ext cx="937386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3080" y="1430020"/>
            <a:ext cx="9057639" cy="430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9290524" y="7156011"/>
            <a:ext cx="225231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latin typeface="Arial Narrow"/>
                <a:cs typeface="Arial Narrow"/>
              </a:rPr>
              <a:t>1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440529"/>
            <a:ext cx="2897529" cy="31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98700" y="2940050"/>
            <a:ext cx="5581650" cy="2685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ts val="469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00007F"/>
                </a:solidFill>
                <a:latin typeface="Arial"/>
                <a:cs typeface="Arial"/>
              </a:rPr>
              <a:t>Linguagem</a:t>
            </a:r>
            <a:r>
              <a:rPr sz="40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00007F"/>
                </a:solidFill>
                <a:latin typeface="Arial"/>
                <a:cs typeface="Arial"/>
              </a:rPr>
              <a:t>C++</a:t>
            </a:r>
            <a:endParaRPr sz="4000" dirty="0">
              <a:latin typeface="Arial"/>
              <a:cs typeface="Arial"/>
            </a:endParaRPr>
          </a:p>
          <a:p>
            <a:pPr algn="ctr">
              <a:lnSpc>
                <a:spcPts val="3250"/>
              </a:lnSpc>
            </a:pPr>
            <a:r>
              <a:rPr sz="2800" b="1" i="1" spc="-5" dirty="0">
                <a:solidFill>
                  <a:srgbClr val="00007F"/>
                </a:solidFill>
                <a:latin typeface="Arial"/>
                <a:cs typeface="Arial"/>
              </a:rPr>
              <a:t>Entrada </a:t>
            </a:r>
            <a:r>
              <a:rPr sz="2800" b="1" i="1" dirty="0">
                <a:solidFill>
                  <a:srgbClr val="00007F"/>
                </a:solidFill>
                <a:latin typeface="Arial"/>
                <a:cs typeface="Arial"/>
              </a:rPr>
              <a:t>e </a:t>
            </a:r>
            <a:r>
              <a:rPr sz="2800" b="1" i="1" spc="-5" dirty="0">
                <a:solidFill>
                  <a:srgbClr val="00007F"/>
                </a:solidFill>
                <a:latin typeface="Arial"/>
                <a:cs typeface="Arial"/>
              </a:rPr>
              <a:t>saída com</a:t>
            </a:r>
            <a:r>
              <a:rPr sz="2800" b="1" i="1" spc="-1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00007F"/>
                </a:solidFill>
                <a:latin typeface="Arial"/>
                <a:cs typeface="Arial"/>
              </a:rPr>
              <a:t>arquivos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 dirty="0">
              <a:latin typeface="Arial"/>
              <a:cs typeface="Arial"/>
            </a:endParaRPr>
          </a:p>
          <a:p>
            <a:pPr marL="175895" marR="245110" algn="ctr">
              <a:lnSpc>
                <a:spcPts val="3590"/>
              </a:lnSpc>
              <a:spcBef>
                <a:spcPts val="1785"/>
              </a:spcBef>
            </a:pPr>
            <a:r>
              <a:rPr sz="3200" spc="-5" dirty="0">
                <a:latin typeface="Arial"/>
                <a:cs typeface="Arial"/>
              </a:rPr>
              <a:t>Prof.: </a:t>
            </a:r>
            <a:r>
              <a:rPr lang="pt-BR" sz="3200" dirty="0">
                <a:latin typeface="Arial"/>
                <a:cs typeface="Arial"/>
              </a:rPr>
              <a:t>Eric de Paula Ferreira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0900" y="125730"/>
            <a:ext cx="8909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20" dirty="0">
                <a:latin typeface="Verdana"/>
                <a:cs typeface="Verdana"/>
              </a:rPr>
              <a:t>Programação Orientada a Objetos</a:t>
            </a:r>
            <a:endParaRPr b="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9263887" y="7157281"/>
            <a:ext cx="277233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spc="-45" dirty="0">
                <a:latin typeface="Arial Narrow"/>
                <a:cs typeface="Arial Narrow"/>
              </a:rPr>
              <a:t>1</a:t>
            </a:r>
            <a:r>
              <a:rPr sz="1600" dirty="0">
                <a:latin typeface="Arial Narrow"/>
                <a:cs typeface="Arial Narrow"/>
              </a:rPr>
              <a:t>0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440529"/>
            <a:ext cx="2897529" cy="31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698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Exemplo </a:t>
            </a:r>
            <a:r>
              <a:rPr spc="-160" dirty="0"/>
              <a:t>de</a:t>
            </a:r>
            <a:r>
              <a:rPr spc="135" dirty="0"/>
              <a:t> </a:t>
            </a:r>
            <a:r>
              <a:rPr spc="114" dirty="0"/>
              <a:t>leitura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5270" y="683259"/>
            <a:ext cx="7600950" cy="68465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204460">
              <a:lnSpc>
                <a:spcPts val="2230"/>
              </a:lnSpc>
              <a:spcBef>
                <a:spcPts val="315"/>
              </a:spcBef>
            </a:pPr>
            <a:r>
              <a:rPr sz="2000" b="1" spc="-5" dirty="0">
                <a:latin typeface="Arial"/>
                <a:cs typeface="Arial"/>
              </a:rPr>
              <a:t>#include </a:t>
            </a:r>
            <a:r>
              <a:rPr sz="2000" spc="-5" dirty="0">
                <a:latin typeface="Arial"/>
                <a:cs typeface="Arial"/>
              </a:rPr>
              <a:t>&lt;fstream&gt;  </a:t>
            </a:r>
            <a:r>
              <a:rPr sz="2000" b="1" spc="-5" dirty="0">
                <a:latin typeface="Arial"/>
                <a:cs typeface="Arial"/>
              </a:rPr>
              <a:t>#include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&lt;string&gt;</a:t>
            </a:r>
          </a:p>
          <a:p>
            <a:pPr marL="12700" marR="4921250">
              <a:lnSpc>
                <a:spcPts val="4470"/>
              </a:lnSpc>
              <a:spcBef>
                <a:spcPts val="439"/>
              </a:spcBef>
            </a:pPr>
            <a:r>
              <a:rPr sz="2000" b="1" spc="-5" dirty="0">
                <a:latin typeface="Arial"/>
                <a:cs typeface="Arial"/>
              </a:rPr>
              <a:t>using namespace </a:t>
            </a:r>
            <a:r>
              <a:rPr sz="2000" b="1" spc="5" dirty="0">
                <a:latin typeface="Arial"/>
                <a:cs typeface="Arial"/>
              </a:rPr>
              <a:t>std</a:t>
            </a:r>
            <a:r>
              <a:rPr sz="2000" spc="5" dirty="0">
                <a:latin typeface="Arial"/>
                <a:cs typeface="Arial"/>
              </a:rPr>
              <a:t>;  </a:t>
            </a:r>
            <a:r>
              <a:rPr sz="2000" b="1" spc="-5" dirty="0">
                <a:latin typeface="Arial"/>
                <a:cs typeface="Arial"/>
              </a:rPr>
              <a:t>int </a:t>
            </a:r>
            <a:r>
              <a:rPr sz="2000" spc="-5" dirty="0">
                <a:latin typeface="Arial"/>
                <a:cs typeface="Arial"/>
              </a:rPr>
              <a:t>main </a:t>
            </a:r>
            <a:r>
              <a:rPr sz="2000" dirty="0">
                <a:latin typeface="Arial"/>
                <a:cs typeface="Arial"/>
              </a:rPr>
              <a:t>()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</a:p>
          <a:p>
            <a:pPr marL="293370">
              <a:lnSpc>
                <a:spcPts val="1650"/>
              </a:lnSpc>
            </a:pPr>
            <a:r>
              <a:rPr sz="2000" b="1" dirty="0">
                <a:latin typeface="Arial"/>
                <a:cs typeface="Arial"/>
              </a:rPr>
              <a:t>string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linha;</a:t>
            </a:r>
          </a:p>
          <a:p>
            <a:pPr marL="293370">
              <a:lnSpc>
                <a:spcPts val="2230"/>
              </a:lnSpc>
            </a:pPr>
            <a:r>
              <a:rPr sz="2000" spc="-5" dirty="0">
                <a:solidFill>
                  <a:srgbClr val="007F00"/>
                </a:solidFill>
                <a:latin typeface="Arial"/>
                <a:cs typeface="Arial"/>
              </a:rPr>
              <a:t>//ifstream </a:t>
            </a:r>
            <a:r>
              <a:rPr sz="2000" dirty="0">
                <a:solidFill>
                  <a:srgbClr val="007F00"/>
                </a:solidFill>
                <a:latin typeface="Arial"/>
                <a:cs typeface="Arial"/>
              </a:rPr>
              <a:t>– abre o arquivo apenas para</a:t>
            </a:r>
            <a:r>
              <a:rPr sz="2000" spc="-3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F00"/>
                </a:solidFill>
                <a:latin typeface="Arial"/>
                <a:cs typeface="Arial"/>
              </a:rPr>
              <a:t>leitura</a:t>
            </a:r>
            <a:endParaRPr sz="2000" dirty="0">
              <a:latin typeface="Arial"/>
              <a:cs typeface="Arial"/>
            </a:endParaRPr>
          </a:p>
          <a:p>
            <a:pPr marL="293370">
              <a:lnSpc>
                <a:spcPts val="2315"/>
              </a:lnSpc>
            </a:pPr>
            <a:r>
              <a:rPr sz="2000" b="1" dirty="0">
                <a:latin typeface="Arial"/>
                <a:cs typeface="Arial"/>
              </a:rPr>
              <a:t>ifstream </a:t>
            </a:r>
            <a:r>
              <a:rPr sz="2000" dirty="0">
                <a:latin typeface="Arial"/>
                <a:cs typeface="Arial"/>
              </a:rPr>
              <a:t>arq_in</a:t>
            </a:r>
            <a:r>
              <a:rPr sz="2000" spc="-5" dirty="0">
                <a:latin typeface="Arial"/>
                <a:cs typeface="Arial"/>
              </a:rPr>
              <a:t> (</a:t>
            </a:r>
            <a:r>
              <a:rPr sz="2000" spc="-5" dirty="0">
                <a:solidFill>
                  <a:srgbClr val="FF6633"/>
                </a:solidFill>
                <a:latin typeface="Arial"/>
                <a:cs typeface="Arial"/>
              </a:rPr>
              <a:t>"nomes.txt"</a:t>
            </a:r>
            <a:r>
              <a:rPr sz="2000" spc="-5" dirty="0">
                <a:latin typeface="Arial"/>
                <a:cs typeface="Arial"/>
              </a:rPr>
              <a:t>);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Arial"/>
              <a:cs typeface="Arial"/>
            </a:endParaRPr>
          </a:p>
          <a:p>
            <a:pPr marL="293370">
              <a:lnSpc>
                <a:spcPts val="2315"/>
              </a:lnSpc>
            </a:pPr>
            <a:r>
              <a:rPr sz="2000" b="1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(arq_in.</a:t>
            </a:r>
            <a:r>
              <a:rPr sz="2000" b="1" dirty="0">
                <a:latin typeface="Arial"/>
                <a:cs typeface="Arial"/>
              </a:rPr>
              <a:t>is_open</a:t>
            </a:r>
            <a:r>
              <a:rPr sz="2000" dirty="0">
                <a:latin typeface="Arial"/>
                <a:cs typeface="Arial"/>
              </a:rPr>
              <a:t>())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</a:p>
          <a:p>
            <a:pPr marL="573405">
              <a:lnSpc>
                <a:spcPts val="2230"/>
              </a:lnSpc>
            </a:pPr>
            <a:r>
              <a:rPr sz="2000" spc="-5" dirty="0">
                <a:solidFill>
                  <a:srgbClr val="007F00"/>
                </a:solidFill>
                <a:latin typeface="Arial"/>
                <a:cs typeface="Arial"/>
              </a:rPr>
              <a:t>//eof() </a:t>
            </a:r>
            <a:r>
              <a:rPr sz="2000" dirty="0">
                <a:solidFill>
                  <a:srgbClr val="007F00"/>
                </a:solidFill>
                <a:latin typeface="Arial"/>
                <a:cs typeface="Arial"/>
              </a:rPr>
              <a:t>- </a:t>
            </a:r>
            <a:r>
              <a:rPr sz="2000" spc="-5" dirty="0">
                <a:solidFill>
                  <a:srgbClr val="007F00"/>
                </a:solidFill>
                <a:latin typeface="Arial"/>
                <a:cs typeface="Arial"/>
              </a:rPr>
              <a:t>retorna </a:t>
            </a:r>
            <a:r>
              <a:rPr sz="2000" b="1" dirty="0">
                <a:solidFill>
                  <a:srgbClr val="007F00"/>
                </a:solidFill>
                <a:latin typeface="Arial"/>
                <a:cs typeface="Arial"/>
              </a:rPr>
              <a:t>true </a:t>
            </a:r>
            <a:r>
              <a:rPr sz="2000" spc="-5" dirty="0">
                <a:solidFill>
                  <a:srgbClr val="007F00"/>
                </a:solidFill>
                <a:latin typeface="Arial"/>
                <a:cs typeface="Arial"/>
              </a:rPr>
              <a:t>ao atingir </a:t>
            </a:r>
            <a:r>
              <a:rPr sz="2000" dirty="0">
                <a:solidFill>
                  <a:srgbClr val="007F00"/>
                </a:solidFill>
                <a:latin typeface="Arial"/>
                <a:cs typeface="Arial"/>
              </a:rPr>
              <a:t>o </a:t>
            </a:r>
            <a:r>
              <a:rPr sz="2000" spc="-5" dirty="0">
                <a:solidFill>
                  <a:srgbClr val="007F00"/>
                </a:solidFill>
                <a:latin typeface="Arial"/>
                <a:cs typeface="Arial"/>
              </a:rPr>
              <a:t>fim do</a:t>
            </a:r>
            <a:r>
              <a:rPr sz="2000" spc="2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F00"/>
                </a:solidFill>
                <a:latin typeface="Arial"/>
                <a:cs typeface="Arial"/>
              </a:rPr>
              <a:t>arquivo</a:t>
            </a:r>
            <a:endParaRPr sz="2000" dirty="0">
              <a:latin typeface="Arial"/>
              <a:cs typeface="Arial"/>
            </a:endParaRPr>
          </a:p>
          <a:p>
            <a:pPr marL="854710" marR="4291965" indent="-280670">
              <a:lnSpc>
                <a:spcPts val="2230"/>
              </a:lnSpc>
              <a:spcBef>
                <a:spcPts val="130"/>
              </a:spcBef>
            </a:pPr>
            <a:r>
              <a:rPr sz="2000" b="1" spc="-5" dirty="0">
                <a:latin typeface="Arial"/>
                <a:cs typeface="Arial"/>
              </a:rPr>
              <a:t>while </a:t>
            </a:r>
            <a:r>
              <a:rPr sz="2000" dirty="0">
                <a:latin typeface="Arial"/>
                <a:cs typeface="Arial"/>
              </a:rPr>
              <a:t>(! arq_in.</a:t>
            </a:r>
            <a:r>
              <a:rPr sz="2000" b="1" dirty="0">
                <a:latin typeface="Arial"/>
                <a:cs typeface="Arial"/>
              </a:rPr>
              <a:t>eof</a:t>
            </a:r>
            <a:r>
              <a:rPr sz="2000" dirty="0">
                <a:latin typeface="Arial"/>
                <a:cs typeface="Arial"/>
              </a:rPr>
              <a:t>() ) {  </a:t>
            </a:r>
            <a:r>
              <a:rPr sz="2000" spc="-5" dirty="0">
                <a:latin typeface="Arial"/>
                <a:cs typeface="Arial"/>
              </a:rPr>
              <a:t>getline </a:t>
            </a:r>
            <a:r>
              <a:rPr sz="2000" dirty="0">
                <a:latin typeface="Arial"/>
                <a:cs typeface="Arial"/>
              </a:rPr>
              <a:t>(arq_in,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linha);  cout </a:t>
            </a:r>
            <a:r>
              <a:rPr sz="2000" spc="5" dirty="0">
                <a:latin typeface="Arial"/>
                <a:cs typeface="Arial"/>
              </a:rPr>
              <a:t>&lt;&lt; </a:t>
            </a:r>
            <a:r>
              <a:rPr sz="2000" dirty="0">
                <a:latin typeface="Arial"/>
                <a:cs typeface="Arial"/>
              </a:rPr>
              <a:t>linha &lt;&lt;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endl;</a:t>
            </a:r>
          </a:p>
          <a:p>
            <a:pPr marL="573405">
              <a:lnSpc>
                <a:spcPts val="2105"/>
              </a:lnSpc>
            </a:pPr>
            <a:r>
              <a:rPr sz="2000" dirty="0">
                <a:latin typeface="Arial"/>
                <a:cs typeface="Arial"/>
              </a:rPr>
              <a:t>}</a:t>
            </a:r>
          </a:p>
          <a:p>
            <a:pPr marL="573405">
              <a:lnSpc>
                <a:spcPts val="2235"/>
              </a:lnSpc>
            </a:pPr>
            <a:r>
              <a:rPr sz="2000" dirty="0">
                <a:latin typeface="Arial"/>
                <a:cs typeface="Arial"/>
              </a:rPr>
              <a:t>arq_in</a:t>
            </a:r>
            <a:r>
              <a:rPr sz="2000" b="1" dirty="0">
                <a:latin typeface="Arial"/>
                <a:cs typeface="Arial"/>
              </a:rPr>
              <a:t>.close</a:t>
            </a:r>
            <a:r>
              <a:rPr sz="2000" dirty="0">
                <a:latin typeface="Arial"/>
                <a:cs typeface="Arial"/>
              </a:rPr>
              <a:t>();</a:t>
            </a:r>
          </a:p>
          <a:p>
            <a:pPr marL="293370">
              <a:lnSpc>
                <a:spcPts val="2230"/>
              </a:lnSpc>
            </a:pPr>
            <a:r>
              <a:rPr sz="2000" dirty="0">
                <a:latin typeface="Arial"/>
                <a:cs typeface="Arial"/>
              </a:rPr>
              <a:t>} </a:t>
            </a:r>
            <a:r>
              <a:rPr sz="2000" b="1" spc="-5" dirty="0">
                <a:latin typeface="Arial"/>
                <a:cs typeface="Arial"/>
              </a:rPr>
              <a:t>else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</a:p>
          <a:p>
            <a:pPr marL="573405">
              <a:lnSpc>
                <a:spcPts val="2230"/>
              </a:lnSpc>
            </a:pPr>
            <a:r>
              <a:rPr sz="2000" dirty="0">
                <a:latin typeface="Arial"/>
                <a:cs typeface="Arial"/>
              </a:rPr>
              <a:t>cout </a:t>
            </a:r>
            <a:r>
              <a:rPr sz="2000" spc="5" dirty="0">
                <a:latin typeface="Arial"/>
                <a:cs typeface="Arial"/>
              </a:rPr>
              <a:t>&lt;&lt; </a:t>
            </a:r>
            <a:r>
              <a:rPr sz="2000" spc="-5" dirty="0">
                <a:solidFill>
                  <a:srgbClr val="FF6633"/>
                </a:solidFill>
                <a:latin typeface="Arial"/>
                <a:cs typeface="Arial"/>
              </a:rPr>
              <a:t>"ERRO: </a:t>
            </a:r>
            <a:r>
              <a:rPr sz="2000" dirty="0">
                <a:solidFill>
                  <a:srgbClr val="FF6633"/>
                </a:solidFill>
                <a:latin typeface="Arial"/>
                <a:cs typeface="Arial"/>
              </a:rPr>
              <a:t>arquivo não </a:t>
            </a:r>
            <a:r>
              <a:rPr sz="2000" spc="-5" dirty="0">
                <a:solidFill>
                  <a:srgbClr val="FF6633"/>
                </a:solidFill>
                <a:latin typeface="Arial"/>
                <a:cs typeface="Arial"/>
              </a:rPr>
              <a:t>foi aberto </a:t>
            </a:r>
            <a:r>
              <a:rPr sz="2000" dirty="0">
                <a:solidFill>
                  <a:srgbClr val="FF6633"/>
                </a:solidFill>
                <a:latin typeface="Arial"/>
                <a:cs typeface="Arial"/>
              </a:rPr>
              <a:t>ou não </a:t>
            </a:r>
            <a:r>
              <a:rPr sz="2000" spc="-5" dirty="0">
                <a:solidFill>
                  <a:srgbClr val="FF6633"/>
                </a:solidFill>
                <a:latin typeface="Arial"/>
                <a:cs typeface="Arial"/>
              </a:rPr>
              <a:t>existe" </a:t>
            </a:r>
            <a:r>
              <a:rPr sz="2000" spc="5" dirty="0">
                <a:latin typeface="Arial"/>
                <a:cs typeface="Arial"/>
              </a:rPr>
              <a:t>&lt;&lt;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endl;</a:t>
            </a:r>
          </a:p>
          <a:p>
            <a:pPr marL="293370">
              <a:lnSpc>
                <a:spcPts val="2315"/>
              </a:lnSpc>
            </a:pPr>
            <a:r>
              <a:rPr sz="2000" dirty="0">
                <a:latin typeface="Arial"/>
                <a:cs typeface="Arial"/>
              </a:rPr>
              <a:t>}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Arial"/>
              <a:cs typeface="Arial"/>
            </a:endParaRPr>
          </a:p>
          <a:p>
            <a:pPr marL="293370">
              <a:lnSpc>
                <a:spcPts val="2315"/>
              </a:lnSpc>
            </a:pPr>
            <a:r>
              <a:rPr sz="2000" b="1" dirty="0">
                <a:latin typeface="Arial"/>
                <a:cs typeface="Arial"/>
              </a:rPr>
              <a:t>return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0;</a:t>
            </a:r>
          </a:p>
          <a:p>
            <a:pPr marL="12700">
              <a:lnSpc>
                <a:spcPts val="2315"/>
              </a:lnSpc>
            </a:pPr>
            <a:r>
              <a:rPr sz="2000" dirty="0">
                <a:latin typeface="Arial"/>
                <a:cs typeface="Arial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9263887" y="7157281"/>
            <a:ext cx="277233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spc="-45" dirty="0">
                <a:latin typeface="Arial Narrow"/>
                <a:cs typeface="Arial Narrow"/>
              </a:rPr>
              <a:t>1</a:t>
            </a:r>
            <a:r>
              <a:rPr sz="1600" dirty="0">
                <a:latin typeface="Arial Narrow"/>
                <a:cs typeface="Arial Narrow"/>
              </a:rPr>
              <a:t>1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440529"/>
            <a:ext cx="2897529" cy="31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44340" y="48259"/>
            <a:ext cx="5482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fstream </a:t>
            </a:r>
            <a:r>
              <a:rPr dirty="0"/>
              <a:t>–</a:t>
            </a:r>
            <a:r>
              <a:rPr spc="140" dirty="0"/>
              <a:t> </a:t>
            </a:r>
            <a:r>
              <a:rPr spc="65" dirty="0"/>
              <a:t>leitura/escrita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6390" y="1033779"/>
            <a:ext cx="9211310" cy="363982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74650" marR="30480" indent="-323850">
              <a:lnSpc>
                <a:spcPts val="3120"/>
              </a:lnSpc>
              <a:spcBef>
                <a:spcPts val="405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sz="2800" spc="-5" dirty="0">
                <a:latin typeface="Arial"/>
                <a:cs typeface="Arial"/>
              </a:rPr>
              <a:t>Caso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necessite tanto de operações de leitura quanto  de escrita em um mesmo arquivo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entury Gothic"/>
              <a:buChar char="■"/>
            </a:pPr>
            <a:endParaRPr sz="2400">
              <a:latin typeface="Arial"/>
              <a:cs typeface="Arial"/>
            </a:endParaRPr>
          </a:p>
          <a:p>
            <a:pPr marL="374650" indent="-323850">
              <a:lnSpc>
                <a:spcPct val="100000"/>
              </a:lnSpc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sz="2800" spc="-5" dirty="0">
                <a:latin typeface="Arial"/>
                <a:cs typeface="Arial"/>
              </a:rPr>
              <a:t>Uso igual aos tipos de arquivo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anteriores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entury Gothic"/>
              <a:buChar char="■"/>
            </a:pPr>
            <a:endParaRPr sz="2750">
              <a:latin typeface="Arial"/>
              <a:cs typeface="Arial"/>
            </a:endParaRPr>
          </a:p>
          <a:p>
            <a:pPr marL="374650" marR="326390" indent="-323850">
              <a:lnSpc>
                <a:spcPts val="3120"/>
              </a:lnSpc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sz="2800" spc="-10" dirty="0">
                <a:latin typeface="Arial"/>
                <a:cs typeface="Arial"/>
              </a:rPr>
              <a:t>Na </a:t>
            </a:r>
            <a:r>
              <a:rPr sz="2800" spc="-5" dirty="0">
                <a:latin typeface="Arial"/>
                <a:cs typeface="Arial"/>
              </a:rPr>
              <a:t>abertura do arquivo deve-se indicar qual operação  deve </a:t>
            </a:r>
            <a:r>
              <a:rPr sz="2800" dirty="0">
                <a:latin typeface="Arial"/>
                <a:cs typeface="Arial"/>
              </a:rPr>
              <a:t>ser </a:t>
            </a:r>
            <a:r>
              <a:rPr sz="2800" spc="-5" dirty="0">
                <a:latin typeface="Arial"/>
                <a:cs typeface="Arial"/>
              </a:rPr>
              <a:t>feita</a:t>
            </a:r>
            <a:endParaRPr sz="2800">
              <a:latin typeface="Arial"/>
              <a:cs typeface="Arial"/>
            </a:endParaRPr>
          </a:p>
          <a:p>
            <a:pPr marL="806450" lvl="1" indent="-288290">
              <a:lnSpc>
                <a:spcPts val="2835"/>
              </a:lnSpc>
              <a:buClr>
                <a:srgbClr val="3B3B3B"/>
              </a:buClr>
              <a:buSzPct val="75000"/>
              <a:buFont typeface="Century Gothic"/>
              <a:buChar char="–"/>
              <a:tabLst>
                <a:tab pos="805815" algn="l"/>
                <a:tab pos="806450" algn="l"/>
              </a:tabLst>
            </a:pPr>
            <a:r>
              <a:rPr sz="2600" b="1" spc="-5" dirty="0">
                <a:latin typeface="Arial"/>
                <a:cs typeface="Arial"/>
              </a:rPr>
              <a:t>ios::in </a:t>
            </a:r>
            <a:r>
              <a:rPr sz="2600" dirty="0">
                <a:latin typeface="Arial"/>
                <a:cs typeface="Arial"/>
              </a:rPr>
              <a:t>–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leitura</a:t>
            </a:r>
            <a:endParaRPr sz="2600">
              <a:latin typeface="Arial"/>
              <a:cs typeface="Arial"/>
            </a:endParaRPr>
          </a:p>
          <a:p>
            <a:pPr marL="806450" lvl="1" indent="-288290">
              <a:lnSpc>
                <a:spcPct val="100000"/>
              </a:lnSpc>
              <a:spcBef>
                <a:spcPts val="360"/>
              </a:spcBef>
              <a:buClr>
                <a:srgbClr val="3B3B3B"/>
              </a:buClr>
              <a:buSzPct val="75000"/>
              <a:buFont typeface="Century Gothic"/>
              <a:buChar char="–"/>
              <a:tabLst>
                <a:tab pos="805815" algn="l"/>
                <a:tab pos="806450" algn="l"/>
              </a:tabLst>
            </a:pPr>
            <a:r>
              <a:rPr sz="2600" b="1" spc="-5" dirty="0">
                <a:latin typeface="Arial"/>
                <a:cs typeface="Arial"/>
              </a:rPr>
              <a:t>ios::out </a:t>
            </a: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Arial"/>
                <a:cs typeface="Arial"/>
              </a:rPr>
              <a:t>escrita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9263887" y="7157281"/>
            <a:ext cx="277233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spc="-45" dirty="0">
                <a:latin typeface="Arial Narrow"/>
                <a:cs typeface="Arial Narrow"/>
              </a:rPr>
              <a:t>1</a:t>
            </a:r>
            <a:r>
              <a:rPr sz="1600" dirty="0">
                <a:latin typeface="Arial Narrow"/>
                <a:cs typeface="Arial Narrow"/>
              </a:rPr>
              <a:t>2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440529"/>
            <a:ext cx="2897529" cy="31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0509" y="48259"/>
            <a:ext cx="4233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fstream </a:t>
            </a:r>
            <a:r>
              <a:rPr spc="100" dirty="0"/>
              <a:t>-</a:t>
            </a:r>
            <a:r>
              <a:rPr spc="85" dirty="0"/>
              <a:t> </a:t>
            </a:r>
            <a:r>
              <a:rPr spc="95" dirty="0"/>
              <a:t>Exemplo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5270" y="683259"/>
            <a:ext cx="7766684" cy="7122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00"/>
              </a:lnSpc>
              <a:spcBef>
                <a:spcPts val="100"/>
              </a:spcBef>
              <a:tabLst>
                <a:tab pos="2399665" algn="l"/>
                <a:tab pos="4665345" algn="l"/>
              </a:tabLst>
            </a:pPr>
            <a:r>
              <a:rPr sz="1900" b="1" spc="-5" dirty="0">
                <a:latin typeface="Arial"/>
                <a:cs typeface="Arial"/>
              </a:rPr>
              <a:t>#include</a:t>
            </a:r>
            <a:r>
              <a:rPr sz="1900" b="1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&lt;fstream&gt;	</a:t>
            </a:r>
            <a:endParaRPr lang="pt-BR" sz="1900" spc="-5" dirty="0">
              <a:latin typeface="Arial"/>
              <a:cs typeface="Arial"/>
            </a:endParaRPr>
          </a:p>
          <a:p>
            <a:pPr marL="12700">
              <a:lnSpc>
                <a:spcPts val="2200"/>
              </a:lnSpc>
              <a:spcBef>
                <a:spcPts val="100"/>
              </a:spcBef>
              <a:tabLst>
                <a:tab pos="2399665" algn="l"/>
                <a:tab pos="4665345" algn="l"/>
              </a:tabLst>
            </a:pPr>
            <a:r>
              <a:rPr sz="1900" b="1" spc="-5" dirty="0">
                <a:latin typeface="Arial"/>
                <a:cs typeface="Arial"/>
              </a:rPr>
              <a:t>#include </a:t>
            </a:r>
            <a:r>
              <a:rPr sz="1900" spc="-5" dirty="0">
                <a:latin typeface="Arial"/>
                <a:cs typeface="Arial"/>
              </a:rPr>
              <a:t>&lt;string&gt;</a:t>
            </a:r>
            <a:endParaRPr sz="1900" dirty="0">
              <a:latin typeface="Arial"/>
              <a:cs typeface="Arial"/>
            </a:endParaRPr>
          </a:p>
          <a:p>
            <a:pPr marL="12700">
              <a:lnSpc>
                <a:spcPts val="2200"/>
              </a:lnSpc>
            </a:pPr>
            <a:r>
              <a:rPr sz="1900" b="1" dirty="0">
                <a:latin typeface="Arial"/>
                <a:cs typeface="Arial"/>
              </a:rPr>
              <a:t>using </a:t>
            </a:r>
            <a:r>
              <a:rPr sz="1900" b="1" spc="-5" dirty="0">
                <a:latin typeface="Arial"/>
                <a:cs typeface="Arial"/>
              </a:rPr>
              <a:t>namespace</a:t>
            </a:r>
            <a:r>
              <a:rPr sz="1900" b="1" spc="-20" dirty="0">
                <a:latin typeface="Arial"/>
                <a:cs typeface="Arial"/>
              </a:rPr>
              <a:t> </a:t>
            </a:r>
            <a:r>
              <a:rPr sz="1900" b="1" spc="5" dirty="0">
                <a:latin typeface="Arial"/>
                <a:cs typeface="Arial"/>
              </a:rPr>
              <a:t>std</a:t>
            </a:r>
            <a:r>
              <a:rPr sz="1900" spc="5" dirty="0">
                <a:latin typeface="Arial"/>
                <a:cs typeface="Arial"/>
              </a:rPr>
              <a:t>;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 dirty="0">
              <a:latin typeface="Arial"/>
              <a:cs typeface="Arial"/>
            </a:endParaRPr>
          </a:p>
          <a:p>
            <a:pPr marL="12700">
              <a:lnSpc>
                <a:spcPts val="2195"/>
              </a:lnSpc>
            </a:pPr>
            <a:r>
              <a:rPr sz="1900" b="1" dirty="0">
                <a:latin typeface="Arial"/>
                <a:cs typeface="Arial"/>
              </a:rPr>
              <a:t>int </a:t>
            </a:r>
            <a:r>
              <a:rPr sz="1900" spc="-5" dirty="0">
                <a:latin typeface="Arial"/>
                <a:cs typeface="Arial"/>
              </a:rPr>
              <a:t>main ()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{</a:t>
            </a:r>
          </a:p>
          <a:p>
            <a:pPr marL="281305">
              <a:lnSpc>
                <a:spcPts val="2110"/>
              </a:lnSpc>
            </a:pPr>
            <a:r>
              <a:rPr sz="1900" b="1" spc="-5" dirty="0">
                <a:latin typeface="Arial"/>
                <a:cs typeface="Arial"/>
              </a:rPr>
              <a:t>string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linha;</a:t>
            </a:r>
            <a:endParaRPr sz="1900" dirty="0">
              <a:latin typeface="Arial"/>
              <a:cs typeface="Arial"/>
            </a:endParaRPr>
          </a:p>
          <a:p>
            <a:pPr marL="281305">
              <a:lnSpc>
                <a:spcPts val="2195"/>
              </a:lnSpc>
              <a:tabLst>
                <a:tab pos="1768475" algn="l"/>
              </a:tabLst>
            </a:pPr>
            <a:r>
              <a:rPr sz="1900" b="1" spc="-5" dirty="0">
                <a:latin typeface="Arial"/>
                <a:cs typeface="Arial"/>
              </a:rPr>
              <a:t>fstream</a:t>
            </a:r>
            <a:r>
              <a:rPr sz="1900" b="1" spc="-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arq;	</a:t>
            </a:r>
            <a:r>
              <a:rPr sz="1900" spc="-5" dirty="0">
                <a:solidFill>
                  <a:srgbClr val="007F00"/>
                </a:solidFill>
                <a:latin typeface="Arial"/>
                <a:cs typeface="Arial"/>
              </a:rPr>
              <a:t>//fstream </a:t>
            </a:r>
            <a:r>
              <a:rPr sz="1900" dirty="0">
                <a:solidFill>
                  <a:srgbClr val="007F00"/>
                </a:solidFill>
                <a:latin typeface="Arial"/>
                <a:cs typeface="Arial"/>
              </a:rPr>
              <a:t>- </a:t>
            </a:r>
            <a:r>
              <a:rPr sz="1900" spc="-5" dirty="0">
                <a:solidFill>
                  <a:srgbClr val="007F00"/>
                </a:solidFill>
                <a:latin typeface="Arial"/>
                <a:cs typeface="Arial"/>
              </a:rPr>
              <a:t>leitura </a:t>
            </a:r>
            <a:r>
              <a:rPr sz="1900" dirty="0">
                <a:solidFill>
                  <a:srgbClr val="007F00"/>
                </a:solidFill>
                <a:latin typeface="Arial"/>
                <a:cs typeface="Arial"/>
              </a:rPr>
              <a:t>e</a:t>
            </a:r>
            <a:r>
              <a:rPr sz="1900" spc="-1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007F00"/>
                </a:solidFill>
                <a:latin typeface="Arial"/>
                <a:cs typeface="Arial"/>
              </a:rPr>
              <a:t>escrita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 dirty="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</a:pPr>
            <a:r>
              <a:rPr sz="1900" i="1" spc="-5" dirty="0">
                <a:latin typeface="Arial"/>
                <a:cs typeface="Arial"/>
              </a:rPr>
              <a:t>arq.</a:t>
            </a:r>
            <a:r>
              <a:rPr sz="1900" b="1" i="1" spc="-5" dirty="0">
                <a:latin typeface="Arial"/>
                <a:cs typeface="Arial"/>
              </a:rPr>
              <a:t>open </a:t>
            </a:r>
            <a:r>
              <a:rPr sz="1900" spc="-5" dirty="0">
                <a:latin typeface="Arial"/>
                <a:cs typeface="Arial"/>
              </a:rPr>
              <a:t>("nomes.txt", ios::out </a:t>
            </a:r>
            <a:r>
              <a:rPr sz="1900" dirty="0">
                <a:latin typeface="Arial"/>
                <a:cs typeface="Arial"/>
              </a:rPr>
              <a:t>| </a:t>
            </a:r>
            <a:r>
              <a:rPr sz="1900" spc="-5" dirty="0">
                <a:latin typeface="Arial"/>
                <a:cs typeface="Arial"/>
              </a:rPr>
              <a:t>ios::app); </a:t>
            </a:r>
            <a:r>
              <a:rPr sz="1900" spc="-5" dirty="0">
                <a:solidFill>
                  <a:srgbClr val="007F00"/>
                </a:solidFill>
                <a:latin typeface="Arial"/>
                <a:cs typeface="Arial"/>
              </a:rPr>
              <a:t>//abre para escrita</a:t>
            </a:r>
            <a:r>
              <a:rPr sz="1900" spc="9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007F00"/>
                </a:solidFill>
                <a:latin typeface="Arial"/>
                <a:cs typeface="Arial"/>
              </a:rPr>
              <a:t>(ios::out)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 dirty="0">
              <a:latin typeface="Arial"/>
              <a:cs typeface="Arial"/>
            </a:endParaRPr>
          </a:p>
          <a:p>
            <a:pPr marL="281305">
              <a:lnSpc>
                <a:spcPts val="2195"/>
              </a:lnSpc>
            </a:pPr>
            <a:r>
              <a:rPr sz="1900" b="1" spc="-5" dirty="0">
                <a:latin typeface="Arial"/>
                <a:cs typeface="Arial"/>
              </a:rPr>
              <a:t>if </a:t>
            </a:r>
            <a:r>
              <a:rPr sz="1900" spc="-5" dirty="0">
                <a:latin typeface="Arial"/>
                <a:cs typeface="Arial"/>
              </a:rPr>
              <a:t>(arq.</a:t>
            </a:r>
            <a:r>
              <a:rPr sz="1900" b="1" spc="-5" dirty="0">
                <a:latin typeface="Arial"/>
                <a:cs typeface="Arial"/>
              </a:rPr>
              <a:t>is_open</a:t>
            </a:r>
            <a:r>
              <a:rPr sz="1900" spc="-5" dirty="0">
                <a:latin typeface="Arial"/>
                <a:cs typeface="Arial"/>
              </a:rPr>
              <a:t>())</a:t>
            </a:r>
            <a:r>
              <a:rPr sz="1900" dirty="0">
                <a:latin typeface="Arial"/>
                <a:cs typeface="Arial"/>
              </a:rPr>
              <a:t> {</a:t>
            </a:r>
          </a:p>
          <a:p>
            <a:pPr marL="549910">
              <a:lnSpc>
                <a:spcPts val="2110"/>
              </a:lnSpc>
            </a:pPr>
            <a:r>
              <a:rPr sz="1900" spc="-5" dirty="0">
                <a:latin typeface="Arial"/>
                <a:cs typeface="Arial"/>
              </a:rPr>
              <a:t>//realiza uma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escritra</a:t>
            </a:r>
            <a:endParaRPr sz="1900" dirty="0">
              <a:latin typeface="Arial"/>
              <a:cs typeface="Arial"/>
            </a:endParaRPr>
          </a:p>
          <a:p>
            <a:pPr marL="549910">
              <a:lnSpc>
                <a:spcPts val="2115"/>
              </a:lnSpc>
            </a:pPr>
            <a:r>
              <a:rPr sz="1900" spc="-5" dirty="0">
                <a:latin typeface="Arial"/>
                <a:cs typeface="Arial"/>
              </a:rPr>
              <a:t>arq &lt;&lt; </a:t>
            </a:r>
            <a:r>
              <a:rPr sz="1900" spc="-5" dirty="0">
                <a:solidFill>
                  <a:srgbClr val="FF6633"/>
                </a:solidFill>
                <a:latin typeface="Arial"/>
                <a:cs typeface="Arial"/>
              </a:rPr>
              <a:t>"Roberto Carlos" </a:t>
            </a:r>
            <a:r>
              <a:rPr sz="1900" spc="-5" dirty="0">
                <a:latin typeface="Arial"/>
                <a:cs typeface="Arial"/>
              </a:rPr>
              <a:t>&lt;&lt;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endl;</a:t>
            </a:r>
            <a:endParaRPr sz="1900" dirty="0">
              <a:latin typeface="Arial"/>
              <a:cs typeface="Arial"/>
            </a:endParaRPr>
          </a:p>
          <a:p>
            <a:pPr marL="549910">
              <a:lnSpc>
                <a:spcPts val="2115"/>
              </a:lnSpc>
            </a:pPr>
            <a:r>
              <a:rPr sz="1900" i="1" spc="-5" dirty="0">
                <a:latin typeface="Arial"/>
                <a:cs typeface="Arial"/>
              </a:rPr>
              <a:t>arq.</a:t>
            </a:r>
            <a:r>
              <a:rPr sz="1900" b="1" i="1" spc="-5" dirty="0">
                <a:latin typeface="Arial"/>
                <a:cs typeface="Arial"/>
              </a:rPr>
              <a:t>close</a:t>
            </a:r>
            <a:r>
              <a:rPr sz="1900" spc="-5" dirty="0">
                <a:latin typeface="Arial"/>
                <a:cs typeface="Arial"/>
              </a:rPr>
              <a:t>();</a:t>
            </a:r>
            <a:endParaRPr sz="1900" dirty="0">
              <a:latin typeface="Arial"/>
              <a:cs typeface="Arial"/>
            </a:endParaRPr>
          </a:p>
          <a:p>
            <a:pPr marL="549910">
              <a:lnSpc>
                <a:spcPts val="2195"/>
              </a:lnSpc>
              <a:tabLst>
                <a:tab pos="3884295" algn="l"/>
              </a:tabLst>
            </a:pPr>
            <a:r>
              <a:rPr sz="1900" i="1" spc="-5" dirty="0">
                <a:latin typeface="Arial"/>
                <a:cs typeface="Arial"/>
              </a:rPr>
              <a:t>arq.</a:t>
            </a:r>
            <a:r>
              <a:rPr sz="1900" b="1" i="1" spc="-5" dirty="0">
                <a:latin typeface="Arial"/>
                <a:cs typeface="Arial"/>
              </a:rPr>
              <a:t>open</a:t>
            </a:r>
            <a:r>
              <a:rPr sz="1900" spc="-5" dirty="0">
                <a:latin typeface="Arial"/>
                <a:cs typeface="Arial"/>
              </a:rPr>
              <a:t>(</a:t>
            </a:r>
            <a:r>
              <a:rPr sz="1900" spc="-5" dirty="0">
                <a:solidFill>
                  <a:srgbClr val="FF6633"/>
                </a:solidFill>
                <a:latin typeface="Arial"/>
                <a:cs typeface="Arial"/>
              </a:rPr>
              <a:t>"nomes.txt"</a:t>
            </a:r>
            <a:r>
              <a:rPr sz="1900" spc="-5" dirty="0">
                <a:latin typeface="Arial"/>
                <a:cs typeface="Arial"/>
              </a:rPr>
              <a:t>,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ios::in);	</a:t>
            </a:r>
            <a:r>
              <a:rPr sz="1900" spc="-5" dirty="0">
                <a:solidFill>
                  <a:srgbClr val="007F00"/>
                </a:solidFill>
                <a:latin typeface="Arial"/>
                <a:cs typeface="Arial"/>
              </a:rPr>
              <a:t>//abre </a:t>
            </a:r>
            <a:r>
              <a:rPr sz="1900" dirty="0">
                <a:solidFill>
                  <a:srgbClr val="007F00"/>
                </a:solidFill>
                <a:latin typeface="Arial"/>
                <a:cs typeface="Arial"/>
              </a:rPr>
              <a:t>no </a:t>
            </a:r>
            <a:r>
              <a:rPr sz="1900" spc="-5" dirty="0">
                <a:solidFill>
                  <a:srgbClr val="007F00"/>
                </a:solidFill>
                <a:latin typeface="Arial"/>
                <a:cs typeface="Arial"/>
              </a:rPr>
              <a:t>modo </a:t>
            </a:r>
            <a:r>
              <a:rPr sz="1900" dirty="0">
                <a:solidFill>
                  <a:srgbClr val="007F00"/>
                </a:solidFill>
                <a:latin typeface="Arial"/>
                <a:cs typeface="Arial"/>
              </a:rPr>
              <a:t>de </a:t>
            </a:r>
            <a:r>
              <a:rPr sz="1900" spc="-5" dirty="0">
                <a:solidFill>
                  <a:srgbClr val="007F00"/>
                </a:solidFill>
                <a:latin typeface="Arial"/>
                <a:cs typeface="Arial"/>
              </a:rPr>
              <a:t>leitura</a:t>
            </a:r>
            <a:r>
              <a:rPr sz="1900" spc="-4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007F00"/>
                </a:solidFill>
                <a:latin typeface="Arial"/>
                <a:cs typeface="Arial"/>
              </a:rPr>
              <a:t>(ios::in)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 dirty="0">
              <a:latin typeface="Arial"/>
              <a:cs typeface="Arial"/>
            </a:endParaRPr>
          </a:p>
          <a:p>
            <a:pPr marL="817880" marR="4626610" indent="-267970">
              <a:lnSpc>
                <a:spcPct val="92800"/>
              </a:lnSpc>
            </a:pPr>
            <a:r>
              <a:rPr sz="1900" b="1" spc="-5" dirty="0">
                <a:latin typeface="Arial"/>
                <a:cs typeface="Arial"/>
              </a:rPr>
              <a:t>while </a:t>
            </a:r>
            <a:r>
              <a:rPr sz="1900" spc="-5" dirty="0">
                <a:latin typeface="Arial"/>
                <a:cs typeface="Arial"/>
              </a:rPr>
              <a:t>(! arq.</a:t>
            </a:r>
            <a:r>
              <a:rPr sz="1900" b="1" spc="-5" dirty="0">
                <a:latin typeface="Arial"/>
                <a:cs typeface="Arial"/>
              </a:rPr>
              <a:t>eof</a:t>
            </a:r>
            <a:r>
              <a:rPr sz="1900" spc="-5" dirty="0">
                <a:latin typeface="Arial"/>
                <a:cs typeface="Arial"/>
              </a:rPr>
              <a:t>() </a:t>
            </a:r>
            <a:r>
              <a:rPr sz="1900" dirty="0">
                <a:latin typeface="Arial"/>
                <a:cs typeface="Arial"/>
              </a:rPr>
              <a:t>) {  </a:t>
            </a:r>
            <a:r>
              <a:rPr sz="1900" i="1" spc="-5" dirty="0">
                <a:latin typeface="Arial"/>
                <a:cs typeface="Arial"/>
              </a:rPr>
              <a:t>getline </a:t>
            </a:r>
            <a:r>
              <a:rPr sz="1900" spc="-5" dirty="0">
                <a:latin typeface="Arial"/>
                <a:cs typeface="Arial"/>
              </a:rPr>
              <a:t>(arq, linha);  cout &lt;&lt; linha &lt;&lt;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endl;</a:t>
            </a:r>
            <a:endParaRPr sz="1900" dirty="0">
              <a:latin typeface="Arial"/>
              <a:cs typeface="Arial"/>
            </a:endParaRPr>
          </a:p>
          <a:p>
            <a:pPr marL="549910">
              <a:lnSpc>
                <a:spcPts val="2025"/>
              </a:lnSpc>
            </a:pPr>
            <a:r>
              <a:rPr sz="1900" dirty="0">
                <a:latin typeface="Arial"/>
                <a:cs typeface="Arial"/>
              </a:rPr>
              <a:t>}</a:t>
            </a:r>
          </a:p>
          <a:p>
            <a:pPr marL="549910">
              <a:lnSpc>
                <a:spcPts val="2110"/>
              </a:lnSpc>
            </a:pPr>
            <a:r>
              <a:rPr sz="1900" i="1" spc="-5" dirty="0">
                <a:latin typeface="Arial"/>
                <a:cs typeface="Arial"/>
              </a:rPr>
              <a:t>arq.</a:t>
            </a:r>
            <a:r>
              <a:rPr sz="1900" b="1" i="1" spc="-5" dirty="0">
                <a:latin typeface="Arial"/>
                <a:cs typeface="Arial"/>
              </a:rPr>
              <a:t>close</a:t>
            </a:r>
            <a:r>
              <a:rPr sz="1900" spc="-5" dirty="0">
                <a:latin typeface="Arial"/>
                <a:cs typeface="Arial"/>
              </a:rPr>
              <a:t>();</a:t>
            </a:r>
            <a:endParaRPr sz="1900" dirty="0">
              <a:latin typeface="Arial"/>
              <a:cs typeface="Arial"/>
            </a:endParaRPr>
          </a:p>
          <a:p>
            <a:pPr marL="281305">
              <a:lnSpc>
                <a:spcPts val="2110"/>
              </a:lnSpc>
            </a:pPr>
            <a:r>
              <a:rPr sz="1900" dirty="0">
                <a:latin typeface="Arial"/>
                <a:cs typeface="Arial"/>
              </a:rPr>
              <a:t>} </a:t>
            </a:r>
            <a:r>
              <a:rPr sz="1900" b="1" spc="-5" dirty="0">
                <a:latin typeface="Arial"/>
                <a:cs typeface="Arial"/>
              </a:rPr>
              <a:t>else </a:t>
            </a:r>
            <a:r>
              <a:rPr sz="1900" dirty="0">
                <a:latin typeface="Arial"/>
                <a:cs typeface="Arial"/>
              </a:rPr>
              <a:t>{</a:t>
            </a:r>
          </a:p>
          <a:p>
            <a:pPr marL="549910">
              <a:lnSpc>
                <a:spcPts val="2110"/>
              </a:lnSpc>
            </a:pPr>
            <a:r>
              <a:rPr sz="1900" spc="-5" dirty="0">
                <a:latin typeface="Arial"/>
                <a:cs typeface="Arial"/>
              </a:rPr>
              <a:t>cout &lt;&lt; </a:t>
            </a:r>
            <a:r>
              <a:rPr sz="1900" spc="-5" dirty="0">
                <a:solidFill>
                  <a:srgbClr val="FF6633"/>
                </a:solidFill>
                <a:latin typeface="Arial"/>
                <a:cs typeface="Arial"/>
              </a:rPr>
              <a:t>"ERRO: arquivo não </a:t>
            </a:r>
            <a:r>
              <a:rPr sz="1900" dirty="0">
                <a:solidFill>
                  <a:srgbClr val="FF6633"/>
                </a:solidFill>
                <a:latin typeface="Arial"/>
                <a:cs typeface="Arial"/>
              </a:rPr>
              <a:t>foi </a:t>
            </a:r>
            <a:r>
              <a:rPr sz="1900" spc="-5" dirty="0">
                <a:solidFill>
                  <a:srgbClr val="FF6633"/>
                </a:solidFill>
                <a:latin typeface="Arial"/>
                <a:cs typeface="Arial"/>
              </a:rPr>
              <a:t>aberto </a:t>
            </a:r>
            <a:r>
              <a:rPr sz="1900" dirty="0">
                <a:solidFill>
                  <a:srgbClr val="FF6633"/>
                </a:solidFill>
                <a:latin typeface="Arial"/>
                <a:cs typeface="Arial"/>
              </a:rPr>
              <a:t>ou </a:t>
            </a:r>
            <a:r>
              <a:rPr sz="1900" spc="-5" dirty="0">
                <a:solidFill>
                  <a:srgbClr val="FF6633"/>
                </a:solidFill>
                <a:latin typeface="Arial"/>
                <a:cs typeface="Arial"/>
              </a:rPr>
              <a:t>não existe" </a:t>
            </a:r>
            <a:r>
              <a:rPr sz="1900" spc="-5" dirty="0">
                <a:latin typeface="Arial"/>
                <a:cs typeface="Arial"/>
              </a:rPr>
              <a:t>&lt;&lt;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endl;</a:t>
            </a:r>
            <a:endParaRPr sz="1900" dirty="0">
              <a:latin typeface="Arial"/>
              <a:cs typeface="Arial"/>
            </a:endParaRPr>
          </a:p>
          <a:p>
            <a:pPr marL="281305">
              <a:lnSpc>
                <a:spcPts val="2115"/>
              </a:lnSpc>
            </a:pPr>
            <a:r>
              <a:rPr sz="1900" dirty="0">
                <a:latin typeface="Arial"/>
                <a:cs typeface="Arial"/>
              </a:rPr>
              <a:t>}</a:t>
            </a:r>
          </a:p>
          <a:p>
            <a:pPr marL="281305">
              <a:lnSpc>
                <a:spcPts val="2115"/>
              </a:lnSpc>
            </a:pPr>
            <a:r>
              <a:rPr sz="1900" b="1" spc="-5" dirty="0">
                <a:latin typeface="Arial"/>
                <a:cs typeface="Arial"/>
              </a:rPr>
              <a:t>return </a:t>
            </a:r>
            <a:r>
              <a:rPr sz="1900" dirty="0">
                <a:latin typeface="Arial"/>
                <a:cs typeface="Arial"/>
              </a:rPr>
              <a:t>0;</a:t>
            </a:r>
          </a:p>
          <a:p>
            <a:pPr marL="12700">
              <a:lnSpc>
                <a:spcPts val="2195"/>
              </a:lnSpc>
            </a:pPr>
            <a:r>
              <a:rPr sz="1900" dirty="0">
                <a:latin typeface="Arial"/>
                <a:cs typeface="Arial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9290524" y="7156011"/>
            <a:ext cx="225231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latin typeface="Arial Narrow"/>
                <a:cs typeface="Arial Narrow"/>
              </a:rPr>
              <a:t>2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440529"/>
            <a:ext cx="2897529" cy="31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36130" y="139700"/>
            <a:ext cx="2486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Introdução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3080" y="1430020"/>
            <a:ext cx="9004300" cy="43268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 indent="-323850">
              <a:lnSpc>
                <a:spcPts val="3250"/>
              </a:lnSpc>
              <a:spcBef>
                <a:spcPts val="100"/>
              </a:spcBef>
              <a:buSzPct val="75000"/>
              <a:buFont typeface="Century Gothic"/>
              <a:buChar char="■"/>
              <a:tabLst>
                <a:tab pos="387350" algn="l"/>
              </a:tabLst>
            </a:pPr>
            <a:r>
              <a:rPr sz="2800" spc="-5" dirty="0">
                <a:latin typeface="Arial"/>
                <a:cs typeface="Arial"/>
              </a:rPr>
              <a:t>Entrada </a:t>
            </a:r>
            <a:r>
              <a:rPr sz="2800" dirty="0">
                <a:latin typeface="Arial"/>
                <a:cs typeface="Arial"/>
              </a:rPr>
              <a:t>e </a:t>
            </a:r>
            <a:r>
              <a:rPr sz="2800" spc="-5" dirty="0">
                <a:latin typeface="Arial"/>
                <a:cs typeface="Arial"/>
              </a:rPr>
              <a:t>saída de dados pode </a:t>
            </a:r>
            <a:r>
              <a:rPr sz="2800" dirty="0">
                <a:latin typeface="Arial"/>
                <a:cs typeface="Arial"/>
              </a:rPr>
              <a:t>ser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feita:</a:t>
            </a:r>
            <a:endParaRPr sz="2800" dirty="0">
              <a:latin typeface="Arial"/>
              <a:cs typeface="Arial"/>
            </a:endParaRPr>
          </a:p>
          <a:p>
            <a:pPr marL="819150" marR="55880" lvl="1" indent="-288290">
              <a:lnSpc>
                <a:spcPts val="2900"/>
              </a:lnSpc>
              <a:spcBef>
                <a:spcPts val="170"/>
              </a:spcBef>
              <a:buClr>
                <a:srgbClr val="3B3B3B"/>
              </a:buClr>
              <a:buSzPct val="75000"/>
              <a:buFont typeface="Century Gothic"/>
              <a:buChar char="–"/>
              <a:tabLst>
                <a:tab pos="818515" algn="l"/>
                <a:tab pos="819150" algn="l"/>
              </a:tabLst>
            </a:pPr>
            <a:r>
              <a:rPr sz="2600" dirty="0">
                <a:latin typeface="Arial"/>
                <a:cs typeface="Arial"/>
              </a:rPr>
              <a:t>Para </a:t>
            </a:r>
            <a:r>
              <a:rPr sz="2600" spc="-5" dirty="0">
                <a:latin typeface="Arial"/>
                <a:cs typeface="Arial"/>
              </a:rPr>
              <a:t>dispositivo </a:t>
            </a:r>
            <a:r>
              <a:rPr sz="2600" dirty="0">
                <a:latin typeface="Arial"/>
                <a:cs typeface="Arial"/>
              </a:rPr>
              <a:t>de entrada/saída </a:t>
            </a:r>
            <a:r>
              <a:rPr sz="2600" spc="-5" dirty="0">
                <a:latin typeface="Arial"/>
                <a:cs typeface="Arial"/>
              </a:rPr>
              <a:t>(monitor, impressora,  etc.)</a:t>
            </a:r>
            <a:endParaRPr sz="2600" dirty="0">
              <a:latin typeface="Arial"/>
              <a:cs typeface="Arial"/>
            </a:endParaRPr>
          </a:p>
          <a:p>
            <a:pPr marL="819150" lvl="1" indent="-288290">
              <a:lnSpc>
                <a:spcPts val="2745"/>
              </a:lnSpc>
              <a:buClr>
                <a:srgbClr val="3B3B3B"/>
              </a:buClr>
              <a:buSzPct val="75000"/>
              <a:buFont typeface="Century Gothic"/>
              <a:buChar char="–"/>
              <a:tabLst>
                <a:tab pos="818515" algn="l"/>
                <a:tab pos="819150" algn="l"/>
              </a:tabLst>
            </a:pPr>
            <a:r>
              <a:rPr sz="2600" dirty="0">
                <a:latin typeface="Arial"/>
                <a:cs typeface="Arial"/>
              </a:rPr>
              <a:t>Para um </a:t>
            </a:r>
            <a:r>
              <a:rPr sz="2600" i="1" dirty="0">
                <a:latin typeface="Arial"/>
                <a:cs typeface="Arial"/>
              </a:rPr>
              <a:t>arquivo </a:t>
            </a:r>
            <a:r>
              <a:rPr sz="2600" dirty="0">
                <a:latin typeface="Arial"/>
                <a:cs typeface="Arial"/>
              </a:rPr>
              <a:t>no disco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rígido</a:t>
            </a:r>
            <a:endParaRPr sz="2600" dirty="0">
              <a:latin typeface="Arial"/>
              <a:cs typeface="Arial"/>
            </a:endParaRPr>
          </a:p>
          <a:p>
            <a:pPr marL="819150" lvl="1" indent="-288290">
              <a:lnSpc>
                <a:spcPts val="3015"/>
              </a:lnSpc>
              <a:buClr>
                <a:srgbClr val="3B3B3B"/>
              </a:buClr>
              <a:buSzPct val="75000"/>
              <a:buFont typeface="Century Gothic"/>
              <a:buChar char="–"/>
              <a:tabLst>
                <a:tab pos="818515" algn="l"/>
                <a:tab pos="819150" algn="l"/>
              </a:tabLst>
            </a:pPr>
            <a:r>
              <a:rPr sz="2600" dirty="0">
                <a:latin typeface="Arial"/>
                <a:cs typeface="Arial"/>
              </a:rPr>
              <a:t>Para um banco de dados </a:t>
            </a:r>
            <a:endParaRPr lang="pt-BR" sz="2600" spc="-5">
              <a:latin typeface="Arial"/>
              <a:cs typeface="Arial"/>
            </a:endParaRPr>
          </a:p>
          <a:p>
            <a:pPr marL="530860" lvl="1">
              <a:lnSpc>
                <a:spcPts val="3015"/>
              </a:lnSpc>
              <a:buClr>
                <a:srgbClr val="3B3B3B"/>
              </a:buClr>
              <a:buSzPct val="75000"/>
              <a:tabLst>
                <a:tab pos="818515" algn="l"/>
                <a:tab pos="819150" algn="l"/>
              </a:tabLst>
            </a:pPr>
            <a:endParaRPr sz="2750" dirty="0">
              <a:latin typeface="Arial"/>
              <a:cs typeface="Arial"/>
            </a:endParaRPr>
          </a:p>
          <a:p>
            <a:pPr marL="387350" marR="683260" indent="-323850">
              <a:lnSpc>
                <a:spcPts val="3120"/>
              </a:lnSpc>
              <a:buSzPct val="75000"/>
              <a:buFont typeface="Century Gothic"/>
              <a:buChar char="■"/>
              <a:tabLst>
                <a:tab pos="387350" algn="l"/>
              </a:tabLst>
            </a:pPr>
            <a:r>
              <a:rPr sz="2800" spc="-5" dirty="0">
                <a:latin typeface="Arial"/>
                <a:cs typeface="Arial"/>
              </a:rPr>
              <a:t>C++ fornece tipos para trabalharmos </a:t>
            </a:r>
            <a:r>
              <a:rPr sz="2800" dirty="0">
                <a:latin typeface="Arial"/>
                <a:cs typeface="Arial"/>
              </a:rPr>
              <a:t>com </a:t>
            </a:r>
            <a:r>
              <a:rPr sz="2800" spc="-5" dirty="0">
                <a:latin typeface="Arial"/>
                <a:cs typeface="Arial"/>
              </a:rPr>
              <a:t>leitura </a:t>
            </a:r>
            <a:r>
              <a:rPr sz="2800" dirty="0">
                <a:latin typeface="Arial"/>
                <a:cs typeface="Arial"/>
              </a:rPr>
              <a:t>e  </a:t>
            </a:r>
            <a:r>
              <a:rPr sz="2800" spc="-5" dirty="0">
                <a:latin typeface="Arial"/>
                <a:cs typeface="Arial"/>
              </a:rPr>
              <a:t>escrita em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arquivos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entury Gothic"/>
              <a:buChar char="■"/>
            </a:pPr>
            <a:endParaRPr sz="2700" dirty="0">
              <a:latin typeface="Arial"/>
              <a:cs typeface="Arial"/>
            </a:endParaRPr>
          </a:p>
          <a:p>
            <a:pPr marL="387350" marR="720725" indent="-323850">
              <a:lnSpc>
                <a:spcPts val="3120"/>
              </a:lnSpc>
              <a:buSzPct val="75000"/>
              <a:buFont typeface="Century Gothic"/>
              <a:buChar char="■"/>
              <a:tabLst>
                <a:tab pos="387350" algn="l"/>
              </a:tabLst>
            </a:pPr>
            <a:r>
              <a:rPr sz="2800" spc="-10" dirty="0">
                <a:latin typeface="Arial"/>
                <a:cs typeface="Arial"/>
              </a:rPr>
              <a:t>Na </a:t>
            </a:r>
            <a:r>
              <a:rPr sz="2800" spc="-5" dirty="0">
                <a:latin typeface="Arial"/>
                <a:cs typeface="Arial"/>
              </a:rPr>
              <a:t>aula de hoje, trataremos da leitura </a:t>
            </a:r>
            <a:r>
              <a:rPr sz="2800" dirty="0">
                <a:latin typeface="Arial"/>
                <a:cs typeface="Arial"/>
              </a:rPr>
              <a:t>e escrita </a:t>
            </a:r>
            <a:r>
              <a:rPr sz="2800" spc="-5" dirty="0">
                <a:latin typeface="Arial"/>
                <a:cs typeface="Arial"/>
              </a:rPr>
              <a:t>de  textos em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arquivos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9290524" y="7156011"/>
            <a:ext cx="225231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latin typeface="Arial Narrow"/>
                <a:cs typeface="Arial Narrow"/>
              </a:rPr>
              <a:t>3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440529"/>
            <a:ext cx="2897529" cy="31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9125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Classes </a:t>
            </a:r>
            <a:r>
              <a:rPr spc="-75" dirty="0"/>
              <a:t>para</a:t>
            </a:r>
            <a:r>
              <a:rPr spc="110" dirty="0"/>
              <a:t> </a:t>
            </a:r>
            <a:r>
              <a:rPr spc="-40" dirty="0"/>
              <a:t>entrada/saída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6390" y="1033779"/>
            <a:ext cx="9438640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indent="-323850">
              <a:lnSpc>
                <a:spcPts val="3250"/>
              </a:lnSpc>
              <a:spcBef>
                <a:spcPts val="10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sz="2800" spc="-5" dirty="0">
                <a:latin typeface="Arial"/>
                <a:cs typeface="Arial"/>
              </a:rPr>
              <a:t>Tipos para trabalhar com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arquivos:</a:t>
            </a:r>
            <a:endParaRPr sz="2800">
              <a:latin typeface="Arial"/>
              <a:cs typeface="Arial"/>
            </a:endParaRPr>
          </a:p>
          <a:p>
            <a:pPr marL="806450" lvl="1" indent="-288290">
              <a:lnSpc>
                <a:spcPts val="2900"/>
              </a:lnSpc>
              <a:buClr>
                <a:srgbClr val="3B3B3B"/>
              </a:buClr>
              <a:buSzPct val="75000"/>
              <a:buFont typeface="Century Gothic"/>
              <a:buChar char="–"/>
              <a:tabLst>
                <a:tab pos="805815" algn="l"/>
                <a:tab pos="806450" algn="l"/>
              </a:tabLst>
            </a:pPr>
            <a:r>
              <a:rPr sz="2600" b="1" spc="-5" dirty="0">
                <a:latin typeface="Arial"/>
                <a:cs typeface="Arial"/>
              </a:rPr>
              <a:t>ofstream </a:t>
            </a:r>
            <a:r>
              <a:rPr sz="2600" dirty="0">
                <a:latin typeface="Arial"/>
                <a:cs typeface="Arial"/>
              </a:rPr>
              <a:t>– para escrever </a:t>
            </a:r>
            <a:r>
              <a:rPr sz="2600" spc="5" dirty="0">
                <a:latin typeface="Arial"/>
                <a:cs typeface="Arial"/>
              </a:rPr>
              <a:t>em </a:t>
            </a:r>
            <a:r>
              <a:rPr sz="2600" dirty="0">
                <a:latin typeface="Arial"/>
                <a:cs typeface="Arial"/>
              </a:rPr>
              <a:t>um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arquivo</a:t>
            </a:r>
            <a:endParaRPr sz="2600">
              <a:latin typeface="Arial"/>
              <a:cs typeface="Arial"/>
            </a:endParaRPr>
          </a:p>
          <a:p>
            <a:pPr marL="806450" lvl="1" indent="-288290">
              <a:lnSpc>
                <a:spcPts val="2905"/>
              </a:lnSpc>
              <a:buClr>
                <a:srgbClr val="3B3B3B"/>
              </a:buClr>
              <a:buSzPct val="75000"/>
              <a:buFont typeface="Century Gothic"/>
              <a:buChar char="–"/>
              <a:tabLst>
                <a:tab pos="805815" algn="l"/>
                <a:tab pos="806450" algn="l"/>
              </a:tabLst>
            </a:pPr>
            <a:r>
              <a:rPr sz="2600" b="1" spc="-5" dirty="0">
                <a:latin typeface="Arial"/>
                <a:cs typeface="Arial"/>
              </a:rPr>
              <a:t>ifstream </a:t>
            </a:r>
            <a:r>
              <a:rPr sz="2600" dirty="0">
                <a:latin typeface="Arial"/>
                <a:cs typeface="Arial"/>
              </a:rPr>
              <a:t>– para ler dados de um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arquivo</a:t>
            </a:r>
            <a:endParaRPr sz="2600">
              <a:latin typeface="Arial"/>
              <a:cs typeface="Arial"/>
            </a:endParaRPr>
          </a:p>
          <a:p>
            <a:pPr marL="806450" marR="43180" lvl="1" indent="-288290">
              <a:lnSpc>
                <a:spcPts val="2900"/>
              </a:lnSpc>
              <a:spcBef>
                <a:spcPts val="175"/>
              </a:spcBef>
              <a:buClr>
                <a:srgbClr val="3B3B3B"/>
              </a:buClr>
              <a:buSzPct val="75000"/>
              <a:buFont typeface="Century Gothic"/>
              <a:buChar char="–"/>
              <a:tabLst>
                <a:tab pos="805815" algn="l"/>
                <a:tab pos="806450" algn="l"/>
              </a:tabLst>
            </a:pPr>
            <a:r>
              <a:rPr sz="2600" b="1" spc="-5" dirty="0">
                <a:latin typeface="Arial"/>
                <a:cs typeface="Arial"/>
              </a:rPr>
              <a:t>fstream </a:t>
            </a:r>
            <a:r>
              <a:rPr sz="2600" dirty="0">
                <a:latin typeface="Arial"/>
                <a:cs typeface="Arial"/>
              </a:rPr>
              <a:t>– pode ser </a:t>
            </a:r>
            <a:r>
              <a:rPr sz="2600" spc="-5" dirty="0">
                <a:latin typeface="Arial"/>
                <a:cs typeface="Arial"/>
              </a:rPr>
              <a:t>utilizada tanto </a:t>
            </a:r>
            <a:r>
              <a:rPr sz="2600" dirty="0">
                <a:latin typeface="Arial"/>
                <a:cs typeface="Arial"/>
              </a:rPr>
              <a:t>para </a:t>
            </a:r>
            <a:r>
              <a:rPr sz="2600" spc="-5" dirty="0">
                <a:latin typeface="Arial"/>
                <a:cs typeface="Arial"/>
              </a:rPr>
              <a:t>leitura </a:t>
            </a:r>
            <a:r>
              <a:rPr sz="2600" dirty="0">
                <a:latin typeface="Arial"/>
                <a:cs typeface="Arial"/>
              </a:rPr>
              <a:t>quanto para  </a:t>
            </a:r>
            <a:r>
              <a:rPr sz="2600" spc="-5" dirty="0">
                <a:latin typeface="Arial"/>
                <a:cs typeface="Arial"/>
              </a:rPr>
              <a:t>escrita </a:t>
            </a:r>
            <a:r>
              <a:rPr sz="2600" dirty="0">
                <a:latin typeface="Arial"/>
                <a:cs typeface="Arial"/>
              </a:rPr>
              <a:t>em arquivos</a:t>
            </a:r>
            <a:endParaRPr sz="2600">
              <a:latin typeface="Arial"/>
              <a:cs typeface="Arial"/>
            </a:endParaRPr>
          </a:p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sz="2800" spc="-10" dirty="0">
                <a:latin typeface="Arial"/>
                <a:cs typeface="Arial"/>
              </a:rPr>
              <a:t>Fazem </a:t>
            </a:r>
            <a:r>
              <a:rPr sz="2800" spc="-5" dirty="0">
                <a:latin typeface="Arial"/>
                <a:cs typeface="Arial"/>
              </a:rPr>
              <a:t>parte da biblioteca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&lt;fstream&gt;:</a:t>
            </a:r>
            <a:endParaRPr sz="2800">
              <a:latin typeface="Arial"/>
              <a:cs typeface="Arial"/>
            </a:endParaRPr>
          </a:p>
          <a:p>
            <a:pPr marL="806450">
              <a:lnSpc>
                <a:spcPts val="3015"/>
              </a:lnSpc>
            </a:pPr>
            <a:r>
              <a:rPr sz="2600" b="1" dirty="0">
                <a:latin typeface="Arial"/>
                <a:cs typeface="Arial"/>
              </a:rPr>
              <a:t>#include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&lt;fstream&gt;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9290524" y="7156011"/>
            <a:ext cx="225231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latin typeface="Arial Narrow"/>
                <a:cs typeface="Arial Narrow"/>
              </a:rPr>
              <a:t>4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440529"/>
            <a:ext cx="2897529" cy="31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22869" y="48259"/>
            <a:ext cx="2007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E</a:t>
            </a:r>
            <a:r>
              <a:rPr spc="400" dirty="0"/>
              <a:t>x</a:t>
            </a:r>
            <a:r>
              <a:rPr spc="-125" dirty="0"/>
              <a:t>e</a:t>
            </a:r>
            <a:r>
              <a:rPr spc="120" dirty="0"/>
              <a:t>m</a:t>
            </a:r>
            <a:r>
              <a:rPr spc="-175" dirty="0"/>
              <a:t>p</a:t>
            </a:r>
            <a:r>
              <a:rPr spc="260" dirty="0"/>
              <a:t>l</a:t>
            </a:r>
            <a:r>
              <a:rPr spc="-155" dirty="0"/>
              <a:t>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5930" y="797559"/>
            <a:ext cx="8633460" cy="666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10"/>
              </a:lnSpc>
            </a:pPr>
            <a:r>
              <a:rPr sz="2600" b="1" dirty="0">
                <a:solidFill>
                  <a:srgbClr val="00007F"/>
                </a:solidFill>
                <a:latin typeface="Arial"/>
                <a:cs typeface="Arial"/>
              </a:rPr>
              <a:t>#include</a:t>
            </a:r>
            <a:r>
              <a:rPr sz="2600" b="1" spc="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007F"/>
                </a:solidFill>
                <a:latin typeface="Arial"/>
                <a:cs typeface="Arial"/>
              </a:rPr>
              <a:t>&lt;fstream&gt;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0"/>
              </a:spcBef>
            </a:pPr>
            <a:r>
              <a:rPr sz="2200" b="1" spc="-5" dirty="0">
                <a:latin typeface="Arial"/>
                <a:cs typeface="Arial"/>
              </a:rPr>
              <a:t>using namespace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std;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dirty="0">
              <a:latin typeface="Arial"/>
              <a:cs typeface="Arial"/>
            </a:endParaRPr>
          </a:p>
          <a:p>
            <a:pPr marL="12700">
              <a:lnSpc>
                <a:spcPts val="2550"/>
              </a:lnSpc>
            </a:pPr>
            <a:r>
              <a:rPr sz="2200" b="1" spc="-5" dirty="0">
                <a:latin typeface="Arial"/>
                <a:cs typeface="Arial"/>
              </a:rPr>
              <a:t>int </a:t>
            </a:r>
            <a:r>
              <a:rPr sz="2200" spc="-5" dirty="0">
                <a:latin typeface="Arial"/>
                <a:cs typeface="Arial"/>
              </a:rPr>
              <a:t>main </a:t>
            </a:r>
            <a:r>
              <a:rPr sz="2200" dirty="0">
                <a:latin typeface="Arial"/>
                <a:cs typeface="Arial"/>
              </a:rPr>
              <a:t>() {</a:t>
            </a:r>
          </a:p>
          <a:p>
            <a:pPr marL="323850">
              <a:lnSpc>
                <a:spcPts val="2460"/>
              </a:lnSpc>
            </a:pPr>
            <a:r>
              <a:rPr sz="2200" spc="-5" dirty="0">
                <a:solidFill>
                  <a:srgbClr val="007F00"/>
                </a:solidFill>
                <a:latin typeface="Arial"/>
                <a:cs typeface="Arial"/>
              </a:rPr>
              <a:t>// ofstream </a:t>
            </a:r>
            <a:r>
              <a:rPr sz="2200" dirty="0">
                <a:solidFill>
                  <a:srgbClr val="007F00"/>
                </a:solidFill>
                <a:latin typeface="Arial"/>
                <a:cs typeface="Arial"/>
              </a:rPr>
              <a:t>- </a:t>
            </a:r>
            <a:r>
              <a:rPr sz="2200" spc="-5" dirty="0">
                <a:solidFill>
                  <a:srgbClr val="007F00"/>
                </a:solidFill>
                <a:latin typeface="Arial"/>
                <a:cs typeface="Arial"/>
              </a:rPr>
              <a:t>arquivo apenas para saída </a:t>
            </a:r>
            <a:r>
              <a:rPr sz="2200" dirty="0">
                <a:solidFill>
                  <a:srgbClr val="007F00"/>
                </a:solidFill>
                <a:latin typeface="Arial"/>
                <a:cs typeface="Arial"/>
              </a:rPr>
              <a:t>de</a:t>
            </a:r>
            <a:r>
              <a:rPr sz="2200" spc="-1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7F00"/>
                </a:solidFill>
                <a:latin typeface="Arial"/>
                <a:cs typeface="Arial"/>
              </a:rPr>
              <a:t>dados</a:t>
            </a:r>
            <a:endParaRPr sz="2200" dirty="0">
              <a:latin typeface="Arial"/>
              <a:cs typeface="Arial"/>
            </a:endParaRPr>
          </a:p>
          <a:p>
            <a:pPr marL="323850">
              <a:lnSpc>
                <a:spcPts val="2550"/>
              </a:lnSpc>
            </a:pPr>
            <a:r>
              <a:rPr sz="2200" b="1" spc="-5" dirty="0">
                <a:latin typeface="Arial"/>
                <a:cs typeface="Arial"/>
              </a:rPr>
              <a:t>ofstream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arq1;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Arial"/>
              <a:cs typeface="Arial"/>
            </a:endParaRPr>
          </a:p>
          <a:p>
            <a:pPr marL="323850" marR="5080">
              <a:lnSpc>
                <a:spcPts val="2460"/>
              </a:lnSpc>
            </a:pPr>
            <a:r>
              <a:rPr sz="2200" spc="-5" dirty="0">
                <a:solidFill>
                  <a:srgbClr val="007F00"/>
                </a:solidFill>
                <a:latin typeface="Arial"/>
                <a:cs typeface="Arial"/>
              </a:rPr>
              <a:t>// função </a:t>
            </a:r>
            <a:r>
              <a:rPr sz="2200" b="1" i="1" spc="-5" dirty="0">
                <a:solidFill>
                  <a:srgbClr val="007F00"/>
                </a:solidFill>
                <a:latin typeface="Arial"/>
                <a:cs typeface="Arial"/>
              </a:rPr>
              <a:t>open </a:t>
            </a:r>
            <a:r>
              <a:rPr sz="2200" dirty="0">
                <a:solidFill>
                  <a:srgbClr val="007F00"/>
                </a:solidFill>
                <a:latin typeface="Arial"/>
                <a:cs typeface="Arial"/>
              </a:rPr>
              <a:t>- </a:t>
            </a:r>
            <a:r>
              <a:rPr sz="2200" spc="-5" dirty="0">
                <a:solidFill>
                  <a:srgbClr val="007F00"/>
                </a:solidFill>
                <a:latin typeface="Arial"/>
                <a:cs typeface="Arial"/>
              </a:rPr>
              <a:t>abre </a:t>
            </a:r>
            <a:r>
              <a:rPr sz="2200" dirty="0">
                <a:solidFill>
                  <a:srgbClr val="007F00"/>
                </a:solidFill>
                <a:latin typeface="Arial"/>
                <a:cs typeface="Arial"/>
              </a:rPr>
              <a:t>o </a:t>
            </a:r>
            <a:r>
              <a:rPr sz="2200" spc="-5" dirty="0">
                <a:solidFill>
                  <a:srgbClr val="007F00"/>
                </a:solidFill>
                <a:latin typeface="Arial"/>
                <a:cs typeface="Arial"/>
              </a:rPr>
              <a:t>arquivo. Cria </a:t>
            </a:r>
            <a:r>
              <a:rPr sz="2200" dirty="0">
                <a:solidFill>
                  <a:srgbClr val="007F00"/>
                </a:solidFill>
                <a:latin typeface="Arial"/>
                <a:cs typeface="Arial"/>
              </a:rPr>
              <a:t>o </a:t>
            </a:r>
            <a:r>
              <a:rPr sz="2200" spc="-5" dirty="0">
                <a:solidFill>
                  <a:srgbClr val="007F00"/>
                </a:solidFill>
                <a:latin typeface="Arial"/>
                <a:cs typeface="Arial"/>
              </a:rPr>
              <a:t>arquivo </a:t>
            </a:r>
            <a:r>
              <a:rPr sz="2200" dirty="0">
                <a:solidFill>
                  <a:srgbClr val="007F00"/>
                </a:solidFill>
                <a:latin typeface="Arial"/>
                <a:cs typeface="Arial"/>
              </a:rPr>
              <a:t>caso </a:t>
            </a:r>
            <a:r>
              <a:rPr sz="2200" spc="-5" dirty="0">
                <a:solidFill>
                  <a:srgbClr val="007F00"/>
                </a:solidFill>
                <a:latin typeface="Arial"/>
                <a:cs typeface="Arial"/>
              </a:rPr>
              <a:t>ele não exista.  </a:t>
            </a:r>
            <a:r>
              <a:rPr sz="2200" spc="-5" dirty="0">
                <a:latin typeface="Arial"/>
                <a:cs typeface="Arial"/>
              </a:rPr>
              <a:t>arq1.</a:t>
            </a:r>
            <a:r>
              <a:rPr sz="2200" b="1" spc="-5" dirty="0">
                <a:solidFill>
                  <a:srgbClr val="7F0000"/>
                </a:solidFill>
                <a:latin typeface="Arial"/>
                <a:cs typeface="Arial"/>
              </a:rPr>
              <a:t>open</a:t>
            </a:r>
            <a:r>
              <a:rPr sz="2200" b="1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FF6633"/>
                </a:solidFill>
                <a:latin typeface="Arial"/>
                <a:cs typeface="Arial"/>
              </a:rPr>
              <a:t>"nomes.txt"</a:t>
            </a:r>
            <a:r>
              <a:rPr sz="2200" spc="-5" dirty="0">
                <a:latin typeface="Arial"/>
                <a:cs typeface="Arial"/>
              </a:rPr>
              <a:t>);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Arial"/>
              <a:cs typeface="Arial"/>
            </a:endParaRPr>
          </a:p>
          <a:p>
            <a:pPr marL="323850" marR="3010535">
              <a:lnSpc>
                <a:spcPts val="2460"/>
              </a:lnSpc>
            </a:pPr>
            <a:r>
              <a:rPr sz="2200" spc="-5" dirty="0">
                <a:solidFill>
                  <a:srgbClr val="007F00"/>
                </a:solidFill>
                <a:latin typeface="Arial"/>
                <a:cs typeface="Arial"/>
              </a:rPr>
              <a:t>// Insere nomes no arquivo (operador "&lt;&lt;")  </a:t>
            </a:r>
            <a:r>
              <a:rPr sz="2200" spc="-5" dirty="0">
                <a:latin typeface="Arial"/>
                <a:cs typeface="Arial"/>
              </a:rPr>
              <a:t>arq1 </a:t>
            </a:r>
            <a:r>
              <a:rPr sz="2200" dirty="0">
                <a:latin typeface="Arial"/>
                <a:cs typeface="Arial"/>
              </a:rPr>
              <a:t>&lt;&lt; </a:t>
            </a:r>
            <a:r>
              <a:rPr sz="2200" spc="-5" dirty="0">
                <a:solidFill>
                  <a:srgbClr val="FF6633"/>
                </a:solidFill>
                <a:latin typeface="Arial"/>
                <a:cs typeface="Arial"/>
              </a:rPr>
              <a:t>"Bruno Gomes" </a:t>
            </a:r>
            <a:r>
              <a:rPr sz="2200" dirty="0">
                <a:latin typeface="Arial"/>
                <a:cs typeface="Arial"/>
              </a:rPr>
              <a:t>&lt;&lt;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endl;</a:t>
            </a:r>
            <a:endParaRPr sz="2200" dirty="0">
              <a:latin typeface="Arial"/>
              <a:cs typeface="Arial"/>
            </a:endParaRPr>
          </a:p>
          <a:p>
            <a:pPr marL="323850">
              <a:lnSpc>
                <a:spcPts val="2410"/>
              </a:lnSpc>
            </a:pPr>
            <a:r>
              <a:rPr sz="2200" spc="-5" dirty="0">
                <a:latin typeface="Arial"/>
                <a:cs typeface="Arial"/>
              </a:rPr>
              <a:t>arq1 </a:t>
            </a:r>
            <a:r>
              <a:rPr sz="2200" dirty="0">
                <a:latin typeface="Arial"/>
                <a:cs typeface="Arial"/>
              </a:rPr>
              <a:t>&lt;&lt; </a:t>
            </a:r>
            <a:r>
              <a:rPr sz="2200" spc="-5" dirty="0">
                <a:solidFill>
                  <a:srgbClr val="FF6633"/>
                </a:solidFill>
                <a:latin typeface="Arial"/>
                <a:cs typeface="Arial"/>
              </a:rPr>
              <a:t>"Maria Dantas" </a:t>
            </a:r>
            <a:r>
              <a:rPr sz="2200" spc="-5" dirty="0">
                <a:latin typeface="Arial"/>
                <a:cs typeface="Arial"/>
              </a:rPr>
              <a:t>&lt;&lt;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endl;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Arial"/>
              <a:cs typeface="Arial"/>
            </a:endParaRPr>
          </a:p>
          <a:p>
            <a:pPr marL="323850" marR="4276725">
              <a:lnSpc>
                <a:spcPts val="2460"/>
              </a:lnSpc>
            </a:pPr>
            <a:r>
              <a:rPr sz="2200" spc="-5" dirty="0">
                <a:solidFill>
                  <a:srgbClr val="007F00"/>
                </a:solidFill>
                <a:latin typeface="Arial"/>
                <a:cs typeface="Arial"/>
              </a:rPr>
              <a:t>// função </a:t>
            </a:r>
            <a:r>
              <a:rPr sz="2200" b="1" i="1" spc="-5" dirty="0">
                <a:solidFill>
                  <a:srgbClr val="007F00"/>
                </a:solidFill>
                <a:latin typeface="Arial"/>
                <a:cs typeface="Arial"/>
              </a:rPr>
              <a:t>close </a:t>
            </a:r>
            <a:r>
              <a:rPr sz="2200" dirty="0">
                <a:solidFill>
                  <a:srgbClr val="007F00"/>
                </a:solidFill>
                <a:latin typeface="Arial"/>
                <a:cs typeface="Arial"/>
              </a:rPr>
              <a:t>- </a:t>
            </a:r>
            <a:r>
              <a:rPr sz="2200" spc="-5" dirty="0">
                <a:solidFill>
                  <a:srgbClr val="007F00"/>
                </a:solidFill>
                <a:latin typeface="Arial"/>
                <a:cs typeface="Arial"/>
              </a:rPr>
              <a:t>fecha </a:t>
            </a:r>
            <a:r>
              <a:rPr sz="2200" dirty="0">
                <a:solidFill>
                  <a:srgbClr val="007F00"/>
                </a:solidFill>
                <a:latin typeface="Arial"/>
                <a:cs typeface="Arial"/>
              </a:rPr>
              <a:t>o </a:t>
            </a:r>
            <a:r>
              <a:rPr sz="2200" spc="-5" dirty="0">
                <a:solidFill>
                  <a:srgbClr val="007F00"/>
                </a:solidFill>
                <a:latin typeface="Arial"/>
                <a:cs typeface="Arial"/>
              </a:rPr>
              <a:t>arquivo  </a:t>
            </a:r>
            <a:r>
              <a:rPr sz="2200" spc="-5" dirty="0">
                <a:latin typeface="Arial"/>
                <a:cs typeface="Arial"/>
              </a:rPr>
              <a:t>arq1.</a:t>
            </a:r>
            <a:r>
              <a:rPr sz="2200" b="1" spc="-5" dirty="0">
                <a:solidFill>
                  <a:srgbClr val="7F0000"/>
                </a:solidFill>
                <a:latin typeface="Arial"/>
                <a:cs typeface="Arial"/>
              </a:rPr>
              <a:t>close</a:t>
            </a:r>
            <a:r>
              <a:rPr sz="2200" spc="-5" dirty="0">
                <a:latin typeface="Arial"/>
                <a:cs typeface="Arial"/>
              </a:rPr>
              <a:t>();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 dirty="0">
              <a:latin typeface="Arial"/>
              <a:cs typeface="Arial"/>
            </a:endParaRPr>
          </a:p>
          <a:p>
            <a:pPr marL="323850">
              <a:lnSpc>
                <a:spcPts val="2550"/>
              </a:lnSpc>
            </a:pPr>
            <a:r>
              <a:rPr sz="2200" b="1" spc="-5" dirty="0">
                <a:latin typeface="Arial"/>
                <a:cs typeface="Arial"/>
              </a:rPr>
              <a:t>return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50"/>
              </a:lnSpc>
            </a:pPr>
            <a:r>
              <a:rPr sz="2200" dirty="0">
                <a:latin typeface="Arial"/>
                <a:cs typeface="Arial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9290524" y="7156011"/>
            <a:ext cx="225231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latin typeface="Arial Narrow"/>
                <a:cs typeface="Arial Narrow"/>
              </a:rPr>
              <a:t>5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440529"/>
            <a:ext cx="2897529" cy="31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30620" y="114300"/>
            <a:ext cx="35007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0" dirty="0"/>
              <a:t>Exemplo </a:t>
            </a:r>
            <a:r>
              <a:rPr sz="2800" dirty="0"/>
              <a:t>– </a:t>
            </a:r>
            <a:r>
              <a:rPr sz="2800" spc="55" dirty="0"/>
              <a:t>versão</a:t>
            </a:r>
            <a:r>
              <a:rPr sz="2800" spc="195" dirty="0"/>
              <a:t> </a:t>
            </a:r>
            <a:r>
              <a:rPr sz="2800" spc="225" dirty="0"/>
              <a:t>2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55930" y="795020"/>
            <a:ext cx="8732520" cy="650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75"/>
              </a:lnSpc>
            </a:pPr>
            <a:r>
              <a:rPr sz="2400" b="1" spc="-5" dirty="0">
                <a:latin typeface="Arial"/>
                <a:cs typeface="Arial"/>
              </a:rPr>
              <a:t>#include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&lt;fstream&gt;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using </a:t>
            </a:r>
            <a:r>
              <a:rPr sz="2400" b="1" spc="-10" dirty="0">
                <a:latin typeface="Arial"/>
                <a:cs typeface="Arial"/>
              </a:rPr>
              <a:t>namespace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std;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 dirty="0">
              <a:latin typeface="Arial"/>
              <a:cs typeface="Arial"/>
            </a:endParaRPr>
          </a:p>
          <a:p>
            <a:pPr marL="12700">
              <a:lnSpc>
                <a:spcPts val="2775"/>
              </a:lnSpc>
            </a:pPr>
            <a:r>
              <a:rPr sz="2400" b="1" dirty="0">
                <a:latin typeface="Arial"/>
                <a:cs typeface="Arial"/>
              </a:rPr>
              <a:t>int </a:t>
            </a:r>
            <a:r>
              <a:rPr sz="2400" spc="-5" dirty="0">
                <a:latin typeface="Arial"/>
                <a:cs typeface="Arial"/>
              </a:rPr>
              <a:t>main </a:t>
            </a:r>
            <a:r>
              <a:rPr sz="2400" dirty="0">
                <a:latin typeface="Arial"/>
                <a:cs typeface="Arial"/>
              </a:rPr>
              <a:t>()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</a:p>
          <a:p>
            <a:pPr marL="632460" marR="5080" indent="-278765">
              <a:lnSpc>
                <a:spcPts val="2680"/>
              </a:lnSpc>
              <a:spcBef>
                <a:spcPts val="150"/>
              </a:spcBef>
            </a:pPr>
            <a:r>
              <a:rPr sz="2400" dirty="0">
                <a:solidFill>
                  <a:srgbClr val="007F00"/>
                </a:solidFill>
                <a:latin typeface="Arial"/>
                <a:cs typeface="Arial"/>
              </a:rPr>
              <a:t>/* </a:t>
            </a:r>
            <a:r>
              <a:rPr sz="2400" spc="-5" dirty="0">
                <a:solidFill>
                  <a:srgbClr val="007F00"/>
                </a:solidFill>
                <a:latin typeface="Arial"/>
                <a:cs typeface="Arial"/>
              </a:rPr>
              <a:t>Outra </a:t>
            </a:r>
            <a:r>
              <a:rPr sz="2400" dirty="0">
                <a:solidFill>
                  <a:srgbClr val="007F00"/>
                </a:solidFill>
                <a:latin typeface="Arial"/>
                <a:cs typeface="Arial"/>
              </a:rPr>
              <a:t>forma: </a:t>
            </a:r>
            <a:r>
              <a:rPr sz="2400" spc="-5" dirty="0">
                <a:solidFill>
                  <a:srgbClr val="007F00"/>
                </a:solidFill>
                <a:latin typeface="Arial"/>
                <a:cs typeface="Arial"/>
              </a:rPr>
              <a:t>arquivo </a:t>
            </a:r>
            <a:r>
              <a:rPr sz="2400" dirty="0">
                <a:solidFill>
                  <a:srgbClr val="007F0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007F00"/>
                </a:solidFill>
                <a:latin typeface="Arial"/>
                <a:cs typeface="Arial"/>
              </a:rPr>
              <a:t>ser aberto já </a:t>
            </a:r>
            <a:r>
              <a:rPr sz="2400" dirty="0">
                <a:solidFill>
                  <a:srgbClr val="007F00"/>
                </a:solidFill>
                <a:latin typeface="Arial"/>
                <a:cs typeface="Arial"/>
              </a:rPr>
              <a:t>é </a:t>
            </a:r>
            <a:r>
              <a:rPr sz="2400" spc="-5" dirty="0">
                <a:solidFill>
                  <a:srgbClr val="007F00"/>
                </a:solidFill>
                <a:latin typeface="Arial"/>
                <a:cs typeface="Arial"/>
              </a:rPr>
              <a:t>colocado diretamente  </a:t>
            </a:r>
            <a:r>
              <a:rPr sz="2400" spc="-10" dirty="0">
                <a:solidFill>
                  <a:srgbClr val="007F00"/>
                </a:solidFill>
                <a:latin typeface="Arial"/>
                <a:cs typeface="Arial"/>
              </a:rPr>
              <a:t>após </a:t>
            </a:r>
            <a:r>
              <a:rPr sz="2400" spc="-5" dirty="0">
                <a:solidFill>
                  <a:srgbClr val="007F00"/>
                </a:solidFill>
                <a:latin typeface="Arial"/>
                <a:cs typeface="Arial"/>
              </a:rPr>
              <a:t>nome da variável arquivo</a:t>
            </a:r>
            <a:r>
              <a:rPr sz="2400" spc="1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F00"/>
                </a:solidFill>
                <a:latin typeface="Arial"/>
                <a:cs typeface="Arial"/>
              </a:rPr>
              <a:t>*/</a:t>
            </a:r>
            <a:endParaRPr sz="2400" dirty="0">
              <a:latin typeface="Arial"/>
              <a:cs typeface="Arial"/>
            </a:endParaRPr>
          </a:p>
          <a:p>
            <a:pPr marL="354330">
              <a:lnSpc>
                <a:spcPts val="2625"/>
              </a:lnSpc>
            </a:pPr>
            <a:r>
              <a:rPr sz="2400" b="1" spc="-5" dirty="0">
                <a:latin typeface="Arial"/>
                <a:cs typeface="Arial"/>
              </a:rPr>
              <a:t>ofstream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arq1(</a:t>
            </a:r>
            <a:r>
              <a:rPr sz="2400" spc="-5" dirty="0">
                <a:solidFill>
                  <a:srgbClr val="FF6633"/>
                </a:solidFill>
                <a:latin typeface="Arial"/>
                <a:cs typeface="Arial"/>
              </a:rPr>
              <a:t>"nomes.txt"</a:t>
            </a:r>
            <a:r>
              <a:rPr sz="2400" spc="-5" dirty="0">
                <a:latin typeface="Arial"/>
                <a:cs typeface="Arial"/>
              </a:rPr>
              <a:t>);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latin typeface="Arial"/>
              <a:cs typeface="Arial"/>
            </a:endParaRPr>
          </a:p>
          <a:p>
            <a:pPr marL="354330" algn="just">
              <a:lnSpc>
                <a:spcPts val="2775"/>
              </a:lnSpc>
            </a:pPr>
            <a:r>
              <a:rPr sz="2400" spc="-5" dirty="0">
                <a:solidFill>
                  <a:srgbClr val="007F00"/>
                </a:solidFill>
                <a:latin typeface="Arial"/>
                <a:cs typeface="Arial"/>
              </a:rPr>
              <a:t>//função </a:t>
            </a:r>
            <a:r>
              <a:rPr sz="2400" b="1" i="1" spc="-5" dirty="0">
                <a:solidFill>
                  <a:srgbClr val="007F00"/>
                </a:solidFill>
                <a:latin typeface="Arial"/>
                <a:cs typeface="Arial"/>
              </a:rPr>
              <a:t>is_open </a:t>
            </a:r>
            <a:r>
              <a:rPr sz="2400" dirty="0">
                <a:solidFill>
                  <a:srgbClr val="007F00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007F00"/>
                </a:solidFill>
                <a:latin typeface="Arial"/>
                <a:cs typeface="Arial"/>
              </a:rPr>
              <a:t>testa </a:t>
            </a:r>
            <a:r>
              <a:rPr sz="2400" dirty="0">
                <a:solidFill>
                  <a:srgbClr val="007F00"/>
                </a:solidFill>
                <a:latin typeface="Arial"/>
                <a:cs typeface="Arial"/>
              </a:rPr>
              <a:t>se o </a:t>
            </a:r>
            <a:r>
              <a:rPr sz="2400" spc="-5" dirty="0">
                <a:solidFill>
                  <a:srgbClr val="007F00"/>
                </a:solidFill>
                <a:latin typeface="Arial"/>
                <a:cs typeface="Arial"/>
              </a:rPr>
              <a:t>arquivo está realmente</a:t>
            </a:r>
            <a:r>
              <a:rPr sz="2400" spc="1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7F00"/>
                </a:solidFill>
                <a:latin typeface="Arial"/>
                <a:cs typeface="Arial"/>
              </a:rPr>
              <a:t>aberto</a:t>
            </a:r>
            <a:endParaRPr sz="2400" dirty="0">
              <a:latin typeface="Arial"/>
              <a:cs typeface="Arial"/>
            </a:endParaRPr>
          </a:p>
          <a:p>
            <a:pPr marL="354330" algn="just">
              <a:lnSpc>
                <a:spcPts val="2675"/>
              </a:lnSpc>
            </a:pPr>
            <a:r>
              <a:rPr sz="2400" b="1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(arq1.</a:t>
            </a:r>
            <a:r>
              <a:rPr sz="2400" b="1" spc="-5" dirty="0">
                <a:solidFill>
                  <a:srgbClr val="7F0000"/>
                </a:solidFill>
                <a:latin typeface="Arial"/>
                <a:cs typeface="Arial"/>
              </a:rPr>
              <a:t>is_open</a:t>
            </a:r>
            <a:r>
              <a:rPr sz="2400" spc="-5" dirty="0">
                <a:latin typeface="Arial"/>
                <a:cs typeface="Arial"/>
              </a:rPr>
              <a:t>())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</a:p>
          <a:p>
            <a:pPr marL="633730" marR="3671570" algn="just">
              <a:lnSpc>
                <a:spcPct val="92900"/>
              </a:lnSpc>
              <a:spcBef>
                <a:spcPts val="105"/>
              </a:spcBef>
            </a:pPr>
            <a:r>
              <a:rPr sz="2400" spc="-5" dirty="0">
                <a:latin typeface="Arial"/>
                <a:cs typeface="Arial"/>
              </a:rPr>
              <a:t>arq1 &lt;&lt; </a:t>
            </a:r>
            <a:r>
              <a:rPr sz="2400" spc="-5" dirty="0">
                <a:solidFill>
                  <a:srgbClr val="FF6633"/>
                </a:solidFill>
                <a:latin typeface="Arial"/>
                <a:cs typeface="Arial"/>
              </a:rPr>
              <a:t>"Bruno Gomes" </a:t>
            </a:r>
            <a:r>
              <a:rPr sz="2400" dirty="0">
                <a:latin typeface="Arial"/>
                <a:cs typeface="Arial"/>
              </a:rPr>
              <a:t>&lt;&lt; </a:t>
            </a:r>
            <a:r>
              <a:rPr sz="2400" spc="-5" dirty="0">
                <a:latin typeface="Arial"/>
                <a:cs typeface="Arial"/>
              </a:rPr>
              <a:t>endl;  arq1 &lt;&lt; </a:t>
            </a:r>
            <a:r>
              <a:rPr sz="2400" spc="-5" dirty="0">
                <a:solidFill>
                  <a:srgbClr val="FF6633"/>
                </a:solidFill>
                <a:latin typeface="Arial"/>
                <a:cs typeface="Arial"/>
              </a:rPr>
              <a:t>"Maria Dantas" </a:t>
            </a:r>
            <a:r>
              <a:rPr sz="2400" dirty="0">
                <a:latin typeface="Arial"/>
                <a:cs typeface="Arial"/>
              </a:rPr>
              <a:t>&lt;&lt; </a:t>
            </a:r>
            <a:r>
              <a:rPr sz="2400" spc="-10" dirty="0">
                <a:latin typeface="Arial"/>
                <a:cs typeface="Arial"/>
              </a:rPr>
              <a:t>endl;  </a:t>
            </a:r>
            <a:r>
              <a:rPr sz="2400" spc="-5" dirty="0">
                <a:latin typeface="Arial"/>
                <a:cs typeface="Arial"/>
              </a:rPr>
              <a:t>arq1.</a:t>
            </a:r>
            <a:r>
              <a:rPr sz="2400" b="1" spc="-5" dirty="0">
                <a:solidFill>
                  <a:srgbClr val="7F0000"/>
                </a:solidFill>
                <a:latin typeface="Arial"/>
                <a:cs typeface="Arial"/>
              </a:rPr>
              <a:t>close</a:t>
            </a:r>
            <a:r>
              <a:rPr sz="2400" spc="-5" dirty="0">
                <a:latin typeface="Arial"/>
                <a:cs typeface="Arial"/>
              </a:rPr>
              <a:t>();</a:t>
            </a:r>
            <a:endParaRPr sz="2400" dirty="0">
              <a:latin typeface="Arial"/>
              <a:cs typeface="Arial"/>
            </a:endParaRPr>
          </a:p>
          <a:p>
            <a:pPr marL="354330">
              <a:lnSpc>
                <a:spcPts val="2680"/>
              </a:lnSpc>
            </a:pPr>
            <a:r>
              <a:rPr sz="2400" dirty="0">
                <a:latin typeface="Arial"/>
                <a:cs typeface="Arial"/>
              </a:rPr>
              <a:t>}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latin typeface="Arial"/>
              <a:cs typeface="Arial"/>
            </a:endParaRPr>
          </a:p>
          <a:p>
            <a:pPr marL="354330">
              <a:lnSpc>
                <a:spcPts val="2780"/>
              </a:lnSpc>
            </a:pPr>
            <a:r>
              <a:rPr sz="2400" b="1" spc="-5" dirty="0">
                <a:latin typeface="Arial"/>
                <a:cs typeface="Arial"/>
              </a:rPr>
              <a:t>return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0;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80"/>
              </a:lnSpc>
            </a:pPr>
            <a:r>
              <a:rPr sz="2400" dirty="0">
                <a:latin typeface="Arial"/>
                <a:cs typeface="Arial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9290524" y="7156011"/>
            <a:ext cx="225231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latin typeface="Arial Narrow"/>
                <a:cs typeface="Arial Narrow"/>
              </a:rPr>
              <a:t>6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440529"/>
            <a:ext cx="2897529" cy="31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7840" y="48259"/>
            <a:ext cx="5424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Opções </a:t>
            </a:r>
            <a:r>
              <a:rPr spc="-225" dirty="0"/>
              <a:t>da </a:t>
            </a:r>
            <a:r>
              <a:rPr spc="-80" dirty="0"/>
              <a:t>função</a:t>
            </a:r>
            <a:r>
              <a:rPr spc="-30" dirty="0"/>
              <a:t> </a:t>
            </a:r>
            <a:r>
              <a:rPr i="1" spc="280" dirty="0">
                <a:latin typeface="Trebuchet MS"/>
                <a:cs typeface="Trebuchet MS"/>
              </a:rPr>
              <a:t>open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7490" y="833120"/>
            <a:ext cx="9384665" cy="6059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indent="-323850">
              <a:lnSpc>
                <a:spcPct val="100000"/>
              </a:lnSpc>
              <a:spcBef>
                <a:spcPts val="10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sz="2800" i="1" spc="-5" dirty="0">
                <a:latin typeface="Arial"/>
                <a:cs typeface="Arial"/>
              </a:rPr>
              <a:t>open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&lt;nome_arq&gt;,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&lt;modo&gt;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entury Gothic"/>
              <a:buChar char="■"/>
            </a:pPr>
            <a:endParaRPr sz="2750">
              <a:latin typeface="Arial"/>
              <a:cs typeface="Arial"/>
            </a:endParaRPr>
          </a:p>
          <a:p>
            <a:pPr marL="374650" marR="1135380" indent="-323850">
              <a:lnSpc>
                <a:spcPts val="3120"/>
              </a:lnSpc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sz="2800" spc="-5" dirty="0">
                <a:latin typeface="Arial"/>
                <a:cs typeface="Arial"/>
              </a:rPr>
              <a:t>&lt;modo&gt; um </a:t>
            </a:r>
            <a:r>
              <a:rPr sz="2800" dirty="0">
                <a:latin typeface="Arial"/>
                <a:cs typeface="Arial"/>
              </a:rPr>
              <a:t>valor </a:t>
            </a:r>
            <a:r>
              <a:rPr sz="2800" spc="-5" dirty="0">
                <a:latin typeface="Arial"/>
                <a:cs typeface="Arial"/>
              </a:rPr>
              <a:t>ou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combinação dos seguintes  valores:</a:t>
            </a:r>
            <a:endParaRPr sz="2800">
              <a:latin typeface="Arial"/>
              <a:cs typeface="Arial"/>
            </a:endParaRPr>
          </a:p>
          <a:p>
            <a:pPr marL="806450" lvl="1" indent="-288290">
              <a:lnSpc>
                <a:spcPts val="2835"/>
              </a:lnSpc>
              <a:buClr>
                <a:srgbClr val="3B3B3B"/>
              </a:buClr>
              <a:buSzPct val="75000"/>
              <a:buFont typeface="Century Gothic"/>
              <a:buChar char="–"/>
              <a:tabLst>
                <a:tab pos="805815" algn="l"/>
                <a:tab pos="806450" algn="l"/>
              </a:tabLst>
            </a:pPr>
            <a:r>
              <a:rPr sz="2600" b="1" spc="-5" dirty="0">
                <a:latin typeface="Arial"/>
                <a:cs typeface="Arial"/>
              </a:rPr>
              <a:t>ios::in </a:t>
            </a:r>
            <a:r>
              <a:rPr sz="2600" dirty="0">
                <a:latin typeface="Arial"/>
                <a:cs typeface="Arial"/>
              </a:rPr>
              <a:t>– abre o </a:t>
            </a:r>
            <a:r>
              <a:rPr sz="2600" spc="-5" dirty="0">
                <a:latin typeface="Arial"/>
                <a:cs typeface="Arial"/>
              </a:rPr>
              <a:t>arquivo </a:t>
            </a:r>
            <a:r>
              <a:rPr sz="2600" dirty="0">
                <a:latin typeface="Arial"/>
                <a:cs typeface="Arial"/>
              </a:rPr>
              <a:t>para </a:t>
            </a:r>
            <a:r>
              <a:rPr sz="2600" spc="-5" dirty="0">
                <a:latin typeface="Arial"/>
                <a:cs typeface="Arial"/>
              </a:rPr>
              <a:t>leitura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(entrada)</a:t>
            </a:r>
            <a:endParaRPr sz="2600">
              <a:latin typeface="Arial"/>
              <a:cs typeface="Arial"/>
            </a:endParaRPr>
          </a:p>
          <a:p>
            <a:pPr marL="806450" lvl="1" indent="-288290">
              <a:lnSpc>
                <a:spcPct val="100000"/>
              </a:lnSpc>
              <a:spcBef>
                <a:spcPts val="360"/>
              </a:spcBef>
              <a:buClr>
                <a:srgbClr val="3B3B3B"/>
              </a:buClr>
              <a:buSzPct val="75000"/>
              <a:buFont typeface="Century Gothic"/>
              <a:buChar char="–"/>
              <a:tabLst>
                <a:tab pos="805815" algn="l"/>
                <a:tab pos="806450" algn="l"/>
              </a:tabLst>
            </a:pPr>
            <a:r>
              <a:rPr sz="2600" b="1" spc="-5" dirty="0">
                <a:latin typeface="Arial"/>
                <a:cs typeface="Arial"/>
              </a:rPr>
              <a:t>ios::out </a:t>
            </a:r>
            <a:r>
              <a:rPr sz="2600" dirty="0">
                <a:latin typeface="Arial"/>
                <a:cs typeface="Arial"/>
              </a:rPr>
              <a:t>– abre o </a:t>
            </a:r>
            <a:r>
              <a:rPr sz="2600" spc="-5" dirty="0">
                <a:latin typeface="Arial"/>
                <a:cs typeface="Arial"/>
              </a:rPr>
              <a:t>arquivo </a:t>
            </a:r>
            <a:r>
              <a:rPr sz="2600" dirty="0">
                <a:latin typeface="Arial"/>
                <a:cs typeface="Arial"/>
              </a:rPr>
              <a:t>para escrita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(saída)</a:t>
            </a:r>
            <a:endParaRPr sz="2600">
              <a:latin typeface="Arial"/>
              <a:cs typeface="Arial"/>
            </a:endParaRPr>
          </a:p>
          <a:p>
            <a:pPr marL="806450" marR="1325880" lvl="1" indent="-288290">
              <a:lnSpc>
                <a:spcPts val="2900"/>
              </a:lnSpc>
              <a:spcBef>
                <a:spcPts val="630"/>
              </a:spcBef>
              <a:buClr>
                <a:srgbClr val="3B3B3B"/>
              </a:buClr>
              <a:buSzPct val="75000"/>
              <a:buFont typeface="Century Gothic"/>
              <a:buChar char="–"/>
              <a:tabLst>
                <a:tab pos="805815" algn="l"/>
                <a:tab pos="806450" algn="l"/>
              </a:tabLst>
            </a:pPr>
            <a:r>
              <a:rPr sz="2600" b="1" spc="-5" dirty="0">
                <a:latin typeface="Arial"/>
                <a:cs typeface="Arial"/>
              </a:rPr>
              <a:t>ios::binary </a:t>
            </a:r>
            <a:r>
              <a:rPr sz="2600" dirty="0">
                <a:latin typeface="Arial"/>
                <a:cs typeface="Arial"/>
              </a:rPr>
              <a:t>– abre arquivos que não são de texto  </a:t>
            </a:r>
            <a:r>
              <a:rPr sz="2600" spc="-5" dirty="0">
                <a:latin typeface="Arial"/>
                <a:cs typeface="Arial"/>
              </a:rPr>
              <a:t>(binários)</a:t>
            </a:r>
            <a:endParaRPr sz="2600">
              <a:latin typeface="Arial"/>
              <a:cs typeface="Arial"/>
            </a:endParaRPr>
          </a:p>
          <a:p>
            <a:pPr marL="806450" marR="208279" lvl="1" indent="-288290">
              <a:lnSpc>
                <a:spcPts val="2900"/>
              </a:lnSpc>
              <a:spcBef>
                <a:spcPts val="580"/>
              </a:spcBef>
              <a:buClr>
                <a:srgbClr val="3B3B3B"/>
              </a:buClr>
              <a:buSzPct val="75000"/>
              <a:buFont typeface="Century Gothic"/>
              <a:buChar char="–"/>
              <a:tabLst>
                <a:tab pos="805815" algn="l"/>
                <a:tab pos="806450" algn="l"/>
              </a:tabLst>
            </a:pPr>
            <a:r>
              <a:rPr sz="2600" b="1" spc="-5" dirty="0">
                <a:latin typeface="Arial"/>
                <a:cs typeface="Arial"/>
              </a:rPr>
              <a:t>ios::ate </a:t>
            </a:r>
            <a:r>
              <a:rPr sz="2600" dirty="0">
                <a:latin typeface="Arial"/>
                <a:cs typeface="Arial"/>
              </a:rPr>
              <a:t>– coloca a posição </a:t>
            </a:r>
            <a:r>
              <a:rPr sz="2600" spc="-5" dirty="0">
                <a:latin typeface="Arial"/>
                <a:cs typeface="Arial"/>
              </a:rPr>
              <a:t>inicial </a:t>
            </a:r>
            <a:r>
              <a:rPr sz="2600" dirty="0">
                <a:latin typeface="Arial"/>
                <a:cs typeface="Arial"/>
              </a:rPr>
              <a:t>de </a:t>
            </a:r>
            <a:r>
              <a:rPr sz="2600" spc="-5" dirty="0">
                <a:latin typeface="Arial"/>
                <a:cs typeface="Arial"/>
              </a:rPr>
              <a:t>leitura </a:t>
            </a:r>
            <a:r>
              <a:rPr sz="2600" dirty="0">
                <a:latin typeface="Arial"/>
                <a:cs typeface="Arial"/>
              </a:rPr>
              <a:t>ou </a:t>
            </a:r>
            <a:r>
              <a:rPr sz="2600" spc="-5" dirty="0">
                <a:latin typeface="Arial"/>
                <a:cs typeface="Arial"/>
              </a:rPr>
              <a:t>escrita </a:t>
            </a:r>
            <a:r>
              <a:rPr sz="2600" dirty="0">
                <a:latin typeface="Arial"/>
                <a:cs typeface="Arial"/>
              </a:rPr>
              <a:t>no  </a:t>
            </a:r>
            <a:r>
              <a:rPr sz="2600" spc="-5" dirty="0">
                <a:latin typeface="Arial"/>
                <a:cs typeface="Arial"/>
              </a:rPr>
              <a:t>final </a:t>
            </a:r>
            <a:r>
              <a:rPr sz="2600" dirty="0">
                <a:latin typeface="Arial"/>
                <a:cs typeface="Arial"/>
              </a:rPr>
              <a:t>do</a:t>
            </a:r>
            <a:r>
              <a:rPr sz="2600" spc="-5" dirty="0">
                <a:latin typeface="Arial"/>
                <a:cs typeface="Arial"/>
              </a:rPr>
              <a:t> arquivo</a:t>
            </a:r>
            <a:endParaRPr sz="2600">
              <a:latin typeface="Arial"/>
              <a:cs typeface="Arial"/>
            </a:endParaRPr>
          </a:p>
          <a:p>
            <a:pPr marL="806450" marR="43180" lvl="1" indent="-288290">
              <a:lnSpc>
                <a:spcPct val="93100"/>
              </a:lnSpc>
              <a:spcBef>
                <a:spcPts val="515"/>
              </a:spcBef>
              <a:buClr>
                <a:srgbClr val="3B3B3B"/>
              </a:buClr>
              <a:buSzPct val="75000"/>
              <a:buFont typeface="Century Gothic"/>
              <a:buChar char="–"/>
              <a:tabLst>
                <a:tab pos="805815" algn="l"/>
                <a:tab pos="806450" algn="l"/>
              </a:tabLst>
            </a:pPr>
            <a:r>
              <a:rPr sz="2600" b="1" spc="-5" dirty="0">
                <a:latin typeface="Arial"/>
                <a:cs typeface="Arial"/>
              </a:rPr>
              <a:t>ios::app </a:t>
            </a: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Arial"/>
                <a:cs typeface="Arial"/>
              </a:rPr>
              <a:t>indica </a:t>
            </a:r>
            <a:r>
              <a:rPr sz="2600" dirty="0">
                <a:latin typeface="Arial"/>
                <a:cs typeface="Arial"/>
              </a:rPr>
              <a:t>que todas as operações de </a:t>
            </a:r>
            <a:r>
              <a:rPr sz="2600" spc="-5" dirty="0">
                <a:latin typeface="Arial"/>
                <a:cs typeface="Arial"/>
              </a:rPr>
              <a:t>escrita  </a:t>
            </a:r>
            <a:r>
              <a:rPr sz="2600" dirty="0">
                <a:latin typeface="Arial"/>
                <a:cs typeface="Arial"/>
              </a:rPr>
              <a:t>devem ser </a:t>
            </a:r>
            <a:r>
              <a:rPr sz="2600" spc="-5" dirty="0">
                <a:latin typeface="Arial"/>
                <a:cs typeface="Arial"/>
              </a:rPr>
              <a:t>feitas </a:t>
            </a:r>
            <a:r>
              <a:rPr sz="2600" dirty="0">
                <a:latin typeface="Arial"/>
                <a:cs typeface="Arial"/>
              </a:rPr>
              <a:t>no </a:t>
            </a:r>
            <a:r>
              <a:rPr sz="2600" spc="-5" dirty="0">
                <a:latin typeface="Arial"/>
                <a:cs typeface="Arial"/>
              </a:rPr>
              <a:t>final </a:t>
            </a:r>
            <a:r>
              <a:rPr sz="2600" dirty="0">
                <a:latin typeface="Arial"/>
                <a:cs typeface="Arial"/>
              </a:rPr>
              <a:t>do arquivo (apenas para </a:t>
            </a:r>
            <a:r>
              <a:rPr sz="2600" spc="-5" dirty="0">
                <a:latin typeface="Arial"/>
                <a:cs typeface="Arial"/>
              </a:rPr>
              <a:t>escrita </a:t>
            </a:r>
            <a:r>
              <a:rPr sz="2600" dirty="0">
                <a:latin typeface="Arial"/>
                <a:cs typeface="Arial"/>
              </a:rPr>
              <a:t>-  </a:t>
            </a:r>
            <a:r>
              <a:rPr sz="2600" i="1" dirty="0">
                <a:latin typeface="Arial"/>
                <a:cs typeface="Arial"/>
              </a:rPr>
              <a:t>ofstream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806450" marR="723265" lvl="1" indent="-288290">
              <a:lnSpc>
                <a:spcPts val="2900"/>
              </a:lnSpc>
              <a:spcBef>
                <a:spcPts val="630"/>
              </a:spcBef>
              <a:buClr>
                <a:srgbClr val="3B3B3B"/>
              </a:buClr>
              <a:buSzPct val="75000"/>
              <a:buFont typeface="Century Gothic"/>
              <a:buChar char="–"/>
              <a:tabLst>
                <a:tab pos="805815" algn="l"/>
                <a:tab pos="806450" algn="l"/>
              </a:tabLst>
            </a:pPr>
            <a:r>
              <a:rPr sz="2600" b="1" spc="-5" dirty="0">
                <a:latin typeface="Arial"/>
                <a:cs typeface="Arial"/>
              </a:rPr>
              <a:t>ios::trunc </a:t>
            </a:r>
            <a:r>
              <a:rPr sz="2600" dirty="0">
                <a:latin typeface="Arial"/>
                <a:cs typeface="Arial"/>
              </a:rPr>
              <a:t>– se o </a:t>
            </a:r>
            <a:r>
              <a:rPr sz="2600" spc="-5" dirty="0">
                <a:latin typeface="Arial"/>
                <a:cs typeface="Arial"/>
              </a:rPr>
              <a:t>arquivo aberto </a:t>
            </a:r>
            <a:r>
              <a:rPr sz="2600" dirty="0">
                <a:latin typeface="Arial"/>
                <a:cs typeface="Arial"/>
              </a:rPr>
              <a:t>para </a:t>
            </a:r>
            <a:r>
              <a:rPr sz="2600" spc="-5" dirty="0">
                <a:latin typeface="Arial"/>
                <a:cs typeface="Arial"/>
              </a:rPr>
              <a:t>leitura já existia  anteriormente, </a:t>
            </a:r>
            <a:r>
              <a:rPr sz="2600" dirty="0">
                <a:latin typeface="Arial"/>
                <a:cs typeface="Arial"/>
              </a:rPr>
              <a:t>seu conteúdo é apagado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9290524" y="7156011"/>
            <a:ext cx="225231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latin typeface="Arial Narrow"/>
                <a:cs typeface="Arial Narrow"/>
              </a:rPr>
              <a:t>7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440529"/>
            <a:ext cx="2897529" cy="31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85380" y="48259"/>
            <a:ext cx="2246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E</a:t>
            </a:r>
            <a:r>
              <a:rPr spc="400" dirty="0"/>
              <a:t>x</a:t>
            </a:r>
            <a:r>
              <a:rPr spc="-125" dirty="0"/>
              <a:t>e</a:t>
            </a:r>
            <a:r>
              <a:rPr spc="120" dirty="0"/>
              <a:t>m</a:t>
            </a:r>
            <a:r>
              <a:rPr spc="-185" dirty="0"/>
              <a:t>p</a:t>
            </a:r>
            <a:r>
              <a:rPr spc="20" dirty="0"/>
              <a:t>l</a:t>
            </a:r>
            <a:r>
              <a:rPr spc="95" dirty="0"/>
              <a:t>o</a:t>
            </a:r>
            <a:r>
              <a:rPr spc="475"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0990" y="1033779"/>
            <a:ext cx="9380855" cy="461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Arial"/>
                <a:cs typeface="Arial"/>
              </a:rPr>
              <a:t>ofstream</a:t>
            </a:r>
            <a:r>
              <a:rPr sz="2800" b="1" i="1" spc="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arq1;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400050" indent="-323850">
              <a:lnSpc>
                <a:spcPts val="3250"/>
              </a:lnSpc>
              <a:buSzPct val="75000"/>
              <a:buFont typeface="Century Gothic"/>
              <a:buChar char="■"/>
              <a:tabLst>
                <a:tab pos="400050" algn="l"/>
              </a:tabLst>
            </a:pPr>
            <a:r>
              <a:rPr sz="2800" spc="-5" dirty="0">
                <a:latin typeface="Arial"/>
                <a:cs typeface="Arial"/>
              </a:rPr>
              <a:t>arq1.</a:t>
            </a:r>
            <a:r>
              <a:rPr sz="2800" b="1" spc="-5" dirty="0">
                <a:latin typeface="Arial"/>
                <a:cs typeface="Arial"/>
              </a:rPr>
              <a:t>open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6208"/>
                </a:solidFill>
                <a:latin typeface="Arial"/>
                <a:cs typeface="Arial"/>
              </a:rPr>
              <a:t>"nomes.txt"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ios::out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831850" lvl="1" indent="-288290">
              <a:lnSpc>
                <a:spcPts val="3010"/>
              </a:lnSpc>
              <a:buClr>
                <a:srgbClr val="3B3B3B"/>
              </a:buClr>
              <a:buSzPct val="75000"/>
              <a:buFont typeface="Century Gothic"/>
              <a:buChar char="–"/>
              <a:tabLst>
                <a:tab pos="831215" algn="l"/>
                <a:tab pos="831850" algn="l"/>
              </a:tabLst>
            </a:pPr>
            <a:r>
              <a:rPr sz="2600" dirty="0">
                <a:latin typeface="Arial"/>
                <a:cs typeface="Arial"/>
              </a:rPr>
              <a:t>Modo padrão para </a:t>
            </a:r>
            <a:r>
              <a:rPr sz="2600" spc="-5" dirty="0">
                <a:latin typeface="Arial"/>
                <a:cs typeface="Arial"/>
              </a:rPr>
              <a:t>ofstream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(ios::out)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3B3B3B"/>
              </a:buClr>
              <a:buFont typeface="Century Gothic"/>
              <a:buChar char="–"/>
            </a:pPr>
            <a:endParaRPr sz="2300">
              <a:latin typeface="Arial"/>
              <a:cs typeface="Arial"/>
            </a:endParaRPr>
          </a:p>
          <a:p>
            <a:pPr marL="400050" indent="-323850">
              <a:lnSpc>
                <a:spcPts val="3250"/>
              </a:lnSpc>
              <a:buSzPct val="75000"/>
              <a:buFont typeface="Century Gothic"/>
              <a:buChar char="■"/>
              <a:tabLst>
                <a:tab pos="400050" algn="l"/>
              </a:tabLst>
            </a:pPr>
            <a:r>
              <a:rPr sz="2800" spc="-5" dirty="0">
                <a:latin typeface="Arial"/>
                <a:cs typeface="Arial"/>
              </a:rPr>
              <a:t>arq1.</a:t>
            </a:r>
            <a:r>
              <a:rPr sz="2800" b="1" spc="-5" dirty="0">
                <a:latin typeface="Arial"/>
                <a:cs typeface="Arial"/>
              </a:rPr>
              <a:t>open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6208"/>
                </a:solidFill>
                <a:latin typeface="Arial"/>
                <a:cs typeface="Arial"/>
              </a:rPr>
              <a:t>"nomes.txt"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ios::out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| ios::app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831850" marR="196850" lvl="1" indent="-288290">
              <a:lnSpc>
                <a:spcPts val="2910"/>
              </a:lnSpc>
              <a:spcBef>
                <a:spcPts val="160"/>
              </a:spcBef>
              <a:buClr>
                <a:srgbClr val="3B3B3B"/>
              </a:buClr>
              <a:buSzPct val="75000"/>
              <a:buFont typeface="Century Gothic"/>
              <a:buChar char="–"/>
              <a:tabLst>
                <a:tab pos="831215" algn="l"/>
                <a:tab pos="831850" algn="l"/>
              </a:tabLst>
            </a:pPr>
            <a:r>
              <a:rPr sz="2600" spc="-5" dirty="0">
                <a:latin typeface="Arial"/>
                <a:cs typeface="Arial"/>
              </a:rPr>
              <a:t>Abre </a:t>
            </a:r>
            <a:r>
              <a:rPr sz="2600" dirty="0">
                <a:latin typeface="Arial"/>
                <a:cs typeface="Arial"/>
              </a:rPr>
              <a:t>no </a:t>
            </a:r>
            <a:r>
              <a:rPr sz="2600" spc="-5" dirty="0">
                <a:latin typeface="Arial"/>
                <a:cs typeface="Arial"/>
              </a:rPr>
              <a:t>final </a:t>
            </a:r>
            <a:r>
              <a:rPr sz="2600" spc="5" dirty="0">
                <a:latin typeface="Arial"/>
                <a:cs typeface="Arial"/>
              </a:rPr>
              <a:t>do </a:t>
            </a:r>
            <a:r>
              <a:rPr sz="2600" spc="-5" dirty="0">
                <a:latin typeface="Arial"/>
                <a:cs typeface="Arial"/>
              </a:rPr>
              <a:t>arquivo </a:t>
            </a:r>
            <a:r>
              <a:rPr sz="2600" dirty="0">
                <a:latin typeface="Arial"/>
                <a:cs typeface="Arial"/>
              </a:rPr>
              <a:t>“nomes.txt”. Ou </a:t>
            </a:r>
            <a:r>
              <a:rPr sz="2600" spc="-5" dirty="0">
                <a:latin typeface="Arial"/>
                <a:cs typeface="Arial"/>
              </a:rPr>
              <a:t>seja, </a:t>
            </a:r>
            <a:r>
              <a:rPr sz="2600" spc="5" dirty="0">
                <a:latin typeface="Arial"/>
                <a:cs typeface="Arial"/>
              </a:rPr>
              <a:t>na </a:t>
            </a:r>
            <a:r>
              <a:rPr sz="2600" dirty="0">
                <a:latin typeface="Arial"/>
                <a:cs typeface="Arial"/>
              </a:rPr>
              <a:t>posição  depois do </a:t>
            </a:r>
            <a:r>
              <a:rPr sz="2600" spc="-5" dirty="0">
                <a:latin typeface="Arial"/>
                <a:cs typeface="Arial"/>
              </a:rPr>
              <a:t>último caractere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inserido.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B3B3B"/>
              </a:buClr>
              <a:buFont typeface="Century Gothic"/>
              <a:buChar char="–"/>
            </a:pPr>
            <a:endParaRPr sz="2250">
              <a:latin typeface="Arial"/>
              <a:cs typeface="Arial"/>
            </a:endParaRPr>
          </a:p>
          <a:p>
            <a:pPr marL="400050" indent="-323850">
              <a:lnSpc>
                <a:spcPts val="3250"/>
              </a:lnSpc>
              <a:buSzPct val="75000"/>
              <a:buFont typeface="Century Gothic"/>
              <a:buChar char="■"/>
              <a:tabLst>
                <a:tab pos="400050" algn="l"/>
              </a:tabLst>
            </a:pPr>
            <a:r>
              <a:rPr sz="2800" spc="-5" dirty="0">
                <a:latin typeface="Arial"/>
                <a:cs typeface="Arial"/>
              </a:rPr>
              <a:t>arq1.</a:t>
            </a:r>
            <a:r>
              <a:rPr sz="2800" b="1" spc="-5" dirty="0">
                <a:latin typeface="Arial"/>
                <a:cs typeface="Arial"/>
              </a:rPr>
              <a:t>open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6208"/>
                </a:solidFill>
                <a:latin typeface="Arial"/>
                <a:cs typeface="Arial"/>
              </a:rPr>
              <a:t>"nomes.txt"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ios::app</a:t>
            </a:r>
            <a:r>
              <a:rPr sz="2800" spc="-5" dirty="0"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  <a:p>
            <a:pPr marL="831850" lvl="1" indent="-288290">
              <a:lnSpc>
                <a:spcPts val="2900"/>
              </a:lnSpc>
              <a:buClr>
                <a:srgbClr val="3B3B3B"/>
              </a:buClr>
              <a:buSzPct val="75000"/>
              <a:buFont typeface="Century Gothic"/>
              <a:buChar char="–"/>
              <a:tabLst>
                <a:tab pos="831215" algn="l"/>
                <a:tab pos="831850" algn="l"/>
              </a:tabLst>
            </a:pPr>
            <a:r>
              <a:rPr sz="2600" dirty="0">
                <a:latin typeface="Arial"/>
                <a:cs typeface="Arial"/>
              </a:rPr>
              <a:t>Mesmo que o </a:t>
            </a:r>
            <a:r>
              <a:rPr sz="2600" spc="-5" dirty="0">
                <a:latin typeface="Arial"/>
                <a:cs typeface="Arial"/>
              </a:rPr>
              <a:t>anterior, </a:t>
            </a:r>
            <a:r>
              <a:rPr sz="2600" dirty="0">
                <a:latin typeface="Arial"/>
                <a:cs typeface="Arial"/>
              </a:rPr>
              <a:t>uma vez que </a:t>
            </a:r>
            <a:r>
              <a:rPr sz="2600" spc="5" dirty="0">
                <a:latin typeface="Arial"/>
                <a:cs typeface="Arial"/>
              </a:rPr>
              <a:t>“</a:t>
            </a:r>
            <a:r>
              <a:rPr sz="2600" i="1" spc="5" dirty="0">
                <a:latin typeface="Arial"/>
                <a:cs typeface="Arial"/>
              </a:rPr>
              <a:t>out” </a:t>
            </a:r>
            <a:r>
              <a:rPr sz="2600" dirty="0">
                <a:latin typeface="Arial"/>
                <a:cs typeface="Arial"/>
              </a:rPr>
              <a:t>é o padrão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para</a:t>
            </a:r>
            <a:endParaRPr sz="2600">
              <a:latin typeface="Arial"/>
              <a:cs typeface="Arial"/>
            </a:endParaRPr>
          </a:p>
          <a:p>
            <a:pPr marL="831850">
              <a:lnSpc>
                <a:spcPts val="3010"/>
              </a:lnSpc>
            </a:pPr>
            <a:r>
              <a:rPr sz="2600" i="1" spc="-5" dirty="0">
                <a:latin typeface="Arial"/>
                <a:cs typeface="Arial"/>
              </a:rPr>
              <a:t>ofstream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9290524" y="7156011"/>
            <a:ext cx="225231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latin typeface="Arial Narrow"/>
                <a:cs typeface="Arial Narrow"/>
              </a:rPr>
              <a:t>8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440529"/>
            <a:ext cx="2897529" cy="31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50339" y="48259"/>
            <a:ext cx="8273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Exemplo: </a:t>
            </a:r>
            <a:r>
              <a:rPr spc="80" dirty="0"/>
              <a:t>escrita </a:t>
            </a:r>
            <a:r>
              <a:rPr spc="-40" dirty="0"/>
              <a:t>no </a:t>
            </a:r>
            <a:r>
              <a:rPr spc="100" dirty="0"/>
              <a:t>final </a:t>
            </a:r>
            <a:r>
              <a:rPr spc="-175" dirty="0"/>
              <a:t>do</a:t>
            </a:r>
            <a:r>
              <a:rPr spc="420" dirty="0"/>
              <a:t> </a:t>
            </a:r>
            <a:r>
              <a:rPr spc="40" dirty="0"/>
              <a:t>arquivo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5270" y="1046479"/>
            <a:ext cx="6829425" cy="618617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4419600">
              <a:lnSpc>
                <a:spcPct val="93300"/>
              </a:lnSpc>
              <a:spcBef>
                <a:spcPts val="244"/>
              </a:spcBef>
            </a:pPr>
            <a:r>
              <a:rPr sz="1800" b="1" spc="-5" dirty="0">
                <a:latin typeface="Arial"/>
                <a:cs typeface="Arial"/>
              </a:rPr>
              <a:t>#include </a:t>
            </a:r>
            <a:r>
              <a:rPr sz="1800" spc="-5" dirty="0">
                <a:latin typeface="Arial"/>
                <a:cs typeface="Arial"/>
              </a:rPr>
              <a:t>&lt;fstream&gt;  </a:t>
            </a:r>
            <a:r>
              <a:rPr sz="1800" b="1" spc="-5" dirty="0">
                <a:latin typeface="Arial"/>
                <a:cs typeface="Arial"/>
              </a:rPr>
              <a:t>using </a:t>
            </a:r>
            <a:r>
              <a:rPr sz="1800" b="1" spc="-10" dirty="0">
                <a:latin typeface="Arial"/>
                <a:cs typeface="Arial"/>
              </a:rPr>
              <a:t>namespace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std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2085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int </a:t>
            </a:r>
            <a:r>
              <a:rPr sz="1800" spc="-5" dirty="0">
                <a:latin typeface="Arial"/>
                <a:cs typeface="Arial"/>
              </a:rPr>
              <a:t>main </a:t>
            </a:r>
            <a:r>
              <a:rPr sz="1800" dirty="0">
                <a:latin typeface="Arial"/>
                <a:cs typeface="Arial"/>
              </a:rPr>
              <a:t>() {</a:t>
            </a:r>
          </a:p>
          <a:p>
            <a:pPr marL="268605">
              <a:lnSpc>
                <a:spcPts val="2014"/>
              </a:lnSpc>
            </a:pPr>
            <a:r>
              <a:rPr sz="1800" b="1" spc="-10" dirty="0">
                <a:latin typeface="Arial"/>
                <a:cs typeface="Arial"/>
              </a:rPr>
              <a:t>ofstream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arq1;</a:t>
            </a:r>
            <a:endParaRPr sz="1800" dirty="0">
              <a:latin typeface="Arial"/>
              <a:cs typeface="Arial"/>
            </a:endParaRPr>
          </a:p>
          <a:p>
            <a:pPr marL="268605" marR="277495">
              <a:lnSpc>
                <a:spcPts val="2010"/>
              </a:lnSpc>
              <a:spcBef>
                <a:spcPts val="120"/>
              </a:spcBef>
            </a:pP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//ios::app </a:t>
            </a:r>
            <a:r>
              <a:rPr sz="1800" dirty="0">
                <a:solidFill>
                  <a:srgbClr val="007F00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abre </a:t>
            </a:r>
            <a:r>
              <a:rPr sz="1800" dirty="0">
                <a:solidFill>
                  <a:srgbClr val="007F00"/>
                </a:solidFill>
                <a:latin typeface="Arial"/>
                <a:cs typeface="Arial"/>
              </a:rPr>
              <a:t>o 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arquivo no </a:t>
            </a:r>
            <a:r>
              <a:rPr sz="1800" spc="-10" dirty="0">
                <a:solidFill>
                  <a:srgbClr val="007F00"/>
                </a:solidFill>
                <a:latin typeface="Arial"/>
                <a:cs typeface="Arial"/>
              </a:rPr>
              <a:t>final (depois 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do </a:t>
            </a:r>
            <a:r>
              <a:rPr sz="1800" spc="-10" dirty="0">
                <a:solidFill>
                  <a:srgbClr val="007F00"/>
                </a:solidFill>
                <a:latin typeface="Arial"/>
                <a:cs typeface="Arial"/>
              </a:rPr>
              <a:t>último 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caractere)  </a:t>
            </a:r>
            <a:r>
              <a:rPr sz="1800" spc="-5" dirty="0">
                <a:latin typeface="Arial"/>
                <a:cs typeface="Arial"/>
              </a:rPr>
              <a:t>arq1.</a:t>
            </a:r>
            <a:r>
              <a:rPr sz="1800" b="1" spc="-5" dirty="0">
                <a:latin typeface="Arial"/>
                <a:cs typeface="Arial"/>
              </a:rPr>
              <a:t>open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FF6633"/>
                </a:solidFill>
                <a:latin typeface="Arial"/>
                <a:cs typeface="Arial"/>
              </a:rPr>
              <a:t>"nomes.txt"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ios::app);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 marL="268605">
              <a:lnSpc>
                <a:spcPts val="2085"/>
              </a:lnSpc>
            </a:pPr>
            <a:r>
              <a:rPr sz="1800" b="1" spc="-5" dirty="0">
                <a:latin typeface="Arial"/>
                <a:cs typeface="Arial"/>
              </a:rPr>
              <a:t>if </a:t>
            </a:r>
            <a:r>
              <a:rPr sz="1800" spc="-10" dirty="0">
                <a:latin typeface="Arial"/>
                <a:cs typeface="Arial"/>
              </a:rPr>
              <a:t>(arq1.is_open())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</a:p>
          <a:p>
            <a:pPr marL="525780" marR="414020">
              <a:lnSpc>
                <a:spcPts val="2020"/>
              </a:lnSpc>
              <a:spcBef>
                <a:spcPts val="110"/>
              </a:spcBef>
            </a:pP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//tellp() </a:t>
            </a:r>
            <a:r>
              <a:rPr sz="1800" dirty="0">
                <a:solidFill>
                  <a:srgbClr val="007F00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retorna </a:t>
            </a:r>
            <a:r>
              <a:rPr sz="1800" dirty="0">
                <a:solidFill>
                  <a:srgbClr val="007F0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posição </a:t>
            </a:r>
            <a:r>
              <a:rPr sz="1800" spc="-10" dirty="0">
                <a:solidFill>
                  <a:srgbClr val="007F00"/>
                </a:solidFill>
                <a:latin typeface="Arial"/>
                <a:cs typeface="Arial"/>
              </a:rPr>
              <a:t>atual do apontador 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para escrita  </a:t>
            </a:r>
            <a:r>
              <a:rPr sz="1800" spc="-10" dirty="0">
                <a:latin typeface="Arial"/>
                <a:cs typeface="Arial"/>
              </a:rPr>
              <a:t>long pos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arq1.</a:t>
            </a:r>
            <a:r>
              <a:rPr sz="1800" b="1" spc="-5" dirty="0">
                <a:latin typeface="Arial"/>
                <a:cs typeface="Arial"/>
              </a:rPr>
              <a:t>tellp</a:t>
            </a:r>
            <a:r>
              <a:rPr sz="1800" spc="-5" dirty="0">
                <a:latin typeface="Arial"/>
                <a:cs typeface="Arial"/>
              </a:rPr>
              <a:t>();</a:t>
            </a:r>
            <a:endParaRPr sz="1800" dirty="0">
              <a:latin typeface="Arial"/>
              <a:cs typeface="Arial"/>
            </a:endParaRPr>
          </a:p>
          <a:p>
            <a:pPr marL="525780">
              <a:lnSpc>
                <a:spcPts val="1964"/>
              </a:lnSpc>
            </a:pPr>
            <a:r>
              <a:rPr sz="1800" spc="-5" dirty="0">
                <a:latin typeface="Arial"/>
                <a:cs typeface="Arial"/>
              </a:rPr>
              <a:t>cout &lt;&lt; </a:t>
            </a:r>
            <a:r>
              <a:rPr sz="1800" spc="-5" dirty="0">
                <a:solidFill>
                  <a:srgbClr val="FF6633"/>
                </a:solidFill>
                <a:latin typeface="Arial"/>
                <a:cs typeface="Arial"/>
              </a:rPr>
              <a:t>"Posição </a:t>
            </a:r>
            <a:r>
              <a:rPr sz="1800" spc="-10" dirty="0">
                <a:solidFill>
                  <a:srgbClr val="FF6633"/>
                </a:solidFill>
                <a:latin typeface="Arial"/>
                <a:cs typeface="Arial"/>
              </a:rPr>
              <a:t>atual no arquivo: </a:t>
            </a:r>
            <a:r>
              <a:rPr sz="1800" dirty="0">
                <a:solidFill>
                  <a:srgbClr val="FF6633"/>
                </a:solidFill>
                <a:latin typeface="Arial"/>
                <a:cs typeface="Arial"/>
              </a:rPr>
              <a:t>" </a:t>
            </a:r>
            <a:r>
              <a:rPr sz="1800" dirty="0">
                <a:latin typeface="Arial"/>
                <a:cs typeface="Arial"/>
              </a:rPr>
              <a:t>&lt;&lt; </a:t>
            </a:r>
            <a:r>
              <a:rPr sz="1800" spc="-10" dirty="0">
                <a:latin typeface="Arial"/>
                <a:cs typeface="Arial"/>
              </a:rPr>
              <a:t>pos </a:t>
            </a:r>
            <a:r>
              <a:rPr sz="1800" dirty="0">
                <a:latin typeface="Arial"/>
                <a:cs typeface="Arial"/>
              </a:rPr>
              <a:t>&lt;&lt;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endl;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Arial"/>
              <a:cs typeface="Arial"/>
            </a:endParaRPr>
          </a:p>
          <a:p>
            <a:pPr marL="525780" marR="274320">
              <a:lnSpc>
                <a:spcPts val="2020"/>
              </a:lnSpc>
            </a:pP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// Insere </a:t>
            </a:r>
            <a:r>
              <a:rPr sz="1800" spc="-10" dirty="0">
                <a:solidFill>
                  <a:srgbClr val="007F00"/>
                </a:solidFill>
                <a:latin typeface="Arial"/>
                <a:cs typeface="Arial"/>
              </a:rPr>
              <a:t>nomes no 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final do </a:t>
            </a:r>
            <a:r>
              <a:rPr sz="1800" spc="-10" dirty="0">
                <a:solidFill>
                  <a:srgbClr val="007F00"/>
                </a:solidFill>
                <a:latin typeface="Arial"/>
                <a:cs typeface="Arial"/>
              </a:rPr>
              <a:t>arquivo 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(foi aberto </a:t>
            </a:r>
            <a:r>
              <a:rPr sz="1800" spc="-10" dirty="0">
                <a:solidFill>
                  <a:srgbClr val="007F00"/>
                </a:solidFill>
                <a:latin typeface="Arial"/>
                <a:cs typeface="Arial"/>
              </a:rPr>
              <a:t>com ios::app)  </a:t>
            </a:r>
            <a:r>
              <a:rPr sz="1800" spc="-5" dirty="0">
                <a:latin typeface="Arial"/>
                <a:cs typeface="Arial"/>
              </a:rPr>
              <a:t>arq1 &lt;&lt; </a:t>
            </a:r>
            <a:r>
              <a:rPr sz="1800" spc="-5" dirty="0">
                <a:solidFill>
                  <a:srgbClr val="FF6633"/>
                </a:solidFill>
                <a:latin typeface="Arial"/>
                <a:cs typeface="Arial"/>
              </a:rPr>
              <a:t>"Álvares de Azevedo" </a:t>
            </a:r>
            <a:r>
              <a:rPr sz="1800" dirty="0">
                <a:latin typeface="Arial"/>
                <a:cs typeface="Arial"/>
              </a:rPr>
              <a:t>&lt;&lt;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endl;</a:t>
            </a:r>
            <a:endParaRPr sz="1800" dirty="0">
              <a:latin typeface="Arial"/>
              <a:cs typeface="Arial"/>
            </a:endParaRPr>
          </a:p>
          <a:p>
            <a:pPr marL="525780">
              <a:lnSpc>
                <a:spcPts val="1964"/>
              </a:lnSpc>
            </a:pPr>
            <a:r>
              <a:rPr sz="1800" spc="-5" dirty="0">
                <a:latin typeface="Arial"/>
                <a:cs typeface="Arial"/>
              </a:rPr>
              <a:t>arq1 &lt;&lt; </a:t>
            </a:r>
            <a:r>
              <a:rPr sz="1800" spc="-5" dirty="0">
                <a:solidFill>
                  <a:srgbClr val="FF6633"/>
                </a:solidFill>
                <a:latin typeface="Arial"/>
                <a:cs typeface="Arial"/>
              </a:rPr>
              <a:t>"Machado de Assis" </a:t>
            </a:r>
            <a:r>
              <a:rPr sz="1800" dirty="0">
                <a:latin typeface="Arial"/>
                <a:cs typeface="Arial"/>
              </a:rPr>
              <a:t>&lt;&lt;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endl;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Arial"/>
              <a:cs typeface="Arial"/>
            </a:endParaRPr>
          </a:p>
          <a:p>
            <a:pPr marL="52578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arq1.</a:t>
            </a:r>
            <a:r>
              <a:rPr sz="1800" b="1" spc="-5" dirty="0">
                <a:latin typeface="Arial"/>
                <a:cs typeface="Arial"/>
              </a:rPr>
              <a:t>close</a:t>
            </a:r>
            <a:r>
              <a:rPr sz="1800" spc="-5" dirty="0">
                <a:latin typeface="Arial"/>
                <a:cs typeface="Arial"/>
              </a:rPr>
              <a:t>();</a:t>
            </a:r>
            <a:endParaRPr sz="1800" dirty="0">
              <a:latin typeface="Arial"/>
              <a:cs typeface="Arial"/>
            </a:endParaRPr>
          </a:p>
          <a:p>
            <a:pPr marL="268605">
              <a:lnSpc>
                <a:spcPts val="2020"/>
              </a:lnSpc>
            </a:pPr>
            <a:r>
              <a:rPr sz="1800" dirty="0">
                <a:latin typeface="Arial"/>
                <a:cs typeface="Arial"/>
              </a:rPr>
              <a:t>} </a:t>
            </a:r>
            <a:r>
              <a:rPr sz="1800" b="1" spc="-5" dirty="0">
                <a:latin typeface="Arial"/>
                <a:cs typeface="Arial"/>
              </a:rPr>
              <a:t>else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</a:p>
          <a:p>
            <a:pPr marL="525780">
              <a:lnSpc>
                <a:spcPts val="2014"/>
              </a:lnSpc>
            </a:pPr>
            <a:r>
              <a:rPr sz="1800" spc="-5" dirty="0">
                <a:latin typeface="Arial"/>
                <a:cs typeface="Arial"/>
              </a:rPr>
              <a:t>cout &lt;&lt; </a:t>
            </a:r>
            <a:r>
              <a:rPr sz="1800" spc="-5" dirty="0">
                <a:solidFill>
                  <a:srgbClr val="FF6633"/>
                </a:solidFill>
                <a:latin typeface="Arial"/>
                <a:cs typeface="Arial"/>
              </a:rPr>
              <a:t>"ERRO: </a:t>
            </a:r>
            <a:r>
              <a:rPr sz="1800" spc="-10" dirty="0">
                <a:solidFill>
                  <a:srgbClr val="FF6633"/>
                </a:solidFill>
                <a:latin typeface="Arial"/>
                <a:cs typeface="Arial"/>
              </a:rPr>
              <a:t>arquivo não </a:t>
            </a:r>
            <a:r>
              <a:rPr sz="1800" spc="-5" dirty="0">
                <a:solidFill>
                  <a:srgbClr val="FF6633"/>
                </a:solidFill>
                <a:latin typeface="Arial"/>
                <a:cs typeface="Arial"/>
              </a:rPr>
              <a:t>foi </a:t>
            </a:r>
            <a:r>
              <a:rPr sz="1800" spc="-10" dirty="0">
                <a:solidFill>
                  <a:srgbClr val="FF6633"/>
                </a:solidFill>
                <a:latin typeface="Arial"/>
                <a:cs typeface="Arial"/>
              </a:rPr>
              <a:t>aberto </a:t>
            </a:r>
            <a:r>
              <a:rPr sz="1800" spc="-5" dirty="0">
                <a:solidFill>
                  <a:srgbClr val="FF6633"/>
                </a:solidFill>
                <a:latin typeface="Arial"/>
                <a:cs typeface="Arial"/>
              </a:rPr>
              <a:t>ou </a:t>
            </a:r>
            <a:r>
              <a:rPr sz="1800" spc="-10" dirty="0">
                <a:solidFill>
                  <a:srgbClr val="FF6633"/>
                </a:solidFill>
                <a:latin typeface="Arial"/>
                <a:cs typeface="Arial"/>
              </a:rPr>
              <a:t>não </a:t>
            </a:r>
            <a:r>
              <a:rPr sz="1800" spc="-5" dirty="0">
                <a:solidFill>
                  <a:srgbClr val="FF6633"/>
                </a:solidFill>
                <a:latin typeface="Arial"/>
                <a:cs typeface="Arial"/>
              </a:rPr>
              <a:t>existe" </a:t>
            </a:r>
            <a:r>
              <a:rPr sz="1800" spc="-5" dirty="0">
                <a:latin typeface="Arial"/>
                <a:cs typeface="Arial"/>
              </a:rPr>
              <a:t>&lt;&lt;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endl;</a:t>
            </a:r>
            <a:endParaRPr sz="1800" dirty="0">
              <a:latin typeface="Arial"/>
              <a:cs typeface="Arial"/>
            </a:endParaRPr>
          </a:p>
          <a:p>
            <a:pPr marL="268605">
              <a:lnSpc>
                <a:spcPts val="2014"/>
              </a:lnSpc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 marL="268605">
              <a:lnSpc>
                <a:spcPts val="2014"/>
              </a:lnSpc>
            </a:pPr>
            <a:r>
              <a:rPr sz="1800" b="1" spc="-5" dirty="0">
                <a:latin typeface="Arial"/>
                <a:cs typeface="Arial"/>
              </a:rPr>
              <a:t>return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85"/>
              </a:lnSpc>
            </a:pPr>
            <a:r>
              <a:rPr sz="1800" dirty="0">
                <a:latin typeface="Arial"/>
                <a:cs typeface="Arial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9290524" y="7156011"/>
            <a:ext cx="225231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latin typeface="Arial Narrow"/>
                <a:cs typeface="Arial Narrow"/>
              </a:rPr>
              <a:t>9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440529"/>
            <a:ext cx="2897529" cy="31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83200" y="48259"/>
            <a:ext cx="4447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Leitura </a:t>
            </a:r>
            <a:r>
              <a:rPr spc="-160" dirty="0"/>
              <a:t>de</a:t>
            </a:r>
            <a:r>
              <a:rPr spc="100" dirty="0"/>
              <a:t> </a:t>
            </a:r>
            <a:r>
              <a:rPr spc="95" dirty="0"/>
              <a:t>arquivos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9090" y="1033779"/>
            <a:ext cx="9305925" cy="199008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61950" marR="30480" indent="-323850">
              <a:lnSpc>
                <a:spcPts val="3120"/>
              </a:lnSpc>
              <a:spcBef>
                <a:spcPts val="405"/>
              </a:spcBef>
              <a:buSzPct val="75000"/>
              <a:buFont typeface="Century Gothic"/>
              <a:buChar char="■"/>
              <a:tabLst>
                <a:tab pos="361950" algn="l"/>
              </a:tabLst>
            </a:pPr>
            <a:r>
              <a:rPr sz="2800" spc="-5" dirty="0">
                <a:latin typeface="Arial"/>
                <a:cs typeface="Arial"/>
              </a:rPr>
              <a:t>Semelhante </a:t>
            </a:r>
            <a:r>
              <a:rPr sz="2800" dirty="0">
                <a:latin typeface="Arial"/>
                <a:cs typeface="Arial"/>
              </a:rPr>
              <a:t>à </a:t>
            </a:r>
            <a:r>
              <a:rPr sz="2800" spc="-5" dirty="0">
                <a:latin typeface="Arial"/>
                <a:cs typeface="Arial"/>
              </a:rPr>
              <a:t>saída, mas </a:t>
            </a:r>
            <a:r>
              <a:rPr sz="2800" dirty="0">
                <a:latin typeface="Arial"/>
                <a:cs typeface="Arial"/>
              </a:rPr>
              <a:t>usa a </a:t>
            </a:r>
            <a:r>
              <a:rPr sz="2800" spc="-5" dirty="0">
                <a:latin typeface="Arial"/>
                <a:cs typeface="Arial"/>
              </a:rPr>
              <a:t>classe </a:t>
            </a:r>
            <a:r>
              <a:rPr sz="2800" i="1" dirty="0">
                <a:latin typeface="Arial"/>
                <a:cs typeface="Arial"/>
              </a:rPr>
              <a:t>ifstream </a:t>
            </a:r>
            <a:r>
              <a:rPr sz="2800" spc="-5" dirty="0">
                <a:latin typeface="Arial"/>
                <a:cs typeface="Arial"/>
              </a:rPr>
              <a:t>ao invés  de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ofstream</a:t>
            </a:r>
            <a:endParaRPr sz="2800">
              <a:latin typeface="Arial"/>
              <a:cs typeface="Arial"/>
            </a:endParaRPr>
          </a:p>
          <a:p>
            <a:pPr marL="793750" lvl="1" indent="-288290">
              <a:lnSpc>
                <a:spcPts val="2725"/>
              </a:lnSpc>
              <a:buClr>
                <a:srgbClr val="3B3B3B"/>
              </a:buClr>
              <a:buSzPct val="75000"/>
              <a:buFont typeface="Century Gothic"/>
              <a:buChar char="–"/>
              <a:tabLst>
                <a:tab pos="793115" algn="l"/>
                <a:tab pos="793750" algn="l"/>
              </a:tabLst>
            </a:pPr>
            <a:r>
              <a:rPr sz="2600" i="1" dirty="0">
                <a:latin typeface="Arial"/>
                <a:cs typeface="Arial"/>
              </a:rPr>
              <a:t>ex.: </a:t>
            </a:r>
            <a:r>
              <a:rPr sz="2600" b="1" i="1" spc="-5" dirty="0">
                <a:latin typeface="Arial"/>
                <a:cs typeface="Arial"/>
              </a:rPr>
              <a:t>ifstream </a:t>
            </a:r>
            <a:r>
              <a:rPr sz="2600" i="1" spc="-5" dirty="0">
                <a:latin typeface="Arial"/>
                <a:cs typeface="Arial"/>
              </a:rPr>
              <a:t>arquivo</a:t>
            </a:r>
            <a:r>
              <a:rPr sz="2600" i="1" spc="1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FF6633"/>
                </a:solidFill>
                <a:latin typeface="Arial"/>
                <a:cs typeface="Arial"/>
              </a:rPr>
              <a:t>“arq.txt”</a:t>
            </a:r>
            <a:r>
              <a:rPr sz="2600" i="1" spc="-5" dirty="0">
                <a:latin typeface="Arial"/>
                <a:cs typeface="Arial"/>
              </a:rPr>
              <a:t>);</a:t>
            </a:r>
            <a:endParaRPr sz="2600">
              <a:latin typeface="Arial"/>
              <a:cs typeface="Arial"/>
            </a:endParaRPr>
          </a:p>
          <a:p>
            <a:pPr marL="793750" lvl="1" indent="-288290">
              <a:lnSpc>
                <a:spcPts val="3010"/>
              </a:lnSpc>
              <a:buClr>
                <a:srgbClr val="3B3B3B"/>
              </a:buClr>
              <a:buSzPct val="75000"/>
              <a:buFont typeface="Century Gothic"/>
              <a:buChar char="–"/>
              <a:tabLst>
                <a:tab pos="793115" algn="l"/>
                <a:tab pos="793750" algn="l"/>
              </a:tabLst>
            </a:pPr>
            <a:r>
              <a:rPr sz="2600" i="1" dirty="0">
                <a:latin typeface="Arial"/>
                <a:cs typeface="Arial"/>
              </a:rPr>
              <a:t>ou: </a:t>
            </a:r>
            <a:r>
              <a:rPr sz="2600" b="1" spc="-5" dirty="0">
                <a:latin typeface="Arial"/>
                <a:cs typeface="Arial"/>
              </a:rPr>
              <a:t>ifstream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arquivo;</a:t>
            </a:r>
            <a:endParaRPr sz="2600">
              <a:latin typeface="Arial"/>
              <a:cs typeface="Arial"/>
            </a:endParaRPr>
          </a:p>
          <a:p>
            <a:pPr marL="1342390">
              <a:lnSpc>
                <a:spcPct val="100000"/>
              </a:lnSpc>
              <a:spcBef>
                <a:spcPts val="65"/>
              </a:spcBef>
            </a:pPr>
            <a:r>
              <a:rPr sz="2600" spc="-5" dirty="0">
                <a:latin typeface="Arial"/>
                <a:cs typeface="Arial"/>
              </a:rPr>
              <a:t>arquiv.</a:t>
            </a:r>
            <a:r>
              <a:rPr sz="2600" b="1" spc="-5" dirty="0">
                <a:latin typeface="Arial"/>
                <a:cs typeface="Arial"/>
              </a:rPr>
              <a:t>open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spc="-5" dirty="0">
                <a:solidFill>
                  <a:srgbClr val="FF6633"/>
                </a:solidFill>
                <a:latin typeface="Arial"/>
                <a:cs typeface="Arial"/>
              </a:rPr>
              <a:t>“arq.txt”</a:t>
            </a:r>
            <a:r>
              <a:rPr sz="2600" spc="-5" dirty="0">
                <a:latin typeface="Arial"/>
                <a:cs typeface="Arial"/>
              </a:rPr>
              <a:t>);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1056</Words>
  <Application>Microsoft Office PowerPoint</Application>
  <PresentationFormat>Personalizar</PresentationFormat>
  <Paragraphs>165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Century Gothic</vt:lpstr>
      <vt:lpstr>Trebuchet MS</vt:lpstr>
      <vt:lpstr>Verdana</vt:lpstr>
      <vt:lpstr>Office Theme</vt:lpstr>
      <vt:lpstr>Programação Orientada a Objetos</vt:lpstr>
      <vt:lpstr>Introdução</vt:lpstr>
      <vt:lpstr>Classes para entrada/saída</vt:lpstr>
      <vt:lpstr>Exemplo</vt:lpstr>
      <vt:lpstr>Exemplo – versão 2</vt:lpstr>
      <vt:lpstr>Opções da função open</vt:lpstr>
      <vt:lpstr>Exemplos</vt:lpstr>
      <vt:lpstr>Exemplo: escrita no final do arquivo</vt:lpstr>
      <vt:lpstr>Leitura de arquivos</vt:lpstr>
      <vt:lpstr>Exemplo de leitura</vt:lpstr>
      <vt:lpstr>fstream – leitura/escrita</vt:lpstr>
      <vt:lpstr>fstream - 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Bruno Gomes</dc:creator>
  <cp:lastModifiedBy>ERIC DE PAULA FERREIRA</cp:lastModifiedBy>
  <cp:revision>2</cp:revision>
  <dcterms:created xsi:type="dcterms:W3CDTF">2020-05-25T18:57:16Z</dcterms:created>
  <dcterms:modified xsi:type="dcterms:W3CDTF">2021-02-26T14:04:00Z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2013-01-09T00:00:00Z</vt:filetime>
  </property>
  <property fmtid="{D5CDD505-2E9C-101B-9397-08002B2CF9AE}" pid="3" name="Creator">
    <vt:lpwstr>Impress</vt:lpwstr>
  </property>
  <property fmtid="{D5CDD505-2E9C-101B-9397-08002B2CF9AE}" pid="4" name="LastSaved">
    <vt:filetime>2013-01-09T00:00:00Z</vt:filetime>
  </property>
</Properties>
</file>