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10083800" cy="7556500"/>
  <p:notesSz cx="10083800" cy="7556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1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179559" y="6659880"/>
            <a:ext cx="900430" cy="899160"/>
          </a:xfrm>
          <a:custGeom>
            <a:avLst/>
            <a:gdLst/>
            <a:ahLst/>
            <a:cxnLst/>
            <a:rect l="l" t="t" r="r" b="b"/>
            <a:pathLst>
              <a:path w="900429" h="899159">
                <a:moveTo>
                  <a:pt x="899160" y="0"/>
                </a:moveTo>
                <a:lnTo>
                  <a:pt x="0" y="899160"/>
                </a:lnTo>
                <a:lnTo>
                  <a:pt x="900430" y="899160"/>
                </a:lnTo>
                <a:lnTo>
                  <a:pt x="899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0079990" cy="711200"/>
          </a:xfrm>
          <a:custGeom>
            <a:avLst/>
            <a:gdLst/>
            <a:ahLst/>
            <a:cxnLst/>
            <a:rect l="l" t="t" r="r" b="b"/>
            <a:pathLst>
              <a:path w="10079990" h="711200">
                <a:moveTo>
                  <a:pt x="10079990" y="0"/>
                </a:moveTo>
                <a:lnTo>
                  <a:pt x="0" y="0"/>
                </a:lnTo>
                <a:lnTo>
                  <a:pt x="0" y="711200"/>
                </a:lnTo>
                <a:lnTo>
                  <a:pt x="10079990" y="711200"/>
                </a:lnTo>
                <a:lnTo>
                  <a:pt x="100799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480550" y="6983730"/>
            <a:ext cx="481329" cy="4546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80339" y="100330"/>
            <a:ext cx="458469" cy="4394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965" y="48259"/>
            <a:ext cx="937386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3080" y="1430020"/>
            <a:ext cx="9057639" cy="430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4440529"/>
            <a:ext cx="2897529" cy="3106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98700" y="2940050"/>
            <a:ext cx="6705600" cy="26853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 algn="ctr">
              <a:lnSpc>
                <a:spcPts val="4690"/>
              </a:lnSpc>
              <a:spcBef>
                <a:spcPts val="100"/>
              </a:spcBef>
            </a:pPr>
            <a:r>
              <a:rPr sz="4000" b="1" spc="-10" dirty="0">
                <a:solidFill>
                  <a:srgbClr val="00007F"/>
                </a:solidFill>
                <a:latin typeface="Arial"/>
                <a:cs typeface="Arial"/>
              </a:rPr>
              <a:t>Linguagem</a:t>
            </a:r>
            <a:r>
              <a:rPr sz="4000" b="1" spc="-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00007F"/>
                </a:solidFill>
                <a:latin typeface="Arial"/>
                <a:cs typeface="Arial"/>
              </a:rPr>
              <a:t>C++</a:t>
            </a:r>
            <a:endParaRPr sz="4000" dirty="0">
              <a:latin typeface="Arial"/>
              <a:cs typeface="Arial"/>
            </a:endParaRPr>
          </a:p>
          <a:p>
            <a:pPr algn="ctr">
              <a:lnSpc>
                <a:spcPts val="3250"/>
              </a:lnSpc>
            </a:pPr>
            <a:r>
              <a:rPr lang="pt-BR" sz="2800" b="1" i="1" spc="-5" dirty="0">
                <a:solidFill>
                  <a:srgbClr val="00007F"/>
                </a:solidFill>
                <a:latin typeface="Arial"/>
                <a:cs typeface="Arial"/>
              </a:rPr>
              <a:t>Acoplamento e Coesão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 dirty="0">
              <a:latin typeface="Arial"/>
              <a:cs typeface="Arial"/>
            </a:endParaRPr>
          </a:p>
          <a:p>
            <a:pPr marL="175895" marR="245110" algn="ctr">
              <a:lnSpc>
                <a:spcPts val="3590"/>
              </a:lnSpc>
              <a:spcBef>
                <a:spcPts val="1785"/>
              </a:spcBef>
            </a:pPr>
            <a:r>
              <a:rPr sz="3200" spc="-5" dirty="0">
                <a:latin typeface="Arial"/>
                <a:cs typeface="Arial"/>
              </a:rPr>
              <a:t>Prof.: </a:t>
            </a:r>
            <a:r>
              <a:rPr lang="pt-BR" sz="3200" dirty="0">
                <a:latin typeface="Arial"/>
                <a:cs typeface="Arial"/>
              </a:rPr>
              <a:t>Eric de Paula Ferreira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50900" y="125730"/>
            <a:ext cx="89090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b="1" spc="20" dirty="0">
                <a:latin typeface="Verdana"/>
                <a:cs typeface="Verdana"/>
              </a:rPr>
              <a:t>Programação Orientada a Objetos</a:t>
            </a:r>
            <a:endParaRPr b="1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060000">
            <a:off x="9290524" y="7156011"/>
            <a:ext cx="225231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dirty="0">
                <a:latin typeface="Arial Narrow"/>
                <a:cs typeface="Arial Narrow"/>
              </a:rPr>
              <a:t>3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440529"/>
            <a:ext cx="2897529" cy="3106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2349501" y="48259"/>
            <a:ext cx="1257300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9125" algn="l">
              <a:lnSpc>
                <a:spcPct val="100000"/>
              </a:lnSpc>
              <a:spcBef>
                <a:spcPts val="100"/>
              </a:spcBef>
            </a:pPr>
            <a:r>
              <a:rPr lang="pt-BR" spc="340" dirty="0"/>
              <a:t>Alto acoplamento e baixa coesão</a:t>
            </a:r>
            <a:endParaRPr spc="-40" dirty="0"/>
          </a:p>
        </p:txBody>
      </p:sp>
      <p:sp>
        <p:nvSpPr>
          <p:cNvPr id="5" name="object 5"/>
          <p:cNvSpPr txBox="1"/>
          <p:nvPr/>
        </p:nvSpPr>
        <p:spPr>
          <a:xfrm>
            <a:off x="326390" y="1033779"/>
            <a:ext cx="9516110" cy="6514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3254"/>
              </a:lnSpc>
              <a:spcBef>
                <a:spcPts val="2610"/>
              </a:spcBef>
              <a:buSzPct val="75000"/>
              <a:tabLst>
                <a:tab pos="374650" algn="l"/>
              </a:tabLst>
            </a:pPr>
            <a:r>
              <a:rPr lang="pt-BR" sz="2800" b="0" i="0" dirty="0">
                <a:solidFill>
                  <a:srgbClr val="222222"/>
                </a:solidFill>
                <a:effectLst/>
                <a:latin typeface="Roboto"/>
              </a:rPr>
              <a:t>E o efeito da causa “</a:t>
            </a:r>
            <a:r>
              <a:rPr lang="pt-BR" sz="2800" b="1" i="0" dirty="0">
                <a:solidFill>
                  <a:srgbClr val="222222"/>
                </a:solidFill>
                <a:effectLst/>
                <a:latin typeface="Roboto"/>
              </a:rPr>
              <a:t>Baixa Coesão</a:t>
            </a:r>
            <a:r>
              <a:rPr lang="pt-BR" sz="2800" b="0" i="0" dirty="0">
                <a:solidFill>
                  <a:srgbClr val="222222"/>
                </a:solidFill>
                <a:effectLst/>
                <a:latin typeface="Roboto"/>
              </a:rPr>
              <a:t>” nos componentes de um software é semelhante ao efeito gerado pela causa “</a:t>
            </a:r>
            <a:r>
              <a:rPr lang="pt-BR" sz="2800" b="1" i="0" dirty="0">
                <a:solidFill>
                  <a:srgbClr val="222222"/>
                </a:solidFill>
                <a:effectLst/>
                <a:latin typeface="Roboto"/>
              </a:rPr>
              <a:t>Forte Acoplamento</a:t>
            </a:r>
            <a:r>
              <a:rPr lang="pt-BR" sz="2800" b="0" i="0" dirty="0">
                <a:solidFill>
                  <a:srgbClr val="222222"/>
                </a:solidFill>
                <a:effectLst/>
                <a:latin typeface="Roboto"/>
              </a:rPr>
              <a:t>”, onde podemos destacar:</a:t>
            </a:r>
          </a:p>
          <a:p>
            <a:pPr marL="374650" indent="-323850">
              <a:lnSpc>
                <a:spcPts val="3254"/>
              </a:lnSpc>
              <a:spcBef>
                <a:spcPts val="2610"/>
              </a:spcBef>
              <a:buSzPct val="75000"/>
              <a:buFont typeface="Century Gothic"/>
              <a:buChar char="■"/>
              <a:tabLst>
                <a:tab pos="374650" algn="l"/>
              </a:tabLst>
            </a:pPr>
            <a:r>
              <a:rPr lang="pt-BR" sz="2800" b="0" i="0" dirty="0">
                <a:solidFill>
                  <a:srgbClr val="222222"/>
                </a:solidFill>
                <a:effectLst/>
                <a:latin typeface="Roboto"/>
              </a:rPr>
              <a:t>Dificuldades para dar manutenção no software – o grau desta dificuldade será proporcional à medida de Acoplamento e Coesão.</a:t>
            </a:r>
          </a:p>
          <a:p>
            <a:pPr marL="374650" indent="-323850">
              <a:lnSpc>
                <a:spcPts val="3254"/>
              </a:lnSpc>
              <a:spcBef>
                <a:spcPts val="2610"/>
              </a:spcBef>
              <a:buSzPct val="75000"/>
              <a:buFont typeface="Century Gothic"/>
              <a:buChar char="■"/>
              <a:tabLst>
                <a:tab pos="374650" algn="l"/>
              </a:tabLst>
            </a:pPr>
            <a:r>
              <a:rPr lang="pt-BR" sz="2800" b="0" i="0" dirty="0">
                <a:solidFill>
                  <a:srgbClr val="222222"/>
                </a:solidFill>
                <a:effectLst/>
                <a:latin typeface="Roboto"/>
              </a:rPr>
              <a:t>Dificuldade de reuso de componentes – reuso não combina com responsabilidades misturadas, com falta de unidade.</a:t>
            </a:r>
            <a:endParaRPr lang="pt-BR" sz="2800" dirty="0">
              <a:solidFill>
                <a:srgbClr val="222222"/>
              </a:solidFill>
              <a:latin typeface="Roboto"/>
            </a:endParaRPr>
          </a:p>
          <a:p>
            <a:pPr marL="374650" indent="-323850">
              <a:lnSpc>
                <a:spcPts val="3254"/>
              </a:lnSpc>
              <a:spcBef>
                <a:spcPts val="2610"/>
              </a:spcBef>
              <a:buSzPct val="75000"/>
              <a:buFont typeface="Century Gothic"/>
              <a:buChar char="■"/>
              <a:tabLst>
                <a:tab pos="374650" algn="l"/>
              </a:tabLst>
            </a:pPr>
            <a:r>
              <a:rPr lang="pt-BR" sz="2800" b="0" i="0" dirty="0">
                <a:solidFill>
                  <a:srgbClr val="222222"/>
                </a:solidFill>
                <a:effectLst/>
                <a:latin typeface="Roboto"/>
              </a:rPr>
              <a:t>Dificuldades de interpretação clara dos modelos utilizados no projeto – gerando baixa performance na equipe devido ao custo adicional para entender o sistema.</a:t>
            </a:r>
          </a:p>
        </p:txBody>
      </p:sp>
    </p:spTree>
    <p:extLst>
      <p:ext uri="{BB962C8B-B14F-4D97-AF65-F5344CB8AC3E}">
        <p14:creationId xmlns:p14="http://schemas.microsoft.com/office/powerpoint/2010/main" val="187116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4440529"/>
            <a:ext cx="2897529" cy="3106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36130" y="139700"/>
            <a:ext cx="2486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Introdução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081" y="948363"/>
            <a:ext cx="9344219" cy="64684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3B3B3B"/>
              </a:buClr>
            </a:pPr>
            <a:r>
              <a:rPr lang="pt-BR" sz="28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Em um Castelo de Cartas, ao tirar uma carta da estrutura, a probabilidade de estragos no castelo é alta. Se a carta estiver na base (parte inferior) do castelo, é quase certo que o castelo irá desmoronar.</a:t>
            </a: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3B3B3B"/>
              </a:buClr>
            </a:pPr>
            <a:endParaRPr lang="pt-BR" sz="2800" dirty="0">
              <a:solidFill>
                <a:srgbClr val="171717"/>
              </a:solidFill>
              <a:latin typeface="Segoe UI" panose="020B0502040204020203" pitchFamily="34" charset="0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3B3B3B"/>
              </a:buClr>
            </a:pPr>
            <a:r>
              <a:rPr lang="pt-BR" sz="2800" dirty="0">
                <a:solidFill>
                  <a:srgbClr val="171717"/>
                </a:solidFill>
                <a:latin typeface="Segoe UI" panose="020B0502040204020203" pitchFamily="34" charset="0"/>
                <a:cs typeface="Arial"/>
              </a:rPr>
              <a:t>E nos sistemas, não é muito diferente. Todo profissional da área já passou por algum sistema onde se corrige um bug e aparecem outros vinte; exclui-se uma funcionalidade e outras várias param de funcionar ou apresentam defeitos etc.</a:t>
            </a: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3B3B3B"/>
              </a:buClr>
            </a:pPr>
            <a:endParaRPr lang="pt-BR" sz="2800" dirty="0">
              <a:solidFill>
                <a:srgbClr val="171717"/>
              </a:solidFill>
              <a:latin typeface="Segoe UI" panose="020B0502040204020203" pitchFamily="34" charset="0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3B3B3B"/>
              </a:buClr>
            </a:pPr>
            <a:r>
              <a:rPr lang="pt-BR" sz="2800" b="1" i="0" dirty="0">
                <a:solidFill>
                  <a:srgbClr val="222222"/>
                </a:solidFill>
                <a:effectLst/>
                <a:latin typeface="Roboto"/>
              </a:rPr>
              <a:t>Acoplamento e Coesão</a:t>
            </a:r>
            <a:r>
              <a:rPr lang="pt-BR" sz="2800" b="0" i="0" dirty="0">
                <a:solidFill>
                  <a:srgbClr val="222222"/>
                </a:solidFill>
                <a:effectLst/>
                <a:latin typeface="Roboto"/>
              </a:rPr>
              <a:t> talvez sejam as características mais importantes de qualquer sistemas orientados à objetos.</a:t>
            </a:r>
            <a:endParaRPr lang="pt-BR" sz="2800" dirty="0">
              <a:solidFill>
                <a:srgbClr val="171717"/>
              </a:solidFill>
              <a:latin typeface="Segoe UI" panose="020B0502040204020203" pitchFamily="34" charset="0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3B3B3B"/>
              </a:buClr>
            </a:pPr>
            <a:endParaRPr lang="pt-BR" sz="2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4440529"/>
            <a:ext cx="2897529" cy="3106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9125" algn="ctr">
              <a:lnSpc>
                <a:spcPct val="100000"/>
              </a:lnSpc>
              <a:spcBef>
                <a:spcPts val="100"/>
              </a:spcBef>
            </a:pPr>
            <a:r>
              <a:rPr lang="pt-BR" spc="125" dirty="0"/>
              <a:t>O que é Acoplamento?</a:t>
            </a:r>
            <a:endParaRPr spc="-40" dirty="0"/>
          </a:p>
        </p:txBody>
      </p:sp>
      <p:sp>
        <p:nvSpPr>
          <p:cNvPr id="5" name="object 5"/>
          <p:cNvSpPr txBox="1"/>
          <p:nvPr/>
        </p:nvSpPr>
        <p:spPr>
          <a:xfrm>
            <a:off x="326389" y="1033779"/>
            <a:ext cx="9373869" cy="64248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0" indent="-323850">
              <a:lnSpc>
                <a:spcPts val="3254"/>
              </a:lnSpc>
              <a:spcBef>
                <a:spcPts val="2610"/>
              </a:spcBef>
              <a:buSzPct val="75000"/>
              <a:buFont typeface="Century Gothic"/>
              <a:buChar char="■"/>
              <a:tabLst>
                <a:tab pos="374650" algn="l"/>
              </a:tabLst>
            </a:pPr>
            <a:r>
              <a:rPr lang="pt-BR" sz="2800" spc="-10" dirty="0">
                <a:latin typeface="Arial"/>
                <a:cs typeface="Arial"/>
              </a:rPr>
              <a:t>Quando falamos de acoplar uma coisa em outra coisa, estamos falando de conectar estas duas coisas.</a:t>
            </a:r>
          </a:p>
          <a:p>
            <a:pPr marL="374650" indent="-323850">
              <a:lnSpc>
                <a:spcPts val="3254"/>
              </a:lnSpc>
              <a:spcBef>
                <a:spcPts val="2610"/>
              </a:spcBef>
              <a:buSzPct val="75000"/>
              <a:buFont typeface="Century Gothic"/>
              <a:buChar char="■"/>
              <a:tabLst>
                <a:tab pos="374650" algn="l"/>
              </a:tabLst>
            </a:pPr>
            <a:r>
              <a:rPr lang="pt-BR" sz="2800" b="0" i="0" dirty="0">
                <a:solidFill>
                  <a:srgbClr val="222222"/>
                </a:solidFill>
                <a:effectLst/>
                <a:latin typeface="Roboto"/>
              </a:rPr>
              <a:t>Quando falamos, por exemplo, de relacionamento entre Classes, Tabelas, Domínios, </a:t>
            </a:r>
            <a:r>
              <a:rPr lang="pt-BR" sz="2800" b="0" i="0" dirty="0" err="1">
                <a:solidFill>
                  <a:srgbClr val="222222"/>
                </a:solidFill>
                <a:effectLst/>
                <a:latin typeface="Roboto"/>
              </a:rPr>
              <a:t>Sub-Sistemas</a:t>
            </a:r>
            <a:r>
              <a:rPr lang="pt-BR" sz="2800" b="0" i="0" dirty="0">
                <a:solidFill>
                  <a:srgbClr val="222222"/>
                </a:solidFill>
                <a:effectLst/>
                <a:latin typeface="Roboto"/>
              </a:rPr>
              <a:t>, Casos de Uso etc. estamos falando de acoplamento.</a:t>
            </a:r>
          </a:p>
          <a:p>
            <a:pPr marL="374650" indent="-323850">
              <a:lnSpc>
                <a:spcPts val="3254"/>
              </a:lnSpc>
              <a:spcBef>
                <a:spcPts val="2610"/>
              </a:spcBef>
              <a:buSzPct val="75000"/>
              <a:buFont typeface="Century Gothic"/>
              <a:buChar char="■"/>
              <a:tabLst>
                <a:tab pos="374650" algn="l"/>
              </a:tabLst>
            </a:pPr>
            <a:r>
              <a:rPr lang="pt-BR" sz="2800" b="0" i="0" dirty="0">
                <a:solidFill>
                  <a:srgbClr val="222222"/>
                </a:solidFill>
                <a:effectLst/>
                <a:latin typeface="Roboto"/>
              </a:rPr>
              <a:t>Podemos afirmar que no contexto de um software </a:t>
            </a:r>
            <a:r>
              <a:rPr lang="pt-BR" sz="2800" b="1" i="0" dirty="0">
                <a:solidFill>
                  <a:srgbClr val="222222"/>
                </a:solidFill>
                <a:effectLst/>
                <a:latin typeface="Roboto"/>
              </a:rPr>
              <a:t>qualquer relacionamento gera acoplamento</a:t>
            </a:r>
            <a:r>
              <a:rPr lang="pt-BR" sz="2800" b="0" i="0" dirty="0">
                <a:solidFill>
                  <a:srgbClr val="222222"/>
                </a:solidFill>
                <a:effectLst/>
                <a:latin typeface="Roboto"/>
              </a:rPr>
              <a:t>.</a:t>
            </a:r>
            <a:endParaRPr lang="pt-BR" sz="2800" dirty="0">
              <a:solidFill>
                <a:srgbClr val="222222"/>
              </a:solidFill>
              <a:latin typeface="Roboto"/>
            </a:endParaRPr>
          </a:p>
          <a:p>
            <a:pPr marL="374650" indent="-323850">
              <a:lnSpc>
                <a:spcPts val="3254"/>
              </a:lnSpc>
              <a:spcBef>
                <a:spcPts val="2610"/>
              </a:spcBef>
              <a:buSzPct val="75000"/>
              <a:buFont typeface="Century Gothic"/>
              <a:buChar char="■"/>
              <a:tabLst>
                <a:tab pos="374650" algn="l"/>
              </a:tabLst>
            </a:pPr>
            <a:r>
              <a:rPr lang="pt-BR" sz="2800" b="0" i="0" dirty="0">
                <a:solidFill>
                  <a:srgbClr val="222222"/>
                </a:solidFill>
                <a:effectLst/>
                <a:latin typeface="Roboto"/>
              </a:rPr>
              <a:t>Entendemos então que o acoplamento é algo determinístico ao processo de produção de software, ou seja, fatalmente estará presente neste tipo de atividade e em suas entregas.</a:t>
            </a:r>
          </a:p>
          <a:p>
            <a:pPr marL="374650" indent="-323850">
              <a:lnSpc>
                <a:spcPts val="3254"/>
              </a:lnSpc>
              <a:spcBef>
                <a:spcPts val="2610"/>
              </a:spcBef>
              <a:buSzPct val="75000"/>
              <a:buFont typeface="Century Gothic"/>
              <a:buChar char="■"/>
              <a:tabLst>
                <a:tab pos="374650" algn="l"/>
              </a:tabLst>
            </a:pPr>
            <a:endParaRPr lang="pt-BR" sz="2800" spc="-1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4440529"/>
            <a:ext cx="2897529" cy="3106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9125" algn="ctr">
              <a:lnSpc>
                <a:spcPct val="100000"/>
              </a:lnSpc>
              <a:spcBef>
                <a:spcPts val="100"/>
              </a:spcBef>
            </a:pPr>
            <a:r>
              <a:rPr lang="pt-BR" spc="125" dirty="0"/>
              <a:t>Níveis de Acoplamento</a:t>
            </a:r>
            <a:endParaRPr spc="-40" dirty="0"/>
          </a:p>
        </p:txBody>
      </p:sp>
      <p:sp>
        <p:nvSpPr>
          <p:cNvPr id="5" name="object 5"/>
          <p:cNvSpPr txBox="1"/>
          <p:nvPr/>
        </p:nvSpPr>
        <p:spPr>
          <a:xfrm>
            <a:off x="326390" y="1033779"/>
            <a:ext cx="9516110" cy="6181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0" indent="-323850">
              <a:lnSpc>
                <a:spcPts val="3254"/>
              </a:lnSpc>
              <a:spcBef>
                <a:spcPts val="2610"/>
              </a:spcBef>
              <a:buSzPct val="75000"/>
              <a:buFont typeface="Century Gothic"/>
              <a:buChar char="■"/>
              <a:tabLst>
                <a:tab pos="374650" algn="l"/>
              </a:tabLst>
            </a:pPr>
            <a:r>
              <a:rPr lang="pt-BR" sz="2800" b="0" i="0" dirty="0">
                <a:solidFill>
                  <a:srgbClr val="222222"/>
                </a:solidFill>
                <a:effectLst/>
                <a:latin typeface="Roboto"/>
              </a:rPr>
              <a:t>Para viabilizar essa mensuração utilizamos duas formas de classificar o nível de acoplamento: </a:t>
            </a:r>
            <a:r>
              <a:rPr lang="pt-BR" sz="2800" b="1" i="0" dirty="0">
                <a:solidFill>
                  <a:srgbClr val="222222"/>
                </a:solidFill>
                <a:effectLst/>
                <a:latin typeface="Roboto"/>
              </a:rPr>
              <a:t>Forte Acoplamento e Fraco Acoplamento</a:t>
            </a:r>
            <a:r>
              <a:rPr lang="pt-BR" sz="2800" b="0" i="0" dirty="0">
                <a:solidFill>
                  <a:srgbClr val="222222"/>
                </a:solidFill>
                <a:effectLst/>
                <a:latin typeface="Roboto"/>
              </a:rPr>
              <a:t>.</a:t>
            </a:r>
            <a:endParaRPr lang="pt-BR" sz="2800" b="0" i="0" spc="-10" dirty="0">
              <a:solidFill>
                <a:srgbClr val="222222"/>
              </a:solidFill>
              <a:effectLst/>
              <a:latin typeface="Arial"/>
              <a:cs typeface="Arial"/>
            </a:endParaRPr>
          </a:p>
          <a:p>
            <a:pPr marL="374650" indent="-323850">
              <a:lnSpc>
                <a:spcPts val="3254"/>
              </a:lnSpc>
              <a:spcBef>
                <a:spcPts val="2610"/>
              </a:spcBef>
              <a:buSzPct val="75000"/>
              <a:buFont typeface="Century Gothic"/>
              <a:buChar char="■"/>
              <a:tabLst>
                <a:tab pos="374650" algn="l"/>
              </a:tabLst>
            </a:pPr>
            <a:r>
              <a:rPr lang="pt-BR" sz="2800" b="0" i="0" dirty="0">
                <a:solidFill>
                  <a:srgbClr val="222222"/>
                </a:solidFill>
                <a:effectLst/>
                <a:latin typeface="Roboto"/>
              </a:rPr>
              <a:t>Quando um sistema possui entre seus componentes uma relação de </a:t>
            </a:r>
            <a:r>
              <a:rPr lang="pt-BR" sz="2800" b="1" i="0" dirty="0">
                <a:solidFill>
                  <a:srgbClr val="222222"/>
                </a:solidFill>
                <a:effectLst/>
                <a:latin typeface="Roboto"/>
              </a:rPr>
              <a:t>interdependência fraca</a:t>
            </a:r>
            <a:r>
              <a:rPr lang="pt-BR" sz="2800" b="0" i="0" dirty="0">
                <a:solidFill>
                  <a:srgbClr val="222222"/>
                </a:solidFill>
                <a:effectLst/>
                <a:latin typeface="Roboto"/>
              </a:rPr>
              <a:t>, significa que a </a:t>
            </a:r>
            <a:r>
              <a:rPr lang="pt-BR" sz="2800" b="1" i="0" dirty="0">
                <a:solidFill>
                  <a:srgbClr val="222222"/>
                </a:solidFill>
                <a:effectLst/>
                <a:latin typeface="Roboto"/>
              </a:rPr>
              <a:t>dependência entre seus componentes</a:t>
            </a:r>
            <a:r>
              <a:rPr lang="pt-BR" sz="2800" b="0" i="0" dirty="0">
                <a:solidFill>
                  <a:srgbClr val="222222"/>
                </a:solidFill>
                <a:effectLst/>
                <a:latin typeface="Roboto"/>
              </a:rPr>
              <a:t> é baixa, ou seja, estão acoplados, </a:t>
            </a:r>
            <a:r>
              <a:rPr lang="pt-BR" sz="2800" b="1" i="0" dirty="0">
                <a:solidFill>
                  <a:srgbClr val="222222"/>
                </a:solidFill>
                <a:effectLst/>
                <a:latin typeface="Roboto"/>
              </a:rPr>
              <a:t>mas fracamente acoplados</a:t>
            </a:r>
            <a:r>
              <a:rPr lang="pt-BR" sz="2800" b="0" i="0" dirty="0">
                <a:solidFill>
                  <a:srgbClr val="222222"/>
                </a:solidFill>
                <a:effectLst/>
                <a:latin typeface="Roboto"/>
              </a:rPr>
              <a:t>. Isso chamamos de </a:t>
            </a:r>
            <a:r>
              <a:rPr lang="pt-BR" sz="2800" b="1" i="0" u="sng" dirty="0">
                <a:solidFill>
                  <a:srgbClr val="222222"/>
                </a:solidFill>
                <a:effectLst/>
                <a:latin typeface="Roboto"/>
              </a:rPr>
              <a:t>Fraco</a:t>
            </a:r>
            <a:r>
              <a:rPr lang="pt-BR" sz="2800" b="1" i="0" dirty="0">
                <a:solidFill>
                  <a:srgbClr val="222222"/>
                </a:solidFill>
                <a:effectLst/>
                <a:latin typeface="Roboto"/>
              </a:rPr>
              <a:t> Acoplamento</a:t>
            </a:r>
            <a:r>
              <a:rPr lang="pt-BR" sz="2800" b="0" i="0" dirty="0">
                <a:solidFill>
                  <a:srgbClr val="222222"/>
                </a:solidFill>
                <a:effectLst/>
                <a:latin typeface="Roboto"/>
              </a:rPr>
              <a:t>.</a:t>
            </a:r>
            <a:endParaRPr lang="pt-BR" sz="2800" spc="-10" dirty="0">
              <a:solidFill>
                <a:srgbClr val="222222"/>
              </a:solidFill>
              <a:latin typeface="Arial"/>
              <a:cs typeface="Arial"/>
            </a:endParaRPr>
          </a:p>
          <a:p>
            <a:pPr marL="374650" indent="-323850">
              <a:lnSpc>
                <a:spcPts val="3254"/>
              </a:lnSpc>
              <a:spcBef>
                <a:spcPts val="2610"/>
              </a:spcBef>
              <a:buSzPct val="75000"/>
              <a:buFont typeface="Century Gothic"/>
              <a:buChar char="■"/>
              <a:tabLst>
                <a:tab pos="374650" algn="l"/>
              </a:tabLst>
            </a:pPr>
            <a:r>
              <a:rPr lang="pt-BR" sz="2800" b="0" i="0" dirty="0">
                <a:solidFill>
                  <a:srgbClr val="222222"/>
                </a:solidFill>
                <a:effectLst/>
                <a:latin typeface="Roboto"/>
              </a:rPr>
              <a:t>Quando um sistema possui entre seus componentes uma relação de </a:t>
            </a:r>
            <a:r>
              <a:rPr lang="pt-BR" sz="2800" b="1" i="0" dirty="0">
                <a:solidFill>
                  <a:srgbClr val="222222"/>
                </a:solidFill>
                <a:effectLst/>
                <a:latin typeface="Roboto"/>
              </a:rPr>
              <a:t>interdependência forte</a:t>
            </a:r>
            <a:r>
              <a:rPr lang="pt-BR" sz="2800" b="0" i="0" dirty="0">
                <a:solidFill>
                  <a:srgbClr val="222222"/>
                </a:solidFill>
                <a:effectLst/>
                <a:latin typeface="Roboto"/>
              </a:rPr>
              <a:t>, significa que a </a:t>
            </a:r>
            <a:r>
              <a:rPr lang="pt-BR" sz="2800" b="1" i="0" dirty="0">
                <a:solidFill>
                  <a:srgbClr val="222222"/>
                </a:solidFill>
                <a:effectLst/>
                <a:latin typeface="Roboto"/>
              </a:rPr>
              <a:t>dependência entre seus componentes</a:t>
            </a:r>
            <a:r>
              <a:rPr lang="pt-BR" sz="2800" b="0" i="0" dirty="0">
                <a:solidFill>
                  <a:srgbClr val="222222"/>
                </a:solidFill>
                <a:effectLst/>
                <a:latin typeface="Roboto"/>
              </a:rPr>
              <a:t> é alta, ou seja, estão acoplados, </a:t>
            </a:r>
            <a:r>
              <a:rPr lang="pt-BR" sz="2800" b="1" i="0" dirty="0">
                <a:solidFill>
                  <a:srgbClr val="222222"/>
                </a:solidFill>
                <a:effectLst/>
                <a:latin typeface="Roboto"/>
              </a:rPr>
              <a:t>mas fortemente acoplados</a:t>
            </a:r>
            <a:r>
              <a:rPr lang="pt-BR" sz="2800" b="0" i="0" dirty="0">
                <a:solidFill>
                  <a:srgbClr val="222222"/>
                </a:solidFill>
                <a:effectLst/>
                <a:latin typeface="Roboto"/>
              </a:rPr>
              <a:t>. Isso chamamos de </a:t>
            </a:r>
            <a:r>
              <a:rPr lang="pt-BR" sz="2800" b="1" i="0" u="sng" dirty="0">
                <a:solidFill>
                  <a:srgbClr val="222222"/>
                </a:solidFill>
                <a:effectLst/>
                <a:latin typeface="Roboto"/>
              </a:rPr>
              <a:t>Forte </a:t>
            </a:r>
            <a:r>
              <a:rPr lang="pt-BR" sz="2800" b="1" i="0" dirty="0">
                <a:solidFill>
                  <a:srgbClr val="222222"/>
                </a:solidFill>
                <a:effectLst/>
                <a:latin typeface="Roboto"/>
              </a:rPr>
              <a:t>Acoplamento</a:t>
            </a:r>
            <a:r>
              <a:rPr lang="pt-BR" sz="2800" b="0" i="0" dirty="0">
                <a:solidFill>
                  <a:srgbClr val="222222"/>
                </a:solidFill>
                <a:effectLst/>
                <a:latin typeface="Roboto"/>
              </a:rPr>
              <a:t>.</a:t>
            </a:r>
            <a:endParaRPr lang="pt-BR" sz="2800" b="0" i="0" spc="-10" dirty="0">
              <a:solidFill>
                <a:srgbClr val="222222"/>
              </a:solidFill>
              <a:effectLst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213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060000">
            <a:off x="9290524" y="7156011"/>
            <a:ext cx="225231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dirty="0">
                <a:latin typeface="Arial Narrow"/>
                <a:cs typeface="Arial Narrow"/>
              </a:rPr>
              <a:t>3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440529"/>
            <a:ext cx="2897529" cy="3106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9125" algn="ctr">
              <a:lnSpc>
                <a:spcPct val="100000"/>
              </a:lnSpc>
              <a:spcBef>
                <a:spcPts val="100"/>
              </a:spcBef>
            </a:pPr>
            <a:r>
              <a:rPr lang="pt-BR" spc="340" dirty="0"/>
              <a:t>Qual a melhor opção?</a:t>
            </a:r>
            <a:endParaRPr spc="-40" dirty="0"/>
          </a:p>
        </p:txBody>
      </p:sp>
      <p:sp>
        <p:nvSpPr>
          <p:cNvPr id="5" name="object 5"/>
          <p:cNvSpPr txBox="1"/>
          <p:nvPr/>
        </p:nvSpPr>
        <p:spPr>
          <a:xfrm>
            <a:off x="326390" y="1033779"/>
            <a:ext cx="9516110" cy="57579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0" indent="-323850">
              <a:lnSpc>
                <a:spcPts val="3254"/>
              </a:lnSpc>
              <a:spcBef>
                <a:spcPts val="2610"/>
              </a:spcBef>
              <a:buSzPct val="75000"/>
              <a:buFont typeface="Century Gothic"/>
              <a:buChar char="■"/>
              <a:tabLst>
                <a:tab pos="374650" algn="l"/>
              </a:tabLst>
            </a:pPr>
            <a:r>
              <a:rPr lang="pt-BR" sz="2800" dirty="0">
                <a:solidFill>
                  <a:srgbClr val="222222"/>
                </a:solidFill>
                <a:latin typeface="Roboto"/>
              </a:rPr>
              <a:t>S</a:t>
            </a:r>
            <a:r>
              <a:rPr lang="pt-BR" sz="2800" b="0" i="0" dirty="0">
                <a:solidFill>
                  <a:srgbClr val="222222"/>
                </a:solidFill>
                <a:effectLst/>
                <a:latin typeface="Roboto"/>
              </a:rPr>
              <a:t>oftware é algo que demanda manutenção constante, pois é um “organismo vivo”, só “morre” quando é descontinuado. E dificilmente sistemas são descontinuados.</a:t>
            </a:r>
          </a:p>
          <a:p>
            <a:pPr marL="374650" indent="-323850">
              <a:lnSpc>
                <a:spcPts val="3254"/>
              </a:lnSpc>
              <a:spcBef>
                <a:spcPts val="2610"/>
              </a:spcBef>
              <a:buSzPct val="75000"/>
              <a:buFont typeface="Century Gothic"/>
              <a:buChar char="■"/>
              <a:tabLst>
                <a:tab pos="374650" algn="l"/>
              </a:tabLst>
            </a:pPr>
            <a:r>
              <a:rPr lang="pt-BR" sz="2800" b="0" i="0" dirty="0">
                <a:solidFill>
                  <a:srgbClr val="222222"/>
                </a:solidFill>
                <a:effectLst/>
                <a:latin typeface="Roboto"/>
              </a:rPr>
              <a:t>Pensemos no castelo de cartas que citamos no início do post. Dar manutenção nele, tirar uma carta e colocar outra, ou ajustar o posicionamento de uma carta, é tarefa simples? Não, sem dúvida</a:t>
            </a:r>
            <a:r>
              <a:rPr lang="pt-BR" sz="2800" dirty="0">
                <a:solidFill>
                  <a:srgbClr val="222222"/>
                </a:solidFill>
                <a:latin typeface="Roboto"/>
              </a:rPr>
              <a:t>!</a:t>
            </a:r>
          </a:p>
          <a:p>
            <a:pPr marL="374650" indent="-323850">
              <a:lnSpc>
                <a:spcPts val="3254"/>
              </a:lnSpc>
              <a:spcBef>
                <a:spcPts val="2610"/>
              </a:spcBef>
              <a:buSzPct val="75000"/>
              <a:buFont typeface="Century Gothic"/>
              <a:buChar char="■"/>
              <a:tabLst>
                <a:tab pos="374650" algn="l"/>
              </a:tabLst>
            </a:pPr>
            <a:r>
              <a:rPr lang="pt-BR" sz="2800" b="0" i="0" dirty="0">
                <a:solidFill>
                  <a:srgbClr val="222222"/>
                </a:solidFill>
                <a:effectLst/>
                <a:latin typeface="Roboto"/>
              </a:rPr>
              <a:t>O castelo de cartas possui uma estrutura com Forte Acoplamento, onde suas partes </a:t>
            </a:r>
            <a:r>
              <a:rPr lang="pt-BR" sz="2800" b="1" i="0" dirty="0">
                <a:solidFill>
                  <a:srgbClr val="222222"/>
                </a:solidFill>
                <a:effectLst/>
                <a:latin typeface="Roboto"/>
              </a:rPr>
              <a:t>possuem uma dependência muito alta umas com as outras</a:t>
            </a:r>
            <a:r>
              <a:rPr lang="pt-BR" sz="2800" b="0" i="0" dirty="0">
                <a:solidFill>
                  <a:srgbClr val="222222"/>
                </a:solidFill>
                <a:effectLst/>
                <a:latin typeface="Roboto"/>
              </a:rPr>
              <a:t>, e isso torna sua estrutura complicadíssima de ser alterada.</a:t>
            </a:r>
            <a:endParaRPr lang="pt-BR" sz="2800" b="0" i="0" spc="-10" dirty="0">
              <a:solidFill>
                <a:srgbClr val="222222"/>
              </a:solidFill>
              <a:effectLst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219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060000">
            <a:off x="9290524" y="7156011"/>
            <a:ext cx="225231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dirty="0">
                <a:latin typeface="Arial Narrow"/>
                <a:cs typeface="Arial Narrow"/>
              </a:rPr>
              <a:t>3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440529"/>
            <a:ext cx="2897529" cy="3106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9125" algn="ctr">
              <a:lnSpc>
                <a:spcPct val="100000"/>
              </a:lnSpc>
              <a:spcBef>
                <a:spcPts val="100"/>
              </a:spcBef>
            </a:pPr>
            <a:r>
              <a:rPr lang="pt-BR" spc="340" dirty="0"/>
              <a:t>Qual a melhor opção?</a:t>
            </a:r>
            <a:endParaRPr spc="-40" dirty="0"/>
          </a:p>
        </p:txBody>
      </p:sp>
      <p:sp>
        <p:nvSpPr>
          <p:cNvPr id="5" name="object 5"/>
          <p:cNvSpPr txBox="1"/>
          <p:nvPr/>
        </p:nvSpPr>
        <p:spPr>
          <a:xfrm>
            <a:off x="326390" y="1033779"/>
            <a:ext cx="9516110" cy="3731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0" indent="-323850">
              <a:lnSpc>
                <a:spcPts val="3254"/>
              </a:lnSpc>
              <a:spcBef>
                <a:spcPts val="2610"/>
              </a:spcBef>
              <a:buSzPct val="75000"/>
              <a:buFont typeface="Century Gothic"/>
              <a:buChar char="■"/>
              <a:tabLst>
                <a:tab pos="374650" algn="l"/>
              </a:tabLst>
            </a:pPr>
            <a:r>
              <a:rPr lang="pt-BR" sz="2800" b="0" i="0" dirty="0">
                <a:solidFill>
                  <a:srgbClr val="222222"/>
                </a:solidFill>
                <a:effectLst/>
                <a:latin typeface="Roboto"/>
              </a:rPr>
              <a:t>O mesmo raciocínio se aplica a software. Um software com Forte Acoplamento torna-se um problema na hora de mantê-lo, </a:t>
            </a:r>
            <a:r>
              <a:rPr lang="pt-BR" sz="2800" b="1" i="0" dirty="0">
                <a:solidFill>
                  <a:srgbClr val="222222"/>
                </a:solidFill>
                <a:effectLst/>
                <a:latin typeface="Roboto"/>
              </a:rPr>
              <a:t>devido ao alto grau de interdependência entre seus componentes</a:t>
            </a:r>
            <a:r>
              <a:rPr lang="pt-BR" sz="2800" b="0" i="0" dirty="0">
                <a:solidFill>
                  <a:srgbClr val="222222"/>
                </a:solidFill>
                <a:effectLst/>
                <a:latin typeface="Roboto"/>
              </a:rPr>
              <a:t>.</a:t>
            </a:r>
          </a:p>
          <a:p>
            <a:pPr marL="374650" indent="-323850">
              <a:lnSpc>
                <a:spcPts val="3254"/>
              </a:lnSpc>
              <a:spcBef>
                <a:spcPts val="2610"/>
              </a:spcBef>
              <a:buSzPct val="75000"/>
              <a:buFont typeface="Century Gothic"/>
              <a:buChar char="■"/>
              <a:tabLst>
                <a:tab pos="374650" algn="l"/>
              </a:tabLst>
            </a:pPr>
            <a:r>
              <a:rPr lang="pt-BR" sz="2800" b="0" i="0" dirty="0">
                <a:solidFill>
                  <a:srgbClr val="222222"/>
                </a:solidFill>
                <a:effectLst/>
                <a:latin typeface="Roboto"/>
              </a:rPr>
              <a:t>Para evitar isso, devemos pensar software sempre com </a:t>
            </a:r>
            <a:r>
              <a:rPr lang="pt-BR" sz="2800" b="1" i="0" dirty="0">
                <a:solidFill>
                  <a:srgbClr val="222222"/>
                </a:solidFill>
                <a:effectLst/>
                <a:latin typeface="Roboto"/>
              </a:rPr>
              <a:t>Fraco Acoplamento</a:t>
            </a:r>
            <a:r>
              <a:rPr lang="pt-BR" sz="2800" b="0" i="0" dirty="0">
                <a:solidFill>
                  <a:srgbClr val="222222"/>
                </a:solidFill>
                <a:effectLst/>
                <a:latin typeface="Roboto"/>
              </a:rPr>
              <a:t>, focando num nível baixo de interdependência entre seus componentes, para que mantê-lo seja algo menos problemático de fazê-lo.</a:t>
            </a:r>
          </a:p>
        </p:txBody>
      </p:sp>
    </p:spTree>
    <p:extLst>
      <p:ext uri="{BB962C8B-B14F-4D97-AF65-F5344CB8AC3E}">
        <p14:creationId xmlns:p14="http://schemas.microsoft.com/office/powerpoint/2010/main" val="110121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060000">
            <a:off x="9290524" y="7156011"/>
            <a:ext cx="225231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dirty="0">
                <a:latin typeface="Arial Narrow"/>
                <a:cs typeface="Arial Narrow"/>
              </a:rPr>
              <a:t>3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440529"/>
            <a:ext cx="2897529" cy="3106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9125" algn="ctr">
              <a:lnSpc>
                <a:spcPct val="100000"/>
              </a:lnSpc>
              <a:spcBef>
                <a:spcPts val="100"/>
              </a:spcBef>
            </a:pPr>
            <a:r>
              <a:rPr lang="pt-BR" spc="125" dirty="0"/>
              <a:t>O que é Coesão?</a:t>
            </a:r>
            <a:endParaRPr spc="-40" dirty="0"/>
          </a:p>
        </p:txBody>
      </p:sp>
      <p:sp>
        <p:nvSpPr>
          <p:cNvPr id="5" name="object 5"/>
          <p:cNvSpPr txBox="1"/>
          <p:nvPr/>
        </p:nvSpPr>
        <p:spPr>
          <a:xfrm>
            <a:off x="326390" y="1033779"/>
            <a:ext cx="9516110" cy="5334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0" indent="-323850">
              <a:lnSpc>
                <a:spcPts val="3254"/>
              </a:lnSpc>
              <a:spcBef>
                <a:spcPts val="2610"/>
              </a:spcBef>
              <a:buSzPct val="75000"/>
              <a:buFont typeface="Century Gothic"/>
              <a:buChar char="■"/>
              <a:tabLst>
                <a:tab pos="374650" algn="l"/>
              </a:tabLst>
            </a:pPr>
            <a:r>
              <a:rPr lang="pt-BR" sz="2800" spc="-10" dirty="0">
                <a:latin typeface="Arial"/>
                <a:cs typeface="Arial"/>
              </a:rPr>
              <a:t>No contexto de um software podemos entender que Acoplamento é uma medida “</a:t>
            </a:r>
            <a:r>
              <a:rPr lang="pt-BR" sz="2800" spc="-10" dirty="0" err="1">
                <a:latin typeface="Arial"/>
                <a:cs typeface="Arial"/>
              </a:rPr>
              <a:t>inter</a:t>
            </a:r>
            <a:r>
              <a:rPr lang="pt-BR" sz="2800" spc="-10" dirty="0">
                <a:latin typeface="Arial"/>
                <a:cs typeface="Arial"/>
              </a:rPr>
              <a:t>” componentes, e Coesão é uma medida “</a:t>
            </a:r>
            <a:r>
              <a:rPr lang="pt-BR" sz="2800" spc="-10" dirty="0" err="1">
                <a:latin typeface="Arial"/>
                <a:cs typeface="Arial"/>
              </a:rPr>
              <a:t>intra</a:t>
            </a:r>
            <a:r>
              <a:rPr lang="pt-BR" sz="2800" spc="-10" dirty="0">
                <a:latin typeface="Arial"/>
                <a:cs typeface="Arial"/>
              </a:rPr>
              <a:t>” componentes.</a:t>
            </a:r>
          </a:p>
          <a:p>
            <a:pPr marL="374650" indent="-323850">
              <a:lnSpc>
                <a:spcPts val="3254"/>
              </a:lnSpc>
              <a:spcBef>
                <a:spcPts val="2610"/>
              </a:spcBef>
              <a:buSzPct val="75000"/>
              <a:buFont typeface="Century Gothic"/>
              <a:buChar char="■"/>
              <a:tabLst>
                <a:tab pos="374650" algn="l"/>
              </a:tabLst>
            </a:pPr>
            <a:r>
              <a:rPr lang="pt-BR" sz="2800" b="0" i="0" dirty="0">
                <a:solidFill>
                  <a:srgbClr val="222222"/>
                </a:solidFill>
                <a:effectLst/>
                <a:latin typeface="Roboto"/>
              </a:rPr>
              <a:t>Cada parte de um todo possui seu contexto único, seu escopo, suas responsabilidades. Na estrutura de um software, se cada um de seus componentes possuirá coesão é algo determinístico também. São partes de um todo, e cada parte possui uma função específica.</a:t>
            </a:r>
          </a:p>
          <a:p>
            <a:pPr marL="374650" indent="-323850">
              <a:lnSpc>
                <a:spcPts val="3254"/>
              </a:lnSpc>
              <a:spcBef>
                <a:spcPts val="2610"/>
              </a:spcBef>
              <a:buSzPct val="75000"/>
              <a:buFont typeface="Century Gothic"/>
              <a:buChar char="■"/>
              <a:tabLst>
                <a:tab pos="374650" algn="l"/>
              </a:tabLst>
            </a:pPr>
            <a:r>
              <a:rPr lang="pt-BR" sz="2800" b="0" i="0" dirty="0">
                <a:solidFill>
                  <a:srgbClr val="222222"/>
                </a:solidFill>
                <a:effectLst/>
                <a:latin typeface="Roboto"/>
              </a:rPr>
              <a:t>Seria viável jogar baralho (qualquer modalidade que seja) com cartas com mais de um naipe, ou mais de um número ou letra? </a:t>
            </a:r>
            <a:endParaRPr lang="pt-BR" sz="2800" spc="-1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151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060000">
            <a:off x="9290524" y="7156011"/>
            <a:ext cx="225231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dirty="0">
                <a:latin typeface="Arial Narrow"/>
                <a:cs typeface="Arial Narrow"/>
              </a:rPr>
              <a:t>3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440529"/>
            <a:ext cx="2897529" cy="3106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9125" algn="ctr">
              <a:lnSpc>
                <a:spcPct val="100000"/>
              </a:lnSpc>
              <a:spcBef>
                <a:spcPts val="100"/>
              </a:spcBef>
            </a:pPr>
            <a:r>
              <a:rPr lang="pt-BR" spc="125" dirty="0"/>
              <a:t>O que é Coesão?</a:t>
            </a:r>
            <a:endParaRPr spc="-40" dirty="0"/>
          </a:p>
        </p:txBody>
      </p:sp>
      <p:sp>
        <p:nvSpPr>
          <p:cNvPr id="5" name="object 5"/>
          <p:cNvSpPr txBox="1"/>
          <p:nvPr/>
        </p:nvSpPr>
        <p:spPr>
          <a:xfrm>
            <a:off x="326390" y="1033779"/>
            <a:ext cx="9516110" cy="3308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0" indent="-323850">
              <a:lnSpc>
                <a:spcPts val="3254"/>
              </a:lnSpc>
              <a:spcBef>
                <a:spcPts val="2610"/>
              </a:spcBef>
              <a:buSzPct val="75000"/>
              <a:buFont typeface="Century Gothic"/>
              <a:buChar char="■"/>
              <a:tabLst>
                <a:tab pos="374650" algn="l"/>
              </a:tabLst>
            </a:pPr>
            <a:r>
              <a:rPr lang="pt-BR" sz="2800" spc="-10" dirty="0">
                <a:latin typeface="Arial"/>
                <a:cs typeface="Arial"/>
              </a:rPr>
              <a:t>Uma carta de um baralho não pode possuir dois naipes, nem ter dois números, pois assim tem mais de uma responsabilidade, faria mais de uma coisa.</a:t>
            </a:r>
          </a:p>
          <a:p>
            <a:pPr marL="374650" indent="-323850">
              <a:lnSpc>
                <a:spcPts val="3254"/>
              </a:lnSpc>
              <a:spcBef>
                <a:spcPts val="2610"/>
              </a:spcBef>
              <a:buSzPct val="75000"/>
              <a:buFont typeface="Century Gothic"/>
              <a:buChar char="■"/>
              <a:tabLst>
                <a:tab pos="374650" algn="l"/>
              </a:tabLst>
            </a:pPr>
            <a:r>
              <a:rPr lang="pt-BR" sz="2800" spc="-10" dirty="0">
                <a:latin typeface="Arial"/>
                <a:cs typeface="Arial"/>
              </a:rPr>
              <a:t>Um componente de software sempre possui alguma Coesão, como falamos. Mas esta Coesão pode ser Alta ou Baixa (ou Fraca ou Forte, dependendo da literatura consultada). </a:t>
            </a:r>
          </a:p>
        </p:txBody>
      </p:sp>
    </p:spTree>
    <p:extLst>
      <p:ext uri="{BB962C8B-B14F-4D97-AF65-F5344CB8AC3E}">
        <p14:creationId xmlns:p14="http://schemas.microsoft.com/office/powerpoint/2010/main" val="419120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060000">
            <a:off x="9290524" y="7156011"/>
            <a:ext cx="225231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600" dirty="0">
                <a:latin typeface="Arial Narrow"/>
                <a:cs typeface="Arial Narrow"/>
              </a:rPr>
              <a:t>3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440529"/>
            <a:ext cx="2897529" cy="3106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9125" algn="ctr">
              <a:lnSpc>
                <a:spcPct val="100000"/>
              </a:lnSpc>
              <a:spcBef>
                <a:spcPts val="100"/>
              </a:spcBef>
            </a:pPr>
            <a:r>
              <a:rPr lang="pt-BR" spc="340" dirty="0"/>
              <a:t>Qual a melhor opção?</a:t>
            </a:r>
            <a:endParaRPr spc="-40" dirty="0"/>
          </a:p>
        </p:txBody>
      </p:sp>
      <p:sp>
        <p:nvSpPr>
          <p:cNvPr id="5" name="object 5"/>
          <p:cNvSpPr txBox="1"/>
          <p:nvPr/>
        </p:nvSpPr>
        <p:spPr>
          <a:xfrm>
            <a:off x="326390" y="1033779"/>
            <a:ext cx="9516110" cy="44884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0" indent="-323850">
              <a:lnSpc>
                <a:spcPts val="3254"/>
              </a:lnSpc>
              <a:spcBef>
                <a:spcPts val="2610"/>
              </a:spcBef>
              <a:buSzPct val="75000"/>
              <a:buFont typeface="Century Gothic"/>
              <a:buChar char="■"/>
              <a:tabLst>
                <a:tab pos="374650" algn="l"/>
              </a:tabLst>
            </a:pPr>
            <a:r>
              <a:rPr lang="pt-BR" sz="2800" dirty="0">
                <a:solidFill>
                  <a:srgbClr val="222222"/>
                </a:solidFill>
                <a:latin typeface="Roboto"/>
              </a:rPr>
              <a:t>Um componente com </a:t>
            </a:r>
            <a:r>
              <a:rPr lang="pt-BR" sz="2800" b="1" dirty="0">
                <a:solidFill>
                  <a:srgbClr val="222222"/>
                </a:solidFill>
                <a:latin typeface="Roboto"/>
              </a:rPr>
              <a:t>Alta Coesão </a:t>
            </a:r>
            <a:r>
              <a:rPr lang="pt-BR" sz="2800" dirty="0">
                <a:solidFill>
                  <a:srgbClr val="222222"/>
                </a:solidFill>
                <a:latin typeface="Roboto"/>
              </a:rPr>
              <a:t>é um componente que possui apenas uma única responsabilidade, que possui em seu conteúdo/suas funções, apenas aquilo que realmente deve fazer.</a:t>
            </a:r>
          </a:p>
          <a:p>
            <a:pPr marL="374650" indent="-323850">
              <a:lnSpc>
                <a:spcPts val="3254"/>
              </a:lnSpc>
              <a:spcBef>
                <a:spcPts val="2610"/>
              </a:spcBef>
              <a:buSzPct val="75000"/>
              <a:buFont typeface="Century Gothic"/>
              <a:buChar char="■"/>
              <a:tabLst>
                <a:tab pos="374650" algn="l"/>
              </a:tabLst>
            </a:pPr>
            <a:r>
              <a:rPr lang="pt-BR" sz="2800" b="0" i="0" dirty="0">
                <a:solidFill>
                  <a:srgbClr val="222222"/>
                </a:solidFill>
                <a:effectLst/>
                <a:latin typeface="Roboto"/>
              </a:rPr>
              <a:t>Já um componente com </a:t>
            </a:r>
            <a:r>
              <a:rPr lang="pt-BR" sz="2800" b="1" i="0" dirty="0">
                <a:solidFill>
                  <a:srgbClr val="222222"/>
                </a:solidFill>
                <a:effectLst/>
                <a:latin typeface="Roboto"/>
              </a:rPr>
              <a:t>Baixa Coesão</a:t>
            </a:r>
            <a:r>
              <a:rPr lang="pt-BR" sz="2800" b="0" i="0" dirty="0">
                <a:solidFill>
                  <a:srgbClr val="222222"/>
                </a:solidFill>
                <a:effectLst/>
                <a:latin typeface="Roboto"/>
              </a:rPr>
              <a:t> é o inverso disso. Possui responsabilidades além das suas, depende de outros componentes para realizar suas funções etc.</a:t>
            </a:r>
          </a:p>
          <a:p>
            <a:pPr marL="374650" indent="-323850">
              <a:lnSpc>
                <a:spcPts val="3254"/>
              </a:lnSpc>
              <a:spcBef>
                <a:spcPts val="2610"/>
              </a:spcBef>
              <a:buSzPct val="75000"/>
              <a:buFont typeface="Century Gothic"/>
              <a:buChar char="■"/>
              <a:tabLst>
                <a:tab pos="374650" algn="l"/>
              </a:tabLst>
            </a:pPr>
            <a:r>
              <a:rPr lang="pt-BR" sz="2800" b="0" i="0" dirty="0">
                <a:solidFill>
                  <a:srgbClr val="222222"/>
                </a:solidFill>
                <a:effectLst/>
                <a:latin typeface="Roboto"/>
              </a:rPr>
              <a:t>Quanto mais baixa for a coesão nos componentes de um software, mais problemático será mantê-lo.</a:t>
            </a:r>
          </a:p>
        </p:txBody>
      </p:sp>
    </p:spTree>
    <p:extLst>
      <p:ext uri="{BB962C8B-B14F-4D97-AF65-F5344CB8AC3E}">
        <p14:creationId xmlns:p14="http://schemas.microsoft.com/office/powerpoint/2010/main" val="379299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</TotalTime>
  <Words>844</Words>
  <Application>Microsoft Office PowerPoint</Application>
  <PresentationFormat>Personalizar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Arial</vt:lpstr>
      <vt:lpstr>Arial Narrow</vt:lpstr>
      <vt:lpstr>Calibri</vt:lpstr>
      <vt:lpstr>Century Gothic</vt:lpstr>
      <vt:lpstr>Roboto</vt:lpstr>
      <vt:lpstr>Segoe UI</vt:lpstr>
      <vt:lpstr>Verdana</vt:lpstr>
      <vt:lpstr>Office Theme</vt:lpstr>
      <vt:lpstr>Programação Orientada a Objetos</vt:lpstr>
      <vt:lpstr>Introdução</vt:lpstr>
      <vt:lpstr>O que é Acoplamento?</vt:lpstr>
      <vt:lpstr>Níveis de Acoplamento</vt:lpstr>
      <vt:lpstr>Qual a melhor opção?</vt:lpstr>
      <vt:lpstr>Qual a melhor opção?</vt:lpstr>
      <vt:lpstr>O que é Coesão?</vt:lpstr>
      <vt:lpstr>O que é Coesão?</vt:lpstr>
      <vt:lpstr>Qual a melhor opção?</vt:lpstr>
      <vt:lpstr>Alto acoplamento e baixa coesão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Bruno Gomes</dc:creator>
  <cp:lastModifiedBy>ERIC DE PAULA FERREIRA</cp:lastModifiedBy>
  <cp:revision>17</cp:revision>
  <dcterms:created xsi:type="dcterms:W3CDTF">2020-05-25T18:57:16Z</dcterms:created>
  <dcterms:modified xsi:type="dcterms:W3CDTF">2021-03-09T17:43:36Z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2013-01-09T00:00:00Z</vt:filetime>
  </property>
  <property fmtid="{D5CDD505-2E9C-101B-9397-08002B2CF9AE}" pid="3" name="Creator">
    <vt:lpwstr>Impress</vt:lpwstr>
  </property>
  <property fmtid="{D5CDD505-2E9C-101B-9397-08002B2CF9AE}" pid="4" name="LastSaved">
    <vt:filetime>2013-01-09T00:00:00Z</vt:filetime>
  </property>
</Properties>
</file>