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6" r:id="rId37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44" y="4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195198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729460"/>
            <a:ext cx="2215515" cy="1071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3874" y="3349288"/>
            <a:ext cx="77787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2483" y="3349288"/>
            <a:ext cx="6115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5702" y="3349288"/>
            <a:ext cx="31559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hyperlink" Target="http://support.novell.com/techcenter/articles/ana19970701.html" TargetMode="Externa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ada.perl.it/shootout/hello.html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slide" Target="slide1.xml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700CC48-EBE1-4337-B7CD-496EEBCDBABB}"/>
              </a:ext>
            </a:extLst>
          </p:cNvPr>
          <p:cNvSpPr txBox="1"/>
          <p:nvPr/>
        </p:nvSpPr>
        <p:spPr>
          <a:xfrm>
            <a:off x="1254696" y="962086"/>
            <a:ext cx="2098675" cy="11330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2"/>
              </a:rPr>
              <a:t>Programação Orientada à Objetos I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0"/>
              </a:rPr>
              <a:t>Prof. Eric de Paula Ferreira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2592E5-08A2-4F78-A420-D97506F75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919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Processo de</a:t>
            </a:r>
            <a:r>
              <a:rPr spc="-15" dirty="0"/>
              <a:t> </a:t>
            </a:r>
            <a:r>
              <a:rPr spc="-100" dirty="0" err="1"/>
              <a:t>compila</a:t>
            </a:r>
            <a:r>
              <a:rPr lang="pt-BR" spc="-100" dirty="0" err="1"/>
              <a:t>çã</a:t>
            </a:r>
            <a:r>
              <a:rPr spc="-100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1004709" y="600542"/>
            <a:ext cx="2598558" cy="1304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547" y="2373476"/>
            <a:ext cx="2310765" cy="3372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224280" algn="l"/>
                <a:tab pos="1514475" algn="l"/>
              </a:tabLst>
            </a:pP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>
                <a:latin typeface="LM Sans 10"/>
                <a:cs typeface="LM Sans 10"/>
              </a:rPr>
              <a:t>DIGO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FONTE	</a:t>
            </a:r>
            <a:r>
              <a:rPr sz="1100" i="1" spc="5" dirty="0">
                <a:latin typeface="FreeSans"/>
                <a:cs typeface="FreeSans"/>
              </a:rPr>
              <a:t>⇒	</a:t>
            </a:r>
            <a:r>
              <a:rPr sz="1100" spc="-10" dirty="0">
                <a:latin typeface="LM Sans 10"/>
                <a:cs typeface="LM Sans 10"/>
              </a:rPr>
              <a:t>TRADUTOR</a:t>
            </a:r>
            <a:endParaRPr sz="1100" dirty="0">
              <a:latin typeface="LM Sans 10"/>
              <a:cs typeface="LM Sans 10"/>
            </a:endParaRPr>
          </a:p>
          <a:p>
            <a:pPr marL="178435">
              <a:lnSpc>
                <a:spcPct val="100000"/>
              </a:lnSpc>
              <a:spcBef>
                <a:spcPts val="535"/>
              </a:spcBef>
            </a:pPr>
            <a:r>
              <a:rPr sz="600" spc="-5" dirty="0">
                <a:latin typeface="LM Mono 8"/>
                <a:cs typeface="LM Mono 8"/>
              </a:rPr>
              <a:t>val2 = val1 +</a:t>
            </a:r>
            <a:r>
              <a:rPr sz="600" spc="-10" dirty="0">
                <a:latin typeface="LM Mono 8"/>
                <a:cs typeface="LM Mono 8"/>
              </a:rPr>
              <a:t> </a:t>
            </a:r>
            <a:r>
              <a:rPr sz="600" spc="-5" dirty="0">
                <a:latin typeface="LM Mono 8"/>
                <a:cs typeface="LM Mono 8"/>
              </a:rPr>
              <a:t>val2;</a:t>
            </a:r>
            <a:endParaRPr sz="600" dirty="0">
              <a:latin typeface="LM Mono 8"/>
              <a:cs typeface="LM Mono 8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2255" y="2373476"/>
            <a:ext cx="1576705" cy="3372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79095" algn="l"/>
              </a:tabLst>
            </a:pPr>
            <a:r>
              <a:rPr sz="1100" i="1" spc="5" dirty="0">
                <a:latin typeface="FreeSans"/>
                <a:cs typeface="FreeSans"/>
              </a:rPr>
              <a:t>⇒	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>
                <a:latin typeface="LM Sans 10"/>
                <a:cs typeface="LM Sans 10"/>
              </a:rPr>
              <a:t>DIGO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OBJETO</a:t>
            </a:r>
            <a:endParaRPr sz="1100" dirty="0">
              <a:latin typeface="LM Sans 10"/>
              <a:cs typeface="LM Sans 10"/>
            </a:endParaRPr>
          </a:p>
          <a:p>
            <a:pPr marL="328295">
              <a:lnSpc>
                <a:spcPct val="100000"/>
              </a:lnSpc>
              <a:spcBef>
                <a:spcPts val="535"/>
              </a:spcBef>
            </a:pPr>
            <a:r>
              <a:rPr sz="600" spc="-5" dirty="0">
                <a:latin typeface="LM Mono 8"/>
                <a:cs typeface="LM Mono 8"/>
              </a:rPr>
              <a:t>00010110111001011001011010 ...</a:t>
            </a:r>
            <a:endParaRPr sz="600" dirty="0">
              <a:latin typeface="LM Mono 8"/>
              <a:cs typeface="LM Mono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168" y="2780263"/>
            <a:ext cx="9925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(linguagem de</a:t>
            </a:r>
            <a:r>
              <a:rPr sz="600" spc="-10" dirty="0">
                <a:latin typeface="LM Sans 8"/>
                <a:cs typeface="LM Sans 8"/>
              </a:rPr>
              <a:t> </a:t>
            </a:r>
            <a:r>
              <a:rPr sz="600" spc="-50" dirty="0" err="1">
                <a:latin typeface="LM Sans 8"/>
                <a:cs typeface="LM Sans 8"/>
              </a:rPr>
              <a:t>programa</a:t>
            </a:r>
            <a:r>
              <a:rPr lang="pt-BR" sz="600" spc="-50" dirty="0" err="1">
                <a:latin typeface="LM Sans 8"/>
                <a:cs typeface="LM Sans 8"/>
              </a:rPr>
              <a:t>çã</a:t>
            </a:r>
            <a:r>
              <a:rPr sz="600" spc="-50" dirty="0">
                <a:latin typeface="LM Sans 8"/>
                <a:cs typeface="LM Sans 8"/>
              </a:rPr>
              <a:t>o)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8151" y="2780263"/>
            <a:ext cx="51562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LM Sans 8"/>
                <a:cs typeface="LM Sans 8"/>
              </a:rPr>
              <a:t>(“</a:t>
            </a:r>
            <a:r>
              <a:rPr sz="600" spc="-25" dirty="0" err="1">
                <a:latin typeface="LM Sans 8"/>
                <a:cs typeface="LM Sans 8"/>
              </a:rPr>
              <a:t>execut</a:t>
            </a:r>
            <a:r>
              <a:rPr lang="pt-BR" sz="600" spc="-25" dirty="0">
                <a:latin typeface="LM Sans 8"/>
                <a:cs typeface="LM Sans 8"/>
              </a:rPr>
              <a:t>á</a:t>
            </a:r>
            <a:r>
              <a:rPr sz="600" spc="-25" dirty="0">
                <a:latin typeface="LM Sans 8"/>
                <a:cs typeface="LM Sans 8"/>
              </a:rPr>
              <a:t>vel”)</a:t>
            </a:r>
            <a:endParaRPr sz="600" dirty="0">
              <a:latin typeface="LM Sans 8"/>
              <a:cs typeface="LM Sans 8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2EC8D5B-BE1E-4FE0-878D-06E09B84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851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Processo de </a:t>
            </a:r>
            <a:r>
              <a:rPr spc="-135" dirty="0" err="1"/>
              <a:t>edi</a:t>
            </a:r>
            <a:r>
              <a:rPr lang="pt-BR" spc="-135" dirty="0" err="1"/>
              <a:t>çã</a:t>
            </a:r>
            <a:r>
              <a:rPr spc="-135" dirty="0"/>
              <a:t>o, </a:t>
            </a:r>
            <a:r>
              <a:rPr spc="-90" dirty="0" err="1"/>
              <a:t>compila</a:t>
            </a:r>
            <a:r>
              <a:rPr lang="pt-BR" spc="-90" dirty="0" err="1"/>
              <a:t>çã</a:t>
            </a:r>
            <a:r>
              <a:rPr spc="-90" dirty="0"/>
              <a:t>o, </a:t>
            </a:r>
            <a:r>
              <a:rPr spc="-135" dirty="0" err="1"/>
              <a:t>liga</a:t>
            </a:r>
            <a:r>
              <a:rPr lang="pt-BR" spc="-135" dirty="0" err="1"/>
              <a:t>çã</a:t>
            </a:r>
            <a:r>
              <a:rPr spc="-135" dirty="0"/>
              <a:t>o </a:t>
            </a:r>
            <a:r>
              <a:rPr spc="15" dirty="0"/>
              <a:t>e</a:t>
            </a:r>
            <a:r>
              <a:rPr spc="-260" dirty="0"/>
              <a:t> </a:t>
            </a:r>
            <a:r>
              <a:rPr spc="-120" dirty="0" err="1"/>
              <a:t>execu</a:t>
            </a:r>
            <a:r>
              <a:rPr lang="pt-BR" spc="-120" dirty="0" err="1"/>
              <a:t>çã</a:t>
            </a:r>
            <a:r>
              <a:rPr spc="-120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9352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710081"/>
            <a:ext cx="29883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LM Sans 10"/>
                <a:cs typeface="LM Sans 10"/>
              </a:rPr>
              <a:t>Convers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50" dirty="0">
                <a:latin typeface="LM Sans 10"/>
                <a:cs typeface="LM Sans 10"/>
              </a:rPr>
              <a:t>c</a:t>
            </a:r>
            <a:r>
              <a:rPr lang="pt-BR" sz="1100" spc="-50" dirty="0">
                <a:latin typeface="LM Sans 10"/>
                <a:cs typeface="LM Sans 10"/>
              </a:rPr>
              <a:t>ó</a:t>
            </a:r>
            <a:r>
              <a:rPr sz="1100" spc="-50" dirty="0" err="1">
                <a:latin typeface="LM Sans 10"/>
                <a:cs typeface="LM Sans 10"/>
              </a:rPr>
              <a:t>digo-fonte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10" dirty="0" err="1">
                <a:latin typeface="LM Sans 10"/>
                <a:cs typeface="LM Sans 10"/>
              </a:rPr>
              <a:t>arquivos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50" dirty="0" err="1">
                <a:latin typeface="LM Sans 10"/>
                <a:cs typeface="LM Sans 10"/>
              </a:rPr>
              <a:t>execut</a:t>
            </a:r>
            <a:r>
              <a:rPr lang="pt-BR" sz="1100" spc="-50" dirty="0">
                <a:latin typeface="LM Sans 10"/>
                <a:cs typeface="LM Sans 10"/>
              </a:rPr>
              <a:t>á</a:t>
            </a:r>
            <a:r>
              <a:rPr sz="1100" spc="-50" dirty="0" err="1">
                <a:latin typeface="LM Sans 10"/>
                <a:cs typeface="LM Sans 10"/>
              </a:rPr>
              <a:t>veis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1825" y="2540449"/>
            <a:ext cx="7912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5" dirty="0">
                <a:solidFill>
                  <a:srgbClr val="CCCCCC"/>
                </a:solidFill>
                <a:latin typeface="DejaVu Sans"/>
                <a:cs typeface="DejaVu Sans"/>
              </a:rPr>
              <a:t>Motaz K. Saad</a:t>
            </a:r>
            <a:r>
              <a:rPr sz="550" spc="-4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550" spc="5" dirty="0">
                <a:solidFill>
                  <a:srgbClr val="CCCCCC"/>
                </a:solidFill>
                <a:latin typeface="DejaVu Sans"/>
                <a:cs typeface="DejaVu Sans"/>
              </a:rPr>
              <a:t>(2007)</a:t>
            </a:r>
            <a:endParaRPr sz="550">
              <a:latin typeface="DejaVu Sans"/>
              <a:cs typeface="DejaVu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5255" y="1128822"/>
            <a:ext cx="3897629" cy="1525905"/>
            <a:chOff x="355255" y="1128822"/>
            <a:chExt cx="3897629" cy="1525905"/>
          </a:xfrm>
        </p:grpSpPr>
        <p:sp>
          <p:nvSpPr>
            <p:cNvPr id="7" name="object 7"/>
            <p:cNvSpPr/>
            <p:nvPr/>
          </p:nvSpPr>
          <p:spPr>
            <a:xfrm>
              <a:off x="357225" y="1130792"/>
              <a:ext cx="3893820" cy="1522095"/>
            </a:xfrm>
            <a:custGeom>
              <a:avLst/>
              <a:gdLst/>
              <a:ahLst/>
              <a:cxnLst/>
              <a:rect l="l" t="t" r="r" b="b"/>
              <a:pathLst>
                <a:path w="3893820" h="1522095">
                  <a:moveTo>
                    <a:pt x="0" y="0"/>
                  </a:moveTo>
                  <a:lnTo>
                    <a:pt x="3893555" y="0"/>
                  </a:lnTo>
                  <a:lnTo>
                    <a:pt x="3893555" y="1521660"/>
                  </a:lnTo>
                  <a:lnTo>
                    <a:pt x="0" y="1521660"/>
                  </a:lnTo>
                  <a:lnTo>
                    <a:pt x="0" y="0"/>
                  </a:lnTo>
                  <a:close/>
                </a:path>
              </a:pathLst>
            </a:custGeom>
            <a:ln w="3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854" y="1257255"/>
              <a:ext cx="3681677" cy="11976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5014" y="1322186"/>
            <a:ext cx="269875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390" marR="5080" indent="-73025">
              <a:lnSpc>
                <a:spcPct val="106800"/>
              </a:lnSpc>
              <a:spcBef>
                <a:spcPts val="90"/>
              </a:spcBef>
            </a:pPr>
            <a:r>
              <a:rPr sz="550" spc="40" dirty="0">
                <a:latin typeface="DejaVu Sans"/>
                <a:cs typeface="DejaVu Sans"/>
              </a:rPr>
              <a:t>S</a:t>
            </a:r>
            <a:r>
              <a:rPr sz="550" spc="15" dirty="0">
                <a:latin typeface="DejaVu Sans"/>
                <a:cs typeface="DejaVu Sans"/>
              </a:rPr>
              <a:t>o</a:t>
            </a:r>
            <a:r>
              <a:rPr sz="550" dirty="0">
                <a:latin typeface="DejaVu Sans"/>
                <a:cs typeface="DejaVu Sans"/>
              </a:rPr>
              <a:t>ur</a:t>
            </a:r>
            <a:r>
              <a:rPr sz="550" spc="15" dirty="0">
                <a:latin typeface="DejaVu Sans"/>
                <a:cs typeface="DejaVu Sans"/>
              </a:rPr>
              <a:t>ce  </a:t>
            </a:r>
            <a:r>
              <a:rPr sz="550" spc="10" dirty="0">
                <a:latin typeface="DejaVu Sans"/>
                <a:cs typeface="DejaVu Sans"/>
              </a:rPr>
              <a:t>file</a:t>
            </a:r>
            <a:endParaRPr sz="55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4649" y="1360557"/>
            <a:ext cx="382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DejaVu Sans"/>
                <a:cs typeface="DejaVu Sans"/>
              </a:rPr>
              <a:t>Compiler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4381" y="1322186"/>
            <a:ext cx="396240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160" marR="5080" indent="-137795">
              <a:lnSpc>
                <a:spcPct val="106800"/>
              </a:lnSpc>
              <a:spcBef>
                <a:spcPts val="90"/>
              </a:spcBef>
            </a:pPr>
            <a:r>
              <a:rPr sz="550" spc="50" dirty="0">
                <a:latin typeface="DejaVu Sans"/>
                <a:cs typeface="DejaVu Sans"/>
              </a:rPr>
              <a:t>A</a:t>
            </a:r>
            <a:r>
              <a:rPr sz="550" spc="30" dirty="0">
                <a:latin typeface="DejaVu Sans"/>
                <a:cs typeface="DejaVu Sans"/>
              </a:rPr>
              <a:t>ss</a:t>
            </a:r>
            <a:r>
              <a:rPr sz="550" spc="-20" dirty="0">
                <a:latin typeface="DejaVu Sans"/>
                <a:cs typeface="DejaVu Sans"/>
              </a:rPr>
              <a:t>e</a:t>
            </a:r>
            <a:r>
              <a:rPr sz="550" spc="-15" dirty="0">
                <a:latin typeface="DejaVu Sans"/>
                <a:cs typeface="DejaVu Sans"/>
              </a:rPr>
              <a:t>m</a:t>
            </a:r>
            <a:r>
              <a:rPr sz="550" dirty="0">
                <a:latin typeface="DejaVu Sans"/>
                <a:cs typeface="DejaVu Sans"/>
              </a:rPr>
              <a:t>b</a:t>
            </a:r>
            <a:r>
              <a:rPr sz="550" spc="10" dirty="0">
                <a:latin typeface="DejaVu Sans"/>
                <a:cs typeface="DejaVu Sans"/>
              </a:rPr>
              <a:t>l</a:t>
            </a:r>
            <a:r>
              <a:rPr sz="550" spc="-15" dirty="0">
                <a:latin typeface="DejaVu Sans"/>
                <a:cs typeface="DejaVu Sans"/>
              </a:rPr>
              <a:t>e</a:t>
            </a:r>
            <a:r>
              <a:rPr sz="550" spc="10" dirty="0">
                <a:latin typeface="DejaVu Sans"/>
                <a:cs typeface="DejaVu Sans"/>
              </a:rPr>
              <a:t>r  file</a:t>
            </a:r>
            <a:endParaRPr sz="55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570" y="1322186"/>
            <a:ext cx="249554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 marR="5080" indent="-62865">
              <a:lnSpc>
                <a:spcPct val="106800"/>
              </a:lnSpc>
              <a:spcBef>
                <a:spcPts val="90"/>
              </a:spcBef>
            </a:pPr>
            <a:r>
              <a:rPr sz="550" spc="20" dirty="0">
                <a:latin typeface="DejaVu Sans"/>
                <a:cs typeface="DejaVu Sans"/>
              </a:rPr>
              <a:t>O</a:t>
            </a:r>
            <a:r>
              <a:rPr sz="550" dirty="0">
                <a:latin typeface="DejaVu Sans"/>
                <a:cs typeface="DejaVu Sans"/>
              </a:rPr>
              <a:t>b</a:t>
            </a:r>
            <a:r>
              <a:rPr sz="550" spc="10" dirty="0">
                <a:latin typeface="DejaVu Sans"/>
                <a:cs typeface="DejaVu Sans"/>
              </a:rPr>
              <a:t>j</a:t>
            </a:r>
            <a:r>
              <a:rPr sz="550" spc="-20" dirty="0">
                <a:latin typeface="DejaVu Sans"/>
                <a:cs typeface="DejaVu Sans"/>
              </a:rPr>
              <a:t>e</a:t>
            </a:r>
            <a:r>
              <a:rPr sz="550" spc="5" dirty="0">
                <a:latin typeface="DejaVu Sans"/>
                <a:cs typeface="DejaVu Sans"/>
              </a:rPr>
              <a:t>ct  </a:t>
            </a:r>
            <a:r>
              <a:rPr sz="550" spc="10" dirty="0">
                <a:latin typeface="DejaVu Sans"/>
                <a:cs typeface="DejaVu Sans"/>
              </a:rPr>
              <a:t>file</a:t>
            </a:r>
            <a:endParaRPr sz="55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1323" y="1360557"/>
            <a:ext cx="448309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" dirty="0">
                <a:latin typeface="DejaVu Sans"/>
                <a:cs typeface="DejaVu Sans"/>
              </a:rPr>
              <a:t>Assembler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7907" y="1807686"/>
            <a:ext cx="2698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DejaVu Sans"/>
                <a:cs typeface="DejaVu Sans"/>
              </a:rPr>
              <a:t>L</a:t>
            </a:r>
            <a:r>
              <a:rPr sz="650" dirty="0">
                <a:latin typeface="DejaVu Sans"/>
                <a:cs typeface="DejaVu Sans"/>
              </a:rPr>
              <a:t>i</a:t>
            </a:r>
            <a:r>
              <a:rPr sz="650" spc="-10" dirty="0">
                <a:latin typeface="DejaVu Sans"/>
                <a:cs typeface="DejaVu Sans"/>
              </a:rPr>
              <a:t>nk</a:t>
            </a:r>
            <a:r>
              <a:rPr sz="650" spc="-35" dirty="0">
                <a:latin typeface="DejaVu Sans"/>
                <a:cs typeface="DejaVu Sans"/>
              </a:rPr>
              <a:t>e</a:t>
            </a:r>
            <a:r>
              <a:rPr sz="650" spc="5" dirty="0">
                <a:latin typeface="DejaVu Sans"/>
                <a:cs typeface="DejaVu Sans"/>
              </a:rPr>
              <a:t>r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014" y="1623825"/>
            <a:ext cx="269875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390" marR="5080" indent="-73025">
              <a:lnSpc>
                <a:spcPct val="106800"/>
              </a:lnSpc>
              <a:spcBef>
                <a:spcPts val="90"/>
              </a:spcBef>
            </a:pPr>
            <a:r>
              <a:rPr sz="550" spc="40" dirty="0">
                <a:latin typeface="DejaVu Sans"/>
                <a:cs typeface="DejaVu Sans"/>
              </a:rPr>
              <a:t>S</a:t>
            </a:r>
            <a:r>
              <a:rPr sz="550" spc="15" dirty="0">
                <a:latin typeface="DejaVu Sans"/>
                <a:cs typeface="DejaVu Sans"/>
              </a:rPr>
              <a:t>o</a:t>
            </a:r>
            <a:r>
              <a:rPr sz="550" dirty="0">
                <a:latin typeface="DejaVu Sans"/>
                <a:cs typeface="DejaVu Sans"/>
              </a:rPr>
              <a:t>ur</a:t>
            </a:r>
            <a:r>
              <a:rPr sz="550" spc="15" dirty="0">
                <a:latin typeface="DejaVu Sans"/>
                <a:cs typeface="DejaVu Sans"/>
              </a:rPr>
              <a:t>ce  </a:t>
            </a:r>
            <a:r>
              <a:rPr sz="550" spc="10" dirty="0">
                <a:latin typeface="DejaVu Sans"/>
                <a:cs typeface="DejaVu Sans"/>
              </a:rPr>
              <a:t>file</a:t>
            </a:r>
            <a:endParaRPr sz="55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4649" y="1662196"/>
            <a:ext cx="382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DejaVu Sans"/>
                <a:cs typeface="DejaVu Sans"/>
              </a:rPr>
              <a:t>Compiler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4381" y="1623825"/>
            <a:ext cx="396240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160" marR="5080" indent="-137795">
              <a:lnSpc>
                <a:spcPct val="106800"/>
              </a:lnSpc>
              <a:spcBef>
                <a:spcPts val="90"/>
              </a:spcBef>
            </a:pPr>
            <a:r>
              <a:rPr sz="550" spc="50" dirty="0">
                <a:latin typeface="DejaVu Sans"/>
                <a:cs typeface="DejaVu Sans"/>
              </a:rPr>
              <a:t>A</a:t>
            </a:r>
            <a:r>
              <a:rPr sz="550" spc="30" dirty="0">
                <a:latin typeface="DejaVu Sans"/>
                <a:cs typeface="DejaVu Sans"/>
              </a:rPr>
              <a:t>ss</a:t>
            </a:r>
            <a:r>
              <a:rPr sz="550" spc="-20" dirty="0">
                <a:latin typeface="DejaVu Sans"/>
                <a:cs typeface="DejaVu Sans"/>
              </a:rPr>
              <a:t>e</a:t>
            </a:r>
            <a:r>
              <a:rPr sz="550" spc="-15" dirty="0">
                <a:latin typeface="DejaVu Sans"/>
                <a:cs typeface="DejaVu Sans"/>
              </a:rPr>
              <a:t>m</a:t>
            </a:r>
            <a:r>
              <a:rPr sz="550" dirty="0">
                <a:latin typeface="DejaVu Sans"/>
                <a:cs typeface="DejaVu Sans"/>
              </a:rPr>
              <a:t>b</a:t>
            </a:r>
            <a:r>
              <a:rPr sz="550" spc="10" dirty="0">
                <a:latin typeface="DejaVu Sans"/>
                <a:cs typeface="DejaVu Sans"/>
              </a:rPr>
              <a:t>l</a:t>
            </a:r>
            <a:r>
              <a:rPr sz="550" spc="-15" dirty="0">
                <a:latin typeface="DejaVu Sans"/>
                <a:cs typeface="DejaVu Sans"/>
              </a:rPr>
              <a:t>e</a:t>
            </a:r>
            <a:r>
              <a:rPr sz="550" spc="10" dirty="0">
                <a:latin typeface="DejaVu Sans"/>
                <a:cs typeface="DejaVu Sans"/>
              </a:rPr>
              <a:t>r  file</a:t>
            </a:r>
            <a:endParaRPr sz="55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4570" y="1623825"/>
            <a:ext cx="249554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 marR="5080" indent="-62865">
              <a:lnSpc>
                <a:spcPct val="106800"/>
              </a:lnSpc>
              <a:spcBef>
                <a:spcPts val="90"/>
              </a:spcBef>
            </a:pPr>
            <a:r>
              <a:rPr sz="550" spc="20" dirty="0">
                <a:latin typeface="DejaVu Sans"/>
                <a:cs typeface="DejaVu Sans"/>
              </a:rPr>
              <a:t>O</a:t>
            </a:r>
            <a:r>
              <a:rPr sz="550" dirty="0">
                <a:latin typeface="DejaVu Sans"/>
                <a:cs typeface="DejaVu Sans"/>
              </a:rPr>
              <a:t>b</a:t>
            </a:r>
            <a:r>
              <a:rPr sz="550" spc="10" dirty="0">
                <a:latin typeface="DejaVu Sans"/>
                <a:cs typeface="DejaVu Sans"/>
              </a:rPr>
              <a:t>j</a:t>
            </a:r>
            <a:r>
              <a:rPr sz="550" spc="-20" dirty="0">
                <a:latin typeface="DejaVu Sans"/>
                <a:cs typeface="DejaVu Sans"/>
              </a:rPr>
              <a:t>e</a:t>
            </a:r>
            <a:r>
              <a:rPr sz="550" spc="5" dirty="0">
                <a:latin typeface="DejaVu Sans"/>
                <a:cs typeface="DejaVu Sans"/>
              </a:rPr>
              <a:t>ct  </a:t>
            </a:r>
            <a:r>
              <a:rPr sz="550" spc="10" dirty="0">
                <a:latin typeface="DejaVu Sans"/>
                <a:cs typeface="DejaVu Sans"/>
              </a:rPr>
              <a:t>file</a:t>
            </a:r>
            <a:endParaRPr sz="55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81323" y="1662196"/>
            <a:ext cx="448309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" dirty="0">
                <a:latin typeface="DejaVu Sans"/>
                <a:cs typeface="DejaVu Sans"/>
              </a:rPr>
              <a:t>Assembler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5014" y="2132240"/>
            <a:ext cx="269875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390" marR="5080" indent="-73025">
              <a:lnSpc>
                <a:spcPct val="106800"/>
              </a:lnSpc>
              <a:spcBef>
                <a:spcPts val="90"/>
              </a:spcBef>
            </a:pPr>
            <a:r>
              <a:rPr sz="550" spc="40" dirty="0">
                <a:latin typeface="DejaVu Sans"/>
                <a:cs typeface="DejaVu Sans"/>
              </a:rPr>
              <a:t>S</a:t>
            </a:r>
            <a:r>
              <a:rPr sz="550" spc="15" dirty="0">
                <a:latin typeface="DejaVu Sans"/>
                <a:cs typeface="DejaVu Sans"/>
              </a:rPr>
              <a:t>o</a:t>
            </a:r>
            <a:r>
              <a:rPr sz="550" dirty="0">
                <a:latin typeface="DejaVu Sans"/>
                <a:cs typeface="DejaVu Sans"/>
              </a:rPr>
              <a:t>ur</a:t>
            </a:r>
            <a:r>
              <a:rPr sz="550" spc="15" dirty="0">
                <a:latin typeface="DejaVu Sans"/>
                <a:cs typeface="DejaVu Sans"/>
              </a:rPr>
              <a:t>ce  </a:t>
            </a:r>
            <a:r>
              <a:rPr sz="550" spc="10" dirty="0">
                <a:latin typeface="DejaVu Sans"/>
                <a:cs typeface="DejaVu Sans"/>
              </a:rPr>
              <a:t>file</a:t>
            </a:r>
            <a:endParaRPr sz="55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4649" y="2170611"/>
            <a:ext cx="382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DejaVu Sans"/>
                <a:cs typeface="DejaVu Sans"/>
              </a:rPr>
              <a:t>Compiler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4381" y="2132240"/>
            <a:ext cx="396240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160" marR="5080" indent="-137795">
              <a:lnSpc>
                <a:spcPct val="106800"/>
              </a:lnSpc>
              <a:spcBef>
                <a:spcPts val="90"/>
              </a:spcBef>
            </a:pPr>
            <a:r>
              <a:rPr sz="550" spc="50" dirty="0">
                <a:latin typeface="DejaVu Sans"/>
                <a:cs typeface="DejaVu Sans"/>
              </a:rPr>
              <a:t>A</a:t>
            </a:r>
            <a:r>
              <a:rPr sz="550" spc="30" dirty="0">
                <a:latin typeface="DejaVu Sans"/>
                <a:cs typeface="DejaVu Sans"/>
              </a:rPr>
              <a:t>ss</a:t>
            </a:r>
            <a:r>
              <a:rPr sz="550" spc="-20" dirty="0">
                <a:latin typeface="DejaVu Sans"/>
                <a:cs typeface="DejaVu Sans"/>
              </a:rPr>
              <a:t>e</a:t>
            </a:r>
            <a:r>
              <a:rPr sz="550" spc="-15" dirty="0">
                <a:latin typeface="DejaVu Sans"/>
                <a:cs typeface="DejaVu Sans"/>
              </a:rPr>
              <a:t>m</a:t>
            </a:r>
            <a:r>
              <a:rPr sz="550" dirty="0">
                <a:latin typeface="DejaVu Sans"/>
                <a:cs typeface="DejaVu Sans"/>
              </a:rPr>
              <a:t>b</a:t>
            </a:r>
            <a:r>
              <a:rPr sz="550" spc="10" dirty="0">
                <a:latin typeface="DejaVu Sans"/>
                <a:cs typeface="DejaVu Sans"/>
              </a:rPr>
              <a:t>l</a:t>
            </a:r>
            <a:r>
              <a:rPr sz="550" spc="-15" dirty="0">
                <a:latin typeface="DejaVu Sans"/>
                <a:cs typeface="DejaVu Sans"/>
              </a:rPr>
              <a:t>e</a:t>
            </a:r>
            <a:r>
              <a:rPr sz="550" spc="10" dirty="0">
                <a:latin typeface="DejaVu Sans"/>
                <a:cs typeface="DejaVu Sans"/>
              </a:rPr>
              <a:t>r  file</a:t>
            </a:r>
            <a:endParaRPr sz="55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4570" y="2132240"/>
            <a:ext cx="249554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 marR="5080" indent="-62865">
              <a:lnSpc>
                <a:spcPct val="106800"/>
              </a:lnSpc>
              <a:spcBef>
                <a:spcPts val="90"/>
              </a:spcBef>
            </a:pPr>
            <a:r>
              <a:rPr sz="550" spc="20" dirty="0">
                <a:latin typeface="DejaVu Sans"/>
                <a:cs typeface="DejaVu Sans"/>
              </a:rPr>
              <a:t>O</a:t>
            </a:r>
            <a:r>
              <a:rPr sz="550" dirty="0">
                <a:latin typeface="DejaVu Sans"/>
                <a:cs typeface="DejaVu Sans"/>
              </a:rPr>
              <a:t>b</a:t>
            </a:r>
            <a:r>
              <a:rPr sz="550" spc="10" dirty="0">
                <a:latin typeface="DejaVu Sans"/>
                <a:cs typeface="DejaVu Sans"/>
              </a:rPr>
              <a:t>j</a:t>
            </a:r>
            <a:r>
              <a:rPr sz="550" spc="-20" dirty="0">
                <a:latin typeface="DejaVu Sans"/>
                <a:cs typeface="DejaVu Sans"/>
              </a:rPr>
              <a:t>e</a:t>
            </a:r>
            <a:r>
              <a:rPr sz="550" spc="5" dirty="0">
                <a:latin typeface="DejaVu Sans"/>
                <a:cs typeface="DejaVu Sans"/>
              </a:rPr>
              <a:t>ct  </a:t>
            </a:r>
            <a:r>
              <a:rPr sz="550" spc="10" dirty="0">
                <a:latin typeface="DejaVu Sans"/>
                <a:cs typeface="DejaVu Sans"/>
              </a:rPr>
              <a:t>file</a:t>
            </a:r>
            <a:endParaRPr sz="5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81323" y="2170611"/>
            <a:ext cx="448309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" dirty="0">
                <a:latin typeface="DejaVu Sans"/>
                <a:cs typeface="DejaVu Sans"/>
              </a:rPr>
              <a:t>Assembler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21794" y="1284881"/>
            <a:ext cx="325755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" marR="5080" indent="-39370">
              <a:lnSpc>
                <a:spcPct val="106800"/>
              </a:lnSpc>
              <a:spcBef>
                <a:spcPts val="90"/>
              </a:spcBef>
            </a:pPr>
            <a:r>
              <a:rPr sz="550" spc="55" dirty="0">
                <a:latin typeface="DejaVu Sans"/>
                <a:cs typeface="DejaVu Sans"/>
              </a:rPr>
              <a:t>P</a:t>
            </a:r>
            <a:r>
              <a:rPr sz="550" dirty="0">
                <a:latin typeface="DejaVu Sans"/>
                <a:cs typeface="DejaVu Sans"/>
              </a:rPr>
              <a:t>r</a:t>
            </a:r>
            <a:r>
              <a:rPr sz="550" spc="15" dirty="0">
                <a:latin typeface="DejaVu Sans"/>
                <a:cs typeface="DejaVu Sans"/>
              </a:rPr>
              <a:t>o</a:t>
            </a:r>
            <a:r>
              <a:rPr sz="550" dirty="0">
                <a:latin typeface="DejaVu Sans"/>
                <a:cs typeface="DejaVu Sans"/>
              </a:rPr>
              <a:t>gr</a:t>
            </a:r>
            <a:r>
              <a:rPr sz="550" spc="-15" dirty="0">
                <a:latin typeface="DejaVu Sans"/>
                <a:cs typeface="DejaVu Sans"/>
              </a:rPr>
              <a:t>a</a:t>
            </a:r>
            <a:r>
              <a:rPr sz="550" spc="20" dirty="0">
                <a:latin typeface="DejaVu Sans"/>
                <a:cs typeface="DejaVu Sans"/>
              </a:rPr>
              <a:t>m  </a:t>
            </a:r>
            <a:r>
              <a:rPr sz="550" spc="5" dirty="0">
                <a:latin typeface="DejaVu Sans"/>
                <a:cs typeface="DejaVu Sans"/>
              </a:rPr>
              <a:t>library</a:t>
            </a:r>
            <a:endParaRPr sz="55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21794" y="2222838"/>
            <a:ext cx="325755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" marR="5080" indent="-39370">
              <a:lnSpc>
                <a:spcPct val="106800"/>
              </a:lnSpc>
              <a:spcBef>
                <a:spcPts val="90"/>
              </a:spcBef>
            </a:pPr>
            <a:r>
              <a:rPr sz="550" spc="55" dirty="0">
                <a:latin typeface="DejaVu Sans"/>
                <a:cs typeface="DejaVu Sans"/>
              </a:rPr>
              <a:t>P</a:t>
            </a:r>
            <a:r>
              <a:rPr sz="550" dirty="0">
                <a:latin typeface="DejaVu Sans"/>
                <a:cs typeface="DejaVu Sans"/>
              </a:rPr>
              <a:t>r</a:t>
            </a:r>
            <a:r>
              <a:rPr sz="550" spc="15" dirty="0">
                <a:latin typeface="DejaVu Sans"/>
                <a:cs typeface="DejaVu Sans"/>
              </a:rPr>
              <a:t>o</a:t>
            </a:r>
            <a:r>
              <a:rPr sz="550" dirty="0">
                <a:latin typeface="DejaVu Sans"/>
                <a:cs typeface="DejaVu Sans"/>
              </a:rPr>
              <a:t>gr</a:t>
            </a:r>
            <a:r>
              <a:rPr sz="550" spc="-15" dirty="0">
                <a:latin typeface="DejaVu Sans"/>
                <a:cs typeface="DejaVu Sans"/>
              </a:rPr>
              <a:t>a</a:t>
            </a:r>
            <a:r>
              <a:rPr sz="550" spc="20" dirty="0">
                <a:latin typeface="DejaVu Sans"/>
                <a:cs typeface="DejaVu Sans"/>
              </a:rPr>
              <a:t>m  </a:t>
            </a:r>
            <a:r>
              <a:rPr sz="550" spc="5" dirty="0">
                <a:latin typeface="DejaVu Sans"/>
                <a:cs typeface="DejaVu Sans"/>
              </a:rPr>
              <a:t>library</a:t>
            </a:r>
            <a:endParaRPr sz="55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24347" y="1769315"/>
            <a:ext cx="410845" cy="20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2240" marR="5080" indent="-142875">
              <a:lnSpc>
                <a:spcPct val="106800"/>
              </a:lnSpc>
              <a:spcBef>
                <a:spcPts val="90"/>
              </a:spcBef>
            </a:pPr>
            <a:r>
              <a:rPr sz="550" spc="40" dirty="0">
                <a:latin typeface="DejaVu Sans"/>
                <a:cs typeface="DejaVu Sans"/>
              </a:rPr>
              <a:t>E</a:t>
            </a:r>
            <a:r>
              <a:rPr sz="550" spc="-5" dirty="0">
                <a:latin typeface="DejaVu Sans"/>
                <a:cs typeface="DejaVu Sans"/>
              </a:rPr>
              <a:t>x</a:t>
            </a:r>
            <a:r>
              <a:rPr sz="550" spc="-20" dirty="0">
                <a:latin typeface="DejaVu Sans"/>
                <a:cs typeface="DejaVu Sans"/>
              </a:rPr>
              <a:t>e</a:t>
            </a:r>
            <a:r>
              <a:rPr sz="550" spc="20" dirty="0">
                <a:latin typeface="DejaVu Sans"/>
                <a:cs typeface="DejaVu Sans"/>
              </a:rPr>
              <a:t>c</a:t>
            </a:r>
            <a:r>
              <a:rPr sz="550" dirty="0">
                <a:latin typeface="DejaVu Sans"/>
                <a:cs typeface="DejaVu Sans"/>
              </a:rPr>
              <a:t>u</a:t>
            </a:r>
            <a:r>
              <a:rPr sz="550" spc="-20" dirty="0">
                <a:latin typeface="DejaVu Sans"/>
                <a:cs typeface="DejaVu Sans"/>
              </a:rPr>
              <a:t>ta</a:t>
            </a:r>
            <a:r>
              <a:rPr sz="550" dirty="0">
                <a:latin typeface="DejaVu Sans"/>
                <a:cs typeface="DejaVu Sans"/>
              </a:rPr>
              <a:t>b</a:t>
            </a:r>
            <a:r>
              <a:rPr sz="550" spc="10" dirty="0">
                <a:latin typeface="DejaVu Sans"/>
                <a:cs typeface="DejaVu Sans"/>
              </a:rPr>
              <a:t>le  </a:t>
            </a:r>
            <a:r>
              <a:rPr sz="550" spc="5" dirty="0">
                <a:latin typeface="DejaVu Sans"/>
                <a:cs typeface="DejaVu Sans"/>
              </a:rPr>
              <a:t>file</a:t>
            </a:r>
            <a:endParaRPr sz="550">
              <a:latin typeface="DejaVu Sans"/>
              <a:cs typeface="DejaVu Sans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19C5E474-605C-4F25-8151-202DAEDA3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6168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 err="1"/>
              <a:t>Compila</a:t>
            </a:r>
            <a:r>
              <a:rPr lang="pt-BR" spc="-85" dirty="0" err="1"/>
              <a:t>çã</a:t>
            </a:r>
            <a:r>
              <a:rPr spc="-85" dirty="0"/>
              <a:t>o/</a:t>
            </a:r>
            <a:r>
              <a:rPr spc="-85" dirty="0" err="1"/>
              <a:t>interpreta</a:t>
            </a:r>
            <a:r>
              <a:rPr lang="pt-BR" spc="-85" dirty="0" err="1"/>
              <a:t>çã</a:t>
            </a:r>
            <a:r>
              <a:rPr spc="-85" dirty="0"/>
              <a:t>o </a:t>
            </a:r>
            <a:r>
              <a:rPr spc="15" dirty="0"/>
              <a:t>em</a:t>
            </a:r>
            <a:r>
              <a:rPr spc="80" dirty="0"/>
              <a:t> </a:t>
            </a:r>
            <a:r>
              <a:rPr spc="10" dirty="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4344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16214"/>
            <a:ext cx="1380490" cy="420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125" dirty="0">
                <a:latin typeface="LM Sans 10"/>
                <a:cs typeface="LM Sans 10"/>
              </a:rPr>
              <a:t>Gera</a:t>
            </a:r>
            <a:r>
              <a:rPr lang="pt-BR" sz="1100" spc="-125" dirty="0" err="1">
                <a:latin typeface="LM Sans 10"/>
                <a:cs typeface="LM Sans 10"/>
              </a:rPr>
              <a:t>çã</a:t>
            </a:r>
            <a:r>
              <a:rPr sz="1100" spc="-12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bytecode:  </a:t>
            </a:r>
            <a:r>
              <a:rPr sz="1100" spc="-110" dirty="0" err="1">
                <a:latin typeface="LM Sans 10"/>
                <a:cs typeface="LM Sans 10"/>
              </a:rPr>
              <a:t>Execu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programa: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30" y="616214"/>
            <a:ext cx="148145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LM Mono 10"/>
                <a:cs typeface="LM Mono 10"/>
              </a:rPr>
              <a:t>javac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Principal.java  java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Principal</a:t>
            </a:r>
            <a:endParaRPr sz="1100">
              <a:latin typeface="LM Mono 10"/>
              <a:cs typeface="LM Mono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95347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709" y="1292450"/>
            <a:ext cx="2598527" cy="1248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1057" y="2624231"/>
            <a:ext cx="25260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Mono 8"/>
                <a:cs typeface="LM Mono 8"/>
                <a:hlinkClick r:id="rId5"/>
              </a:rPr>
              <a:t>http://support.novell.com/techcenter/articles/ana19970701.html</a:t>
            </a:r>
            <a:endParaRPr sz="600">
              <a:latin typeface="LM Mono 8"/>
              <a:cs typeface="LM Mono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712B335-03ED-4B43-BBF4-47F5781CB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210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Linguagens, compiladores </a:t>
            </a:r>
            <a:r>
              <a:rPr spc="15" dirty="0"/>
              <a:t>e </a:t>
            </a:r>
            <a:r>
              <a:rPr spc="5" dirty="0"/>
              <a:t>interpretadores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80459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16645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8776" y="17125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8941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8776" y="23831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2132" y="721142"/>
            <a:ext cx="4021454" cy="1606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15" dirty="0" err="1">
                <a:latin typeface="LM Sans 10"/>
                <a:cs typeface="LM Sans 10"/>
              </a:rPr>
              <a:t>Compiladores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tradutores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LM Sans 10"/>
              <a:cs typeface="LM Sans 10"/>
            </a:endParaRPr>
          </a:p>
          <a:p>
            <a:pPr marL="63500" marR="55880">
              <a:lnSpc>
                <a:spcPts val="1200"/>
              </a:lnSpc>
            </a:pP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b="1" spc="-105" dirty="0" err="1">
                <a:latin typeface="LM Sans 10"/>
                <a:cs typeface="LM Sans 10"/>
              </a:rPr>
              <a:t>compila</a:t>
            </a:r>
            <a:r>
              <a:rPr lang="pt-BR" sz="1100" b="1" spc="-105" dirty="0" err="1">
                <a:latin typeface="LM Sans 10"/>
                <a:cs typeface="LM Sans 10"/>
              </a:rPr>
              <a:t>çã</a:t>
            </a:r>
            <a:r>
              <a:rPr sz="1100" b="1" spc="-10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programa </a:t>
            </a:r>
            <a:r>
              <a:rPr sz="1100" spc="-5" dirty="0">
                <a:latin typeface="LM Sans 10"/>
                <a:cs typeface="LM Sans 10"/>
              </a:rPr>
              <a:t>escrito </a:t>
            </a: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5" dirty="0" err="1">
                <a:latin typeface="LM Sans 10"/>
                <a:cs typeface="LM Sans 10"/>
              </a:rPr>
              <a:t>linguagem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fonte</a:t>
            </a:r>
            <a:r>
              <a:rPr lang="pt-BR" sz="1100" spc="-5" dirty="0">
                <a:latin typeface="LM Sans 10"/>
                <a:cs typeface="LM Sans 10"/>
              </a:rPr>
              <a:t> é traduzido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 err="1">
                <a:latin typeface="LM Sans 10"/>
                <a:cs typeface="LM Sans 10"/>
              </a:rPr>
              <a:t>linguagem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m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quina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dirty="0">
                <a:latin typeface="LM Sans 10"/>
                <a:cs typeface="LM Sans 10"/>
              </a:rPr>
              <a:t>depois </a:t>
            </a:r>
            <a:r>
              <a:rPr sz="1100" spc="-5" dirty="0">
                <a:latin typeface="LM Sans 10"/>
                <a:cs typeface="LM Sans 10"/>
              </a:rPr>
              <a:t>ligado e </a:t>
            </a:r>
            <a:r>
              <a:rPr sz="1100" spc="-10" dirty="0">
                <a:latin typeface="LM Sans 10"/>
                <a:cs typeface="LM Sans 10"/>
              </a:rPr>
              <a:t>carregado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ser  executado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63500" marR="433070">
              <a:lnSpc>
                <a:spcPts val="1200"/>
              </a:lnSpc>
            </a:pP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b="1" spc="-85" dirty="0" err="1">
                <a:latin typeface="LM Sans 10"/>
                <a:cs typeface="LM Sans 10"/>
              </a:rPr>
              <a:t>interpreta</a:t>
            </a:r>
            <a:r>
              <a:rPr lang="pt-BR" sz="1100" b="1" spc="-85" dirty="0" err="1">
                <a:latin typeface="LM Sans 10"/>
                <a:cs typeface="LM Sans 10"/>
              </a:rPr>
              <a:t>çã</a:t>
            </a:r>
            <a:r>
              <a:rPr sz="1100" b="1" spc="-8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 err="1">
                <a:latin typeface="LM Sans 10"/>
                <a:cs typeface="LM Sans 10"/>
              </a:rPr>
              <a:t>programa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fonte</a:t>
            </a:r>
            <a:r>
              <a:rPr lang="pt-BR" sz="1100" spc="-5" dirty="0">
                <a:latin typeface="LM Sans 10"/>
                <a:cs typeface="LM Sans 10"/>
              </a:rPr>
              <a:t> é traduzido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5" dirty="0" err="1">
                <a:latin typeface="LM Sans 10"/>
                <a:cs typeface="LM Sans 10"/>
              </a:rPr>
              <a:t>executado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95" dirty="0" err="1">
                <a:latin typeface="LM Sans 10"/>
                <a:cs typeface="LM Sans 10"/>
              </a:rPr>
              <a:t>instru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o,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dirty="0">
                <a:latin typeface="LM Sans 10"/>
                <a:cs typeface="LM Sans 10"/>
              </a:rPr>
              <a:t>modo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interativo</a:t>
            </a:r>
            <a:endParaRPr lang="pt-BR" sz="1100" spc="-10" dirty="0">
              <a:latin typeface="LM Sans 10"/>
              <a:cs typeface="LM Sans 10"/>
            </a:endParaRPr>
          </a:p>
          <a:p>
            <a:pPr marL="63500" marR="433070">
              <a:lnSpc>
                <a:spcPts val="1200"/>
              </a:lnSpc>
            </a:pPr>
            <a:endParaRPr sz="1100" dirty="0">
              <a:latin typeface="LM Sans 10"/>
              <a:cs typeface="LM Sans 10"/>
            </a:endParaRPr>
          </a:p>
          <a:p>
            <a:pPr marL="2032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Vantagens: </a:t>
            </a:r>
            <a:r>
              <a:rPr sz="1000" spc="-5" dirty="0">
                <a:latin typeface="LM Sans 10"/>
                <a:cs typeface="LM Sans 10"/>
              </a:rPr>
              <a:t>o ciclo de escrita, </a:t>
            </a:r>
            <a:r>
              <a:rPr sz="1000" spc="-90" dirty="0" err="1">
                <a:latin typeface="LM Sans 10"/>
                <a:cs typeface="LM Sans 10"/>
              </a:rPr>
              <a:t>execu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o, </a:t>
            </a:r>
            <a:r>
              <a:rPr sz="1000" spc="-75" dirty="0" err="1">
                <a:latin typeface="LM Sans 10"/>
                <a:cs typeface="LM Sans 10"/>
              </a:rPr>
              <a:t>modifica</a:t>
            </a:r>
            <a:r>
              <a:rPr lang="pt-BR" sz="1000" spc="-75" dirty="0" err="1">
                <a:latin typeface="LM Sans 10"/>
                <a:cs typeface="LM Sans 10"/>
              </a:rPr>
              <a:t>ção</a:t>
            </a:r>
            <a:r>
              <a:rPr lang="pt-BR" sz="1000" spc="-75" dirty="0">
                <a:latin typeface="LM Sans 10"/>
                <a:cs typeface="LM Sans 10"/>
              </a:rPr>
              <a:t> é mais </a:t>
            </a:r>
            <a:r>
              <a:rPr sz="1000" spc="-75" dirty="0">
                <a:latin typeface="LM Sans 10"/>
                <a:cs typeface="LM Sans 10"/>
              </a:rPr>
              <a:t>r</a:t>
            </a:r>
            <a:r>
              <a:rPr lang="pt-BR" sz="1000" spc="-75" dirty="0">
                <a:latin typeface="LM Sans 10"/>
                <a:cs typeface="LM Sans 10"/>
              </a:rPr>
              <a:t>á</a:t>
            </a:r>
            <a:r>
              <a:rPr sz="1000" spc="-75" dirty="0" err="1">
                <a:latin typeface="LM Sans 10"/>
                <a:cs typeface="LM Sans 10"/>
              </a:rPr>
              <a:t>pido</a:t>
            </a:r>
            <a:endParaRPr sz="10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Desvantagens: a </a:t>
            </a:r>
            <a:r>
              <a:rPr sz="1000" spc="-100" dirty="0" err="1">
                <a:latin typeface="LM Sans 10"/>
                <a:cs typeface="LM Sans 10"/>
              </a:rPr>
              <a:t>execu</a:t>
            </a:r>
            <a:r>
              <a:rPr lang="pt-BR" sz="1000" spc="-100" dirty="0" err="1">
                <a:latin typeface="LM Sans 10"/>
                <a:cs typeface="LM Sans 10"/>
              </a:rPr>
              <a:t>çã</a:t>
            </a:r>
            <a:r>
              <a:rPr sz="1000" spc="-100" dirty="0">
                <a:latin typeface="LM Sans 10"/>
                <a:cs typeface="LM Sans 10"/>
              </a:rPr>
              <a:t>o </a:t>
            </a:r>
            <a:r>
              <a:rPr lang="pt-BR" sz="1000" spc="-100" dirty="0">
                <a:latin typeface="LM Sans 10"/>
                <a:cs typeface="LM Sans 10"/>
              </a:rPr>
              <a:t> é mais  </a:t>
            </a:r>
            <a:r>
              <a:rPr sz="1000" spc="-5" dirty="0" err="1">
                <a:latin typeface="LM Sans 10"/>
                <a:cs typeface="LM Sans 10"/>
              </a:rPr>
              <a:t>lenta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5EED430-D4DF-4F22-92EE-979F25E58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210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Linguagens, compiladores </a:t>
            </a:r>
            <a:r>
              <a:rPr spc="15" dirty="0"/>
              <a:t>e </a:t>
            </a:r>
            <a:r>
              <a:rPr spc="5" dirty="0"/>
              <a:t>interpretadores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19429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532" y="1110842"/>
            <a:ext cx="3961765" cy="9040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Outras ferramentas de </a:t>
            </a:r>
            <a:r>
              <a:rPr sz="1100" spc="-20" dirty="0">
                <a:latin typeface="LM Sans 10"/>
                <a:cs typeface="LM Sans 10"/>
              </a:rPr>
              <a:t>software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100" dirty="0">
                <a:latin typeface="LM Sans 10"/>
                <a:cs typeface="LM Sans 10"/>
              </a:rPr>
              <a:t>ú</a:t>
            </a:r>
            <a:r>
              <a:rPr sz="1100" spc="-100" dirty="0" err="1">
                <a:latin typeface="LM Sans 10"/>
                <a:cs typeface="LM Sans 10"/>
              </a:rPr>
              <a:t>teis</a:t>
            </a:r>
            <a:endParaRPr lang="pt-BR" sz="11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endParaRPr lang="pt-BR" sz="1100" spc="494" baseline="13888" dirty="0">
              <a:solidFill>
                <a:srgbClr val="3333B2"/>
              </a:solidFill>
              <a:latin typeface="LM Sans 10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pt-BR" sz="1100" spc="494" baseline="13888" dirty="0">
                <a:solidFill>
                  <a:srgbClr val="3333B2"/>
                </a:solidFill>
                <a:latin typeface="LM Sans 10"/>
                <a:cs typeface="Arial"/>
              </a:rPr>
              <a:t>       </a:t>
            </a: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10" dirty="0">
                <a:latin typeface="LM Sans 10"/>
                <a:cs typeface="LM Sans 10"/>
              </a:rPr>
              <a:t>Depurador: </a:t>
            </a:r>
            <a:r>
              <a:rPr sz="1000" spc="-5" dirty="0">
                <a:latin typeface="LM Sans 10"/>
                <a:cs typeface="LM Sans 10"/>
              </a:rPr>
              <a:t>ajuda </a:t>
            </a:r>
            <a:r>
              <a:rPr sz="1000" spc="-5" dirty="0" err="1">
                <a:latin typeface="LM Sans 10"/>
                <a:cs typeface="LM Sans 10"/>
              </a:rPr>
              <a:t>na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0" dirty="0" err="1">
                <a:latin typeface="LM Sans 10"/>
                <a:cs typeface="LM Sans 10"/>
              </a:rPr>
              <a:t>corre</a:t>
            </a:r>
            <a:r>
              <a:rPr lang="pt-BR" sz="1000" spc="-100" dirty="0" err="1">
                <a:latin typeface="LM Sans 10"/>
                <a:cs typeface="LM Sans 10"/>
              </a:rPr>
              <a:t>çã</a:t>
            </a:r>
            <a:r>
              <a:rPr sz="1000" spc="-10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 erros de </a:t>
            </a:r>
            <a:r>
              <a:rPr sz="1000" spc="-100" dirty="0" err="1">
                <a:latin typeface="LM Sans 10"/>
                <a:cs typeface="LM Sans 10"/>
              </a:rPr>
              <a:t>execu</a:t>
            </a:r>
            <a:r>
              <a:rPr lang="pt-BR" sz="1000" spc="-100" dirty="0" err="1">
                <a:latin typeface="LM Sans 10"/>
                <a:cs typeface="LM Sans 10"/>
              </a:rPr>
              <a:t>çã</a:t>
            </a:r>
            <a:r>
              <a:rPr sz="1000" spc="-100" dirty="0">
                <a:latin typeface="LM Sans 10"/>
                <a:cs typeface="LM Sans 10"/>
              </a:rPr>
              <a:t>o</a:t>
            </a:r>
            <a:r>
              <a:rPr sz="1000" spc="80" dirty="0">
                <a:latin typeface="LM Sans 10"/>
                <a:cs typeface="LM Sans 10"/>
              </a:rPr>
              <a:t> </a:t>
            </a:r>
            <a:r>
              <a:rPr sz="1000" spc="-100" dirty="0">
                <a:latin typeface="LM Sans 10"/>
                <a:cs typeface="LM Sans 10"/>
              </a:rPr>
              <a:t>(fun</a:t>
            </a:r>
            <a:r>
              <a:rPr lang="pt-BR" sz="1000" spc="-100" dirty="0" err="1">
                <a:latin typeface="LM Sans 10"/>
                <a:cs typeface="LM Sans 10"/>
              </a:rPr>
              <a:t>çõ</a:t>
            </a:r>
            <a:r>
              <a:rPr sz="1000" spc="-100" dirty="0">
                <a:latin typeface="LM Sans 10"/>
                <a:cs typeface="LM Sans 10"/>
              </a:rPr>
              <a:t>es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para </a:t>
            </a:r>
            <a:r>
              <a:rPr sz="1000" spc="-5" dirty="0">
                <a:latin typeface="LM Sans 10"/>
                <a:cs typeface="LM Sans 10"/>
              </a:rPr>
              <a:t> acompanhamento e </a:t>
            </a:r>
            <a:r>
              <a:rPr sz="1000" spc="-60" dirty="0">
                <a:latin typeface="LM Sans 10"/>
                <a:cs typeface="LM Sans 10"/>
              </a:rPr>
              <a:t>impress</a:t>
            </a:r>
            <a:r>
              <a:rPr lang="pt-BR" sz="1000" spc="-60" dirty="0">
                <a:latin typeface="LM Sans 10"/>
                <a:cs typeface="LM Sans 10"/>
              </a:rPr>
              <a:t>ã</a:t>
            </a:r>
            <a:r>
              <a:rPr sz="1000" spc="-6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 dados de </a:t>
            </a:r>
            <a:r>
              <a:rPr sz="1000" spc="-10" dirty="0">
                <a:latin typeface="LM Sans 10"/>
                <a:cs typeface="LM Sans 10"/>
              </a:rPr>
              <a:t>programa </a:t>
            </a:r>
            <a:r>
              <a:rPr sz="1000" spc="-5" dirty="0" err="1">
                <a:latin typeface="LM Sans 10"/>
                <a:cs typeface="LM Sans 10"/>
              </a:rPr>
              <a:t>em</a:t>
            </a:r>
            <a:r>
              <a:rPr sz="1000" spc="135" dirty="0">
                <a:latin typeface="LM Sans 10"/>
                <a:cs typeface="LM Sans 10"/>
              </a:rPr>
              <a:t> </a:t>
            </a:r>
            <a:r>
              <a:rPr sz="1000" spc="-90" dirty="0" err="1">
                <a:latin typeface="LM Sans 10"/>
                <a:cs typeface="LM Sans 10"/>
              </a:rPr>
              <a:t>execu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LM Sans 10"/>
              <a:cs typeface="LM Sans 10"/>
            </a:endParaRPr>
          </a:p>
          <a:p>
            <a:pPr marR="43180" algn="r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10" dirty="0">
                <a:latin typeface="LM Sans 10"/>
                <a:cs typeface="LM Sans 10"/>
              </a:rPr>
              <a:t>Profilador: </a:t>
            </a:r>
            <a:r>
              <a:rPr sz="1000" spc="-5" dirty="0">
                <a:latin typeface="LM Sans 10"/>
                <a:cs typeface="LM Sans 10"/>
              </a:rPr>
              <a:t>ajuda </a:t>
            </a:r>
            <a:r>
              <a:rPr sz="1000" spc="-5" dirty="0" err="1">
                <a:latin typeface="LM Sans 10"/>
                <a:cs typeface="LM Sans 10"/>
              </a:rPr>
              <a:t>na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an</a:t>
            </a:r>
            <a:r>
              <a:rPr lang="pt-BR" sz="1000" spc="-65" dirty="0">
                <a:latin typeface="LM Sans 10"/>
                <a:cs typeface="LM Sans 10"/>
              </a:rPr>
              <a:t>á</a:t>
            </a:r>
            <a:r>
              <a:rPr sz="1000" spc="-65" dirty="0" err="1">
                <a:latin typeface="LM Sans 10"/>
                <a:cs typeface="LM Sans 10"/>
              </a:rPr>
              <a:t>lise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 gastos em </a:t>
            </a:r>
            <a:r>
              <a:rPr sz="1000" dirty="0">
                <a:latin typeface="LM Sans 10"/>
                <a:cs typeface="LM Sans 10"/>
              </a:rPr>
              <a:t>tempo </a:t>
            </a:r>
            <a:r>
              <a:rPr sz="1000" spc="-5" dirty="0">
                <a:latin typeface="LM Sans 10"/>
                <a:cs typeface="LM Sans 10"/>
              </a:rPr>
              <a:t>e </a:t>
            </a:r>
            <a:r>
              <a:rPr sz="1000" spc="-5" dirty="0" err="1">
                <a:latin typeface="LM Sans 10"/>
                <a:cs typeface="LM Sans 10"/>
              </a:rPr>
              <a:t>uso</a:t>
            </a:r>
            <a:r>
              <a:rPr sz="1000" spc="-5" dirty="0">
                <a:latin typeface="LM Sans 10"/>
                <a:cs typeface="LM Sans 10"/>
              </a:rPr>
              <a:t> de</a:t>
            </a:r>
            <a:r>
              <a:rPr lang="pt-BR" sz="1000" spc="225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mem</a:t>
            </a:r>
            <a:r>
              <a:rPr lang="pt-BR" sz="1000" spc="-65" dirty="0">
                <a:latin typeface="LM Sans 10"/>
                <a:cs typeface="LM Sans 10"/>
              </a:rPr>
              <a:t>ó</a:t>
            </a:r>
            <a:r>
              <a:rPr sz="1000" spc="-65" dirty="0">
                <a:latin typeface="LM Sans 10"/>
                <a:cs typeface="LM Sans 10"/>
              </a:rPr>
              <a:t>ria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7E8BA4-32FB-40E3-8538-16317B7DE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96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Objetos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7421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5543" y="606816"/>
            <a:ext cx="2562225" cy="12794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Sans 10"/>
                <a:cs typeface="LM Sans 10"/>
              </a:rPr>
              <a:t>Modelo </a:t>
            </a:r>
            <a:r>
              <a:rPr sz="1100" spc="-85" dirty="0">
                <a:latin typeface="LM Sans 10"/>
                <a:cs typeface="LM Sans 10"/>
              </a:rPr>
              <a:t>(</a:t>
            </a:r>
            <a:r>
              <a:rPr sz="1100" spc="-85" dirty="0" err="1">
                <a:latin typeface="LM Sans 10"/>
                <a:cs typeface="LM Sans 10"/>
              </a:rPr>
              <a:t>abstra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o)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10" dirty="0" err="1">
                <a:latin typeface="LM Sans 10"/>
                <a:cs typeface="LM Sans 10"/>
              </a:rPr>
              <a:t>situa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</a:t>
            </a:r>
            <a:r>
              <a:rPr sz="1100" spc="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real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227900"/>
              </a:lnSpc>
            </a:pPr>
            <a:r>
              <a:rPr sz="1100" spc="-5" dirty="0">
                <a:latin typeface="LM Sans 10"/>
                <a:cs typeface="LM Sans 10"/>
              </a:rPr>
              <a:t>Objetos (entidades) integram o </a:t>
            </a:r>
            <a:r>
              <a:rPr sz="1100" spc="-10" dirty="0">
                <a:latin typeface="LM Sans 10"/>
                <a:cs typeface="LM Sans 10"/>
              </a:rPr>
              <a:t>problema  Significado </a:t>
            </a:r>
            <a:r>
              <a:rPr sz="1100" spc="-5" dirty="0">
                <a:latin typeface="LM Sans 10"/>
                <a:cs typeface="LM Sans 10"/>
              </a:rPr>
              <a:t>dentro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contexto </a:t>
            </a:r>
            <a:r>
              <a:rPr sz="1100" spc="-10" dirty="0">
                <a:latin typeface="LM Sans 10"/>
                <a:cs typeface="LM Sans 10"/>
              </a:rPr>
              <a:t>do problema  </a:t>
            </a:r>
            <a:r>
              <a:rPr sz="1100" spc="-5" dirty="0">
                <a:latin typeface="LM Sans 10"/>
                <a:cs typeface="LM Sans 10"/>
              </a:rPr>
              <a:t>Exemplos de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objetos: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011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8329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76540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7575" y="2017882"/>
            <a:ext cx="141859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livro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75" dirty="0">
                <a:latin typeface="LM Sans 10"/>
                <a:cs typeface="LM Sans 10"/>
              </a:rPr>
              <a:t>p</a:t>
            </a:r>
            <a:r>
              <a:rPr lang="pt-BR" sz="1000" spc="-75" dirty="0">
                <a:latin typeface="LM Sans 10"/>
                <a:cs typeface="LM Sans 10"/>
              </a:rPr>
              <a:t>á</a:t>
            </a:r>
            <a:r>
              <a:rPr sz="1000" spc="-75" dirty="0" err="1">
                <a:latin typeface="LM Sans 10"/>
                <a:cs typeface="LM Sans 10"/>
              </a:rPr>
              <a:t>gina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 um</a:t>
            </a:r>
            <a:r>
              <a:rPr sz="1000" spc="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livro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Uma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viagem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Uma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data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O clima de </a:t>
            </a:r>
            <a:r>
              <a:rPr sz="1000" spc="-5" dirty="0" err="1">
                <a:latin typeface="LM Sans 10"/>
                <a:cs typeface="LM Sans 10"/>
              </a:rPr>
              <a:t>uma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75" dirty="0" err="1">
                <a:latin typeface="LM Sans 10"/>
                <a:cs typeface="LM Sans 10"/>
              </a:rPr>
              <a:t>regi</a:t>
            </a:r>
            <a:r>
              <a:rPr lang="pt-BR" sz="1000" spc="-75" dirty="0">
                <a:latin typeface="LM Sans 10"/>
                <a:cs typeface="LM Sans 10"/>
              </a:rPr>
              <a:t>ã</a:t>
            </a:r>
            <a:r>
              <a:rPr sz="1000" spc="-75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5" dirty="0" err="1">
                <a:latin typeface="LM Sans 10"/>
                <a:cs typeface="LM Sans 10"/>
              </a:rPr>
              <a:t>Endere</a:t>
            </a:r>
            <a:r>
              <a:rPr lang="pt-BR" sz="1000" spc="-55" dirty="0">
                <a:latin typeface="LM Sans 10"/>
                <a:cs typeface="LM Sans 10"/>
              </a:rPr>
              <a:t>ç</a:t>
            </a:r>
            <a:r>
              <a:rPr sz="1000" spc="-55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</a:t>
            </a:r>
            <a:r>
              <a:rPr sz="1000" spc="65" dirty="0">
                <a:latin typeface="LM Sans 10"/>
                <a:cs typeface="LM Sans 10"/>
              </a:rPr>
              <a:t> </a:t>
            </a:r>
            <a:r>
              <a:rPr sz="1000" spc="-75" dirty="0" err="1">
                <a:latin typeface="LM Sans 10"/>
                <a:cs typeface="LM Sans 10"/>
              </a:rPr>
              <a:t>algu</a:t>
            </a:r>
            <a:r>
              <a:rPr lang="pt-BR" sz="1000" spc="-75" dirty="0">
                <a:latin typeface="LM Sans 10"/>
                <a:cs typeface="LM Sans 10"/>
              </a:rPr>
              <a:t>é</a:t>
            </a:r>
            <a:r>
              <a:rPr sz="1000" spc="-75" dirty="0">
                <a:latin typeface="LM Sans 10"/>
                <a:cs typeface="LM Sans 10"/>
              </a:rPr>
              <a:t>m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07741" y="2017882"/>
            <a:ext cx="1682114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Uma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festa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Uma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75" dirty="0">
                <a:latin typeface="LM Sans 10"/>
                <a:cs typeface="LM Sans 10"/>
              </a:rPr>
              <a:t>mu´sica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 conceito </a:t>
            </a:r>
            <a:r>
              <a:rPr sz="1000" spc="-10" dirty="0">
                <a:latin typeface="LM Sans 10"/>
                <a:cs typeface="LM Sans 10"/>
              </a:rPr>
              <a:t>sobre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algo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dirty="0">
                <a:latin typeface="LM Sans 10"/>
                <a:cs typeface="LM Sans 10"/>
              </a:rPr>
              <a:t>pedido </a:t>
            </a:r>
            <a:r>
              <a:rPr sz="1000" spc="-5" dirty="0">
                <a:latin typeface="LM Sans 10"/>
                <a:cs typeface="LM Sans 10"/>
              </a:rPr>
              <a:t>de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compra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O </a:t>
            </a:r>
            <a:r>
              <a:rPr sz="1000" spc="-65" dirty="0" err="1">
                <a:latin typeface="LM Sans 10"/>
                <a:cs typeface="LM Sans 10"/>
              </a:rPr>
              <a:t>sal</a:t>
            </a:r>
            <a:r>
              <a:rPr lang="pt-BR" sz="1000" spc="-65" dirty="0">
                <a:latin typeface="LM Sans 10"/>
                <a:cs typeface="LM Sans 10"/>
              </a:rPr>
              <a:t>á</a:t>
            </a:r>
            <a:r>
              <a:rPr sz="1000" spc="-65" dirty="0" err="1">
                <a:latin typeface="LM Sans 10"/>
                <a:cs typeface="LM Sans 10"/>
              </a:rPr>
              <a:t>rio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 um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45" dirty="0" err="1">
                <a:latin typeface="LM Sans 10"/>
                <a:cs typeface="LM Sans 10"/>
              </a:rPr>
              <a:t>funcion</a:t>
            </a:r>
            <a:r>
              <a:rPr lang="pt-BR" sz="1000" spc="-45" dirty="0">
                <a:latin typeface="LM Sans 10"/>
                <a:cs typeface="LM Sans 10"/>
              </a:rPr>
              <a:t>á</a:t>
            </a:r>
            <a:r>
              <a:rPr sz="1000" spc="-45" dirty="0" err="1">
                <a:latin typeface="LM Sans 10"/>
                <a:cs typeface="LM Sans 10"/>
              </a:rPr>
              <a:t>rio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3141" y="2808660"/>
            <a:ext cx="93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3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0200" y="2777038"/>
            <a:ext cx="17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FreeSans"/>
                <a:cs typeface="FreeSans"/>
              </a:rPr>
              <a:t>·</a:t>
            </a:r>
            <a:r>
              <a:rPr sz="1000" i="1" spc="-150" dirty="0">
                <a:latin typeface="FreeSans"/>
                <a:cs typeface="FreeSans"/>
              </a:rPr>
              <a:t> </a:t>
            </a:r>
            <a:r>
              <a:rPr sz="1000" i="1" spc="-5" dirty="0">
                <a:latin typeface="FreeSans"/>
                <a:cs typeface="FreeSans"/>
              </a:rPr>
              <a:t>·</a:t>
            </a:r>
            <a:r>
              <a:rPr sz="1000" i="1" spc="-150" dirty="0">
                <a:latin typeface="FreeSans"/>
                <a:cs typeface="FreeSans"/>
              </a:rPr>
              <a:t> </a:t>
            </a:r>
            <a:r>
              <a:rPr sz="1000" i="1" spc="-5" dirty="0">
                <a:latin typeface="FreeSans"/>
                <a:cs typeface="FreeSans"/>
              </a:rPr>
              <a:t>·</a:t>
            </a:r>
            <a:endParaRPr sz="1000">
              <a:latin typeface="FreeSans"/>
              <a:cs typeface="FreeSans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1A09ED7-C6B1-4761-ADB0-C1051CBA0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96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Objetos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4488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00675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54574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4032" y="561440"/>
            <a:ext cx="4215130" cy="22658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Objetos </a:t>
            </a:r>
            <a:r>
              <a:rPr sz="1100" spc="-10" dirty="0">
                <a:latin typeface="LM Sans 10"/>
                <a:cs typeface="LM Sans 10"/>
              </a:rPr>
              <a:t>devem </a:t>
            </a:r>
            <a:r>
              <a:rPr sz="1100" spc="-5" dirty="0">
                <a:latin typeface="LM Sans 10"/>
                <a:cs typeface="LM Sans 10"/>
              </a:rPr>
              <a:t>ter </a:t>
            </a:r>
            <a:r>
              <a:rPr sz="1100" spc="-10" dirty="0">
                <a:latin typeface="LM Sans 10"/>
                <a:cs typeface="LM Sans 10"/>
              </a:rPr>
              <a:t>alguma </a:t>
            </a:r>
            <a:r>
              <a:rPr sz="1100" spc="-5" dirty="0">
                <a:latin typeface="LM Sans 10"/>
                <a:cs typeface="LM Sans 10"/>
              </a:rPr>
              <a:t>utilidade </a:t>
            </a:r>
            <a:r>
              <a:rPr sz="1100" spc="-10" dirty="0" err="1">
                <a:latin typeface="LM Sans 10"/>
                <a:cs typeface="LM Sans 10"/>
              </a:rPr>
              <a:t>ou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prop</a:t>
            </a:r>
            <a:r>
              <a:rPr lang="pt-BR" sz="1100" spc="-65" dirty="0">
                <a:latin typeface="LM Sans 10"/>
                <a:cs typeface="LM Sans 10"/>
              </a:rPr>
              <a:t>ó</a:t>
            </a:r>
            <a:r>
              <a:rPr sz="1100" spc="-65" dirty="0" err="1">
                <a:latin typeface="LM Sans 10"/>
                <a:cs typeface="LM Sans 10"/>
              </a:rPr>
              <a:t>sito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1016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Cada </a:t>
            </a:r>
            <a:r>
              <a:rPr sz="1100" spc="-5" dirty="0">
                <a:latin typeface="LM Sans 10"/>
                <a:cs typeface="LM Sans 10"/>
              </a:rPr>
              <a:t>objeto tem </a:t>
            </a:r>
            <a:r>
              <a:rPr sz="1100" spc="-5" dirty="0" err="1">
                <a:latin typeface="LM Sans 10"/>
                <a:cs typeface="LM Sans 10"/>
              </a:rPr>
              <a:t>identidade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pr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pria</a:t>
            </a:r>
            <a:endParaRPr sz="1100" dirty="0">
              <a:latin typeface="LM Sans 10"/>
              <a:cs typeface="LM Sans 10"/>
            </a:endParaRPr>
          </a:p>
          <a:p>
            <a:pPr marL="24130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Exemplo: cada </a:t>
            </a:r>
            <a:r>
              <a:rPr sz="1000" spc="-10" dirty="0">
                <a:latin typeface="LM Sans 10"/>
                <a:cs typeface="LM Sans 10"/>
              </a:rPr>
              <a:t>exemplar </a:t>
            </a:r>
            <a:r>
              <a:rPr sz="1000" spc="-5" dirty="0">
                <a:latin typeface="LM Sans 10"/>
                <a:cs typeface="LM Sans 10"/>
              </a:rPr>
              <a:t>de um mesmo livro </a:t>
            </a:r>
            <a:r>
              <a:rPr sz="1000" spc="-5" dirty="0" err="1">
                <a:latin typeface="LM Sans 10"/>
                <a:cs typeface="LM Sans 10"/>
              </a:rPr>
              <a:t>na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" dirty="0" err="1">
                <a:latin typeface="LM Sans 10"/>
                <a:cs typeface="LM Sans 10"/>
              </a:rPr>
              <a:t>biblioteca</a:t>
            </a:r>
            <a:r>
              <a:rPr lang="pt-BR" sz="1000" spc="-5" dirty="0">
                <a:latin typeface="LM Sans 10"/>
                <a:cs typeface="LM Sans 10"/>
              </a:rPr>
              <a:t> é um </a:t>
            </a:r>
            <a:r>
              <a:rPr sz="1000" spc="-5" dirty="0" err="1">
                <a:latin typeface="LM Sans 10"/>
                <a:cs typeface="LM Sans 10"/>
              </a:rPr>
              <a:t>objeto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LM Sans 10"/>
              <a:cs typeface="LM Sans 10"/>
            </a:endParaRPr>
          </a:p>
          <a:p>
            <a:pPr marL="100965" marR="361315">
              <a:lnSpc>
                <a:spcPct val="102600"/>
              </a:lnSpc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Em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termos de </a:t>
            </a:r>
            <a:r>
              <a:rPr sz="1100" u="sng" spc="-8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programa</a:t>
            </a:r>
            <a:r>
              <a:rPr lang="pt-BR" sz="1100" u="sng" spc="-8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çã</a:t>
            </a:r>
            <a:r>
              <a:rPr sz="1100" u="sng" spc="-8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</a:t>
            </a:r>
            <a:r>
              <a:rPr sz="1100" spc="-8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 err="1">
                <a:latin typeface="LM Sans 10"/>
                <a:cs typeface="LM Sans 10"/>
              </a:rPr>
              <a:t>objeto</a:t>
            </a:r>
            <a:r>
              <a:rPr lang="pt-BR" sz="1100" spc="-5" dirty="0">
                <a:latin typeface="LM Sans 10"/>
                <a:cs typeface="LM Sans 10"/>
              </a:rPr>
              <a:t> é 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  </a:t>
            </a:r>
            <a:r>
              <a:rPr sz="1100" spc="-5" dirty="0">
                <a:latin typeface="LM Sans 10"/>
                <a:cs typeface="LM Sans 10"/>
              </a:rPr>
              <a:t>entidade </a:t>
            </a:r>
            <a:r>
              <a:rPr sz="1100" spc="-10" dirty="0">
                <a:latin typeface="LM Sans 10"/>
                <a:cs typeface="LM Sans 10"/>
              </a:rPr>
              <a:t>do mundo</a:t>
            </a:r>
            <a:r>
              <a:rPr sz="1100" spc="-5" dirty="0">
                <a:latin typeface="LM Sans 10"/>
                <a:cs typeface="LM Sans 10"/>
              </a:rPr>
              <a:t> real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2413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70" dirty="0" err="1">
                <a:latin typeface="LM Sans 10"/>
                <a:cs typeface="LM Sans 10"/>
              </a:rPr>
              <a:t>Pr</a:t>
            </a:r>
            <a:r>
              <a:rPr lang="pt-BR" sz="1000" spc="-70" dirty="0">
                <a:latin typeface="LM Sans 10"/>
                <a:cs typeface="LM Sans 10"/>
              </a:rPr>
              <a:t>ó</a:t>
            </a:r>
            <a:r>
              <a:rPr sz="1000" spc="-70" dirty="0" err="1">
                <a:latin typeface="LM Sans 10"/>
                <a:cs typeface="LM Sans 10"/>
              </a:rPr>
              <a:t>pria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spc="-45" dirty="0">
                <a:latin typeface="LM Sans 10"/>
                <a:cs typeface="LM Sans 10"/>
              </a:rPr>
              <a:t>exist</a:t>
            </a:r>
            <a:r>
              <a:rPr lang="pt-BR" sz="1000" spc="-45" dirty="0">
                <a:latin typeface="LM Sans 10"/>
                <a:cs typeface="LM Sans 10"/>
              </a:rPr>
              <a:t>ê</a:t>
            </a:r>
            <a:r>
              <a:rPr sz="1000" spc="-45" dirty="0" err="1">
                <a:latin typeface="LM Sans 10"/>
                <a:cs typeface="LM Sans 10"/>
              </a:rPr>
              <a:t>ncia</a:t>
            </a:r>
            <a:r>
              <a:rPr sz="1000" spc="-45" dirty="0">
                <a:latin typeface="LM Sans 10"/>
                <a:cs typeface="LM Sans 10"/>
              </a:rPr>
              <a:t>, </a:t>
            </a:r>
            <a:r>
              <a:rPr sz="1000" spc="-65" dirty="0" err="1">
                <a:latin typeface="LM Sans 10"/>
                <a:cs typeface="LM Sans 10"/>
              </a:rPr>
              <a:t>identifica</a:t>
            </a:r>
            <a:r>
              <a:rPr lang="pt-BR" sz="1000" spc="-65" dirty="0" err="1">
                <a:latin typeface="LM Sans 10"/>
                <a:cs typeface="LM Sans 10"/>
              </a:rPr>
              <a:t>çã</a:t>
            </a:r>
            <a:r>
              <a:rPr sz="1000" spc="-65" dirty="0">
                <a:latin typeface="LM Sans 10"/>
                <a:cs typeface="LM Sans 10"/>
              </a:rPr>
              <a:t>o, </a:t>
            </a:r>
            <a:r>
              <a:rPr sz="1000" spc="-35" dirty="0" err="1">
                <a:latin typeface="LM Sans 10"/>
                <a:cs typeface="LM Sans 10"/>
              </a:rPr>
              <a:t>caracter</a:t>
            </a:r>
            <a:r>
              <a:rPr lang="pt-BR" sz="1000" spc="-35" dirty="0">
                <a:latin typeface="LM Sans 10"/>
                <a:cs typeface="LM Sans 10"/>
              </a:rPr>
              <a:t>í</a:t>
            </a:r>
            <a:r>
              <a:rPr sz="1000" spc="-35" dirty="0" err="1">
                <a:latin typeface="LM Sans 10"/>
                <a:cs typeface="LM Sans 10"/>
              </a:rPr>
              <a:t>sticas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</a:t>
            </a:r>
            <a:r>
              <a:rPr lang="pt-BR" sz="1000" spc="-5" dirty="0">
                <a:latin typeface="LM Sans 10"/>
                <a:cs typeface="LM Sans 10"/>
              </a:rPr>
              <a:t> </a:t>
            </a:r>
            <a:r>
              <a:rPr sz="1000" spc="-80" dirty="0" err="1">
                <a:latin typeface="LM Sans 10"/>
                <a:cs typeface="LM Sans 10"/>
              </a:rPr>
              <a:t>composi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E </a:t>
            </a:r>
            <a:r>
              <a:rPr sz="1000" dirty="0">
                <a:latin typeface="LM Sans 10"/>
                <a:cs typeface="LM Sans 10"/>
              </a:rPr>
              <a:t>possui </a:t>
            </a:r>
            <a:r>
              <a:rPr sz="1000" spc="-5" dirty="0">
                <a:latin typeface="LM Sans 10"/>
                <a:cs typeface="LM Sans 10"/>
              </a:rPr>
              <a:t>alguma </a:t>
            </a:r>
            <a:r>
              <a:rPr sz="1000" dirty="0">
                <a:latin typeface="LM Sans 10"/>
                <a:cs typeface="LM Sans 10"/>
              </a:rPr>
              <a:t>utilidade,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podendo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executar </a:t>
            </a:r>
            <a:r>
              <a:rPr sz="1000" spc="-5" dirty="0" err="1">
                <a:solidFill>
                  <a:srgbClr val="FF0000"/>
                </a:solidFill>
                <a:latin typeface="LM Sans 10"/>
                <a:cs typeface="LM Sans 10"/>
              </a:rPr>
              <a:t>determinados</a:t>
            </a:r>
            <a:r>
              <a:rPr sz="1000" spc="7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55" dirty="0" err="1">
                <a:solidFill>
                  <a:srgbClr val="FF0000"/>
                </a:solidFill>
                <a:latin typeface="LM Sans 10"/>
                <a:cs typeface="LM Sans 10"/>
              </a:rPr>
              <a:t>servi</a:t>
            </a:r>
            <a:r>
              <a:rPr lang="pt-BR" sz="1000" spc="-55" dirty="0">
                <a:solidFill>
                  <a:srgbClr val="FF0000"/>
                </a:solidFill>
                <a:latin typeface="LM Sans 10"/>
                <a:cs typeface="LM Sans 10"/>
              </a:rPr>
              <a:t>ç</a:t>
            </a:r>
            <a:r>
              <a:rPr sz="1000" spc="-55" dirty="0" err="1">
                <a:solidFill>
                  <a:srgbClr val="FF0000"/>
                </a:solidFill>
                <a:latin typeface="LM Sans 10"/>
                <a:cs typeface="LM Sans 10"/>
              </a:rPr>
              <a:t>os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378460" marR="345440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lang="pt-BR"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pt-BR" sz="1000" spc="-5" dirty="0">
                <a:latin typeface="LM Sans 10"/>
                <a:cs typeface="LM Sans 10"/>
              </a:rPr>
              <a:t>É um e</a:t>
            </a:r>
            <a:r>
              <a:rPr sz="1000" spc="-5" dirty="0" err="1">
                <a:latin typeface="LM Sans 10"/>
                <a:cs typeface="LM Sans 10"/>
              </a:rPr>
              <a:t>lemento</a:t>
            </a:r>
            <a:r>
              <a:rPr sz="1000" spc="-5" dirty="0">
                <a:latin typeface="LM Sans 10"/>
                <a:cs typeface="LM Sans 10"/>
              </a:rPr>
              <a:t> do </a:t>
            </a:r>
            <a:r>
              <a:rPr sz="1000" spc="-10" dirty="0" err="1">
                <a:latin typeface="LM Sans 10"/>
                <a:cs typeface="LM Sans 10"/>
              </a:rPr>
              <a:t>programa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que</a:t>
            </a:r>
            <a:r>
              <a:rPr lang="pt-BR" sz="1000" dirty="0">
                <a:latin typeface="LM Sans 10"/>
                <a:cs typeface="LM Sans 10"/>
              </a:rPr>
              <a:t> </a:t>
            </a:r>
            <a:r>
              <a:rPr sz="1000" dirty="0" err="1">
                <a:solidFill>
                  <a:srgbClr val="FF0000"/>
                </a:solidFill>
                <a:latin typeface="LM Sans 10"/>
                <a:cs typeface="LM Sans 10"/>
              </a:rPr>
              <a:t>ocupa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70" dirty="0" err="1">
                <a:solidFill>
                  <a:srgbClr val="FF0000"/>
                </a:solidFill>
                <a:latin typeface="LM Sans 10"/>
                <a:cs typeface="LM Sans 10"/>
              </a:rPr>
              <a:t>espa</a:t>
            </a:r>
            <a:r>
              <a:rPr lang="pt-BR" sz="1000" spc="-70" dirty="0">
                <a:solidFill>
                  <a:srgbClr val="FF0000"/>
                </a:solidFill>
                <a:latin typeface="LM Sans 10"/>
                <a:cs typeface="LM Sans 10"/>
              </a:rPr>
              <a:t>ç</a:t>
            </a:r>
            <a:r>
              <a:rPr sz="1000" spc="-70" dirty="0">
                <a:solidFill>
                  <a:srgbClr val="FF0000"/>
                </a:solidFill>
                <a:latin typeface="LM Sans 10"/>
                <a:cs typeface="LM Sans 10"/>
              </a:rPr>
              <a:t>o </a:t>
            </a:r>
            <a:r>
              <a:rPr sz="1000" spc="-5" dirty="0" err="1">
                <a:solidFill>
                  <a:srgbClr val="FF0000"/>
                </a:solidFill>
                <a:latin typeface="LM Sans 10"/>
                <a:cs typeface="LM Sans 10"/>
              </a:rPr>
              <a:t>em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80" dirty="0">
                <a:solidFill>
                  <a:srgbClr val="FF0000"/>
                </a:solidFill>
                <a:latin typeface="LM Sans 10"/>
                <a:cs typeface="LM Sans 10"/>
              </a:rPr>
              <a:t>mem</a:t>
            </a:r>
            <a:r>
              <a:rPr lang="pt-BR" sz="1000" spc="-80" dirty="0">
                <a:solidFill>
                  <a:srgbClr val="FF0000"/>
                </a:solidFill>
                <a:latin typeface="LM Sans 10"/>
                <a:cs typeface="LM Sans 10"/>
              </a:rPr>
              <a:t>ó</a:t>
            </a:r>
            <a:r>
              <a:rPr sz="1000" spc="-80" dirty="0">
                <a:solidFill>
                  <a:srgbClr val="FF0000"/>
                </a:solidFill>
                <a:latin typeface="LM Sans 10"/>
                <a:cs typeface="LM Sans 10"/>
              </a:rPr>
              <a:t>ria</a:t>
            </a:r>
            <a:r>
              <a:rPr lang="pt-BR" sz="1000" spc="-80" dirty="0">
                <a:solidFill>
                  <a:srgbClr val="FF0000"/>
                </a:solidFill>
                <a:latin typeface="LM Sans 10"/>
                <a:cs typeface="LM Sans 10"/>
              </a:rPr>
              <a:t>  </a:t>
            </a:r>
            <a:r>
              <a:rPr sz="1000" spc="-80" dirty="0">
                <a:latin typeface="LM Sans 10"/>
                <a:cs typeface="LM Sans 10"/>
              </a:rPr>
              <a:t>ap</a:t>
            </a:r>
            <a:r>
              <a:rPr lang="pt-BR" sz="1000" spc="-80" dirty="0">
                <a:latin typeface="LM Sans 10"/>
                <a:cs typeface="LM Sans 10"/>
              </a:rPr>
              <a:t>ó</a:t>
            </a:r>
            <a:r>
              <a:rPr sz="1000" spc="-80" dirty="0">
                <a:latin typeface="LM Sans 10"/>
                <a:cs typeface="LM Sans 10"/>
              </a:rPr>
              <a:t>s </a:t>
            </a:r>
            <a:r>
              <a:rPr sz="1000" spc="-5" dirty="0">
                <a:latin typeface="LM Sans 10"/>
                <a:cs typeface="LM Sans 10"/>
              </a:rPr>
              <a:t>a  </a:t>
            </a:r>
            <a:r>
              <a:rPr sz="1000" spc="-110" dirty="0" err="1">
                <a:latin typeface="LM Sans 10"/>
                <a:cs typeface="LM Sans 10"/>
              </a:rPr>
              <a:t>cria</a:t>
            </a:r>
            <a:r>
              <a:rPr lang="pt-BR" sz="1000" spc="-110" dirty="0" err="1">
                <a:latin typeface="LM Sans 10"/>
                <a:cs typeface="LM Sans 10"/>
              </a:rPr>
              <a:t>çã</a:t>
            </a:r>
            <a:r>
              <a:rPr sz="1000" spc="-110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D252375-D80D-4092-B368-CD77CE61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96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Objetos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4653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863078"/>
            <a:ext cx="4153535" cy="1558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Em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termos de </a:t>
            </a:r>
            <a:r>
              <a:rPr sz="1100" u="sng" spc="-8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programa</a:t>
            </a:r>
            <a:r>
              <a:rPr lang="pt-BR" sz="1100" u="sng" spc="-8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çã</a:t>
            </a:r>
            <a:r>
              <a:rPr sz="1100" u="sng" spc="-8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</a:t>
            </a:r>
            <a:r>
              <a:rPr sz="1100" spc="-8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objeto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possui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1905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70" dirty="0" err="1">
                <a:latin typeface="LM Sans 10"/>
                <a:cs typeface="LM Sans 10"/>
              </a:rPr>
              <a:t>Identifica</a:t>
            </a:r>
            <a:r>
              <a:rPr lang="pt-BR" sz="1000" spc="-70" dirty="0" err="1">
                <a:latin typeface="LM Sans 10"/>
                <a:cs typeface="LM Sans 10"/>
              </a:rPr>
              <a:t>çã</a:t>
            </a:r>
            <a:r>
              <a:rPr sz="1000" spc="-70" dirty="0">
                <a:latin typeface="LM Sans 10"/>
                <a:cs typeface="LM Sans 10"/>
              </a:rPr>
              <a:t>o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(nome)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 dirty="0">
              <a:latin typeface="LM Sans 10"/>
              <a:cs typeface="LM Sans 10"/>
            </a:endParaRPr>
          </a:p>
          <a:p>
            <a:pPr marL="1905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40" dirty="0" err="1">
                <a:latin typeface="LM Sans 10"/>
                <a:cs typeface="LM Sans 10"/>
              </a:rPr>
              <a:t>Caracter</a:t>
            </a:r>
            <a:r>
              <a:rPr lang="pt-BR" sz="1000" spc="-40" dirty="0">
                <a:latin typeface="LM Sans 10"/>
                <a:cs typeface="LM Sans 10"/>
              </a:rPr>
              <a:t>í</a:t>
            </a:r>
            <a:r>
              <a:rPr sz="1000" spc="-40" dirty="0" err="1">
                <a:latin typeface="LM Sans 10"/>
                <a:cs typeface="LM Sans 10"/>
              </a:rPr>
              <a:t>sticas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(atributos).</a:t>
            </a:r>
            <a:endParaRPr sz="1000" dirty="0">
              <a:latin typeface="LM Sans 10"/>
              <a:cs typeface="LM Sans 10"/>
            </a:endParaRPr>
          </a:p>
          <a:p>
            <a:pPr marL="604520" marR="55880" indent="-144145">
              <a:lnSpc>
                <a:spcPct val="101499"/>
              </a:lnSpc>
              <a:spcBef>
                <a:spcPts val="180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spc="-5" dirty="0">
                <a:latin typeface="LM Sans 9"/>
                <a:cs typeface="LM Sans 9"/>
              </a:rPr>
              <a:t>Exemplo </a:t>
            </a:r>
            <a:r>
              <a:rPr sz="900" spc="-10" dirty="0">
                <a:latin typeface="LM Sans 9"/>
                <a:cs typeface="LM Sans 9"/>
              </a:rPr>
              <a:t>para </a:t>
            </a:r>
            <a:r>
              <a:rPr sz="900" u="sng" spc="-5" dirty="0" err="1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uma</a:t>
            </a:r>
            <a:r>
              <a:rPr lang="pt-BR" sz="900" u="sng" spc="-5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 </a:t>
            </a:r>
            <a:r>
              <a:rPr sz="900" u="sng" spc="-5" dirty="0" err="1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Lapiseira</a:t>
            </a:r>
            <a:r>
              <a:rPr sz="900" spc="-5" dirty="0">
                <a:latin typeface="LM Sans 9"/>
                <a:cs typeface="LM Sans 9"/>
              </a:rPr>
              <a:t>: </a:t>
            </a:r>
            <a:r>
              <a:rPr sz="900" spc="-15" dirty="0">
                <a:latin typeface="LM Sans 9"/>
                <a:cs typeface="LM Sans 9"/>
              </a:rPr>
              <a:t>cor </a:t>
            </a:r>
            <a:r>
              <a:rPr sz="900" spc="-5" dirty="0">
                <a:latin typeface="LM Sans 9"/>
                <a:cs typeface="LM Sans 9"/>
              </a:rPr>
              <a:t>predominante, </a:t>
            </a:r>
            <a:r>
              <a:rPr sz="900" dirty="0">
                <a:latin typeface="LM Sans 9"/>
                <a:cs typeface="LM Sans 9"/>
              </a:rPr>
              <a:t>peso, </a:t>
            </a:r>
            <a:r>
              <a:rPr sz="900" spc="-10" dirty="0">
                <a:latin typeface="LM Sans 9"/>
                <a:cs typeface="LM Sans 9"/>
              </a:rPr>
              <a:t>comprimento </a:t>
            </a:r>
            <a:r>
              <a:rPr sz="900" spc="-5" dirty="0">
                <a:latin typeface="LM Sans 9"/>
                <a:cs typeface="LM Sans 9"/>
              </a:rPr>
              <a:t>do  grafite (simples </a:t>
            </a:r>
            <a:r>
              <a:rPr sz="900" spc="-10" dirty="0">
                <a:latin typeface="LM Sans 9"/>
                <a:cs typeface="LM Sans 9"/>
              </a:rPr>
              <a:t>valor), </a:t>
            </a:r>
            <a:r>
              <a:rPr sz="900" spc="-5" dirty="0">
                <a:latin typeface="LM Sans 9"/>
                <a:cs typeface="LM Sans 9"/>
              </a:rPr>
              <a:t>sistema de avanco do grafite (outro objeto),</a:t>
            </a:r>
            <a:r>
              <a:rPr sz="900" spc="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etc</a:t>
            </a:r>
            <a:endParaRPr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50" dirty="0">
              <a:latin typeface="LM Sans 9"/>
              <a:cs typeface="LM Sans 9"/>
            </a:endParaRPr>
          </a:p>
          <a:p>
            <a:pPr marL="327660" marR="167005" indent="-137160">
              <a:lnSpc>
                <a:spcPct val="100000"/>
              </a:lnSpc>
              <a:spcBef>
                <a:spcPts val="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Utilidade </a:t>
            </a:r>
            <a:r>
              <a:rPr sz="1000" spc="-125" dirty="0">
                <a:latin typeface="LM Sans 10"/>
                <a:cs typeface="LM Sans 10"/>
              </a:rPr>
              <a:t>(a</a:t>
            </a:r>
            <a:r>
              <a:rPr lang="pt-BR" sz="1000" spc="-125" dirty="0" err="1">
                <a:latin typeface="LM Sans 10"/>
                <a:cs typeface="LM Sans 10"/>
              </a:rPr>
              <a:t>çõ</a:t>
            </a:r>
            <a:r>
              <a:rPr sz="1000" spc="-125" dirty="0">
                <a:latin typeface="LM Sans 10"/>
                <a:cs typeface="LM Sans 10"/>
              </a:rPr>
              <a:t>es</a:t>
            </a:r>
            <a:r>
              <a:rPr lang="pt-BR" sz="1000" spc="-125" dirty="0">
                <a:latin typeface="LM Sans 10"/>
                <a:cs typeface="LM Sans 10"/>
              </a:rPr>
              <a:t> </a:t>
            </a:r>
            <a:r>
              <a:rPr sz="1000" spc="-125" dirty="0">
                <a:latin typeface="LM Sans 10"/>
                <a:cs typeface="LM Sans 10"/>
              </a:rPr>
              <a:t> </a:t>
            </a:r>
            <a:r>
              <a:rPr sz="1000" spc="-5" dirty="0" err="1">
                <a:latin typeface="LM Sans 10"/>
                <a:cs typeface="LM Sans 10"/>
              </a:rPr>
              <a:t>ou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0" dirty="0" err="1">
                <a:latin typeface="LM Sans 10"/>
                <a:cs typeface="LM Sans 10"/>
              </a:rPr>
              <a:t>servi</a:t>
            </a:r>
            <a:r>
              <a:rPr lang="pt-BR" sz="1000" spc="-50" dirty="0">
                <a:latin typeface="LM Sans 10"/>
                <a:cs typeface="LM Sans 10"/>
              </a:rPr>
              <a:t>ç</a:t>
            </a:r>
            <a:r>
              <a:rPr sz="1000" spc="-50" dirty="0" err="1">
                <a:latin typeface="LM Sans 10"/>
                <a:cs typeface="LM Sans 10"/>
              </a:rPr>
              <a:t>os</a:t>
            </a:r>
            <a:r>
              <a:rPr sz="1000" spc="-50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com base </a:t>
            </a:r>
            <a:r>
              <a:rPr sz="1000" spc="-5" dirty="0" err="1">
                <a:latin typeface="LM Sans 10"/>
                <a:cs typeface="LM Sans 10"/>
              </a:rPr>
              <a:t>em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70" dirty="0" err="1">
                <a:latin typeface="LM Sans 10"/>
                <a:cs typeface="LM Sans 10"/>
              </a:rPr>
              <a:t>solicita</a:t>
            </a:r>
            <a:r>
              <a:rPr lang="pt-BR" sz="1000" spc="-70" dirty="0" err="1">
                <a:latin typeface="LM Sans 10"/>
                <a:cs typeface="LM Sans 10"/>
              </a:rPr>
              <a:t>çõ</a:t>
            </a:r>
            <a:r>
              <a:rPr sz="1000" spc="-70" dirty="0">
                <a:latin typeface="LM Sans 10"/>
                <a:cs typeface="LM Sans 10"/>
              </a:rPr>
              <a:t>es. </a:t>
            </a:r>
            <a:r>
              <a:rPr sz="1000" spc="-5" dirty="0">
                <a:latin typeface="LM Sans 10"/>
                <a:cs typeface="LM Sans 10"/>
              </a:rPr>
              <a:t>Denomina-se 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comportamento</a:t>
            </a:r>
            <a:r>
              <a:rPr sz="1000" spc="-5" dirty="0">
                <a:latin typeface="LM Sans 10"/>
                <a:cs typeface="LM Sans 10"/>
              </a:rPr>
              <a:t> ao conjunto de </a:t>
            </a:r>
            <a:r>
              <a:rPr sz="1000" spc="-120" dirty="0">
                <a:latin typeface="LM Sans 10"/>
                <a:cs typeface="LM Sans 10"/>
              </a:rPr>
              <a:t>a</a:t>
            </a:r>
            <a:r>
              <a:rPr lang="pt-BR" sz="1000" spc="-120" dirty="0" err="1">
                <a:latin typeface="LM Sans 10"/>
                <a:cs typeface="LM Sans 10"/>
              </a:rPr>
              <a:t>çõ</a:t>
            </a:r>
            <a:r>
              <a:rPr sz="1000" spc="-120" dirty="0">
                <a:latin typeface="LM Sans 10"/>
                <a:cs typeface="LM Sans 10"/>
              </a:rPr>
              <a:t>es.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9FD7155-191B-409A-BDC2-8BDF6EE56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96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Objetos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9275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232" y="509319"/>
            <a:ext cx="1691639" cy="8455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LM Sans 10"/>
                <a:cs typeface="LM Sans 10"/>
              </a:rPr>
              <a:t>Exemplo </a:t>
            </a:r>
            <a:r>
              <a:rPr sz="1100" b="1" spc="-5" dirty="0">
                <a:latin typeface="LM Sans 10"/>
                <a:cs typeface="LM Sans 10"/>
              </a:rPr>
              <a:t>1 – </a:t>
            </a:r>
            <a:r>
              <a:rPr sz="1100" spc="-5" dirty="0">
                <a:latin typeface="LM Sans 10"/>
                <a:cs typeface="LM Sans 10"/>
              </a:rPr>
              <a:t>Objeto 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umaPorta</a:t>
            </a:r>
            <a:r>
              <a:rPr sz="1100" spc="-15" dirty="0">
                <a:latin typeface="LM Sans 10"/>
                <a:cs typeface="LM Sans 10"/>
              </a:rPr>
              <a:t> para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da  porta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sala: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 dirty="0">
              <a:latin typeface="LM Sans 10"/>
              <a:cs typeface="LM Sans 10"/>
            </a:endParaRPr>
          </a:p>
          <a:p>
            <a:pPr marL="1651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Atributos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(</a:t>
            </a:r>
            <a:r>
              <a:rPr sz="1000" spc="-65" dirty="0" err="1">
                <a:latin typeface="LM Sans 10"/>
                <a:cs typeface="LM Sans 10"/>
              </a:rPr>
              <a:t>composi</a:t>
            </a:r>
            <a:r>
              <a:rPr lang="pt-BR" sz="1000" spc="-65" dirty="0" err="1">
                <a:latin typeface="LM Sans 10"/>
                <a:cs typeface="LM Sans 10"/>
              </a:rPr>
              <a:t>çã</a:t>
            </a:r>
            <a:r>
              <a:rPr sz="1000" spc="-65" dirty="0">
                <a:latin typeface="LM Sans 10"/>
                <a:cs typeface="LM Sans 10"/>
              </a:rPr>
              <a:t>o):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2608" y="1386212"/>
            <a:ext cx="54038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LM Sans 9"/>
                <a:cs typeface="LM Sans 9"/>
              </a:rPr>
              <a:t>(valor)</a:t>
            </a:r>
            <a:endParaRPr sz="900">
              <a:latin typeface="LM Sans 9"/>
              <a:cs typeface="LM Sans 9"/>
            </a:endParaRPr>
          </a:p>
          <a:p>
            <a:pPr marL="203200" marR="5080" indent="-67310">
              <a:lnSpc>
                <a:spcPct val="101499"/>
              </a:lnSpc>
            </a:pPr>
            <a:r>
              <a:rPr sz="900" spc="-10" dirty="0">
                <a:latin typeface="LM Sans 9"/>
                <a:cs typeface="LM Sans 9"/>
              </a:rPr>
              <a:t>(valor)  </a:t>
            </a:r>
            <a:r>
              <a:rPr sz="900" spc="-5" dirty="0">
                <a:latin typeface="LM Sans 9"/>
                <a:cs typeface="LM Sans 9"/>
              </a:rPr>
              <a:t>(val</a:t>
            </a:r>
            <a:r>
              <a:rPr sz="900" spc="-35" dirty="0">
                <a:latin typeface="LM Sans 9"/>
                <a:cs typeface="LM Sans 9"/>
              </a:rPr>
              <a:t>o</a:t>
            </a:r>
            <a:r>
              <a:rPr sz="900" spc="-5" dirty="0">
                <a:latin typeface="LM Sans 9"/>
                <a:cs typeface="LM Sans 9"/>
              </a:rPr>
              <a:t>r)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882" y="1386212"/>
            <a:ext cx="721995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40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15" dirty="0">
                <a:latin typeface="LM Sans 9"/>
                <a:cs typeface="LM Sans 9"/>
              </a:rPr>
              <a:t>Cor</a:t>
            </a:r>
            <a:endParaRPr sz="900">
              <a:latin typeface="LM Sans 9"/>
              <a:cs typeface="LM Sans 9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40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Altura</a:t>
            </a:r>
            <a:endParaRPr sz="900">
              <a:latin typeface="LM Sans 9"/>
              <a:cs typeface="LM Sans 9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3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latin typeface="LM Sans 9"/>
                <a:cs typeface="LM Sans 9"/>
              </a:rPr>
              <a:t>Largura</a:t>
            </a:r>
            <a:endParaRPr sz="900">
              <a:latin typeface="LM Sans 9"/>
              <a:cs typeface="LM Sans 9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0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latin typeface="LM Sans 9"/>
                <a:cs typeface="LM Sans 9"/>
              </a:rPr>
              <a:t>Fechadura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2965" y="1803737"/>
            <a:ext cx="41973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(objeto)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575" y="2067993"/>
            <a:ext cx="1645920" cy="48069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9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5" dirty="0" err="1">
                <a:latin typeface="LM Sans 10"/>
                <a:cs typeface="LM Sans 10"/>
              </a:rPr>
              <a:t>Servi</a:t>
            </a:r>
            <a:r>
              <a:rPr lang="pt-BR" sz="1000" spc="-55" dirty="0">
                <a:latin typeface="LM Sans 10"/>
                <a:cs typeface="LM Sans 10"/>
              </a:rPr>
              <a:t>ç</a:t>
            </a:r>
            <a:r>
              <a:rPr sz="1000" spc="-55" dirty="0" err="1">
                <a:latin typeface="LM Sans 10"/>
                <a:cs typeface="LM Sans 10"/>
              </a:rPr>
              <a:t>os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(comportamento):</a:t>
            </a:r>
            <a:endParaRPr sz="1000" dirty="0">
              <a:latin typeface="LM Sans 10"/>
              <a:cs typeface="LM Sans 10"/>
            </a:endParaRPr>
          </a:p>
          <a:p>
            <a:pPr marL="307975">
              <a:lnSpc>
                <a:spcPct val="100000"/>
              </a:lnSpc>
              <a:spcBef>
                <a:spcPts val="9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latin typeface="LM Sans 9"/>
                <a:cs typeface="LM Sans 9"/>
              </a:rPr>
              <a:t>Abrir</a:t>
            </a:r>
            <a:endParaRPr sz="900" dirty="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15" dirty="0">
                <a:latin typeface="LM Sans 9"/>
                <a:cs typeface="LM Sans 9"/>
              </a:rPr>
              <a:t>Fechar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09812" y="59275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06255" y="509319"/>
            <a:ext cx="1863725" cy="8108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 marR="30480">
              <a:lnSpc>
                <a:spcPts val="1200"/>
              </a:lnSpc>
              <a:spcBef>
                <a:spcPts val="229"/>
              </a:spcBef>
            </a:pPr>
            <a:r>
              <a:rPr sz="1100" b="1" spc="-10" dirty="0">
                <a:latin typeface="LM Sans 10"/>
                <a:cs typeface="LM Sans 10"/>
              </a:rPr>
              <a:t>Exemplo </a:t>
            </a:r>
            <a:r>
              <a:rPr sz="1100" b="1" spc="-5" dirty="0">
                <a:latin typeface="LM Sans 10"/>
                <a:cs typeface="LM Sans 10"/>
              </a:rPr>
              <a:t>2 – </a:t>
            </a:r>
            <a:r>
              <a:rPr sz="1100" spc="-5" dirty="0">
                <a:latin typeface="LM Sans 10"/>
                <a:cs typeface="LM Sans 10"/>
              </a:rPr>
              <a:t>Objeto 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meuRelogio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95" dirty="0" err="1">
                <a:latin typeface="LM Sans 10"/>
                <a:cs typeface="LM Sans 10"/>
              </a:rPr>
              <a:t>abstra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o, </a:t>
            </a:r>
            <a:r>
              <a:rPr sz="1100" spc="-10" dirty="0">
                <a:latin typeface="LM Sans 10"/>
                <a:cs typeface="LM Sans 10"/>
              </a:rPr>
              <a:t>do  </a:t>
            </a:r>
            <a:r>
              <a:rPr sz="1100" dirty="0">
                <a:latin typeface="LM Sans 10"/>
                <a:cs typeface="LM Sans 10"/>
              </a:rPr>
              <a:t>ponto </a:t>
            </a:r>
            <a:r>
              <a:rPr sz="1100" spc="-5" dirty="0">
                <a:latin typeface="LM Sans 10"/>
                <a:cs typeface="LM Sans 10"/>
              </a:rPr>
              <a:t>de vista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70" dirty="0" err="1">
                <a:latin typeface="LM Sans 10"/>
                <a:cs typeface="LM Sans 10"/>
              </a:rPr>
              <a:t>usu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 err="1">
                <a:latin typeface="LM Sans 10"/>
                <a:cs typeface="LM Sans 10"/>
              </a:rPr>
              <a:t>rio</a:t>
            </a:r>
            <a:r>
              <a:rPr sz="1100" spc="-7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65" dirty="0" err="1">
                <a:latin typeface="LM Sans 10"/>
                <a:cs typeface="LM Sans 10"/>
              </a:rPr>
              <a:t>rel</a:t>
            </a:r>
            <a:r>
              <a:rPr lang="pt-BR" sz="1100" spc="-65" dirty="0">
                <a:latin typeface="LM Sans 10"/>
                <a:cs typeface="LM Sans 10"/>
              </a:rPr>
              <a:t>ó</a:t>
            </a:r>
            <a:r>
              <a:rPr sz="1100" spc="-65" dirty="0" err="1">
                <a:latin typeface="LM Sans 10"/>
                <a:cs typeface="LM Sans 10"/>
              </a:rPr>
              <a:t>gio</a:t>
            </a:r>
            <a:r>
              <a:rPr sz="1100" spc="-6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177800">
              <a:lnSpc>
                <a:spcPct val="100000"/>
              </a:lnSpc>
              <a:spcBef>
                <a:spcPts val="5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Atributos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(</a:t>
            </a:r>
            <a:r>
              <a:rPr sz="1000" spc="-65" dirty="0" err="1">
                <a:latin typeface="LM Sans 10"/>
                <a:cs typeface="LM Sans 10"/>
              </a:rPr>
              <a:t>composi</a:t>
            </a:r>
            <a:r>
              <a:rPr lang="pt-BR" sz="1000" spc="-65" dirty="0" err="1">
                <a:latin typeface="LM Sans 10"/>
                <a:cs typeface="LM Sans 10"/>
              </a:rPr>
              <a:t>çã</a:t>
            </a:r>
            <a:r>
              <a:rPr sz="1000" spc="-65" dirty="0">
                <a:latin typeface="LM Sans 10"/>
                <a:cs typeface="LM Sans 10"/>
              </a:rPr>
              <a:t>o):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22955" y="1346551"/>
          <a:ext cx="1339850" cy="694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600" dirty="0">
                          <a:solidFill>
                            <a:srgbClr val="3333B2"/>
                          </a:solidFill>
                          <a:latin typeface="Arial"/>
                          <a:cs typeface="Arial"/>
                        </a:rPr>
                        <a:t>Ç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969"/>
                        </a:lnSpc>
                      </a:pPr>
                      <a:r>
                        <a:rPr sz="900" i="1" spc="-10" dirty="0">
                          <a:latin typeface="LM Sans 9"/>
                          <a:cs typeface="LM Sans 9"/>
                        </a:rPr>
                        <a:t>Peso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69"/>
                        </a:lnSpc>
                      </a:pPr>
                      <a:r>
                        <a:rPr sz="900" spc="-10" dirty="0">
                          <a:latin typeface="LM Sans 9"/>
                          <a:cs typeface="LM Sans 9"/>
                        </a:rPr>
                        <a:t>(valor)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600" dirty="0">
                          <a:solidFill>
                            <a:srgbClr val="3333B2"/>
                          </a:solidFill>
                          <a:latin typeface="Arial"/>
                          <a:cs typeface="Arial"/>
                        </a:rPr>
                        <a:t>Ç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10"/>
                        </a:lnSpc>
                      </a:pPr>
                      <a:r>
                        <a:rPr sz="900" i="1" spc="-10" dirty="0">
                          <a:latin typeface="LM Sans 9"/>
                          <a:cs typeface="LM Sans 9"/>
                        </a:rPr>
                        <a:t>Custo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010"/>
                        </a:lnSpc>
                      </a:pPr>
                      <a:r>
                        <a:rPr sz="900" spc="-10" dirty="0">
                          <a:latin typeface="LM Sans 9"/>
                          <a:cs typeface="LM Sans 9"/>
                        </a:rPr>
                        <a:t>(valor)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600" dirty="0">
                          <a:solidFill>
                            <a:srgbClr val="3333B2"/>
                          </a:solidFill>
                          <a:latin typeface="Arial"/>
                          <a:cs typeface="Arial"/>
                        </a:rPr>
                        <a:t>Ç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10"/>
                        </a:lnSpc>
                      </a:pPr>
                      <a:r>
                        <a:rPr sz="900" i="1" spc="-5" dirty="0">
                          <a:latin typeface="LM Sans 9"/>
                          <a:cs typeface="LM Sans 9"/>
                        </a:rPr>
                        <a:t>Pulseira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010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(objeto)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600" dirty="0">
                          <a:solidFill>
                            <a:srgbClr val="3333B2"/>
                          </a:solidFill>
                          <a:latin typeface="Arial"/>
                          <a:cs typeface="Arial"/>
                        </a:rPr>
                        <a:t>Ç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10"/>
                        </a:lnSpc>
                      </a:pPr>
                      <a:r>
                        <a:rPr sz="900" i="1" spc="-10" dirty="0">
                          <a:latin typeface="LM Sans 9"/>
                          <a:cs typeface="LM Sans 9"/>
                        </a:rPr>
                        <a:t>Ponteiros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1010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(objeto)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600" dirty="0">
                          <a:solidFill>
                            <a:srgbClr val="3333B2"/>
                          </a:solidFill>
                          <a:latin typeface="Arial"/>
                          <a:cs typeface="Arial"/>
                        </a:rPr>
                        <a:t>Ç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969"/>
                        </a:lnSpc>
                      </a:pPr>
                      <a:r>
                        <a:rPr sz="900" i="1" spc="-5" dirty="0">
                          <a:latin typeface="LM Sans 9"/>
                          <a:cs typeface="LM Sans 9"/>
                        </a:rPr>
                        <a:t>Pilha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M Sans 9"/>
                          <a:cs typeface="LM Sans 9"/>
                        </a:rPr>
                        <a:t>(objeto)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746286" y="2146974"/>
            <a:ext cx="1731010" cy="935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07975" marR="30480" indent="-270510">
              <a:lnSpc>
                <a:spcPct val="110300"/>
              </a:lnSpc>
              <a:spcBef>
                <a:spcPts val="21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5" dirty="0" err="1">
                <a:latin typeface="LM Sans 10"/>
                <a:cs typeface="LM Sans 10"/>
              </a:rPr>
              <a:t>Servi</a:t>
            </a:r>
            <a:r>
              <a:rPr lang="pt-BR" sz="1000" spc="-55" dirty="0">
                <a:latin typeface="LM Sans 10"/>
                <a:cs typeface="LM Sans 10"/>
              </a:rPr>
              <a:t>ç</a:t>
            </a:r>
            <a:r>
              <a:rPr sz="1000" spc="-55" dirty="0" err="1">
                <a:latin typeface="LM Sans 10"/>
                <a:cs typeface="LM Sans 10"/>
              </a:rPr>
              <a:t>os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(comportamento):  </a:t>
            </a: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10" dirty="0" err="1">
                <a:latin typeface="LM Sans 9"/>
                <a:cs typeface="LM Sans 9"/>
              </a:rPr>
              <a:t>Iniciar</a:t>
            </a:r>
            <a:r>
              <a:rPr sz="900" i="1" spc="-10" dirty="0">
                <a:latin typeface="LM Sans 9"/>
                <a:cs typeface="LM Sans 9"/>
              </a:rPr>
              <a:t> </a:t>
            </a:r>
            <a:r>
              <a:rPr sz="900" i="1" spc="-95" dirty="0" err="1">
                <a:latin typeface="LM Sans 9"/>
                <a:cs typeface="LM Sans 9"/>
              </a:rPr>
              <a:t>marca</a:t>
            </a:r>
            <a:r>
              <a:rPr lang="pt-BR" sz="900" i="1" spc="-95" dirty="0" err="1">
                <a:latin typeface="LM Sans 9"/>
                <a:cs typeface="LM Sans 9"/>
              </a:rPr>
              <a:t>çã</a:t>
            </a:r>
            <a:r>
              <a:rPr sz="900" i="1" spc="-95" dirty="0">
                <a:latin typeface="LM Sans 9"/>
                <a:cs typeface="LM Sans 9"/>
              </a:rPr>
              <a:t>o </a:t>
            </a:r>
            <a:r>
              <a:rPr sz="900" i="1" spc="-5" dirty="0">
                <a:latin typeface="LM Sans 9"/>
                <a:cs typeface="LM Sans 9"/>
              </a:rPr>
              <a:t>de </a:t>
            </a:r>
            <a:r>
              <a:rPr sz="900" i="1" spc="-10" dirty="0">
                <a:latin typeface="LM Sans 9"/>
                <a:cs typeface="LM Sans 9"/>
              </a:rPr>
              <a:t>horas  </a:t>
            </a: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10" dirty="0">
                <a:latin typeface="LM Sans 9"/>
                <a:cs typeface="LM Sans 9"/>
              </a:rPr>
              <a:t>Informar</a:t>
            </a:r>
            <a:r>
              <a:rPr sz="900" i="1" spc="-110" dirty="0">
                <a:latin typeface="LM Sans 9"/>
                <a:cs typeface="LM Sans 9"/>
              </a:rPr>
              <a:t> </a:t>
            </a:r>
            <a:r>
              <a:rPr sz="900" i="1" spc="-10" dirty="0">
                <a:latin typeface="LM Sans 9"/>
                <a:cs typeface="LM Sans 9"/>
              </a:rPr>
              <a:t>horas</a:t>
            </a:r>
            <a:endParaRPr sz="900" dirty="0">
              <a:latin typeface="LM Sans 9"/>
              <a:cs typeface="LM Sans 9"/>
            </a:endParaRPr>
          </a:p>
          <a:p>
            <a:pPr marL="307975" marR="606425" algn="just">
              <a:lnSpc>
                <a:spcPct val="102699"/>
              </a:lnSpc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10" dirty="0">
                <a:latin typeface="LM Sans 9"/>
                <a:cs typeface="LM Sans 9"/>
              </a:rPr>
              <a:t>Informar </a:t>
            </a:r>
            <a:r>
              <a:rPr sz="900" i="1" spc="-5" dirty="0">
                <a:latin typeface="LM Sans 9"/>
                <a:cs typeface="LM Sans 9"/>
              </a:rPr>
              <a:t>data  </a:t>
            </a: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10" dirty="0">
                <a:latin typeface="LM Sans 9"/>
                <a:cs typeface="LM Sans 9"/>
              </a:rPr>
              <a:t>Corrigir horas  </a:t>
            </a: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20" dirty="0">
                <a:latin typeface="LM Sans 9"/>
                <a:cs typeface="LM Sans 9"/>
              </a:rPr>
              <a:t>Trocar</a:t>
            </a:r>
            <a:r>
              <a:rPr sz="900" i="1" spc="-13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pilha</a:t>
            </a:r>
            <a:endParaRPr sz="900" dirty="0">
              <a:latin typeface="LM Sans 9"/>
              <a:cs typeface="LM Sans 9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90E02A7-22AD-4A1E-B406-E3DCBCB2D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96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Objetos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615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78140"/>
            <a:ext cx="166433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LM Sans 10"/>
                <a:cs typeface="LM Sans 10"/>
              </a:rPr>
              <a:t>Exemplo </a:t>
            </a:r>
            <a:r>
              <a:rPr sz="1100" b="1" spc="-5" dirty="0">
                <a:latin typeface="LM Sans 10"/>
                <a:cs typeface="LM Sans 10"/>
              </a:rPr>
              <a:t>3 – </a:t>
            </a:r>
            <a:r>
              <a:rPr sz="1100" spc="-5" dirty="0">
                <a:latin typeface="LM Sans 10"/>
                <a:cs typeface="LM Sans 10"/>
              </a:rPr>
              <a:t>Objeto 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umaLinha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linha de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lang="pt-BR" sz="1100" spc="-75" dirty="0">
                <a:latin typeface="LM Sans 10"/>
                <a:cs typeface="LM Sans 10"/>
              </a:rPr>
              <a:t>ô</a:t>
            </a:r>
            <a:r>
              <a:rPr sz="1100" spc="-75" dirty="0" err="1">
                <a:latin typeface="LM Sans 10"/>
                <a:cs typeface="LM Sans 10"/>
              </a:rPr>
              <a:t>nibus</a:t>
            </a:r>
            <a:r>
              <a:rPr sz="1100" spc="-7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575" y="1279135"/>
            <a:ext cx="1451610" cy="7766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Atributos:</a:t>
            </a:r>
            <a:endParaRPr sz="1000" dirty="0">
              <a:latin typeface="LM Sans 10"/>
              <a:cs typeface="LM Sans 10"/>
            </a:endParaRPr>
          </a:p>
          <a:p>
            <a:pPr marL="307975" algn="just">
              <a:lnSpc>
                <a:spcPct val="100000"/>
              </a:lnSpc>
              <a:spcBef>
                <a:spcPts val="16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5" dirty="0">
                <a:latin typeface="LM Sans 9"/>
                <a:cs typeface="LM Sans 9"/>
              </a:rPr>
              <a:t>Nome da</a:t>
            </a:r>
            <a:r>
              <a:rPr sz="900" i="1" spc="-12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linha</a:t>
            </a:r>
            <a:endParaRPr sz="900" dirty="0">
              <a:latin typeface="LM Sans 9"/>
              <a:cs typeface="LM Sans 9"/>
            </a:endParaRPr>
          </a:p>
          <a:p>
            <a:pPr marL="307975" marR="30480" algn="just">
              <a:lnSpc>
                <a:spcPct val="101499"/>
              </a:lnSpc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70" dirty="0">
                <a:latin typeface="LM Sans 9"/>
                <a:cs typeface="LM Sans 9"/>
              </a:rPr>
              <a:t>Nu´mero </a:t>
            </a:r>
            <a:r>
              <a:rPr sz="900" i="1" spc="-5" dirty="0">
                <a:latin typeface="LM Sans 9"/>
                <a:cs typeface="LM Sans 9"/>
              </a:rPr>
              <a:t>de </a:t>
            </a:r>
            <a:r>
              <a:rPr sz="900" i="1" spc="-60" dirty="0" err="1">
                <a:latin typeface="LM Sans 9"/>
                <a:cs typeface="LM Sans 9"/>
              </a:rPr>
              <a:t>hor</a:t>
            </a:r>
            <a:r>
              <a:rPr lang="pt-BR" sz="900" i="1" spc="-60" dirty="0">
                <a:latin typeface="LM Sans 9"/>
                <a:cs typeface="LM Sans 9"/>
              </a:rPr>
              <a:t>á</a:t>
            </a:r>
            <a:r>
              <a:rPr sz="900" i="1" spc="-60" dirty="0" err="1">
                <a:latin typeface="LM Sans 9"/>
                <a:cs typeface="LM Sans 9"/>
              </a:rPr>
              <a:t>rios</a:t>
            </a:r>
            <a:r>
              <a:rPr sz="900" i="1" spc="-60" dirty="0">
                <a:latin typeface="LM Sans 9"/>
                <a:cs typeface="LM Sans 9"/>
              </a:rPr>
              <a:t>  </a:t>
            </a: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60" dirty="0" err="1">
                <a:latin typeface="LM Sans 9"/>
                <a:cs typeface="LM Sans 9"/>
              </a:rPr>
              <a:t>Hor</a:t>
            </a:r>
            <a:r>
              <a:rPr lang="pt-BR" sz="900" i="1" spc="-60" dirty="0">
                <a:latin typeface="LM Sans 9"/>
                <a:cs typeface="LM Sans 9"/>
              </a:rPr>
              <a:t>á</a:t>
            </a:r>
            <a:r>
              <a:rPr sz="900" i="1" spc="-60" dirty="0" err="1">
                <a:latin typeface="LM Sans 9"/>
                <a:cs typeface="LM Sans 9"/>
              </a:rPr>
              <a:t>rios</a:t>
            </a:r>
            <a:r>
              <a:rPr sz="900" i="1" spc="-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de </a:t>
            </a:r>
            <a:r>
              <a:rPr sz="900" i="1" spc="-10" dirty="0">
                <a:latin typeface="LM Sans 9"/>
                <a:cs typeface="LM Sans 9"/>
              </a:rPr>
              <a:t>partida  </a:t>
            </a: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47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45" dirty="0" err="1">
                <a:latin typeface="LM Sans 9"/>
                <a:cs typeface="LM Sans 9"/>
              </a:rPr>
              <a:t>Itiner</a:t>
            </a:r>
            <a:r>
              <a:rPr lang="pt-BR" sz="900" i="1" spc="-45" dirty="0">
                <a:latin typeface="LM Sans 9"/>
                <a:cs typeface="LM Sans 9"/>
              </a:rPr>
              <a:t>á</a:t>
            </a:r>
            <a:r>
              <a:rPr sz="900" i="1" spc="-45" dirty="0" err="1">
                <a:latin typeface="LM Sans 9"/>
                <a:cs typeface="LM Sans 9"/>
              </a:rPr>
              <a:t>rio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575" y="2156732"/>
            <a:ext cx="1439545" cy="6375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0" dirty="0" err="1">
                <a:latin typeface="LM Sans 10"/>
                <a:cs typeface="LM Sans 10"/>
              </a:rPr>
              <a:t>Servi</a:t>
            </a:r>
            <a:r>
              <a:rPr lang="pt-BR" sz="1000" spc="-50" dirty="0">
                <a:latin typeface="LM Sans 10"/>
                <a:cs typeface="LM Sans 10"/>
              </a:rPr>
              <a:t>ç</a:t>
            </a:r>
            <a:r>
              <a:rPr sz="1000" spc="-50" dirty="0" err="1">
                <a:latin typeface="LM Sans 10"/>
                <a:cs typeface="LM Sans 10"/>
              </a:rPr>
              <a:t>os</a:t>
            </a:r>
            <a:r>
              <a:rPr sz="1000" spc="-50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  <a:p>
            <a:pPr marL="307975">
              <a:lnSpc>
                <a:spcPct val="100000"/>
              </a:lnSpc>
              <a:spcBef>
                <a:spcPts val="16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5" dirty="0">
                <a:latin typeface="LM Sans 9"/>
                <a:cs typeface="LM Sans 9"/>
              </a:rPr>
              <a:t>Incluir novo</a:t>
            </a:r>
            <a:r>
              <a:rPr sz="900" i="1" spc="-140" dirty="0">
                <a:latin typeface="LM Sans 9"/>
                <a:cs typeface="LM Sans 9"/>
              </a:rPr>
              <a:t> </a:t>
            </a:r>
            <a:r>
              <a:rPr sz="900" i="1" spc="-65" dirty="0" err="1">
                <a:latin typeface="LM Sans 9"/>
                <a:cs typeface="LM Sans 9"/>
              </a:rPr>
              <a:t>hor</a:t>
            </a:r>
            <a:r>
              <a:rPr lang="pt-BR" sz="900" i="1" spc="-65" dirty="0">
                <a:latin typeface="LM Sans 9"/>
                <a:cs typeface="LM Sans 9"/>
              </a:rPr>
              <a:t>á</a:t>
            </a:r>
            <a:r>
              <a:rPr sz="900" i="1" spc="-65" dirty="0" err="1">
                <a:latin typeface="LM Sans 9"/>
                <a:cs typeface="LM Sans 9"/>
              </a:rPr>
              <a:t>rio</a:t>
            </a:r>
            <a:endParaRPr sz="900" dirty="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10" dirty="0" err="1">
                <a:latin typeface="LM Sans 9"/>
                <a:cs typeface="LM Sans 9"/>
              </a:rPr>
              <a:t>Eliminar</a:t>
            </a:r>
            <a:r>
              <a:rPr sz="900" i="1" spc="-114" dirty="0">
                <a:latin typeface="LM Sans 9"/>
                <a:cs typeface="LM Sans 9"/>
              </a:rPr>
              <a:t> </a:t>
            </a:r>
            <a:r>
              <a:rPr sz="900" i="1" spc="-65" dirty="0" err="1">
                <a:latin typeface="LM Sans 9"/>
                <a:cs typeface="LM Sans 9"/>
              </a:rPr>
              <a:t>hor</a:t>
            </a:r>
            <a:r>
              <a:rPr lang="pt-BR" sz="900" i="1" spc="-65" dirty="0">
                <a:latin typeface="LM Sans 9"/>
                <a:cs typeface="LM Sans 9"/>
              </a:rPr>
              <a:t>á</a:t>
            </a:r>
            <a:r>
              <a:rPr sz="900" i="1" spc="-65" dirty="0" err="1">
                <a:latin typeface="LM Sans 9"/>
                <a:cs typeface="LM Sans 9"/>
              </a:rPr>
              <a:t>rio</a:t>
            </a:r>
            <a:endParaRPr sz="900" dirty="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5" dirty="0" err="1">
                <a:latin typeface="LM Sans 9"/>
                <a:cs typeface="LM Sans 9"/>
              </a:rPr>
              <a:t>Modificar</a:t>
            </a:r>
            <a:r>
              <a:rPr sz="900" i="1" spc="-120" dirty="0">
                <a:latin typeface="LM Sans 9"/>
                <a:cs typeface="LM Sans 9"/>
              </a:rPr>
              <a:t> </a:t>
            </a:r>
            <a:r>
              <a:rPr sz="900" i="1" spc="-50" dirty="0" err="1">
                <a:latin typeface="LM Sans 9"/>
                <a:cs typeface="LM Sans 9"/>
              </a:rPr>
              <a:t>itiner</a:t>
            </a:r>
            <a:r>
              <a:rPr lang="pt-BR" sz="900" i="1" spc="-50" dirty="0">
                <a:latin typeface="LM Sans 9"/>
                <a:cs typeface="LM Sans 9"/>
              </a:rPr>
              <a:t>á</a:t>
            </a:r>
            <a:r>
              <a:rPr sz="900" i="1" spc="-50" dirty="0" err="1">
                <a:latin typeface="LM Sans 9"/>
                <a:cs typeface="LM Sans 9"/>
              </a:rPr>
              <a:t>rio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09812" y="6615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31655" y="578140"/>
            <a:ext cx="173990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LM Sans 10"/>
                <a:cs typeface="LM Sans 10"/>
              </a:rPr>
              <a:t>Exemplo </a:t>
            </a:r>
            <a:r>
              <a:rPr sz="1100" b="1" spc="-5" dirty="0">
                <a:latin typeface="LM Sans 10"/>
                <a:cs typeface="LM Sans 10"/>
              </a:rPr>
              <a:t>4 – </a:t>
            </a:r>
            <a:r>
              <a:rPr sz="1100" spc="-5" dirty="0">
                <a:latin typeface="LM Sans 10"/>
                <a:cs typeface="LM Sans 10"/>
              </a:rPr>
              <a:t>Objeto 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umaCidade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cidade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real: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6286" y="1279938"/>
            <a:ext cx="1339215" cy="9575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Atributos:</a:t>
            </a:r>
            <a:endParaRPr sz="1000">
              <a:latin typeface="LM Sans 10"/>
              <a:cs typeface="LM Sans 10"/>
            </a:endParaRPr>
          </a:p>
          <a:p>
            <a:pPr marL="307975">
              <a:lnSpc>
                <a:spcPct val="100000"/>
              </a:lnSpc>
              <a:spcBef>
                <a:spcPts val="250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47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Nome</a:t>
            </a:r>
            <a:endParaRPr sz="90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5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47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95" dirty="0">
                <a:latin typeface="LM Sans 9"/>
                <a:cs typeface="LM Sans 9"/>
              </a:rPr>
              <a:t>A</a:t>
            </a:r>
            <a:r>
              <a:rPr sz="1350" i="1" spc="-142" baseline="12345" dirty="0">
                <a:latin typeface="LM Sans 9"/>
                <a:cs typeface="LM Sans 9"/>
              </a:rPr>
              <a:t>´</a:t>
            </a:r>
            <a:r>
              <a:rPr sz="900" i="1" spc="-95" dirty="0">
                <a:latin typeface="LM Sans 9"/>
                <a:cs typeface="LM Sans 9"/>
              </a:rPr>
              <a:t>rea</a:t>
            </a:r>
            <a:endParaRPr sz="90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50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5" dirty="0">
                <a:latin typeface="LM Sans 9"/>
                <a:cs typeface="LM Sans 9"/>
              </a:rPr>
              <a:t>Nome do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prefeito</a:t>
            </a:r>
            <a:endParaRPr sz="90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50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47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Prefeitura</a:t>
            </a:r>
            <a:endParaRPr sz="90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5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5" dirty="0">
                <a:latin typeface="LM Sans 9"/>
                <a:cs typeface="LM Sans 9"/>
              </a:rPr>
              <a:t>Plano</a:t>
            </a:r>
            <a:r>
              <a:rPr sz="900" i="1" spc="-110" dirty="0">
                <a:latin typeface="LM Sans 9"/>
                <a:cs typeface="LM Sans 9"/>
              </a:rPr>
              <a:t> </a:t>
            </a:r>
            <a:r>
              <a:rPr sz="900" i="1" spc="-10" dirty="0">
                <a:latin typeface="LM Sans 9"/>
                <a:cs typeface="LM Sans 9"/>
              </a:rPr>
              <a:t>diretor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6286" y="2332427"/>
            <a:ext cx="1483360" cy="68159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0" dirty="0" err="1">
                <a:latin typeface="LM Sans 10"/>
                <a:cs typeface="LM Sans 10"/>
              </a:rPr>
              <a:t>Servi</a:t>
            </a:r>
            <a:r>
              <a:rPr lang="pt-BR" sz="1000" spc="-50" dirty="0">
                <a:latin typeface="LM Sans 10"/>
                <a:cs typeface="LM Sans 10"/>
              </a:rPr>
              <a:t>ç</a:t>
            </a:r>
            <a:r>
              <a:rPr sz="1000" spc="-50" dirty="0" err="1">
                <a:latin typeface="LM Sans 10"/>
                <a:cs typeface="LM Sans 10"/>
              </a:rPr>
              <a:t>os</a:t>
            </a:r>
            <a:r>
              <a:rPr sz="1000" spc="-50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  <a:p>
            <a:pPr marL="307975">
              <a:lnSpc>
                <a:spcPct val="100000"/>
              </a:lnSpc>
              <a:spcBef>
                <a:spcPts val="250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10" dirty="0">
                <a:latin typeface="LM Sans 9"/>
                <a:cs typeface="LM Sans 9"/>
              </a:rPr>
              <a:t>Mudar</a:t>
            </a:r>
            <a:r>
              <a:rPr sz="900" i="1" spc="-110" dirty="0">
                <a:latin typeface="LM Sans 9"/>
                <a:cs typeface="LM Sans 9"/>
              </a:rPr>
              <a:t> </a:t>
            </a:r>
            <a:r>
              <a:rPr sz="900" i="1" spc="-10" dirty="0">
                <a:latin typeface="LM Sans 9"/>
                <a:cs typeface="LM Sans 9"/>
              </a:rPr>
              <a:t>prefeito</a:t>
            </a:r>
            <a:endParaRPr sz="900" dirty="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5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10" dirty="0">
                <a:latin typeface="LM Sans 9"/>
                <a:cs typeface="LM Sans 9"/>
              </a:rPr>
              <a:t>Alterar </a:t>
            </a:r>
            <a:r>
              <a:rPr sz="900" i="1" spc="-5" dirty="0">
                <a:latin typeface="LM Sans 9"/>
                <a:cs typeface="LM Sans 9"/>
              </a:rPr>
              <a:t>plano</a:t>
            </a:r>
            <a:r>
              <a:rPr sz="900" i="1" spc="-110" dirty="0">
                <a:latin typeface="LM Sans 9"/>
                <a:cs typeface="LM Sans 9"/>
              </a:rPr>
              <a:t> </a:t>
            </a:r>
            <a:r>
              <a:rPr sz="900" i="1" spc="-10" dirty="0">
                <a:latin typeface="LM Sans 9"/>
                <a:cs typeface="LM Sans 9"/>
              </a:rPr>
              <a:t>diretor</a:t>
            </a:r>
            <a:endParaRPr sz="900" dirty="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50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i="1" spc="-10" dirty="0">
                <a:latin typeface="LM Sans 9"/>
                <a:cs typeface="LM Sans 9"/>
              </a:rPr>
              <a:t>Alterar </a:t>
            </a:r>
            <a:r>
              <a:rPr sz="900" i="1" spc="-5" dirty="0" err="1">
                <a:latin typeface="LM Sans 9"/>
                <a:cs typeface="LM Sans 9"/>
              </a:rPr>
              <a:t>sua</a:t>
            </a:r>
            <a:r>
              <a:rPr sz="900" i="1" spc="-114" dirty="0">
                <a:latin typeface="LM Sans 9"/>
                <a:cs typeface="LM Sans 9"/>
              </a:rPr>
              <a:t> </a:t>
            </a:r>
            <a:r>
              <a:rPr lang="pt-BR" sz="900" i="1" spc="-95" dirty="0">
                <a:latin typeface="LM Sans 9"/>
                <a:cs typeface="LM Sans 9"/>
              </a:rPr>
              <a:t>á</a:t>
            </a:r>
            <a:r>
              <a:rPr sz="900" i="1" spc="-95" dirty="0">
                <a:latin typeface="LM Sans 9"/>
                <a:cs typeface="LM Sans 9"/>
              </a:rPr>
              <a:t>rea</a:t>
            </a:r>
            <a:endParaRPr sz="900" dirty="0">
              <a:latin typeface="LM Sans 9"/>
              <a:cs typeface="LM Sans 9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F10998E-E490-46A2-9BBA-6A809BEE2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8054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Aula </a:t>
            </a:r>
            <a:r>
              <a:rPr spc="5" dirty="0"/>
              <a:t>anterior </a:t>
            </a:r>
            <a:r>
              <a:rPr spc="15" dirty="0"/>
              <a:t>– </a:t>
            </a:r>
            <a:r>
              <a:rPr spc="-100" dirty="0" err="1"/>
              <a:t>Otimiza</a:t>
            </a:r>
            <a:r>
              <a:rPr lang="pt-BR" spc="-100" dirty="0" err="1"/>
              <a:t>çã</a:t>
            </a:r>
            <a:r>
              <a:rPr spc="-100" dirty="0"/>
              <a:t>o </a:t>
            </a:r>
            <a:r>
              <a:rPr spc="15" dirty="0"/>
              <a:t>de</a:t>
            </a:r>
            <a:r>
              <a:rPr spc="110" dirty="0"/>
              <a:t> </a:t>
            </a:r>
            <a:r>
              <a:rPr spc="-90" dirty="0"/>
              <a:t>c</a:t>
            </a:r>
            <a:r>
              <a:rPr lang="pt-BR" spc="-90" dirty="0"/>
              <a:t>ó</a:t>
            </a:r>
            <a:r>
              <a:rPr spc="-90" dirty="0" err="1"/>
              <a:t>digo</a:t>
            </a:r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281089" y="6437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60284"/>
            <a:ext cx="4080510" cy="2246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Sans 10"/>
                <a:cs typeface="LM Sans 10"/>
              </a:rPr>
              <a:t>Todas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5" dirty="0" err="1">
                <a:latin typeface="LM Sans 10"/>
                <a:cs typeface="LM Sans 10"/>
              </a:rPr>
              <a:t>linguagens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t</a:t>
            </a:r>
            <a:r>
              <a:rPr lang="pt-BR" sz="1100" spc="-145" dirty="0">
                <a:latin typeface="LM Sans 10"/>
                <a:cs typeface="LM Sans 10"/>
              </a:rPr>
              <a:t>ê</a:t>
            </a:r>
            <a:r>
              <a:rPr sz="1100" spc="-145" dirty="0">
                <a:latin typeface="LM Sans 10"/>
                <a:cs typeface="LM Sans 10"/>
              </a:rPr>
              <a:t>m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65" dirty="0">
                <a:latin typeface="LM Sans 10"/>
                <a:cs typeface="LM Sans 10"/>
              </a:rPr>
              <a:t>prop</a:t>
            </a:r>
            <a:r>
              <a:rPr lang="pt-BR" sz="1100" spc="-65" dirty="0">
                <a:latin typeface="LM Sans 10"/>
                <a:cs typeface="LM Sans 10"/>
              </a:rPr>
              <a:t>ó</a:t>
            </a:r>
            <a:r>
              <a:rPr sz="1100" spc="-65" dirty="0" err="1">
                <a:latin typeface="LM Sans 10"/>
                <a:cs typeface="LM Sans 10"/>
              </a:rPr>
              <a:t>sito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instruir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m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quina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digital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213995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Linguagens de alto </a:t>
            </a:r>
            <a:r>
              <a:rPr sz="1100" spc="-100" dirty="0">
                <a:latin typeface="LM Sans 10"/>
                <a:cs typeface="LM Sans 10"/>
              </a:rPr>
              <a:t>n</a:t>
            </a:r>
            <a:r>
              <a:rPr lang="pt-BR" sz="1100" spc="-100" dirty="0">
                <a:latin typeface="LM Sans 10"/>
                <a:cs typeface="LM Sans 10"/>
              </a:rPr>
              <a:t>í</a:t>
            </a:r>
            <a:r>
              <a:rPr sz="1100" spc="-100" dirty="0">
                <a:latin typeface="LM Sans 10"/>
                <a:cs typeface="LM Sans 10"/>
              </a:rPr>
              <a:t>vel </a:t>
            </a:r>
            <a:r>
              <a:rPr lang="pt-BR" sz="1100" spc="-10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auxiliam</a:t>
            </a:r>
            <a:r>
              <a:rPr sz="1100" spc="-5" dirty="0">
                <a:latin typeface="LM Sans 10"/>
                <a:cs typeface="LM Sans 10"/>
              </a:rPr>
              <a:t> ao </a:t>
            </a:r>
            <a:r>
              <a:rPr sz="1100" spc="-15" dirty="0">
                <a:latin typeface="LM Sans 10"/>
                <a:cs typeface="LM Sans 10"/>
              </a:rPr>
              <a:t>programador </a:t>
            </a:r>
            <a:r>
              <a:rPr sz="1100" spc="-10" dirty="0">
                <a:latin typeface="LM Sans 10"/>
                <a:cs typeface="LM Sans 10"/>
              </a:rPr>
              <a:t>(humano) </a:t>
            </a:r>
            <a:r>
              <a:rPr sz="1100" spc="-5" dirty="0">
                <a:latin typeface="LM Sans 10"/>
                <a:cs typeface="LM Sans 10"/>
              </a:rPr>
              <a:t>nessa  </a:t>
            </a:r>
            <a:r>
              <a:rPr sz="1100" spc="-15" dirty="0">
                <a:latin typeface="LM Sans 10"/>
                <a:cs typeface="LM Sans 10"/>
              </a:rPr>
              <a:t>tarefa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73660">
              <a:lnSpc>
                <a:spcPct val="102699"/>
              </a:lnSpc>
              <a:spcBef>
                <a:spcPts val="5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processo de </a:t>
            </a:r>
            <a:r>
              <a:rPr sz="1100" spc="-110" dirty="0" err="1">
                <a:latin typeface="LM Sans 10"/>
                <a:cs typeface="LM Sans 10"/>
              </a:rPr>
              <a:t>tradu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75" dirty="0">
                <a:latin typeface="LM Sans 10"/>
                <a:cs typeface="LM Sans 10"/>
              </a:rPr>
              <a:t>(</a:t>
            </a:r>
            <a:r>
              <a:rPr sz="1100" spc="-75" dirty="0" err="1">
                <a:latin typeface="LM Sans 10"/>
                <a:cs typeface="LM Sans 10"/>
              </a:rPr>
              <a:t>interpreta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10" dirty="0" err="1">
                <a:latin typeface="LM Sans 10"/>
                <a:cs typeface="LM Sans 10"/>
              </a:rPr>
              <a:t>ou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compila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</a:t>
            </a:r>
            <a:r>
              <a:rPr lang="pt-BR" sz="1100" spc="-85" dirty="0">
                <a:latin typeface="LM Sans 10"/>
                <a:cs typeface="LM Sans 10"/>
              </a:rPr>
              <a:t>) é necessário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produzir linguagem </a:t>
            </a:r>
            <a:r>
              <a:rPr sz="1100" spc="-10" dirty="0">
                <a:latin typeface="LM Sans 10"/>
                <a:cs typeface="LM Sans 10"/>
              </a:rPr>
              <a:t>que a </a:t>
            </a:r>
            <a:r>
              <a:rPr sz="1100" spc="-75" dirty="0">
                <a:latin typeface="LM Sans 10"/>
                <a:cs typeface="LM Sans 10"/>
              </a:rPr>
              <a:t>m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quina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entenda (zeros e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uns)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Essa </a:t>
            </a:r>
            <a:r>
              <a:rPr sz="1100" spc="-60" dirty="0">
                <a:latin typeface="LM Sans 10"/>
                <a:cs typeface="LM Sans 10"/>
              </a:rPr>
              <a:t>convers</a:t>
            </a:r>
            <a:r>
              <a:rPr lang="pt-BR" sz="1100" spc="-60" dirty="0">
                <a:latin typeface="LM Sans 10"/>
                <a:cs typeface="LM Sans 10"/>
              </a:rPr>
              <a:t>ã</a:t>
            </a:r>
            <a:r>
              <a:rPr sz="1100" spc="-6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entre </a:t>
            </a:r>
            <a:r>
              <a:rPr sz="1100" spc="-5" dirty="0" err="1">
                <a:latin typeface="LM Sans 10"/>
                <a:cs typeface="LM Sans 10"/>
              </a:rPr>
              <a:t>linguagens</a:t>
            </a:r>
            <a:r>
              <a:rPr lang="pt-BR" sz="1100" spc="-5" dirty="0">
                <a:latin typeface="LM Sans 10"/>
                <a:cs typeface="LM Sans 10"/>
              </a:rPr>
              <a:t> é </a:t>
            </a:r>
            <a:r>
              <a:rPr sz="1100" spc="-5" dirty="0" err="1">
                <a:latin typeface="LM Sans 10"/>
                <a:cs typeface="LM Sans 10"/>
              </a:rPr>
              <a:t>feita</a:t>
            </a:r>
            <a:r>
              <a:rPr sz="1100" spc="-5" dirty="0">
                <a:latin typeface="LM Sans 10"/>
                <a:cs typeface="LM Sans 10"/>
              </a:rPr>
              <a:t> de </a:t>
            </a:r>
            <a:r>
              <a:rPr sz="1100" dirty="0">
                <a:latin typeface="LM Sans 10"/>
                <a:cs typeface="LM Sans 10"/>
              </a:rPr>
              <a:t>modo </a:t>
            </a:r>
            <a:r>
              <a:rPr sz="1100" spc="-55" dirty="0" err="1">
                <a:latin typeface="LM Sans 10"/>
                <a:cs typeface="LM Sans 10"/>
              </a:rPr>
              <a:t>autom</a:t>
            </a:r>
            <a:r>
              <a:rPr lang="pt-BR" sz="1100" spc="-55" dirty="0">
                <a:latin typeface="LM Sans 10"/>
                <a:cs typeface="LM Sans 10"/>
              </a:rPr>
              <a:t>á</a:t>
            </a:r>
            <a:r>
              <a:rPr sz="1100" spc="-55" dirty="0" err="1">
                <a:latin typeface="LM Sans 10"/>
                <a:cs typeface="LM Sans 10"/>
              </a:rPr>
              <a:t>tico</a:t>
            </a:r>
            <a:r>
              <a:rPr sz="1100" spc="-5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mas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5" dirty="0">
                <a:latin typeface="LM Sans 10"/>
                <a:cs typeface="LM Sans 10"/>
              </a:rPr>
              <a:t>forma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otimizada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62230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Muitos sistemas de tempo-real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5" dirty="0" err="1">
                <a:latin typeface="LM Sans 10"/>
                <a:cs typeface="LM Sans 10"/>
              </a:rPr>
              <a:t>usados</a:t>
            </a:r>
            <a:r>
              <a:rPr sz="1100" spc="-5" dirty="0">
                <a:latin typeface="LM Sans 10"/>
                <a:cs typeface="LM Sans 10"/>
              </a:rPr>
              <a:t>, sendo </a:t>
            </a:r>
            <a:r>
              <a:rPr sz="1100" spc="-5" dirty="0" err="1">
                <a:latin typeface="LM Sans 10"/>
                <a:cs typeface="LM Sans 10"/>
              </a:rPr>
              <a:t>altamente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sens</a:t>
            </a:r>
            <a:r>
              <a:rPr lang="pt-BR" sz="1100" spc="-60" dirty="0">
                <a:latin typeface="LM Sans 10"/>
                <a:cs typeface="LM Sans 10"/>
              </a:rPr>
              <a:t>í</a:t>
            </a:r>
            <a:r>
              <a:rPr sz="1100" spc="-60" dirty="0" err="1">
                <a:latin typeface="LM Sans 10"/>
                <a:cs typeface="LM Sans 10"/>
              </a:rPr>
              <a:t>veis</a:t>
            </a:r>
            <a:r>
              <a:rPr sz="1100" spc="-60" dirty="0">
                <a:latin typeface="LM Sans 10"/>
                <a:cs typeface="LM Sans 10"/>
              </a:rPr>
              <a:t> 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custos, </a:t>
            </a:r>
            <a:r>
              <a:rPr sz="1100" spc="-10" dirty="0">
                <a:latin typeface="LM Sans 10"/>
                <a:cs typeface="LM Sans 10"/>
              </a:rPr>
              <a:t>consumo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energia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75" dirty="0" err="1">
                <a:latin typeface="LM Sans 10"/>
                <a:cs typeface="LM Sans 10"/>
              </a:rPr>
              <a:t>espa</a:t>
            </a:r>
            <a:r>
              <a:rPr lang="pt-BR" sz="1100" spc="-75" dirty="0">
                <a:latin typeface="LM Sans 10"/>
                <a:cs typeface="LM Sans 10"/>
              </a:rPr>
              <a:t>ç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armazenamento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2584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8001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3420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6883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5E7509-EFFE-4331-B1F8-F71F80065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60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 err="1"/>
              <a:t>Representa</a:t>
            </a:r>
            <a:r>
              <a:rPr lang="pt-BR" spc="-80" dirty="0" err="1"/>
              <a:t>çã</a:t>
            </a:r>
            <a:r>
              <a:rPr spc="-80" dirty="0"/>
              <a:t>o</a:t>
            </a:r>
            <a:r>
              <a:rPr spc="-20" dirty="0"/>
              <a:t> </a:t>
            </a:r>
            <a:r>
              <a:rPr spc="10" dirty="0"/>
              <a:t>visual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556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09126" y="838980"/>
            <a:ext cx="867410" cy="260350"/>
            <a:chOff x="2009126" y="838980"/>
            <a:chExt cx="867410" cy="260350"/>
          </a:xfrm>
        </p:grpSpPr>
        <p:sp>
          <p:nvSpPr>
            <p:cNvPr id="5" name="object 5"/>
            <p:cNvSpPr/>
            <p:nvPr/>
          </p:nvSpPr>
          <p:spPr>
            <a:xfrm>
              <a:off x="2011657" y="841510"/>
              <a:ext cx="862330" cy="255270"/>
            </a:xfrm>
            <a:custGeom>
              <a:avLst/>
              <a:gdLst/>
              <a:ahLst/>
              <a:cxnLst/>
              <a:rect l="l" t="t" r="r" b="b"/>
              <a:pathLst>
                <a:path w="862330" h="255269">
                  <a:moveTo>
                    <a:pt x="430883" y="0"/>
                  </a:moveTo>
                  <a:lnTo>
                    <a:pt x="360990" y="1667"/>
                  </a:lnTo>
                  <a:lnTo>
                    <a:pt x="294689" y="6496"/>
                  </a:lnTo>
                  <a:lnTo>
                    <a:pt x="232866" y="14224"/>
                  </a:lnTo>
                  <a:lnTo>
                    <a:pt x="176408" y="24587"/>
                  </a:lnTo>
                  <a:lnTo>
                    <a:pt x="126201" y="37324"/>
                  </a:lnTo>
                  <a:lnTo>
                    <a:pt x="83134" y="52173"/>
                  </a:lnTo>
                  <a:lnTo>
                    <a:pt x="48093" y="68871"/>
                  </a:lnTo>
                  <a:lnTo>
                    <a:pt x="5639" y="106764"/>
                  </a:lnTo>
                  <a:lnTo>
                    <a:pt x="0" y="127435"/>
                  </a:lnTo>
                  <a:lnTo>
                    <a:pt x="5639" y="148106"/>
                  </a:lnTo>
                  <a:lnTo>
                    <a:pt x="48093" y="185999"/>
                  </a:lnTo>
                  <a:lnTo>
                    <a:pt x="83134" y="202697"/>
                  </a:lnTo>
                  <a:lnTo>
                    <a:pt x="126201" y="217546"/>
                  </a:lnTo>
                  <a:lnTo>
                    <a:pt x="176408" y="230283"/>
                  </a:lnTo>
                  <a:lnTo>
                    <a:pt x="232866" y="240647"/>
                  </a:lnTo>
                  <a:lnTo>
                    <a:pt x="294689" y="248374"/>
                  </a:lnTo>
                  <a:lnTo>
                    <a:pt x="360990" y="253203"/>
                  </a:lnTo>
                  <a:lnTo>
                    <a:pt x="430883" y="254871"/>
                  </a:lnTo>
                  <a:lnTo>
                    <a:pt x="500775" y="253203"/>
                  </a:lnTo>
                  <a:lnTo>
                    <a:pt x="567076" y="248374"/>
                  </a:lnTo>
                  <a:lnTo>
                    <a:pt x="628899" y="240647"/>
                  </a:lnTo>
                  <a:lnTo>
                    <a:pt x="685358" y="230283"/>
                  </a:lnTo>
                  <a:lnTo>
                    <a:pt x="735564" y="217546"/>
                  </a:lnTo>
                  <a:lnTo>
                    <a:pt x="778631" y="202697"/>
                  </a:lnTo>
                  <a:lnTo>
                    <a:pt x="813672" y="185999"/>
                  </a:lnTo>
                  <a:lnTo>
                    <a:pt x="856126" y="148106"/>
                  </a:lnTo>
                  <a:lnTo>
                    <a:pt x="861766" y="127435"/>
                  </a:lnTo>
                  <a:lnTo>
                    <a:pt x="856126" y="106764"/>
                  </a:lnTo>
                  <a:lnTo>
                    <a:pt x="813672" y="68871"/>
                  </a:lnTo>
                  <a:lnTo>
                    <a:pt x="778631" y="52173"/>
                  </a:lnTo>
                  <a:lnTo>
                    <a:pt x="735564" y="37324"/>
                  </a:lnTo>
                  <a:lnTo>
                    <a:pt x="685358" y="24587"/>
                  </a:lnTo>
                  <a:lnTo>
                    <a:pt x="628899" y="14224"/>
                  </a:lnTo>
                  <a:lnTo>
                    <a:pt x="567076" y="6496"/>
                  </a:lnTo>
                  <a:lnTo>
                    <a:pt x="500775" y="1667"/>
                  </a:lnTo>
                  <a:lnTo>
                    <a:pt x="430883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1657" y="841510"/>
              <a:ext cx="862330" cy="255270"/>
            </a:xfrm>
            <a:custGeom>
              <a:avLst/>
              <a:gdLst/>
              <a:ahLst/>
              <a:cxnLst/>
              <a:rect l="l" t="t" r="r" b="b"/>
              <a:pathLst>
                <a:path w="862330" h="255269">
                  <a:moveTo>
                    <a:pt x="861766" y="127435"/>
                  </a:moveTo>
                  <a:lnTo>
                    <a:pt x="839799" y="87155"/>
                  </a:lnTo>
                  <a:lnTo>
                    <a:pt x="778631" y="52173"/>
                  </a:lnTo>
                  <a:lnTo>
                    <a:pt x="735564" y="37324"/>
                  </a:lnTo>
                  <a:lnTo>
                    <a:pt x="685358" y="24587"/>
                  </a:lnTo>
                  <a:lnTo>
                    <a:pt x="628899" y="14224"/>
                  </a:lnTo>
                  <a:lnTo>
                    <a:pt x="567076" y="6496"/>
                  </a:lnTo>
                  <a:lnTo>
                    <a:pt x="500775" y="1667"/>
                  </a:lnTo>
                  <a:lnTo>
                    <a:pt x="430883" y="0"/>
                  </a:lnTo>
                  <a:lnTo>
                    <a:pt x="360990" y="1667"/>
                  </a:lnTo>
                  <a:lnTo>
                    <a:pt x="294689" y="6496"/>
                  </a:lnTo>
                  <a:lnTo>
                    <a:pt x="232866" y="14224"/>
                  </a:lnTo>
                  <a:lnTo>
                    <a:pt x="176408" y="24587"/>
                  </a:lnTo>
                  <a:lnTo>
                    <a:pt x="126201" y="37324"/>
                  </a:lnTo>
                  <a:lnTo>
                    <a:pt x="83134" y="52173"/>
                  </a:lnTo>
                  <a:lnTo>
                    <a:pt x="48093" y="68871"/>
                  </a:lnTo>
                  <a:lnTo>
                    <a:pt x="5639" y="106764"/>
                  </a:lnTo>
                  <a:lnTo>
                    <a:pt x="0" y="127435"/>
                  </a:lnTo>
                  <a:lnTo>
                    <a:pt x="5639" y="148106"/>
                  </a:lnTo>
                  <a:lnTo>
                    <a:pt x="48093" y="185999"/>
                  </a:lnTo>
                  <a:lnTo>
                    <a:pt x="83134" y="202697"/>
                  </a:lnTo>
                  <a:lnTo>
                    <a:pt x="126201" y="217546"/>
                  </a:lnTo>
                  <a:lnTo>
                    <a:pt x="176408" y="230283"/>
                  </a:lnTo>
                  <a:lnTo>
                    <a:pt x="232866" y="240647"/>
                  </a:lnTo>
                  <a:lnTo>
                    <a:pt x="294689" y="248374"/>
                  </a:lnTo>
                  <a:lnTo>
                    <a:pt x="360990" y="253203"/>
                  </a:lnTo>
                  <a:lnTo>
                    <a:pt x="430883" y="254871"/>
                  </a:lnTo>
                  <a:lnTo>
                    <a:pt x="500775" y="253203"/>
                  </a:lnTo>
                  <a:lnTo>
                    <a:pt x="567076" y="248374"/>
                  </a:lnTo>
                  <a:lnTo>
                    <a:pt x="628899" y="240647"/>
                  </a:lnTo>
                  <a:lnTo>
                    <a:pt x="685358" y="230283"/>
                  </a:lnTo>
                  <a:lnTo>
                    <a:pt x="735564" y="217546"/>
                  </a:lnTo>
                  <a:lnTo>
                    <a:pt x="778631" y="202697"/>
                  </a:lnTo>
                  <a:lnTo>
                    <a:pt x="813672" y="185999"/>
                  </a:lnTo>
                  <a:lnTo>
                    <a:pt x="856126" y="148106"/>
                  </a:lnTo>
                  <a:lnTo>
                    <a:pt x="861766" y="12743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1089" y="148913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59890" y="1791961"/>
            <a:ext cx="2165350" cy="1085215"/>
            <a:chOff x="1359985" y="1852191"/>
            <a:chExt cx="2165350" cy="1085215"/>
          </a:xfrm>
        </p:grpSpPr>
        <p:sp>
          <p:nvSpPr>
            <p:cNvPr id="9" name="object 9"/>
            <p:cNvSpPr/>
            <p:nvPr/>
          </p:nvSpPr>
          <p:spPr>
            <a:xfrm>
              <a:off x="1362525" y="1854731"/>
              <a:ext cx="2160270" cy="1080135"/>
            </a:xfrm>
            <a:custGeom>
              <a:avLst/>
              <a:gdLst/>
              <a:ahLst/>
              <a:cxnLst/>
              <a:rect l="l" t="t" r="r" b="b"/>
              <a:pathLst>
                <a:path w="2160270" h="1080135">
                  <a:moveTo>
                    <a:pt x="1080014" y="0"/>
                  </a:moveTo>
                  <a:lnTo>
                    <a:pt x="1016554" y="916"/>
                  </a:lnTo>
                  <a:lnTo>
                    <a:pt x="954060" y="3632"/>
                  </a:lnTo>
                  <a:lnTo>
                    <a:pt x="892633" y="8098"/>
                  </a:lnTo>
                  <a:lnTo>
                    <a:pt x="832374" y="14261"/>
                  </a:lnTo>
                  <a:lnTo>
                    <a:pt x="773385" y="22073"/>
                  </a:lnTo>
                  <a:lnTo>
                    <a:pt x="715766" y="31481"/>
                  </a:lnTo>
                  <a:lnTo>
                    <a:pt x="659620" y="42435"/>
                  </a:lnTo>
                  <a:lnTo>
                    <a:pt x="605047" y="54886"/>
                  </a:lnTo>
                  <a:lnTo>
                    <a:pt x="552149" y="68781"/>
                  </a:lnTo>
                  <a:lnTo>
                    <a:pt x="501027" y="84071"/>
                  </a:lnTo>
                  <a:lnTo>
                    <a:pt x="451783" y="100705"/>
                  </a:lnTo>
                  <a:lnTo>
                    <a:pt x="404517" y="118632"/>
                  </a:lnTo>
                  <a:lnTo>
                    <a:pt x="359330" y="137801"/>
                  </a:lnTo>
                  <a:lnTo>
                    <a:pt x="316325" y="158163"/>
                  </a:lnTo>
                  <a:lnTo>
                    <a:pt x="275603" y="179665"/>
                  </a:lnTo>
                  <a:lnTo>
                    <a:pt x="237264" y="202258"/>
                  </a:lnTo>
                  <a:lnTo>
                    <a:pt x="201410" y="225891"/>
                  </a:lnTo>
                  <a:lnTo>
                    <a:pt x="168143" y="250514"/>
                  </a:lnTo>
                  <a:lnTo>
                    <a:pt x="137563" y="276075"/>
                  </a:lnTo>
                  <a:lnTo>
                    <a:pt x="109772" y="302523"/>
                  </a:lnTo>
                  <a:lnTo>
                    <a:pt x="62962" y="357883"/>
                  </a:lnTo>
                  <a:lnTo>
                    <a:pt x="28523" y="416187"/>
                  </a:lnTo>
                  <a:lnTo>
                    <a:pt x="7265" y="477029"/>
                  </a:lnTo>
                  <a:lnTo>
                    <a:pt x="0" y="540006"/>
                  </a:lnTo>
                  <a:lnTo>
                    <a:pt x="1833" y="571736"/>
                  </a:lnTo>
                  <a:lnTo>
                    <a:pt x="16196" y="633696"/>
                  </a:lnTo>
                  <a:lnTo>
                    <a:pt x="44145" y="693320"/>
                  </a:lnTo>
                  <a:lnTo>
                    <a:pt x="84871" y="750202"/>
                  </a:lnTo>
                  <a:lnTo>
                    <a:pt x="137563" y="803938"/>
                  </a:lnTo>
                  <a:lnTo>
                    <a:pt x="168143" y="829499"/>
                  </a:lnTo>
                  <a:lnTo>
                    <a:pt x="201410" y="854121"/>
                  </a:lnTo>
                  <a:lnTo>
                    <a:pt x="237264" y="877754"/>
                  </a:lnTo>
                  <a:lnTo>
                    <a:pt x="275603" y="900347"/>
                  </a:lnTo>
                  <a:lnTo>
                    <a:pt x="316325" y="921849"/>
                  </a:lnTo>
                  <a:lnTo>
                    <a:pt x="359330" y="942211"/>
                  </a:lnTo>
                  <a:lnTo>
                    <a:pt x="404517" y="961380"/>
                  </a:lnTo>
                  <a:lnTo>
                    <a:pt x="451783" y="979307"/>
                  </a:lnTo>
                  <a:lnTo>
                    <a:pt x="501027" y="995941"/>
                  </a:lnTo>
                  <a:lnTo>
                    <a:pt x="552149" y="1011231"/>
                  </a:lnTo>
                  <a:lnTo>
                    <a:pt x="605047" y="1025126"/>
                  </a:lnTo>
                  <a:lnTo>
                    <a:pt x="659620" y="1037577"/>
                  </a:lnTo>
                  <a:lnTo>
                    <a:pt x="715766" y="1048531"/>
                  </a:lnTo>
                  <a:lnTo>
                    <a:pt x="773385" y="1057940"/>
                  </a:lnTo>
                  <a:lnTo>
                    <a:pt x="832374" y="1065751"/>
                  </a:lnTo>
                  <a:lnTo>
                    <a:pt x="892633" y="1071914"/>
                  </a:lnTo>
                  <a:lnTo>
                    <a:pt x="954060" y="1076380"/>
                  </a:lnTo>
                  <a:lnTo>
                    <a:pt x="1016554" y="1079096"/>
                  </a:lnTo>
                  <a:lnTo>
                    <a:pt x="1080014" y="1080013"/>
                  </a:lnTo>
                  <a:lnTo>
                    <a:pt x="1143474" y="1079096"/>
                  </a:lnTo>
                  <a:lnTo>
                    <a:pt x="1205968" y="1076380"/>
                  </a:lnTo>
                  <a:lnTo>
                    <a:pt x="1267395" y="1071914"/>
                  </a:lnTo>
                  <a:lnTo>
                    <a:pt x="1327654" y="1065751"/>
                  </a:lnTo>
                  <a:lnTo>
                    <a:pt x="1386643" y="1057940"/>
                  </a:lnTo>
                  <a:lnTo>
                    <a:pt x="1444261" y="1048531"/>
                  </a:lnTo>
                  <a:lnTo>
                    <a:pt x="1500408" y="1037577"/>
                  </a:lnTo>
                  <a:lnTo>
                    <a:pt x="1554980" y="1025126"/>
                  </a:lnTo>
                  <a:lnTo>
                    <a:pt x="1607878" y="1011231"/>
                  </a:lnTo>
                  <a:lnTo>
                    <a:pt x="1659000" y="995941"/>
                  </a:lnTo>
                  <a:lnTo>
                    <a:pt x="1708245" y="979307"/>
                  </a:lnTo>
                  <a:lnTo>
                    <a:pt x="1755511" y="961380"/>
                  </a:lnTo>
                  <a:lnTo>
                    <a:pt x="1800697" y="942211"/>
                  </a:lnTo>
                  <a:lnTo>
                    <a:pt x="1843702" y="921849"/>
                  </a:lnTo>
                  <a:lnTo>
                    <a:pt x="1884425" y="900347"/>
                  </a:lnTo>
                  <a:lnTo>
                    <a:pt x="1922764" y="877754"/>
                  </a:lnTo>
                  <a:lnTo>
                    <a:pt x="1958617" y="854121"/>
                  </a:lnTo>
                  <a:lnTo>
                    <a:pt x="1991885" y="829499"/>
                  </a:lnTo>
                  <a:lnTo>
                    <a:pt x="2022465" y="803938"/>
                  </a:lnTo>
                  <a:lnTo>
                    <a:pt x="2050256" y="777489"/>
                  </a:lnTo>
                  <a:lnTo>
                    <a:pt x="2097066" y="722129"/>
                  </a:lnTo>
                  <a:lnTo>
                    <a:pt x="2131505" y="663826"/>
                  </a:lnTo>
                  <a:lnTo>
                    <a:pt x="2152762" y="602983"/>
                  </a:lnTo>
                  <a:lnTo>
                    <a:pt x="2160028" y="540006"/>
                  </a:lnTo>
                  <a:lnTo>
                    <a:pt x="2158195" y="508276"/>
                  </a:lnTo>
                  <a:lnTo>
                    <a:pt x="2143832" y="446316"/>
                  </a:lnTo>
                  <a:lnTo>
                    <a:pt x="2115882" y="386692"/>
                  </a:lnTo>
                  <a:lnTo>
                    <a:pt x="2075156" y="329810"/>
                  </a:lnTo>
                  <a:lnTo>
                    <a:pt x="2022465" y="276075"/>
                  </a:lnTo>
                  <a:lnTo>
                    <a:pt x="1991885" y="250514"/>
                  </a:lnTo>
                  <a:lnTo>
                    <a:pt x="1958617" y="225891"/>
                  </a:lnTo>
                  <a:lnTo>
                    <a:pt x="1922764" y="202258"/>
                  </a:lnTo>
                  <a:lnTo>
                    <a:pt x="1884425" y="179665"/>
                  </a:lnTo>
                  <a:lnTo>
                    <a:pt x="1843702" y="158163"/>
                  </a:lnTo>
                  <a:lnTo>
                    <a:pt x="1800697" y="137801"/>
                  </a:lnTo>
                  <a:lnTo>
                    <a:pt x="1755511" y="118632"/>
                  </a:lnTo>
                  <a:lnTo>
                    <a:pt x="1708245" y="100705"/>
                  </a:lnTo>
                  <a:lnTo>
                    <a:pt x="1659000" y="84071"/>
                  </a:lnTo>
                  <a:lnTo>
                    <a:pt x="1607878" y="68781"/>
                  </a:lnTo>
                  <a:lnTo>
                    <a:pt x="1554980" y="54886"/>
                  </a:lnTo>
                  <a:lnTo>
                    <a:pt x="1500408" y="42435"/>
                  </a:lnTo>
                  <a:lnTo>
                    <a:pt x="1444261" y="31481"/>
                  </a:lnTo>
                  <a:lnTo>
                    <a:pt x="1386643" y="22073"/>
                  </a:lnTo>
                  <a:lnTo>
                    <a:pt x="1327654" y="14261"/>
                  </a:lnTo>
                  <a:lnTo>
                    <a:pt x="1267395" y="8098"/>
                  </a:lnTo>
                  <a:lnTo>
                    <a:pt x="1205968" y="3632"/>
                  </a:lnTo>
                  <a:lnTo>
                    <a:pt x="1143474" y="916"/>
                  </a:lnTo>
                  <a:lnTo>
                    <a:pt x="1080014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2525" y="1854731"/>
              <a:ext cx="2160270" cy="1080135"/>
            </a:xfrm>
            <a:custGeom>
              <a:avLst/>
              <a:gdLst/>
              <a:ahLst/>
              <a:cxnLst/>
              <a:rect l="l" t="t" r="r" b="b"/>
              <a:pathLst>
                <a:path w="2160270" h="1080135">
                  <a:moveTo>
                    <a:pt x="2160028" y="540006"/>
                  </a:moveTo>
                  <a:lnTo>
                    <a:pt x="2152762" y="477029"/>
                  </a:lnTo>
                  <a:lnTo>
                    <a:pt x="2131505" y="416187"/>
                  </a:lnTo>
                  <a:lnTo>
                    <a:pt x="2097066" y="357883"/>
                  </a:lnTo>
                  <a:lnTo>
                    <a:pt x="2050256" y="302523"/>
                  </a:lnTo>
                  <a:lnTo>
                    <a:pt x="2022465" y="276075"/>
                  </a:lnTo>
                  <a:lnTo>
                    <a:pt x="1991885" y="250514"/>
                  </a:lnTo>
                  <a:lnTo>
                    <a:pt x="1958617" y="225891"/>
                  </a:lnTo>
                  <a:lnTo>
                    <a:pt x="1922764" y="202258"/>
                  </a:lnTo>
                  <a:lnTo>
                    <a:pt x="1884425" y="179665"/>
                  </a:lnTo>
                  <a:lnTo>
                    <a:pt x="1843702" y="158163"/>
                  </a:lnTo>
                  <a:lnTo>
                    <a:pt x="1800697" y="137801"/>
                  </a:lnTo>
                  <a:lnTo>
                    <a:pt x="1755511" y="118632"/>
                  </a:lnTo>
                  <a:lnTo>
                    <a:pt x="1708245" y="100705"/>
                  </a:lnTo>
                  <a:lnTo>
                    <a:pt x="1659000" y="84071"/>
                  </a:lnTo>
                  <a:lnTo>
                    <a:pt x="1607878" y="68781"/>
                  </a:lnTo>
                  <a:lnTo>
                    <a:pt x="1554980" y="54886"/>
                  </a:lnTo>
                  <a:lnTo>
                    <a:pt x="1500408" y="42435"/>
                  </a:lnTo>
                  <a:lnTo>
                    <a:pt x="1444261" y="31481"/>
                  </a:lnTo>
                  <a:lnTo>
                    <a:pt x="1386643" y="22073"/>
                  </a:lnTo>
                  <a:lnTo>
                    <a:pt x="1327654" y="14261"/>
                  </a:lnTo>
                  <a:lnTo>
                    <a:pt x="1267395" y="8098"/>
                  </a:lnTo>
                  <a:lnTo>
                    <a:pt x="1205968" y="3632"/>
                  </a:lnTo>
                  <a:lnTo>
                    <a:pt x="1143474" y="916"/>
                  </a:lnTo>
                  <a:lnTo>
                    <a:pt x="1080014" y="0"/>
                  </a:lnTo>
                  <a:lnTo>
                    <a:pt x="1016554" y="916"/>
                  </a:lnTo>
                  <a:lnTo>
                    <a:pt x="954060" y="3632"/>
                  </a:lnTo>
                  <a:lnTo>
                    <a:pt x="892633" y="8098"/>
                  </a:lnTo>
                  <a:lnTo>
                    <a:pt x="832374" y="14261"/>
                  </a:lnTo>
                  <a:lnTo>
                    <a:pt x="773385" y="22073"/>
                  </a:lnTo>
                  <a:lnTo>
                    <a:pt x="715766" y="31481"/>
                  </a:lnTo>
                  <a:lnTo>
                    <a:pt x="659620" y="42435"/>
                  </a:lnTo>
                  <a:lnTo>
                    <a:pt x="605047" y="54886"/>
                  </a:lnTo>
                  <a:lnTo>
                    <a:pt x="552149" y="68781"/>
                  </a:lnTo>
                  <a:lnTo>
                    <a:pt x="501027" y="84071"/>
                  </a:lnTo>
                  <a:lnTo>
                    <a:pt x="451783" y="100705"/>
                  </a:lnTo>
                  <a:lnTo>
                    <a:pt x="404517" y="118632"/>
                  </a:lnTo>
                  <a:lnTo>
                    <a:pt x="359330" y="137801"/>
                  </a:lnTo>
                  <a:lnTo>
                    <a:pt x="316325" y="158163"/>
                  </a:lnTo>
                  <a:lnTo>
                    <a:pt x="275603" y="179665"/>
                  </a:lnTo>
                  <a:lnTo>
                    <a:pt x="237264" y="202258"/>
                  </a:lnTo>
                  <a:lnTo>
                    <a:pt x="201410" y="225891"/>
                  </a:lnTo>
                  <a:lnTo>
                    <a:pt x="168143" y="250514"/>
                  </a:lnTo>
                  <a:lnTo>
                    <a:pt x="137563" y="276075"/>
                  </a:lnTo>
                  <a:lnTo>
                    <a:pt x="109772" y="302523"/>
                  </a:lnTo>
                  <a:lnTo>
                    <a:pt x="62962" y="357883"/>
                  </a:lnTo>
                  <a:lnTo>
                    <a:pt x="28523" y="416187"/>
                  </a:lnTo>
                  <a:lnTo>
                    <a:pt x="7265" y="477029"/>
                  </a:lnTo>
                  <a:lnTo>
                    <a:pt x="0" y="540006"/>
                  </a:lnTo>
                  <a:lnTo>
                    <a:pt x="1833" y="571736"/>
                  </a:lnTo>
                  <a:lnTo>
                    <a:pt x="16196" y="633696"/>
                  </a:lnTo>
                  <a:lnTo>
                    <a:pt x="44145" y="693320"/>
                  </a:lnTo>
                  <a:lnTo>
                    <a:pt x="84871" y="750202"/>
                  </a:lnTo>
                  <a:lnTo>
                    <a:pt x="137563" y="803938"/>
                  </a:lnTo>
                  <a:lnTo>
                    <a:pt x="168143" y="829499"/>
                  </a:lnTo>
                  <a:lnTo>
                    <a:pt x="201410" y="854121"/>
                  </a:lnTo>
                  <a:lnTo>
                    <a:pt x="237264" y="877754"/>
                  </a:lnTo>
                  <a:lnTo>
                    <a:pt x="275603" y="900347"/>
                  </a:lnTo>
                  <a:lnTo>
                    <a:pt x="316325" y="921849"/>
                  </a:lnTo>
                  <a:lnTo>
                    <a:pt x="359330" y="942211"/>
                  </a:lnTo>
                  <a:lnTo>
                    <a:pt x="404517" y="961380"/>
                  </a:lnTo>
                  <a:lnTo>
                    <a:pt x="451783" y="979307"/>
                  </a:lnTo>
                  <a:lnTo>
                    <a:pt x="501027" y="995941"/>
                  </a:lnTo>
                  <a:lnTo>
                    <a:pt x="552149" y="1011231"/>
                  </a:lnTo>
                  <a:lnTo>
                    <a:pt x="605047" y="1025126"/>
                  </a:lnTo>
                  <a:lnTo>
                    <a:pt x="659620" y="1037577"/>
                  </a:lnTo>
                  <a:lnTo>
                    <a:pt x="715766" y="1048531"/>
                  </a:lnTo>
                  <a:lnTo>
                    <a:pt x="773385" y="1057940"/>
                  </a:lnTo>
                  <a:lnTo>
                    <a:pt x="832374" y="1065751"/>
                  </a:lnTo>
                  <a:lnTo>
                    <a:pt x="892633" y="1071914"/>
                  </a:lnTo>
                  <a:lnTo>
                    <a:pt x="954060" y="1076380"/>
                  </a:lnTo>
                  <a:lnTo>
                    <a:pt x="1016554" y="1079096"/>
                  </a:lnTo>
                  <a:lnTo>
                    <a:pt x="1080014" y="1080013"/>
                  </a:lnTo>
                  <a:lnTo>
                    <a:pt x="1143474" y="1079096"/>
                  </a:lnTo>
                  <a:lnTo>
                    <a:pt x="1205968" y="1076380"/>
                  </a:lnTo>
                  <a:lnTo>
                    <a:pt x="1267395" y="1071914"/>
                  </a:lnTo>
                  <a:lnTo>
                    <a:pt x="1327654" y="1065751"/>
                  </a:lnTo>
                  <a:lnTo>
                    <a:pt x="1386643" y="1057940"/>
                  </a:lnTo>
                  <a:lnTo>
                    <a:pt x="1444261" y="1048531"/>
                  </a:lnTo>
                  <a:lnTo>
                    <a:pt x="1500408" y="1037577"/>
                  </a:lnTo>
                  <a:lnTo>
                    <a:pt x="1554980" y="1025126"/>
                  </a:lnTo>
                  <a:lnTo>
                    <a:pt x="1607878" y="1011231"/>
                  </a:lnTo>
                  <a:lnTo>
                    <a:pt x="1659000" y="995941"/>
                  </a:lnTo>
                  <a:lnTo>
                    <a:pt x="1708245" y="979307"/>
                  </a:lnTo>
                  <a:lnTo>
                    <a:pt x="1755511" y="961380"/>
                  </a:lnTo>
                  <a:lnTo>
                    <a:pt x="1800697" y="942211"/>
                  </a:lnTo>
                  <a:lnTo>
                    <a:pt x="1843702" y="921849"/>
                  </a:lnTo>
                  <a:lnTo>
                    <a:pt x="1884425" y="900347"/>
                  </a:lnTo>
                  <a:lnTo>
                    <a:pt x="1922764" y="877754"/>
                  </a:lnTo>
                  <a:lnTo>
                    <a:pt x="1958617" y="854121"/>
                  </a:lnTo>
                  <a:lnTo>
                    <a:pt x="1991885" y="829499"/>
                  </a:lnTo>
                  <a:lnTo>
                    <a:pt x="2022465" y="803938"/>
                  </a:lnTo>
                  <a:lnTo>
                    <a:pt x="2050256" y="777489"/>
                  </a:lnTo>
                  <a:lnTo>
                    <a:pt x="2097066" y="722129"/>
                  </a:lnTo>
                  <a:lnTo>
                    <a:pt x="2131505" y="663826"/>
                  </a:lnTo>
                  <a:lnTo>
                    <a:pt x="2152762" y="602983"/>
                  </a:lnTo>
                  <a:lnTo>
                    <a:pt x="2160028" y="54000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2932" y="572235"/>
            <a:ext cx="3926840" cy="14066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LM Sans 10"/>
                <a:cs typeface="LM Sans 10"/>
              </a:rPr>
              <a:t>C</a:t>
            </a:r>
            <a:r>
              <a:rPr lang="pt-BR" sz="1100" spc="-75" dirty="0">
                <a:latin typeface="LM Sans 10"/>
                <a:cs typeface="LM Sans 10"/>
              </a:rPr>
              <a:t>í</a:t>
            </a:r>
            <a:r>
              <a:rPr sz="1100" spc="-75" dirty="0" err="1">
                <a:latin typeface="LM Sans 10"/>
                <a:cs typeface="LM Sans 10"/>
              </a:rPr>
              <a:t>rculo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elipse contendo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75" dirty="0" err="1">
                <a:latin typeface="LM Sans 10"/>
                <a:cs typeface="LM Sans 10"/>
              </a:rPr>
              <a:t>identifica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objeto.</a:t>
            </a:r>
            <a:r>
              <a:rPr sz="1100" spc="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 dirty="0">
              <a:latin typeface="LM Sans 10"/>
              <a:cs typeface="LM Sans 10"/>
            </a:endParaRPr>
          </a:p>
          <a:p>
            <a:pPr marL="152400" algn="ctr">
              <a:lnSpc>
                <a:spcPct val="100000"/>
              </a:lnSpc>
            </a:pPr>
            <a:r>
              <a:rPr sz="1000" spc="-5" dirty="0">
                <a:latin typeface="LM Sans 10"/>
                <a:cs typeface="LM Sans 10"/>
              </a:rPr>
              <a:t>umaLinha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Exemplo de atributo de objeto </a:t>
            </a:r>
            <a:r>
              <a:rPr sz="1100" spc="-10" dirty="0">
                <a:latin typeface="LM Sans 10"/>
                <a:cs typeface="LM Sans 10"/>
              </a:rPr>
              <a:t>como um </a:t>
            </a:r>
            <a:r>
              <a:rPr sz="1100" spc="-5" dirty="0">
                <a:latin typeface="LM Sans 10"/>
                <a:cs typeface="LM Sans 10"/>
              </a:rPr>
              <a:t>outro objeto </a:t>
            </a:r>
            <a:r>
              <a:rPr sz="1100" spc="-100" dirty="0">
                <a:latin typeface="LM Sans 10"/>
                <a:cs typeface="LM Sans 10"/>
              </a:rPr>
              <a:t>(opera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85" dirty="0" err="1">
                <a:latin typeface="LM Sans 10"/>
                <a:cs typeface="LM Sans 10"/>
              </a:rPr>
              <a:t>agrega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o):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LM Sans 10"/>
              <a:cs typeface="LM Sans 10"/>
            </a:endParaRPr>
          </a:p>
          <a:p>
            <a:pPr marL="198120" algn="ctr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meuRelogio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06979" y="2264761"/>
            <a:ext cx="991235" cy="260350"/>
            <a:chOff x="1406979" y="2264761"/>
            <a:chExt cx="991235" cy="260350"/>
          </a:xfrm>
        </p:grpSpPr>
        <p:sp>
          <p:nvSpPr>
            <p:cNvPr id="13" name="object 13"/>
            <p:cNvSpPr/>
            <p:nvPr/>
          </p:nvSpPr>
          <p:spPr>
            <a:xfrm>
              <a:off x="1409519" y="2267301"/>
              <a:ext cx="986155" cy="255270"/>
            </a:xfrm>
            <a:custGeom>
              <a:avLst/>
              <a:gdLst/>
              <a:ahLst/>
              <a:cxnLst/>
              <a:rect l="l" t="t" r="r" b="b"/>
              <a:pathLst>
                <a:path w="986155" h="255269">
                  <a:moveTo>
                    <a:pt x="493013" y="0"/>
                  </a:moveTo>
                  <a:lnTo>
                    <a:pt x="420159" y="1381"/>
                  </a:lnTo>
                  <a:lnTo>
                    <a:pt x="350624" y="5395"/>
                  </a:lnTo>
                  <a:lnTo>
                    <a:pt x="285170" y="11844"/>
                  </a:lnTo>
                  <a:lnTo>
                    <a:pt x="224561" y="20530"/>
                  </a:lnTo>
                  <a:lnTo>
                    <a:pt x="169559" y="31257"/>
                  </a:lnTo>
                  <a:lnTo>
                    <a:pt x="120927" y="43828"/>
                  </a:lnTo>
                  <a:lnTo>
                    <a:pt x="79426" y="58045"/>
                  </a:lnTo>
                  <a:lnTo>
                    <a:pt x="20873" y="90630"/>
                  </a:lnTo>
                  <a:lnTo>
                    <a:pt x="0" y="127435"/>
                  </a:lnTo>
                  <a:lnTo>
                    <a:pt x="5345" y="146267"/>
                  </a:lnTo>
                  <a:lnTo>
                    <a:pt x="45821" y="181159"/>
                  </a:lnTo>
                  <a:lnTo>
                    <a:pt x="120927" y="211042"/>
                  </a:lnTo>
                  <a:lnTo>
                    <a:pt x="169559" y="223613"/>
                  </a:lnTo>
                  <a:lnTo>
                    <a:pt x="224561" y="234340"/>
                  </a:lnTo>
                  <a:lnTo>
                    <a:pt x="285170" y="243027"/>
                  </a:lnTo>
                  <a:lnTo>
                    <a:pt x="350624" y="249475"/>
                  </a:lnTo>
                  <a:lnTo>
                    <a:pt x="420159" y="253489"/>
                  </a:lnTo>
                  <a:lnTo>
                    <a:pt x="493013" y="254871"/>
                  </a:lnTo>
                  <a:lnTo>
                    <a:pt x="565868" y="253489"/>
                  </a:lnTo>
                  <a:lnTo>
                    <a:pt x="635403" y="249475"/>
                  </a:lnTo>
                  <a:lnTo>
                    <a:pt x="700857" y="243027"/>
                  </a:lnTo>
                  <a:lnTo>
                    <a:pt x="761466" y="234340"/>
                  </a:lnTo>
                  <a:lnTo>
                    <a:pt x="816468" y="223613"/>
                  </a:lnTo>
                  <a:lnTo>
                    <a:pt x="865100" y="211042"/>
                  </a:lnTo>
                  <a:lnTo>
                    <a:pt x="906600" y="196825"/>
                  </a:lnTo>
                  <a:lnTo>
                    <a:pt x="965154" y="164240"/>
                  </a:lnTo>
                  <a:lnTo>
                    <a:pt x="986027" y="127435"/>
                  </a:lnTo>
                  <a:lnTo>
                    <a:pt x="980682" y="108603"/>
                  </a:lnTo>
                  <a:lnTo>
                    <a:pt x="940206" y="73711"/>
                  </a:lnTo>
                  <a:lnTo>
                    <a:pt x="865100" y="43828"/>
                  </a:lnTo>
                  <a:lnTo>
                    <a:pt x="816468" y="31257"/>
                  </a:lnTo>
                  <a:lnTo>
                    <a:pt x="761466" y="20530"/>
                  </a:lnTo>
                  <a:lnTo>
                    <a:pt x="700857" y="11844"/>
                  </a:lnTo>
                  <a:lnTo>
                    <a:pt x="635403" y="5395"/>
                  </a:lnTo>
                  <a:lnTo>
                    <a:pt x="565868" y="1381"/>
                  </a:lnTo>
                  <a:lnTo>
                    <a:pt x="493013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9519" y="2267301"/>
              <a:ext cx="986155" cy="255270"/>
            </a:xfrm>
            <a:custGeom>
              <a:avLst/>
              <a:gdLst/>
              <a:ahLst/>
              <a:cxnLst/>
              <a:rect l="l" t="t" r="r" b="b"/>
              <a:pathLst>
                <a:path w="986155" h="255269">
                  <a:moveTo>
                    <a:pt x="986027" y="127435"/>
                  </a:moveTo>
                  <a:lnTo>
                    <a:pt x="965154" y="90630"/>
                  </a:lnTo>
                  <a:lnTo>
                    <a:pt x="906600" y="58045"/>
                  </a:lnTo>
                  <a:lnTo>
                    <a:pt x="865100" y="43828"/>
                  </a:lnTo>
                  <a:lnTo>
                    <a:pt x="816468" y="31257"/>
                  </a:lnTo>
                  <a:lnTo>
                    <a:pt x="761466" y="20530"/>
                  </a:lnTo>
                  <a:lnTo>
                    <a:pt x="700857" y="11844"/>
                  </a:lnTo>
                  <a:lnTo>
                    <a:pt x="635403" y="5395"/>
                  </a:lnTo>
                  <a:lnTo>
                    <a:pt x="565868" y="1381"/>
                  </a:lnTo>
                  <a:lnTo>
                    <a:pt x="493013" y="0"/>
                  </a:lnTo>
                  <a:lnTo>
                    <a:pt x="420159" y="1381"/>
                  </a:lnTo>
                  <a:lnTo>
                    <a:pt x="350624" y="5395"/>
                  </a:lnTo>
                  <a:lnTo>
                    <a:pt x="285170" y="11844"/>
                  </a:lnTo>
                  <a:lnTo>
                    <a:pt x="224561" y="20530"/>
                  </a:lnTo>
                  <a:lnTo>
                    <a:pt x="169559" y="31257"/>
                  </a:lnTo>
                  <a:lnTo>
                    <a:pt x="120927" y="43828"/>
                  </a:lnTo>
                  <a:lnTo>
                    <a:pt x="79426" y="58045"/>
                  </a:lnTo>
                  <a:lnTo>
                    <a:pt x="20873" y="90630"/>
                  </a:lnTo>
                  <a:lnTo>
                    <a:pt x="0" y="127435"/>
                  </a:lnTo>
                  <a:lnTo>
                    <a:pt x="5345" y="146267"/>
                  </a:lnTo>
                  <a:lnTo>
                    <a:pt x="45821" y="181159"/>
                  </a:lnTo>
                  <a:lnTo>
                    <a:pt x="120927" y="211042"/>
                  </a:lnTo>
                  <a:lnTo>
                    <a:pt x="169559" y="223613"/>
                  </a:lnTo>
                  <a:lnTo>
                    <a:pt x="224561" y="234340"/>
                  </a:lnTo>
                  <a:lnTo>
                    <a:pt x="285170" y="243027"/>
                  </a:lnTo>
                  <a:lnTo>
                    <a:pt x="350624" y="249475"/>
                  </a:lnTo>
                  <a:lnTo>
                    <a:pt x="420159" y="253489"/>
                  </a:lnTo>
                  <a:lnTo>
                    <a:pt x="493013" y="254871"/>
                  </a:lnTo>
                  <a:lnTo>
                    <a:pt x="565868" y="253489"/>
                  </a:lnTo>
                  <a:lnTo>
                    <a:pt x="635403" y="249475"/>
                  </a:lnTo>
                  <a:lnTo>
                    <a:pt x="700857" y="243027"/>
                  </a:lnTo>
                  <a:lnTo>
                    <a:pt x="761466" y="234340"/>
                  </a:lnTo>
                  <a:lnTo>
                    <a:pt x="816468" y="223613"/>
                  </a:lnTo>
                  <a:lnTo>
                    <a:pt x="865100" y="211042"/>
                  </a:lnTo>
                  <a:lnTo>
                    <a:pt x="906600" y="196825"/>
                  </a:lnTo>
                  <a:lnTo>
                    <a:pt x="965154" y="164240"/>
                  </a:lnTo>
                  <a:lnTo>
                    <a:pt x="986027" y="12743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87411" y="2299454"/>
            <a:ext cx="629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os</a:t>
            </a:r>
            <a:r>
              <a:rPr sz="1000" spc="-35" dirty="0">
                <a:latin typeface="LM Sans 10"/>
                <a:cs typeface="LM Sans 10"/>
              </a:rPr>
              <a:t>P</a:t>
            </a:r>
            <a:r>
              <a:rPr sz="1000" spc="-5" dirty="0">
                <a:latin typeface="LM Sans 10"/>
                <a:cs typeface="LM Sans 10"/>
              </a:rPr>
              <a:t>onteiros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77952" y="2264761"/>
            <a:ext cx="809625" cy="260350"/>
            <a:chOff x="2577952" y="2264761"/>
            <a:chExt cx="809625" cy="260350"/>
          </a:xfrm>
        </p:grpSpPr>
        <p:sp>
          <p:nvSpPr>
            <p:cNvPr id="17" name="object 17"/>
            <p:cNvSpPr/>
            <p:nvPr/>
          </p:nvSpPr>
          <p:spPr>
            <a:xfrm>
              <a:off x="2580492" y="2267301"/>
              <a:ext cx="804545" cy="255270"/>
            </a:xfrm>
            <a:custGeom>
              <a:avLst/>
              <a:gdLst/>
              <a:ahLst/>
              <a:cxnLst/>
              <a:rect l="l" t="t" r="r" b="b"/>
              <a:pathLst>
                <a:path w="804545" h="255269">
                  <a:moveTo>
                    <a:pt x="402054" y="0"/>
                  </a:moveTo>
                  <a:lnTo>
                    <a:pt x="329783" y="2053"/>
                  </a:lnTo>
                  <a:lnTo>
                    <a:pt x="261763" y="7972"/>
                  </a:lnTo>
                  <a:lnTo>
                    <a:pt x="199128" y="17398"/>
                  </a:lnTo>
                  <a:lnTo>
                    <a:pt x="143014" y="29971"/>
                  </a:lnTo>
                  <a:lnTo>
                    <a:pt x="94557" y="45330"/>
                  </a:lnTo>
                  <a:lnTo>
                    <a:pt x="54891" y="63116"/>
                  </a:lnTo>
                  <a:lnTo>
                    <a:pt x="6477" y="104528"/>
                  </a:lnTo>
                  <a:lnTo>
                    <a:pt x="0" y="127435"/>
                  </a:lnTo>
                  <a:lnTo>
                    <a:pt x="6477" y="150342"/>
                  </a:lnTo>
                  <a:lnTo>
                    <a:pt x="54891" y="191755"/>
                  </a:lnTo>
                  <a:lnTo>
                    <a:pt x="94557" y="209541"/>
                  </a:lnTo>
                  <a:lnTo>
                    <a:pt x="143014" y="224900"/>
                  </a:lnTo>
                  <a:lnTo>
                    <a:pt x="199128" y="237472"/>
                  </a:lnTo>
                  <a:lnTo>
                    <a:pt x="261763" y="246898"/>
                  </a:lnTo>
                  <a:lnTo>
                    <a:pt x="329783" y="252818"/>
                  </a:lnTo>
                  <a:lnTo>
                    <a:pt x="402054" y="254871"/>
                  </a:lnTo>
                  <a:lnTo>
                    <a:pt x="474324" y="252818"/>
                  </a:lnTo>
                  <a:lnTo>
                    <a:pt x="542345" y="246898"/>
                  </a:lnTo>
                  <a:lnTo>
                    <a:pt x="604980" y="237472"/>
                  </a:lnTo>
                  <a:lnTo>
                    <a:pt x="661093" y="224900"/>
                  </a:lnTo>
                  <a:lnTo>
                    <a:pt x="709551" y="209541"/>
                  </a:lnTo>
                  <a:lnTo>
                    <a:pt x="749216" y="191755"/>
                  </a:lnTo>
                  <a:lnTo>
                    <a:pt x="797630" y="150342"/>
                  </a:lnTo>
                  <a:lnTo>
                    <a:pt x="804108" y="127435"/>
                  </a:lnTo>
                  <a:lnTo>
                    <a:pt x="797630" y="104528"/>
                  </a:lnTo>
                  <a:lnTo>
                    <a:pt x="749216" y="63116"/>
                  </a:lnTo>
                  <a:lnTo>
                    <a:pt x="709551" y="45330"/>
                  </a:lnTo>
                  <a:lnTo>
                    <a:pt x="661093" y="29971"/>
                  </a:lnTo>
                  <a:lnTo>
                    <a:pt x="604980" y="17398"/>
                  </a:lnTo>
                  <a:lnTo>
                    <a:pt x="542345" y="7972"/>
                  </a:lnTo>
                  <a:lnTo>
                    <a:pt x="474324" y="2053"/>
                  </a:lnTo>
                  <a:lnTo>
                    <a:pt x="40205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0492" y="2267301"/>
              <a:ext cx="804545" cy="255270"/>
            </a:xfrm>
            <a:custGeom>
              <a:avLst/>
              <a:gdLst/>
              <a:ahLst/>
              <a:cxnLst/>
              <a:rect l="l" t="t" r="r" b="b"/>
              <a:pathLst>
                <a:path w="804545" h="255269">
                  <a:moveTo>
                    <a:pt x="804108" y="127435"/>
                  </a:moveTo>
                  <a:lnTo>
                    <a:pt x="778955" y="82968"/>
                  </a:lnTo>
                  <a:lnTo>
                    <a:pt x="709551" y="45330"/>
                  </a:lnTo>
                  <a:lnTo>
                    <a:pt x="661093" y="29971"/>
                  </a:lnTo>
                  <a:lnTo>
                    <a:pt x="604980" y="17398"/>
                  </a:lnTo>
                  <a:lnTo>
                    <a:pt x="542345" y="7972"/>
                  </a:lnTo>
                  <a:lnTo>
                    <a:pt x="474324" y="2053"/>
                  </a:lnTo>
                  <a:lnTo>
                    <a:pt x="402054" y="0"/>
                  </a:lnTo>
                  <a:lnTo>
                    <a:pt x="329783" y="2053"/>
                  </a:lnTo>
                  <a:lnTo>
                    <a:pt x="261763" y="7972"/>
                  </a:lnTo>
                  <a:lnTo>
                    <a:pt x="199128" y="17398"/>
                  </a:lnTo>
                  <a:lnTo>
                    <a:pt x="143014" y="29971"/>
                  </a:lnTo>
                  <a:lnTo>
                    <a:pt x="94557" y="45330"/>
                  </a:lnTo>
                  <a:lnTo>
                    <a:pt x="54891" y="63116"/>
                  </a:lnTo>
                  <a:lnTo>
                    <a:pt x="6477" y="104528"/>
                  </a:lnTo>
                  <a:lnTo>
                    <a:pt x="0" y="127435"/>
                  </a:lnTo>
                  <a:lnTo>
                    <a:pt x="6477" y="150342"/>
                  </a:lnTo>
                  <a:lnTo>
                    <a:pt x="54891" y="191755"/>
                  </a:lnTo>
                  <a:lnTo>
                    <a:pt x="94557" y="209541"/>
                  </a:lnTo>
                  <a:lnTo>
                    <a:pt x="143014" y="224900"/>
                  </a:lnTo>
                  <a:lnTo>
                    <a:pt x="199128" y="237472"/>
                  </a:lnTo>
                  <a:lnTo>
                    <a:pt x="261763" y="246898"/>
                  </a:lnTo>
                  <a:lnTo>
                    <a:pt x="329783" y="252818"/>
                  </a:lnTo>
                  <a:lnTo>
                    <a:pt x="402054" y="254871"/>
                  </a:lnTo>
                  <a:lnTo>
                    <a:pt x="474324" y="252818"/>
                  </a:lnTo>
                  <a:lnTo>
                    <a:pt x="542345" y="246898"/>
                  </a:lnTo>
                  <a:lnTo>
                    <a:pt x="604980" y="237472"/>
                  </a:lnTo>
                  <a:lnTo>
                    <a:pt x="661093" y="224900"/>
                  </a:lnTo>
                  <a:lnTo>
                    <a:pt x="709551" y="209541"/>
                  </a:lnTo>
                  <a:lnTo>
                    <a:pt x="749216" y="191755"/>
                  </a:lnTo>
                  <a:lnTo>
                    <a:pt x="797630" y="150342"/>
                  </a:lnTo>
                  <a:lnTo>
                    <a:pt x="804108" y="12743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31731" y="2299454"/>
            <a:ext cx="501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aPulseira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42584" y="2552775"/>
            <a:ext cx="600075" cy="260350"/>
            <a:chOff x="2142584" y="2552775"/>
            <a:chExt cx="600075" cy="260350"/>
          </a:xfrm>
        </p:grpSpPr>
        <p:sp>
          <p:nvSpPr>
            <p:cNvPr id="21" name="object 21"/>
            <p:cNvSpPr/>
            <p:nvPr/>
          </p:nvSpPr>
          <p:spPr>
            <a:xfrm>
              <a:off x="2145115" y="2555306"/>
              <a:ext cx="594995" cy="255270"/>
            </a:xfrm>
            <a:custGeom>
              <a:avLst/>
              <a:gdLst/>
              <a:ahLst/>
              <a:cxnLst/>
              <a:rect l="l" t="t" r="r" b="b"/>
              <a:pathLst>
                <a:path w="594994" h="255269">
                  <a:moveTo>
                    <a:pt x="297425" y="0"/>
                  </a:moveTo>
                  <a:lnTo>
                    <a:pt x="229227" y="3365"/>
                  </a:lnTo>
                  <a:lnTo>
                    <a:pt x="166624" y="12952"/>
                  </a:lnTo>
                  <a:lnTo>
                    <a:pt x="111399" y="27996"/>
                  </a:lnTo>
                  <a:lnTo>
                    <a:pt x="65340" y="47731"/>
                  </a:lnTo>
                  <a:lnTo>
                    <a:pt x="30230" y="71392"/>
                  </a:lnTo>
                  <a:lnTo>
                    <a:pt x="0" y="127435"/>
                  </a:lnTo>
                  <a:lnTo>
                    <a:pt x="7855" y="156655"/>
                  </a:lnTo>
                  <a:lnTo>
                    <a:pt x="65340" y="207140"/>
                  </a:lnTo>
                  <a:lnTo>
                    <a:pt x="111399" y="226875"/>
                  </a:lnTo>
                  <a:lnTo>
                    <a:pt x="166624" y="241918"/>
                  </a:lnTo>
                  <a:lnTo>
                    <a:pt x="229227" y="251505"/>
                  </a:lnTo>
                  <a:lnTo>
                    <a:pt x="297425" y="254871"/>
                  </a:lnTo>
                  <a:lnTo>
                    <a:pt x="365622" y="251505"/>
                  </a:lnTo>
                  <a:lnTo>
                    <a:pt x="428226" y="241918"/>
                  </a:lnTo>
                  <a:lnTo>
                    <a:pt x="483450" y="226875"/>
                  </a:lnTo>
                  <a:lnTo>
                    <a:pt x="529509" y="207140"/>
                  </a:lnTo>
                  <a:lnTo>
                    <a:pt x="564619" y="183479"/>
                  </a:lnTo>
                  <a:lnTo>
                    <a:pt x="594850" y="127435"/>
                  </a:lnTo>
                  <a:lnTo>
                    <a:pt x="586995" y="98215"/>
                  </a:lnTo>
                  <a:lnTo>
                    <a:pt x="529509" y="47731"/>
                  </a:lnTo>
                  <a:lnTo>
                    <a:pt x="483450" y="27996"/>
                  </a:lnTo>
                  <a:lnTo>
                    <a:pt x="428226" y="12952"/>
                  </a:lnTo>
                  <a:lnTo>
                    <a:pt x="365622" y="3365"/>
                  </a:lnTo>
                  <a:lnTo>
                    <a:pt x="2974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45115" y="2555306"/>
              <a:ext cx="594995" cy="255270"/>
            </a:xfrm>
            <a:custGeom>
              <a:avLst/>
              <a:gdLst/>
              <a:ahLst/>
              <a:cxnLst/>
              <a:rect l="l" t="t" r="r" b="b"/>
              <a:pathLst>
                <a:path w="594994" h="255269">
                  <a:moveTo>
                    <a:pt x="594850" y="127435"/>
                  </a:moveTo>
                  <a:lnTo>
                    <a:pt x="564619" y="71392"/>
                  </a:lnTo>
                  <a:lnTo>
                    <a:pt x="529509" y="47731"/>
                  </a:lnTo>
                  <a:lnTo>
                    <a:pt x="483450" y="27996"/>
                  </a:lnTo>
                  <a:lnTo>
                    <a:pt x="428226" y="12952"/>
                  </a:lnTo>
                  <a:lnTo>
                    <a:pt x="365622" y="3365"/>
                  </a:lnTo>
                  <a:lnTo>
                    <a:pt x="297425" y="0"/>
                  </a:lnTo>
                  <a:lnTo>
                    <a:pt x="229227" y="3365"/>
                  </a:lnTo>
                  <a:lnTo>
                    <a:pt x="166624" y="12952"/>
                  </a:lnTo>
                  <a:lnTo>
                    <a:pt x="111399" y="27996"/>
                  </a:lnTo>
                  <a:lnTo>
                    <a:pt x="65340" y="47731"/>
                  </a:lnTo>
                  <a:lnTo>
                    <a:pt x="30230" y="71392"/>
                  </a:lnTo>
                  <a:lnTo>
                    <a:pt x="0" y="127435"/>
                  </a:lnTo>
                  <a:lnTo>
                    <a:pt x="7855" y="156655"/>
                  </a:lnTo>
                  <a:lnTo>
                    <a:pt x="65340" y="207140"/>
                  </a:lnTo>
                  <a:lnTo>
                    <a:pt x="111399" y="226875"/>
                  </a:lnTo>
                  <a:lnTo>
                    <a:pt x="166624" y="241918"/>
                  </a:lnTo>
                  <a:lnTo>
                    <a:pt x="229227" y="251505"/>
                  </a:lnTo>
                  <a:lnTo>
                    <a:pt x="297425" y="254871"/>
                  </a:lnTo>
                  <a:lnTo>
                    <a:pt x="365622" y="251505"/>
                  </a:lnTo>
                  <a:lnTo>
                    <a:pt x="428226" y="241918"/>
                  </a:lnTo>
                  <a:lnTo>
                    <a:pt x="483450" y="226875"/>
                  </a:lnTo>
                  <a:lnTo>
                    <a:pt x="529509" y="207140"/>
                  </a:lnTo>
                  <a:lnTo>
                    <a:pt x="564619" y="183479"/>
                  </a:lnTo>
                  <a:lnTo>
                    <a:pt x="594850" y="12743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65718" y="2587452"/>
            <a:ext cx="353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aPilha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42A12FC-DCE9-4ED8-A2F2-DD0A09442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50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7729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93838"/>
            <a:ext cx="4036060" cy="17284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em comum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2700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Exemplo: </a:t>
            </a:r>
            <a:r>
              <a:rPr sz="1100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rel</a:t>
            </a:r>
            <a:r>
              <a:rPr lang="pt-BR" sz="11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ó</a:t>
            </a:r>
            <a:r>
              <a:rPr sz="1100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gio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de </a:t>
            </a:r>
            <a:r>
              <a:rPr sz="1100" u="sng" spc="-114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Jos</a:t>
            </a:r>
            <a:r>
              <a:rPr lang="pt-BR" sz="1100" u="sng" spc="-114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é 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o </a:t>
            </a:r>
            <a:r>
              <a:rPr sz="1100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rel</a:t>
            </a:r>
            <a:r>
              <a:rPr lang="pt-BR" sz="11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ó</a:t>
            </a:r>
            <a:r>
              <a:rPr sz="1100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gio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da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Maria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5" dirty="0" err="1">
                <a:latin typeface="LM Sans 10"/>
                <a:cs typeface="LM Sans 10"/>
              </a:rPr>
              <a:t>objetos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distintos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mesmos atributos e servicos, </a:t>
            </a:r>
            <a:r>
              <a:rPr sz="1100" spc="-10" dirty="0" err="1">
                <a:latin typeface="LM Sans 10"/>
                <a:cs typeface="LM Sans 10"/>
              </a:rPr>
              <a:t>ou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pertencentes</a:t>
            </a:r>
            <a:r>
              <a:rPr lang="pt-BR" sz="1100" spc="-5" dirty="0">
                <a:latin typeface="LM Sans 10"/>
                <a:cs typeface="LM Sans 10"/>
              </a:rPr>
              <a:t> à </a:t>
            </a:r>
            <a:r>
              <a:rPr sz="1100" spc="-10" dirty="0" err="1">
                <a:latin typeface="LM Sans 10"/>
                <a:cs typeface="LM Sans 10"/>
              </a:rPr>
              <a:t>mesma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classe</a:t>
            </a:r>
            <a:r>
              <a:rPr lang="pt-BR" sz="1100" spc="-5" dirty="0">
                <a:latin typeface="LM Sans 10"/>
                <a:cs typeface="LM Sans 10"/>
              </a:rPr>
              <a:t>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Rel</a:t>
            </a:r>
            <a:r>
              <a:rPr lang="pt-BR" sz="11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ó</a:t>
            </a:r>
            <a:r>
              <a:rPr sz="1100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gio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dirty="0">
                <a:latin typeface="LM Sans 10"/>
                <a:cs typeface="LM Sans 10"/>
              </a:rPr>
              <a:t>(“ideia”) </a:t>
            </a:r>
            <a:r>
              <a:rPr sz="1100" spc="-5" dirty="0">
                <a:latin typeface="LM Sans 10"/>
                <a:cs typeface="LM Sans 10"/>
              </a:rPr>
              <a:t>especifica quais os atributos e </a:t>
            </a:r>
            <a:r>
              <a:rPr sz="1100" spc="-60" dirty="0" err="1">
                <a:latin typeface="LM Sans 10"/>
                <a:cs typeface="LM Sans 10"/>
              </a:rPr>
              <a:t>servi</a:t>
            </a:r>
            <a:r>
              <a:rPr lang="pt-BR" sz="1100" spc="-60" dirty="0">
                <a:latin typeface="LM Sans 10"/>
                <a:cs typeface="LM Sans 10"/>
              </a:rPr>
              <a:t>ç</a:t>
            </a:r>
            <a:r>
              <a:rPr sz="1100" spc="-60" dirty="0" err="1">
                <a:latin typeface="LM Sans 10"/>
                <a:cs typeface="LM Sans 10"/>
              </a:rPr>
              <a:t>os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dirty="0" err="1">
                <a:latin typeface="LM Sans 10"/>
                <a:cs typeface="LM Sans 10"/>
              </a:rPr>
              <a:t>todos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os</a:t>
            </a:r>
            <a:r>
              <a:rPr sz="1100" spc="-5" dirty="0">
                <a:latin typeface="LM Sans 10"/>
                <a:cs typeface="LM Sans 10"/>
              </a:rPr>
              <a:t> objetos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(“concreto”)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40259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dirty="0" err="1">
                <a:latin typeface="LM Sans 10"/>
                <a:cs typeface="LM Sans 10"/>
              </a:rPr>
              <a:t>todo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65" dirty="0" err="1">
                <a:latin typeface="LM Sans 10"/>
                <a:cs typeface="LM Sans 10"/>
              </a:rPr>
              <a:t>servi</a:t>
            </a:r>
            <a:r>
              <a:rPr lang="pt-BR" sz="1100" spc="-65" dirty="0">
                <a:latin typeface="LM Sans 10"/>
                <a:cs typeface="LM Sans 10"/>
              </a:rPr>
              <a:t>ç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45" dirty="0" err="1">
                <a:latin typeface="LM Sans 10"/>
                <a:cs typeface="LM Sans 10"/>
              </a:rPr>
              <a:t>corresponder</a:t>
            </a:r>
            <a:r>
              <a:rPr lang="pt-BR" sz="1100" spc="-45" dirty="0">
                <a:latin typeface="LM Sans 10"/>
                <a:cs typeface="LM Sans 10"/>
              </a:rPr>
              <a:t>á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10" dirty="0" err="1">
                <a:latin typeface="LM Sans 10"/>
                <a:cs typeface="LM Sans 10"/>
              </a:rPr>
              <a:t>execu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sequ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lang="pt-BR" sz="1100" spc="-90" dirty="0">
                <a:latin typeface="LM Sans 10"/>
                <a:cs typeface="LM Sans 10"/>
              </a:rPr>
              <a:t>  </a:t>
            </a:r>
            <a:r>
              <a:rPr sz="1100" spc="-10" dirty="0" err="1">
                <a:latin typeface="LM Sans 10"/>
                <a:cs typeface="LM Sans 10"/>
              </a:rPr>
              <a:t>denominada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</a:t>
            </a:r>
            <a:r>
              <a:rPr lang="pt-BR" sz="1100" u="sng" spc="-8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é</a:t>
            </a:r>
            <a:r>
              <a:rPr sz="1100" u="sng" spc="-8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todo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231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4599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377" y="187540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984" y="2586403"/>
            <a:ext cx="1080135" cy="419409"/>
          </a:xfrm>
          <a:prstGeom prst="rect">
            <a:avLst/>
          </a:prstGeom>
          <a:solidFill>
            <a:srgbClr val="FFFCDF"/>
          </a:solidFill>
          <a:ln w="506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44805" marR="140335" indent="-197485">
              <a:lnSpc>
                <a:spcPct val="107800"/>
              </a:lnSpc>
              <a:spcBef>
                <a:spcPts val="484"/>
              </a:spcBef>
            </a:pPr>
            <a:r>
              <a:rPr sz="1100" spc="-5" dirty="0">
                <a:latin typeface="LM Sans 10"/>
                <a:cs typeface="LM Sans 10"/>
              </a:rPr>
              <a:t>Objeto</a:t>
            </a:r>
            <a:r>
              <a:rPr sz="1100" spc="-95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presta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65" dirty="0" err="1">
                <a:latin typeface="LM Sans 10"/>
                <a:cs typeface="LM Sans 10"/>
              </a:rPr>
              <a:t>servi</a:t>
            </a:r>
            <a:r>
              <a:rPr lang="pt-BR" sz="1100" spc="-65" dirty="0">
                <a:latin typeface="LM Sans 10"/>
                <a:cs typeface="LM Sans 10"/>
              </a:rPr>
              <a:t>ç</a:t>
            </a:r>
            <a:r>
              <a:rPr sz="1100" spc="-6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93997" y="2809844"/>
            <a:ext cx="900430" cy="93345"/>
            <a:chOff x="1493997" y="2809844"/>
            <a:chExt cx="900430" cy="93345"/>
          </a:xfrm>
        </p:grpSpPr>
        <p:sp>
          <p:nvSpPr>
            <p:cNvPr id="10" name="object 10"/>
            <p:cNvSpPr/>
            <p:nvPr/>
          </p:nvSpPr>
          <p:spPr>
            <a:xfrm>
              <a:off x="1493997" y="285640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4701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9850" y="2817942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78089" y="2638461"/>
            <a:ext cx="695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Executando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74010" y="2586403"/>
            <a:ext cx="1800225" cy="417102"/>
          </a:xfrm>
          <a:prstGeom prst="rect">
            <a:avLst/>
          </a:prstGeom>
          <a:solidFill>
            <a:srgbClr val="FFFCDF"/>
          </a:solidFill>
          <a:ln w="5060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39700" marR="132080" indent="78740">
              <a:lnSpc>
                <a:spcPct val="107400"/>
              </a:lnSpc>
              <a:spcBef>
                <a:spcPts val="490"/>
              </a:spcBef>
            </a:pP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correspondente  especificado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sua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BE82009-2251-42DA-BEC4-209EB5ACB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50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639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5065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88870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61495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432" y="555422"/>
            <a:ext cx="4068445" cy="222028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processo de modelagem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dividido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em:</a:t>
            </a:r>
            <a:endParaRPr sz="1100" dirty="0">
              <a:latin typeface="LM Sans 10"/>
              <a:cs typeface="LM Sans 10"/>
            </a:endParaRPr>
          </a:p>
          <a:p>
            <a:pPr marL="2159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40" dirty="0">
                <a:latin typeface="LM Sans 10"/>
                <a:cs typeface="LM Sans 10"/>
              </a:rPr>
              <a:t>An</a:t>
            </a:r>
            <a:r>
              <a:rPr lang="pt-BR" sz="1000" spc="-40" dirty="0">
                <a:latin typeface="LM Sans 10"/>
                <a:cs typeface="LM Sans 10"/>
              </a:rPr>
              <a:t>á</a:t>
            </a:r>
            <a:r>
              <a:rPr sz="1000" spc="-40" dirty="0" err="1">
                <a:latin typeface="LM Sans 10"/>
                <a:cs typeface="LM Sans 10"/>
              </a:rPr>
              <a:t>lise</a:t>
            </a:r>
            <a:r>
              <a:rPr sz="1000" spc="-40" dirty="0">
                <a:latin typeface="LM Sans 10"/>
                <a:cs typeface="LM Sans 10"/>
              </a:rPr>
              <a:t>/projeto </a:t>
            </a:r>
            <a:r>
              <a:rPr sz="1000" spc="-5" dirty="0">
                <a:latin typeface="LM Sans 10"/>
                <a:cs typeface="LM Sans 10"/>
              </a:rPr>
              <a:t>– </a:t>
            </a:r>
            <a:r>
              <a:rPr sz="1000" spc="-10" dirty="0">
                <a:latin typeface="LM Sans 10"/>
                <a:cs typeface="LM Sans 10"/>
              </a:rPr>
              <a:t>determinar </a:t>
            </a:r>
            <a:r>
              <a:rPr sz="1000" spc="-5" dirty="0">
                <a:latin typeface="LM Sans 10"/>
                <a:cs typeface="LM Sans 10"/>
              </a:rPr>
              <a:t>o que</a:t>
            </a:r>
            <a:r>
              <a:rPr lang="pt-BR" sz="1000" spc="-5" dirty="0">
                <a:latin typeface="LM Sans 10"/>
                <a:cs typeface="LM Sans 10"/>
              </a:rPr>
              <a:t> é </a:t>
            </a:r>
            <a:r>
              <a:rPr sz="1000" spc="-5" dirty="0" err="1">
                <a:latin typeface="LM Sans 10"/>
                <a:cs typeface="LM Sans 10"/>
              </a:rPr>
              <a:t>relevante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para </a:t>
            </a:r>
            <a:r>
              <a:rPr sz="1000" spc="-5" dirty="0">
                <a:latin typeface="LM Sans 10"/>
                <a:cs typeface="LM Sans 10"/>
              </a:rPr>
              <a:t>o</a:t>
            </a:r>
            <a:r>
              <a:rPr sz="1000" spc="9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problema</a:t>
            </a:r>
            <a:endParaRPr sz="1000" dirty="0">
              <a:latin typeface="LM Sans 10"/>
              <a:cs typeface="LM Sans 10"/>
            </a:endParaRPr>
          </a:p>
          <a:p>
            <a:pPr marL="353060" marR="182245" indent="-137160">
              <a:lnSpc>
                <a:spcPts val="1200"/>
              </a:lnSpc>
              <a:spcBef>
                <a:spcPts val="4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70" dirty="0" err="1">
                <a:latin typeface="LM Sans 10"/>
                <a:cs typeface="LM Sans 10"/>
              </a:rPr>
              <a:t>Implementa</a:t>
            </a:r>
            <a:r>
              <a:rPr lang="pt-BR" sz="1000" spc="-70" dirty="0" err="1">
                <a:latin typeface="LM Sans 10"/>
                <a:cs typeface="LM Sans 10"/>
              </a:rPr>
              <a:t>çã</a:t>
            </a:r>
            <a:r>
              <a:rPr sz="1000" spc="-7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– </a:t>
            </a:r>
            <a:r>
              <a:rPr sz="1000" spc="-10" dirty="0">
                <a:latin typeface="LM Sans 10"/>
                <a:cs typeface="LM Sans 10"/>
              </a:rPr>
              <a:t>expressar </a:t>
            </a:r>
            <a:r>
              <a:rPr sz="1000" spc="-5" dirty="0">
                <a:latin typeface="LM Sans 10"/>
                <a:cs typeface="LM Sans 10"/>
              </a:rPr>
              <a:t>classes e seus relacionamentos em uma  linguagem de </a:t>
            </a:r>
            <a:r>
              <a:rPr sz="1000" spc="-80" dirty="0" err="1">
                <a:latin typeface="LM Sans 10"/>
                <a:cs typeface="LM Sans 10"/>
              </a:rPr>
              <a:t>programa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LM Sans 10"/>
              <a:cs typeface="LM Sans 10"/>
            </a:endParaRPr>
          </a:p>
          <a:p>
            <a:pPr marL="762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75" dirty="0" err="1">
                <a:latin typeface="LM Sans 10"/>
                <a:cs typeface="LM Sans 10"/>
              </a:rPr>
              <a:t>implementa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</a:t>
            </a:r>
            <a:r>
              <a:rPr lang="pt-BR" sz="1100" spc="-75" dirty="0">
                <a:latin typeface="LM Sans 10"/>
                <a:cs typeface="LM Sans 10"/>
              </a:rPr>
              <a:t> é 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dependente </a:t>
            </a:r>
            <a:r>
              <a:rPr sz="1100" spc="-10" dirty="0">
                <a:latin typeface="LM Sans 10"/>
                <a:cs typeface="LM Sans 10"/>
              </a:rPr>
              <a:t>da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45" dirty="0">
                <a:latin typeface="LM Sans 10"/>
                <a:cs typeface="LM Sans 10"/>
              </a:rPr>
              <a:t>an</a:t>
            </a:r>
            <a:r>
              <a:rPr lang="pt-BR" sz="1100" spc="-45" dirty="0">
                <a:latin typeface="LM Sans 10"/>
                <a:cs typeface="LM Sans 10"/>
              </a:rPr>
              <a:t>á</a:t>
            </a:r>
            <a:r>
              <a:rPr sz="1100" spc="-45" dirty="0" err="1">
                <a:latin typeface="LM Sans 10"/>
                <a:cs typeface="LM Sans 10"/>
              </a:rPr>
              <a:t>lise</a:t>
            </a:r>
            <a:r>
              <a:rPr sz="1100" spc="-45" dirty="0">
                <a:latin typeface="LM Sans 10"/>
                <a:cs typeface="LM Sans 10"/>
              </a:rPr>
              <a:t>/projeto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76200" marR="1193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45" dirty="0">
                <a:latin typeface="LM Sans 10"/>
                <a:cs typeface="LM Sans 10"/>
              </a:rPr>
              <a:t>an</a:t>
            </a:r>
            <a:r>
              <a:rPr lang="pt-BR" sz="1100" spc="-45" dirty="0">
                <a:latin typeface="LM Sans 10"/>
                <a:cs typeface="LM Sans 10"/>
              </a:rPr>
              <a:t>á</a:t>
            </a:r>
            <a:r>
              <a:rPr sz="1100" spc="-45" dirty="0" err="1">
                <a:latin typeface="LM Sans 10"/>
                <a:cs typeface="LM Sans 10"/>
              </a:rPr>
              <a:t>lise</a:t>
            </a:r>
            <a:r>
              <a:rPr sz="1100" spc="-45" dirty="0">
                <a:latin typeface="LM Sans 10"/>
                <a:cs typeface="LM Sans 10"/>
              </a:rPr>
              <a:t>/projeto </a:t>
            </a:r>
            <a:r>
              <a:rPr sz="1100" spc="-10" dirty="0">
                <a:latin typeface="LM Sans 10"/>
                <a:cs typeface="LM Sans 10"/>
              </a:rPr>
              <a:t>devem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definidas,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maneira </a:t>
            </a:r>
            <a:r>
              <a:rPr sz="1100" spc="-5" dirty="0">
                <a:latin typeface="LM Sans 10"/>
                <a:cs typeface="LM Sans 10"/>
              </a:rPr>
              <a:t>mais </a:t>
            </a:r>
            <a:r>
              <a:rPr sz="1100" spc="-10" dirty="0" err="1">
                <a:latin typeface="LM Sans 10"/>
                <a:cs typeface="LM Sans 10"/>
              </a:rPr>
              <a:t>adequada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60" dirty="0" err="1">
                <a:latin typeface="LM Sans 10"/>
                <a:cs typeface="LM Sans 10"/>
              </a:rPr>
              <a:t>poss</a:t>
            </a:r>
            <a:r>
              <a:rPr lang="pt-BR" sz="1100" spc="-60" dirty="0">
                <a:latin typeface="LM Sans 10"/>
                <a:cs typeface="LM Sans 10"/>
              </a:rPr>
              <a:t>í</a:t>
            </a:r>
            <a:r>
              <a:rPr sz="1100" spc="-60" dirty="0">
                <a:latin typeface="LM Sans 10"/>
                <a:cs typeface="LM Sans 10"/>
              </a:rPr>
              <a:t>vel, </a:t>
            </a:r>
            <a:r>
              <a:rPr sz="1100" spc="-5" dirty="0">
                <a:latin typeface="LM Sans 10"/>
                <a:cs typeface="LM Sans 10"/>
              </a:rPr>
              <a:t>as classes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75" dirty="0">
                <a:latin typeface="LM Sans 10"/>
                <a:cs typeface="LM Sans 10"/>
              </a:rPr>
              <a:t>comp</a:t>
            </a:r>
            <a:r>
              <a:rPr lang="pt-BR" sz="1100" spc="-75" dirty="0">
                <a:latin typeface="LM Sans 10"/>
                <a:cs typeface="LM Sans 10"/>
              </a:rPr>
              <a:t>õ</a:t>
            </a:r>
            <a:r>
              <a:rPr sz="1100" spc="-75" dirty="0" err="1">
                <a:latin typeface="LM Sans 10"/>
                <a:cs typeface="LM Sans 10"/>
              </a:rPr>
              <a:t>em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problema, </a:t>
            </a:r>
            <a:r>
              <a:rPr sz="1100" dirty="0">
                <a:latin typeface="LM Sans 10"/>
                <a:cs typeface="LM Sans 10"/>
              </a:rPr>
              <a:t>bem </a:t>
            </a:r>
            <a:r>
              <a:rPr sz="1100" spc="-10" dirty="0">
                <a:latin typeface="LM Sans 10"/>
                <a:cs typeface="LM Sans 10"/>
              </a:rPr>
              <a:t>como </a:t>
            </a:r>
            <a:r>
              <a:rPr sz="1100" spc="-5" dirty="0" err="1">
                <a:latin typeface="LM Sans 10"/>
                <a:cs typeface="LM Sans 10"/>
              </a:rPr>
              <a:t>suas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0" dirty="0" err="1">
                <a:latin typeface="LM Sans 10"/>
                <a:cs typeface="LM Sans 10"/>
              </a:rPr>
              <a:t>espec</a:t>
            </a:r>
            <a:r>
              <a:rPr lang="pt-BR" sz="1100" spc="-50" dirty="0">
                <a:latin typeface="LM Sans 10"/>
                <a:cs typeface="LM Sans 10"/>
              </a:rPr>
              <a:t>í</a:t>
            </a:r>
            <a:r>
              <a:rPr sz="1100" spc="-50" dirty="0" err="1">
                <a:latin typeface="LM Sans 10"/>
                <a:cs typeface="LM Sans 10"/>
              </a:rPr>
              <a:t>ficas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76200" marR="177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100" dirty="0" err="1">
                <a:latin typeface="LM Sans 10"/>
                <a:cs typeface="LM Sans 10"/>
              </a:rPr>
              <a:t>defini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incorreta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45" dirty="0">
                <a:latin typeface="LM Sans 10"/>
                <a:cs typeface="LM Sans 10"/>
              </a:rPr>
              <a:t>an</a:t>
            </a:r>
            <a:r>
              <a:rPr lang="pt-BR" sz="1100" spc="-45" dirty="0">
                <a:latin typeface="LM Sans 10"/>
                <a:cs typeface="LM Sans 10"/>
              </a:rPr>
              <a:t>á</a:t>
            </a:r>
            <a:r>
              <a:rPr sz="1100" spc="-45" dirty="0" err="1">
                <a:latin typeface="LM Sans 10"/>
                <a:cs typeface="LM Sans 10"/>
              </a:rPr>
              <a:t>lise</a:t>
            </a:r>
            <a:r>
              <a:rPr sz="1100" spc="-45" dirty="0">
                <a:latin typeface="LM Sans 10"/>
                <a:cs typeface="LM Sans 10"/>
              </a:rPr>
              <a:t>/</a:t>
            </a:r>
            <a:r>
              <a:rPr sz="1100" spc="-45" dirty="0" err="1">
                <a:latin typeface="LM Sans 10"/>
                <a:cs typeface="LM Sans 10"/>
              </a:rPr>
              <a:t>projeto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65" dirty="0" err="1">
                <a:latin typeface="LM Sans 10"/>
                <a:cs typeface="LM Sans 10"/>
              </a:rPr>
              <a:t>implicar</a:t>
            </a:r>
            <a:r>
              <a:rPr lang="pt-BR" sz="1100" spc="-65" dirty="0">
                <a:latin typeface="LM Sans 10"/>
                <a:cs typeface="LM Sans 10"/>
              </a:rPr>
              <a:t>á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75" dirty="0" err="1">
                <a:latin typeface="LM Sans 10"/>
                <a:cs typeface="LM Sans 10"/>
              </a:rPr>
              <a:t>implementa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-10" dirty="0">
                <a:latin typeface="LM Sans 10"/>
                <a:cs typeface="LM Sans 10"/>
              </a:rPr>
              <a:t>incorreta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consequente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custo</a:t>
            </a:r>
            <a:r>
              <a:rPr sz="1100" spc="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associado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3899DF2-B443-432A-85ED-54AF9A402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50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0119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917738"/>
            <a:ext cx="4155440" cy="140987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25336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Em suma, em uma </a:t>
            </a:r>
            <a:r>
              <a:rPr sz="1100" spc="-5" dirty="0">
                <a:latin typeface="LM Sans 10"/>
                <a:cs typeface="LM Sans 10"/>
              </a:rPr>
              <a:t>classe,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dirty="0" err="1">
                <a:latin typeface="LM Sans 10"/>
                <a:cs typeface="LM Sans 10"/>
              </a:rPr>
              <a:t>toda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inst</a:t>
            </a:r>
            <a:r>
              <a:rPr lang="pt-BR" sz="1100" spc="-60" dirty="0">
                <a:latin typeface="LM Sans 10"/>
                <a:cs typeface="LM Sans 10"/>
              </a:rPr>
              <a:t>â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(objeto) </a:t>
            </a:r>
            <a:r>
              <a:rPr sz="1100" spc="-10" dirty="0">
                <a:latin typeface="LM Sans 10"/>
                <a:cs typeface="LM Sans 10"/>
              </a:rPr>
              <a:t>da mesma,  </a:t>
            </a:r>
            <a:r>
              <a:rPr sz="1100" spc="-5" dirty="0">
                <a:latin typeface="LM Sans 10"/>
                <a:cs typeface="LM Sans 10"/>
              </a:rPr>
              <a:t>define-se: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1905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 err="1">
                <a:latin typeface="LM Sans 10"/>
                <a:cs typeface="LM Sans 10"/>
              </a:rPr>
              <a:t>Quais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30" dirty="0">
                <a:latin typeface="LM Sans 10"/>
                <a:cs typeface="LM Sans 10"/>
              </a:rPr>
              <a:t>s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 </a:t>
            </a:r>
            <a:r>
              <a:rPr lang="pt-BR" sz="1000" spc="-130" dirty="0">
                <a:latin typeface="LM Sans 10"/>
                <a:cs typeface="LM Sans 10"/>
              </a:rPr>
              <a:t>  </a:t>
            </a:r>
            <a:r>
              <a:rPr sz="1000" spc="-5" dirty="0" err="1">
                <a:latin typeface="LM Sans 10"/>
                <a:cs typeface="LM Sans 10"/>
              </a:rPr>
              <a:t>os</a:t>
            </a:r>
            <a:r>
              <a:rPr sz="1000" spc="-5" dirty="0">
                <a:latin typeface="LM Sans 10"/>
                <a:cs typeface="LM Sans 10"/>
              </a:rPr>
              <a:t> seus atributos (estrutura do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objeto)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1905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Como </a:t>
            </a:r>
            <a:r>
              <a:rPr sz="1000" spc="-130" dirty="0">
                <a:latin typeface="LM Sans 10"/>
                <a:cs typeface="LM Sans 10"/>
              </a:rPr>
              <a:t>s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 </a:t>
            </a:r>
            <a:r>
              <a:rPr lang="pt-BR" sz="1000" spc="-130" dirty="0">
                <a:latin typeface="LM Sans 10"/>
                <a:cs typeface="LM Sans 10"/>
              </a:rPr>
              <a:t>  </a:t>
            </a:r>
            <a:r>
              <a:rPr sz="1000" spc="-5" dirty="0" err="1">
                <a:latin typeface="LM Sans 10"/>
                <a:cs typeface="LM Sans 10"/>
              </a:rPr>
              <a:t>representados</a:t>
            </a:r>
            <a:r>
              <a:rPr sz="1000" spc="-5" dirty="0">
                <a:latin typeface="LM Sans 10"/>
                <a:cs typeface="LM Sans 10"/>
              </a:rPr>
              <a:t> esses atributos </a:t>
            </a:r>
            <a:r>
              <a:rPr sz="1000" spc="-10" dirty="0">
                <a:latin typeface="LM Sans 10"/>
                <a:cs typeface="LM Sans 10"/>
              </a:rPr>
              <a:t>(valores </a:t>
            </a:r>
            <a:r>
              <a:rPr sz="1000" spc="-5" dirty="0">
                <a:latin typeface="LM Sans 10"/>
                <a:cs typeface="LM Sans 10"/>
              </a:rPr>
              <a:t>simples,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objetos)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327660" marR="43180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 err="1">
                <a:latin typeface="LM Sans 10"/>
                <a:cs typeface="LM Sans 10"/>
              </a:rPr>
              <a:t>Quais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m</a:t>
            </a:r>
            <a:r>
              <a:rPr lang="pt-BR" sz="1000" spc="-65" dirty="0">
                <a:latin typeface="LM Sans 10"/>
                <a:cs typeface="LM Sans 10"/>
              </a:rPr>
              <a:t>é</a:t>
            </a:r>
            <a:r>
              <a:rPr sz="1000" spc="-65" dirty="0" err="1">
                <a:latin typeface="LM Sans 10"/>
                <a:cs typeface="LM Sans 10"/>
              </a:rPr>
              <a:t>todos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esse </a:t>
            </a:r>
            <a:r>
              <a:rPr sz="1000" spc="-5" dirty="0" err="1">
                <a:latin typeface="LM Sans 10"/>
                <a:cs typeface="LM Sans 10"/>
              </a:rPr>
              <a:t>objeto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70" dirty="0" err="1">
                <a:latin typeface="LM Sans 10"/>
                <a:cs typeface="LM Sans 10"/>
              </a:rPr>
              <a:t>poder</a:t>
            </a:r>
            <a:r>
              <a:rPr lang="pt-BR" sz="1000" spc="-70" dirty="0">
                <a:latin typeface="LM Sans 10"/>
                <a:cs typeface="LM Sans 10"/>
              </a:rPr>
              <a:t>á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executar </a:t>
            </a:r>
            <a:r>
              <a:rPr sz="1000" spc="-50" dirty="0">
                <a:latin typeface="LM Sans 10"/>
                <a:cs typeface="LM Sans 10"/>
              </a:rPr>
              <a:t>(</a:t>
            </a:r>
            <a:r>
              <a:rPr sz="1000" spc="-50" dirty="0" err="1">
                <a:latin typeface="LM Sans 10"/>
                <a:cs typeface="LM Sans 10"/>
              </a:rPr>
              <a:t>servi</a:t>
            </a:r>
            <a:r>
              <a:rPr lang="pt-BR" sz="1000" spc="-50" dirty="0">
                <a:latin typeface="LM Sans 10"/>
                <a:cs typeface="LM Sans 10"/>
              </a:rPr>
              <a:t>ç</a:t>
            </a:r>
            <a:r>
              <a:rPr sz="1000" spc="-50" dirty="0" err="1">
                <a:latin typeface="LM Sans 10"/>
                <a:cs typeface="LM Sans 10"/>
              </a:rPr>
              <a:t>os</a:t>
            </a:r>
            <a:r>
              <a:rPr sz="1000" spc="-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que o objeto </a:t>
            </a:r>
            <a:r>
              <a:rPr sz="1000" spc="10" dirty="0">
                <a:latin typeface="LM Sans 10"/>
                <a:cs typeface="LM Sans 10"/>
              </a:rPr>
              <a:t>pode  </a:t>
            </a:r>
            <a:r>
              <a:rPr sz="1000" spc="-10" dirty="0">
                <a:latin typeface="LM Sans 10"/>
                <a:cs typeface="LM Sans 10"/>
              </a:rPr>
              <a:t>prestar)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38FCF9B-C169-4E8A-819A-CFE17B634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0436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 err="1"/>
              <a:t>Representa</a:t>
            </a:r>
            <a:r>
              <a:rPr lang="pt-BR" spc="-80" dirty="0" err="1"/>
              <a:t>çã</a:t>
            </a:r>
            <a:r>
              <a:rPr spc="-80" dirty="0"/>
              <a:t>o </a:t>
            </a:r>
            <a:r>
              <a:rPr spc="15" dirty="0"/>
              <a:t>de</a:t>
            </a:r>
            <a:r>
              <a:rPr spc="85" dirty="0"/>
              <a:t> </a:t>
            </a:r>
            <a:r>
              <a:rPr spc="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9971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16266"/>
            <a:ext cx="3702050" cy="8674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80" dirty="0" err="1">
                <a:latin typeface="LM Sans 10"/>
                <a:cs typeface="LM Sans 10"/>
              </a:rPr>
              <a:t>representa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final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classe</a:t>
            </a:r>
            <a:r>
              <a:rPr lang="pt-BR" sz="1100" spc="-5" dirty="0">
                <a:latin typeface="LM Sans 10"/>
                <a:cs typeface="LM Sans 10"/>
              </a:rPr>
              <a:t> é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texto escrito </a:t>
            </a:r>
            <a:r>
              <a:rPr sz="1100" spc="-10" dirty="0">
                <a:latin typeface="LM Sans 10"/>
                <a:cs typeface="LM Sans 10"/>
              </a:rPr>
              <a:t>em uma  </a:t>
            </a:r>
            <a:r>
              <a:rPr sz="1100" spc="-5" dirty="0">
                <a:latin typeface="LM Sans 10"/>
                <a:cs typeface="LM Sans 10"/>
              </a:rPr>
              <a:t>linguagem 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3175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Resultado das etapas de </a:t>
            </a:r>
            <a:r>
              <a:rPr sz="1100" spc="-45" dirty="0">
                <a:latin typeface="LM Sans 10"/>
                <a:cs typeface="LM Sans 10"/>
              </a:rPr>
              <a:t>an</a:t>
            </a:r>
            <a:r>
              <a:rPr lang="pt-BR" sz="1100" spc="-45" dirty="0">
                <a:latin typeface="LM Sans 10"/>
                <a:cs typeface="LM Sans 10"/>
              </a:rPr>
              <a:t>á</a:t>
            </a:r>
            <a:r>
              <a:rPr sz="1100" spc="-45" dirty="0" err="1">
                <a:latin typeface="LM Sans 10"/>
                <a:cs typeface="LM Sans 10"/>
              </a:rPr>
              <a:t>lise</a:t>
            </a:r>
            <a:r>
              <a:rPr sz="1100" spc="-45" dirty="0">
                <a:latin typeface="LM Sans 10"/>
                <a:cs typeface="LM Sans 10"/>
              </a:rPr>
              <a:t>/projeto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70" dirty="0" err="1">
                <a:latin typeface="LM Sans 10"/>
                <a:cs typeface="LM Sans 10"/>
              </a:rPr>
              <a:t>implementa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o, </a:t>
            </a:r>
            <a:r>
              <a:rPr sz="1100" spc="-10" dirty="0">
                <a:latin typeface="LM Sans 10"/>
                <a:cs typeface="LM Sans 10"/>
              </a:rPr>
              <a:t>com  </a:t>
            </a:r>
            <a:r>
              <a:rPr sz="1100" spc="-65" dirty="0" err="1">
                <a:latin typeface="LM Sans 10"/>
                <a:cs typeface="LM Sans 10"/>
              </a:rPr>
              <a:t>poss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>
                <a:latin typeface="LM Sans 10"/>
                <a:cs typeface="LM Sans 10"/>
              </a:rPr>
              <a:t>vel </a:t>
            </a:r>
            <a:r>
              <a:rPr sz="1100" spc="-80" dirty="0" err="1">
                <a:latin typeface="LM Sans 10"/>
                <a:cs typeface="LM Sans 10"/>
              </a:rPr>
              <a:t>representa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visual: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15389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72101" y="1585169"/>
            <a:ext cx="1445260" cy="1360170"/>
            <a:chOff x="572101" y="1585169"/>
            <a:chExt cx="1445260" cy="1360170"/>
          </a:xfrm>
        </p:grpSpPr>
        <p:sp>
          <p:nvSpPr>
            <p:cNvPr id="7" name="object 7"/>
            <p:cNvSpPr/>
            <p:nvPr/>
          </p:nvSpPr>
          <p:spPr>
            <a:xfrm>
              <a:off x="574641" y="1587709"/>
              <a:ext cx="1440180" cy="1355090"/>
            </a:xfrm>
            <a:custGeom>
              <a:avLst/>
              <a:gdLst/>
              <a:ahLst/>
              <a:cxnLst/>
              <a:rect l="l" t="t" r="r" b="b"/>
              <a:pathLst>
                <a:path w="1440180" h="1355089">
                  <a:moveTo>
                    <a:pt x="1440014" y="0"/>
                  </a:moveTo>
                  <a:lnTo>
                    <a:pt x="0" y="0"/>
                  </a:lnTo>
                  <a:lnTo>
                    <a:pt x="0" y="1355077"/>
                  </a:lnTo>
                  <a:lnTo>
                    <a:pt x="1440014" y="1355077"/>
                  </a:lnTo>
                  <a:lnTo>
                    <a:pt x="1440014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641" y="1587709"/>
              <a:ext cx="1440180" cy="1355090"/>
            </a:xfrm>
            <a:custGeom>
              <a:avLst/>
              <a:gdLst/>
              <a:ahLst/>
              <a:cxnLst/>
              <a:rect l="l" t="t" r="r" b="b"/>
              <a:pathLst>
                <a:path w="1440180" h="1355089">
                  <a:moveTo>
                    <a:pt x="0" y="1355077"/>
                  </a:moveTo>
                  <a:lnTo>
                    <a:pt x="1440014" y="1355077"/>
                  </a:lnTo>
                  <a:lnTo>
                    <a:pt x="1440014" y="0"/>
                  </a:lnTo>
                  <a:lnTo>
                    <a:pt x="0" y="0"/>
                  </a:lnTo>
                  <a:lnTo>
                    <a:pt x="0" y="1355077"/>
                  </a:lnTo>
                  <a:close/>
                </a:path>
                <a:path w="1440180" h="1355089">
                  <a:moveTo>
                    <a:pt x="1440018" y="249248"/>
                  </a:moveTo>
                  <a:lnTo>
                    <a:pt x="0" y="249248"/>
                  </a:lnTo>
                </a:path>
                <a:path w="1440180" h="1355089">
                  <a:moveTo>
                    <a:pt x="1440018" y="953994"/>
                  </a:moveTo>
                  <a:lnTo>
                    <a:pt x="0" y="953994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24242" y="1603481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LM Sans 10"/>
                <a:cs typeface="LM Sans 10"/>
              </a:rPr>
              <a:t>P</a:t>
            </a:r>
            <a:r>
              <a:rPr sz="1000" b="1" spc="-35" dirty="0">
                <a:latin typeface="LM Sans 10"/>
                <a:cs typeface="LM Sans 10"/>
              </a:rPr>
              <a:t>o</a:t>
            </a:r>
            <a:r>
              <a:rPr sz="1000" b="1" spc="-5" dirty="0">
                <a:latin typeface="LM Sans 10"/>
                <a:cs typeface="LM Sans 10"/>
              </a:rPr>
              <a:t>rta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047" y="1852732"/>
            <a:ext cx="53784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3035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LM Sans 10"/>
                <a:cs typeface="LM Sans 10"/>
              </a:rPr>
              <a:t>cor  </a:t>
            </a:r>
            <a:r>
              <a:rPr sz="1000" spc="-5" dirty="0">
                <a:latin typeface="LM Sans 10"/>
                <a:cs typeface="LM Sans 10"/>
              </a:rPr>
              <a:t>altura  l</a:t>
            </a:r>
            <a:r>
              <a:rPr sz="1000" spc="-35" dirty="0">
                <a:latin typeface="LM Sans 10"/>
                <a:cs typeface="LM Sans 10"/>
              </a:rPr>
              <a:t>a</a:t>
            </a:r>
            <a:r>
              <a:rPr sz="1000" spc="-5" dirty="0">
                <a:latin typeface="LM Sans 10"/>
                <a:cs typeface="LM Sans 10"/>
              </a:rPr>
              <a:t>rgura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85"/>
              </a:lnSpc>
            </a:pPr>
            <a:r>
              <a:rPr sz="1000" spc="-5" dirty="0">
                <a:latin typeface="LM Sans 10"/>
                <a:cs typeface="LM Sans 10"/>
              </a:rPr>
              <a:t>fechadura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047" y="2557467"/>
            <a:ext cx="342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abrir  </a:t>
            </a:r>
            <a:r>
              <a:rPr sz="1000" spc="-5" dirty="0">
                <a:latin typeface="LM Sans 10"/>
                <a:cs typeface="LM Sans 10"/>
              </a:rPr>
              <a:t>fech</a:t>
            </a:r>
            <a:r>
              <a:rPr sz="1000" spc="-35" dirty="0">
                <a:latin typeface="LM Sans 10"/>
                <a:cs typeface="LM Sans 10"/>
              </a:rPr>
              <a:t>a</a:t>
            </a:r>
            <a:r>
              <a:rPr sz="1000" spc="-5" dirty="0">
                <a:latin typeface="LM Sans 10"/>
                <a:cs typeface="LM Sans 10"/>
              </a:rPr>
              <a:t>r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4655" y="1678680"/>
            <a:ext cx="720090" cy="1101725"/>
            <a:chOff x="1654655" y="1678680"/>
            <a:chExt cx="720090" cy="1101725"/>
          </a:xfrm>
        </p:grpSpPr>
        <p:sp>
          <p:nvSpPr>
            <p:cNvPr id="13" name="object 13"/>
            <p:cNvSpPr/>
            <p:nvPr/>
          </p:nvSpPr>
          <p:spPr>
            <a:xfrm>
              <a:off x="1669964" y="1725241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704698" y="0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62753" y="1686777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36059" y="76927"/>
                  </a:moveTo>
                  <a:lnTo>
                    <a:pt x="30425" y="65170"/>
                  </a:lnTo>
                  <a:lnTo>
                    <a:pt x="19832" y="53188"/>
                  </a:lnTo>
                  <a:lnTo>
                    <a:pt x="8338" y="43459"/>
                  </a:lnTo>
                  <a:lnTo>
                    <a:pt x="0" y="38463"/>
                  </a:lnTo>
                  <a:lnTo>
                    <a:pt x="8338" y="33468"/>
                  </a:lnTo>
                  <a:lnTo>
                    <a:pt x="19832" y="23739"/>
                  </a:lnTo>
                  <a:lnTo>
                    <a:pt x="30425" y="11757"/>
                  </a:lnTo>
                  <a:lnTo>
                    <a:pt x="36059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9964" y="2193248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704698" y="0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62753" y="2154784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36059" y="76927"/>
                  </a:moveTo>
                  <a:lnTo>
                    <a:pt x="30425" y="65170"/>
                  </a:lnTo>
                  <a:lnTo>
                    <a:pt x="19832" y="53188"/>
                  </a:lnTo>
                  <a:lnTo>
                    <a:pt x="8338" y="43459"/>
                  </a:lnTo>
                  <a:lnTo>
                    <a:pt x="0" y="38463"/>
                  </a:lnTo>
                  <a:lnTo>
                    <a:pt x="8338" y="33468"/>
                  </a:lnTo>
                  <a:lnTo>
                    <a:pt x="19832" y="23739"/>
                  </a:lnTo>
                  <a:lnTo>
                    <a:pt x="30425" y="11757"/>
                  </a:lnTo>
                  <a:lnTo>
                    <a:pt x="36059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69964" y="2733254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704698" y="0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62753" y="2694790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36059" y="76927"/>
                  </a:moveTo>
                  <a:lnTo>
                    <a:pt x="30425" y="65170"/>
                  </a:lnTo>
                  <a:lnTo>
                    <a:pt x="19832" y="53188"/>
                  </a:lnTo>
                  <a:lnTo>
                    <a:pt x="8338" y="43459"/>
                  </a:lnTo>
                  <a:lnTo>
                    <a:pt x="0" y="38463"/>
                  </a:lnTo>
                  <a:lnTo>
                    <a:pt x="8338" y="33468"/>
                  </a:lnTo>
                  <a:lnTo>
                    <a:pt x="19832" y="23739"/>
                  </a:lnTo>
                  <a:lnTo>
                    <a:pt x="30425" y="11757"/>
                  </a:lnTo>
                  <a:lnTo>
                    <a:pt x="36059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10663" y="1622106"/>
            <a:ext cx="924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Nome da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410663" y="2076639"/>
            <a:ext cx="15919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 err="1">
                <a:latin typeface="LM Sans 10"/>
                <a:cs typeface="LM Sans 10"/>
              </a:rPr>
              <a:t>Especifica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dos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atributos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10663" y="2616643"/>
            <a:ext cx="15684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 err="1">
                <a:latin typeface="LM Sans 10"/>
                <a:cs typeface="LM Sans 10"/>
              </a:rPr>
              <a:t>Especifica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dos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LM Sans 10"/>
                <a:cs typeface="LM Sans 10"/>
              </a:rPr>
              <a:t>m</a:t>
            </a:r>
            <a:r>
              <a:rPr lang="pt-BR" sz="1100" spc="-70" dirty="0">
                <a:latin typeface="LM Sans 10"/>
                <a:cs typeface="LM Sans 10"/>
              </a:rPr>
              <a:t>é</a:t>
            </a:r>
            <a:r>
              <a:rPr sz="1100" spc="-70" dirty="0" err="1">
                <a:latin typeface="LM Sans 10"/>
                <a:cs typeface="LM Sans 10"/>
              </a:rPr>
              <a:t>todos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2E56AFA-5913-46B9-A7F5-8D59114CE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8060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Aspectos de linguagem e</a:t>
            </a:r>
            <a:r>
              <a:rPr spc="-40" dirty="0"/>
              <a:t> </a:t>
            </a:r>
            <a:r>
              <a:rPr spc="10" dirty="0"/>
              <a:t>computador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2334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39888"/>
            <a:ext cx="4073525" cy="19723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O diagrama </a:t>
            </a:r>
            <a:r>
              <a:rPr sz="1100" spc="-5" dirty="0">
                <a:latin typeface="LM Sans 10"/>
                <a:cs typeface="LM Sans 10"/>
              </a:rPr>
              <a:t>de classes, </a:t>
            </a:r>
            <a:r>
              <a:rPr sz="1100" spc="-10" dirty="0">
                <a:latin typeface="LM Sans 10"/>
                <a:cs typeface="LM Sans 10"/>
              </a:rPr>
              <a:t>apesar </a:t>
            </a:r>
            <a:r>
              <a:rPr sz="1100" spc="-5" dirty="0">
                <a:latin typeface="LM Sans 10"/>
                <a:cs typeface="LM Sans 10"/>
              </a:rPr>
              <a:t>de bastante </a:t>
            </a:r>
            <a:r>
              <a:rPr sz="1100" spc="-114" dirty="0" err="1">
                <a:latin typeface="LM Sans 10"/>
                <a:cs typeface="LM Sans 10"/>
              </a:rPr>
              <a:t>u´til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lang="pt-BR" sz="1100" spc="-114" dirty="0">
                <a:latin typeface="LM Sans 10"/>
                <a:cs typeface="LM Sans 10"/>
              </a:rPr>
              <a:t> 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projetista, </a:t>
            </a:r>
            <a:r>
              <a:rPr sz="1100" spc="5" dirty="0" err="1">
                <a:latin typeface="LM Sans 10"/>
                <a:cs typeface="LM Sans 10"/>
              </a:rPr>
              <a:t>pode</a:t>
            </a:r>
            <a:r>
              <a:rPr sz="1100" spc="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5" dirty="0" err="1">
                <a:latin typeface="LM Sans 10"/>
                <a:cs typeface="LM Sans 10"/>
              </a:rPr>
              <a:t>servir</a:t>
            </a:r>
            <a:r>
              <a:rPr sz="1100" spc="-5" dirty="0">
                <a:latin typeface="LM Sans 10"/>
                <a:cs typeface="LM Sans 10"/>
              </a:rPr>
              <a:t> ao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computador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22860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dirty="0">
                <a:latin typeface="LM Sans 10"/>
                <a:cs typeface="LM Sans 10"/>
              </a:rPr>
              <a:t>ponto </a:t>
            </a:r>
            <a:r>
              <a:rPr sz="1100" spc="-5" dirty="0">
                <a:latin typeface="LM Sans 10"/>
                <a:cs typeface="LM Sans 10"/>
              </a:rPr>
              <a:t>de vista </a:t>
            </a:r>
            <a:r>
              <a:rPr sz="1100" spc="-10" dirty="0">
                <a:latin typeface="LM Sans 10"/>
                <a:cs typeface="LM Sans 10"/>
              </a:rPr>
              <a:t>do computador, </a:t>
            </a:r>
            <a:r>
              <a:rPr sz="1100" spc="-5" dirty="0">
                <a:latin typeface="LM Sans 10"/>
                <a:cs typeface="LM Sans 10"/>
              </a:rPr>
              <a:t>as classes e </a:t>
            </a:r>
            <a:r>
              <a:rPr sz="1100" spc="-5" dirty="0" err="1">
                <a:latin typeface="LM Sans 10"/>
                <a:cs typeface="LM Sans 10"/>
              </a:rPr>
              <a:t>suas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95" dirty="0" err="1">
                <a:latin typeface="LM Sans 10"/>
                <a:cs typeface="LM Sans 10"/>
              </a:rPr>
              <a:t>intera</a:t>
            </a:r>
            <a:r>
              <a:rPr lang="pt-BR" sz="1100" spc="-95" dirty="0" err="1">
                <a:latin typeface="LM Sans 10"/>
                <a:cs typeface="LM Sans 10"/>
              </a:rPr>
              <a:t>çõ</a:t>
            </a:r>
            <a:r>
              <a:rPr sz="1100" spc="-95" dirty="0">
                <a:latin typeface="LM Sans 10"/>
                <a:cs typeface="LM Sans 10"/>
              </a:rPr>
              <a:t>es </a:t>
            </a:r>
            <a:r>
              <a:rPr sz="1100" spc="-10" dirty="0">
                <a:latin typeface="LM Sans 10"/>
                <a:cs typeface="LM Sans 10"/>
              </a:rPr>
              <a:t>devem 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expressas como um </a:t>
            </a:r>
            <a:r>
              <a:rPr sz="1100" spc="-5" dirty="0">
                <a:latin typeface="LM Sans 10"/>
                <a:cs typeface="LM Sans 10"/>
              </a:rPr>
              <a:t>texto </a:t>
            </a:r>
            <a:r>
              <a:rPr sz="1100" spc="-10" dirty="0">
                <a:latin typeface="LM Sans 10"/>
                <a:cs typeface="LM Sans 10"/>
              </a:rPr>
              <a:t>em uma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linguagem</a:t>
            </a:r>
            <a:endParaRPr sz="1100" dirty="0">
              <a:latin typeface="LM Sans 10"/>
              <a:cs typeface="LM Sans 10"/>
            </a:endParaRPr>
          </a:p>
          <a:p>
            <a:pPr marL="12700" marR="305435">
              <a:lnSpc>
                <a:spcPct val="227900"/>
              </a:lnSpc>
            </a:pPr>
            <a:r>
              <a:rPr sz="1100" spc="-5" dirty="0">
                <a:latin typeface="LM Sans 10"/>
                <a:cs typeface="LM Sans 10"/>
              </a:rPr>
              <a:t>Este texto deve </a:t>
            </a:r>
            <a:r>
              <a:rPr sz="1100" spc="-15" dirty="0">
                <a:latin typeface="LM Sans 10"/>
                <a:cs typeface="LM Sans 10"/>
              </a:rPr>
              <a:t>apresentar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90" dirty="0" err="1">
                <a:latin typeface="LM Sans 10"/>
                <a:cs typeface="LM Sans 10"/>
              </a:rPr>
              <a:t>organiza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atributos e </a:t>
            </a:r>
            <a:r>
              <a:rPr sz="1100" spc="-70" dirty="0">
                <a:latin typeface="LM Sans 10"/>
                <a:cs typeface="LM Sans 10"/>
              </a:rPr>
              <a:t>m</a:t>
            </a:r>
            <a:r>
              <a:rPr lang="pt-BR" sz="1100" spc="-70" dirty="0">
                <a:latin typeface="LM Sans 10"/>
                <a:cs typeface="LM Sans 10"/>
              </a:rPr>
              <a:t>é</a:t>
            </a:r>
            <a:r>
              <a:rPr sz="1100" spc="-70" dirty="0" err="1">
                <a:latin typeface="LM Sans 10"/>
                <a:cs typeface="LM Sans 10"/>
              </a:rPr>
              <a:t>todos</a:t>
            </a:r>
            <a:r>
              <a:rPr sz="1100" spc="-70" dirty="0">
                <a:latin typeface="LM Sans 10"/>
                <a:cs typeface="LM Sans 10"/>
              </a:rPr>
              <a:t>  </a:t>
            </a:r>
            <a:endParaRPr lang="pt-BR" sz="1100" spc="-70" dirty="0">
              <a:latin typeface="LM Sans 10"/>
              <a:cs typeface="LM Sans 10"/>
            </a:endParaRPr>
          </a:p>
          <a:p>
            <a:pPr marL="12700" marR="305435">
              <a:lnSpc>
                <a:spcPct val="227900"/>
              </a:lnSpc>
            </a:pPr>
            <a:r>
              <a:rPr sz="1100" spc="-25" dirty="0">
                <a:latin typeface="LM Sans 10"/>
                <a:cs typeface="LM Sans 10"/>
              </a:rPr>
              <a:t>Para </a:t>
            </a:r>
            <a:r>
              <a:rPr sz="1100" spc="-10" dirty="0" err="1">
                <a:latin typeface="LM Sans 10"/>
                <a:cs typeface="LM Sans 10"/>
              </a:rPr>
              <a:t>cada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LM Sans 10"/>
                <a:cs typeface="LM Sans 10"/>
              </a:rPr>
              <a:t>m</a:t>
            </a:r>
            <a:r>
              <a:rPr lang="pt-BR" sz="1100" spc="-70" dirty="0">
                <a:latin typeface="LM Sans 10"/>
                <a:cs typeface="LM Sans 10"/>
              </a:rPr>
              <a:t>é</a:t>
            </a:r>
            <a:r>
              <a:rPr sz="1100" spc="-70" dirty="0" err="1">
                <a:latin typeface="LM Sans 10"/>
                <a:cs typeface="LM Sans 10"/>
              </a:rPr>
              <a:t>todo</a:t>
            </a:r>
            <a:r>
              <a:rPr sz="1100" spc="-70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especificar a </a:t>
            </a:r>
            <a:r>
              <a:rPr sz="1100" spc="-60" dirty="0" err="1">
                <a:latin typeface="LM Sans 10"/>
                <a:cs typeface="LM Sans 10"/>
              </a:rPr>
              <a:t>sequ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lang="pt-BR" sz="1100" spc="-5" dirty="0">
                <a:latin typeface="LM Sans 10"/>
                <a:cs typeface="LM Sans 10"/>
              </a:rPr>
              <a:t> ações 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executar</a:t>
            </a:r>
            <a:r>
              <a:rPr sz="1100" spc="-10" dirty="0">
                <a:latin typeface="LM Sans 10"/>
                <a:cs typeface="LM Sans 10"/>
              </a:rPr>
              <a:t>  </a:t>
            </a:r>
            <a:endParaRPr lang="pt-BR" sz="1100" spc="-10" dirty="0">
              <a:latin typeface="LM Sans 10"/>
              <a:cs typeface="LM Sans 10"/>
            </a:endParaRPr>
          </a:p>
          <a:p>
            <a:pPr marL="12700" marR="305435">
              <a:lnSpc>
                <a:spcPct val="227900"/>
              </a:lnSpc>
            </a:pPr>
            <a:r>
              <a:rPr sz="1100" spc="-10" dirty="0" err="1">
                <a:latin typeface="LM Sans 10"/>
                <a:cs typeface="LM Sans 10"/>
              </a:rPr>
              <a:t>Podem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expressas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>
                <a:latin typeface="LM Sans 10"/>
                <a:cs typeface="LM Sans 10"/>
              </a:rPr>
              <a:t>rias </a:t>
            </a:r>
            <a:r>
              <a:rPr sz="1100" spc="-5" dirty="0">
                <a:latin typeface="LM Sans 10"/>
                <a:cs typeface="LM Sans 10"/>
              </a:rPr>
              <a:t>linguagens de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1969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7303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113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50331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29D1D89-7446-4A90-AA6D-2CE01DAF3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1386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0" dirty="0" err="1">
                <a:solidFill>
                  <a:srgbClr val="3333B2"/>
                </a:solidFill>
                <a:latin typeface="LM Sans 12"/>
                <a:cs typeface="LM Sans 12"/>
              </a:rPr>
              <a:t>Compara</a:t>
            </a:r>
            <a:r>
              <a:rPr lang="pt-BR" sz="1400" spc="-100" dirty="0" err="1">
                <a:solidFill>
                  <a:srgbClr val="3333B2"/>
                </a:solidFill>
                <a:latin typeface="LM Sans 12"/>
                <a:cs typeface="LM Sans 12"/>
              </a:rPr>
              <a:t>çã</a:t>
            </a:r>
            <a:r>
              <a:rPr sz="1400" spc="-100" dirty="0">
                <a:solidFill>
                  <a:srgbClr val="3333B2"/>
                </a:solidFill>
                <a:latin typeface="LM Sans 12"/>
                <a:cs typeface="LM Sans 12"/>
              </a:rPr>
              <a:t>o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de</a:t>
            </a:r>
            <a:r>
              <a:rPr sz="1400" spc="4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3333B2"/>
                </a:solidFill>
                <a:latin typeface="LM Sans 12"/>
                <a:cs typeface="LM Sans 12"/>
              </a:rPr>
              <a:t>desempenho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4253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341870"/>
            <a:ext cx="3164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00000"/>
                </a:solidFill>
                <a:latin typeface="LM Sans 10"/>
                <a:cs typeface="LM Sans 10"/>
              </a:rPr>
              <a:t>Hello </a:t>
            </a:r>
            <a:r>
              <a:rPr sz="1100" spc="-20" dirty="0">
                <a:solidFill>
                  <a:srgbClr val="000000"/>
                </a:solidFill>
                <a:latin typeface="LM Sans 10"/>
                <a:cs typeface="LM Sans 10"/>
              </a:rPr>
              <a:t>World </a:t>
            </a:r>
            <a:r>
              <a:rPr sz="1100" spc="-5" dirty="0">
                <a:solidFill>
                  <a:srgbClr val="000000"/>
                </a:solidFill>
                <a:latin typeface="LM Sans 10"/>
                <a:cs typeface="LM Sans 10"/>
              </a:rPr>
              <a:t>–</a:t>
            </a:r>
            <a:r>
              <a:rPr sz="1100" dirty="0">
                <a:solidFill>
                  <a:srgbClr val="00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LM Sans 10"/>
                <a:cs typeface="LM Sans 10"/>
                <a:hlinkClick r:id="rId3"/>
              </a:rPr>
              <a:t>http://dada.perl.it/shootout/hello.html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222" y="866240"/>
            <a:ext cx="3216573" cy="2102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8324" y="3025775"/>
            <a:ext cx="548744" cy="139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5B86AFB-1B66-49EE-9879-2E62317AA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75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Alg</a:t>
            </a:r>
            <a:r>
              <a:rPr spc="-25" dirty="0"/>
              <a:t>o</a:t>
            </a:r>
            <a:r>
              <a:rPr spc="10" dirty="0"/>
              <a:t>ritmo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82708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743634"/>
            <a:ext cx="4158615" cy="16966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M Sans 10"/>
                <a:cs typeface="LM Sans 10"/>
              </a:rPr>
              <a:t>Partes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algoritmo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327660" marR="128270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Entrada de dados </a:t>
            </a:r>
            <a:r>
              <a:rPr sz="1000" spc="-5" dirty="0">
                <a:latin typeface="LM Sans 10"/>
                <a:cs typeface="LM Sans 10"/>
              </a:rPr>
              <a:t>– </a:t>
            </a:r>
            <a:r>
              <a:rPr sz="1000" spc="-80" dirty="0" err="1">
                <a:latin typeface="LM Sans 10"/>
                <a:cs typeface="LM Sans 10"/>
              </a:rPr>
              <a:t>informa</a:t>
            </a:r>
            <a:r>
              <a:rPr lang="pt-BR" sz="1000" spc="-80" dirty="0" err="1">
                <a:latin typeface="LM Sans 10"/>
                <a:cs typeface="LM Sans 10"/>
              </a:rPr>
              <a:t>çõ</a:t>
            </a:r>
            <a:r>
              <a:rPr sz="1000" spc="-80" dirty="0">
                <a:latin typeface="LM Sans 10"/>
                <a:cs typeface="LM Sans 10"/>
              </a:rPr>
              <a:t>es </a:t>
            </a:r>
            <a:r>
              <a:rPr sz="1000" spc="-45" dirty="0" err="1">
                <a:latin typeface="LM Sans 10"/>
                <a:cs typeface="LM Sans 10"/>
              </a:rPr>
              <a:t>necess</a:t>
            </a:r>
            <a:r>
              <a:rPr lang="pt-BR" sz="1000" spc="-45" dirty="0">
                <a:latin typeface="LM Sans 10"/>
                <a:cs typeface="LM Sans 10"/>
              </a:rPr>
              <a:t>á</a:t>
            </a:r>
            <a:r>
              <a:rPr sz="1000" spc="-45" dirty="0">
                <a:latin typeface="LM Sans 10"/>
                <a:cs typeface="LM Sans 10"/>
              </a:rPr>
              <a:t>rias</a:t>
            </a:r>
            <a:r>
              <a:rPr lang="pt-BR" sz="1000" spc="-45" dirty="0">
                <a:latin typeface="LM Sans 10"/>
                <a:cs typeface="LM Sans 10"/>
              </a:rPr>
              <a:t> à execução, </a:t>
            </a:r>
            <a:r>
              <a:rPr sz="1000" spc="-10" dirty="0" err="1">
                <a:latin typeface="LM Sans 10"/>
                <a:cs typeface="LM Sans 10"/>
              </a:rPr>
              <a:t>fornecidas</a:t>
            </a:r>
            <a:r>
              <a:rPr sz="1000" spc="-10" dirty="0">
                <a:latin typeface="LM Sans 10"/>
                <a:cs typeface="LM Sans 10"/>
              </a:rPr>
              <a:t>  </a:t>
            </a:r>
            <a:r>
              <a:rPr sz="1000" spc="-5" dirty="0">
                <a:latin typeface="LM Sans 10"/>
                <a:cs typeface="LM Sans 10"/>
              </a:rPr>
              <a:t>em </a:t>
            </a:r>
            <a:r>
              <a:rPr sz="1000" dirty="0">
                <a:latin typeface="LM Sans 10"/>
                <a:cs typeface="LM Sans 10"/>
              </a:rPr>
              <a:t>tempo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100" dirty="0" err="1">
                <a:latin typeface="LM Sans 10"/>
                <a:cs typeface="LM Sans 10"/>
              </a:rPr>
              <a:t>execu</a:t>
            </a:r>
            <a:r>
              <a:rPr lang="pt-BR" sz="1000" spc="-100" dirty="0" err="1">
                <a:latin typeface="LM Sans 10"/>
                <a:cs typeface="LM Sans 10"/>
              </a:rPr>
              <a:t>çã</a:t>
            </a:r>
            <a:r>
              <a:rPr sz="1000" spc="-100" dirty="0">
                <a:latin typeface="LM Sans 10"/>
                <a:cs typeface="LM Sans 10"/>
              </a:rPr>
              <a:t>o</a:t>
            </a:r>
            <a:r>
              <a:rPr lang="pt-BR" sz="1000" spc="-100" dirty="0">
                <a:latin typeface="LM Sans 10"/>
                <a:cs typeface="LM Sans 10"/>
              </a:rPr>
              <a:t> </a:t>
            </a:r>
            <a:r>
              <a:rPr sz="1000" spc="-100" dirty="0">
                <a:latin typeface="LM Sans 10"/>
                <a:cs typeface="LM Sans 10"/>
              </a:rPr>
              <a:t> </a:t>
            </a:r>
            <a:r>
              <a:rPr lang="pt-BR" sz="1000" spc="-100" dirty="0">
                <a:latin typeface="LM Sans 10"/>
                <a:cs typeface="LM Sans 10"/>
              </a:rPr>
              <a:t> </a:t>
            </a:r>
            <a:r>
              <a:rPr sz="1000" spc="-5" dirty="0" err="1">
                <a:latin typeface="LM Sans 10"/>
                <a:cs typeface="LM Sans 10"/>
              </a:rPr>
              <a:t>ou</a:t>
            </a:r>
            <a:r>
              <a:rPr sz="1000" spc="-5" dirty="0">
                <a:latin typeface="LM Sans 10"/>
                <a:cs typeface="LM Sans 10"/>
              </a:rPr>
              <a:t> embutidas, por </a:t>
            </a:r>
            <a:r>
              <a:rPr sz="1000" spc="-90" dirty="0" err="1">
                <a:latin typeface="LM Sans 10"/>
                <a:cs typeface="LM Sans 10"/>
              </a:rPr>
              <a:t>intera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com o </a:t>
            </a:r>
            <a:r>
              <a:rPr sz="1000" spc="-70" dirty="0" err="1">
                <a:latin typeface="LM Sans 10"/>
                <a:cs typeface="LM Sans 10"/>
              </a:rPr>
              <a:t>usu</a:t>
            </a:r>
            <a:r>
              <a:rPr lang="pt-BR" sz="1000" spc="-70" dirty="0">
                <a:latin typeface="LM Sans 10"/>
                <a:cs typeface="LM Sans 10"/>
              </a:rPr>
              <a:t>á</a:t>
            </a:r>
            <a:r>
              <a:rPr sz="1000" spc="-70" dirty="0" err="1">
                <a:latin typeface="LM Sans 10"/>
                <a:cs typeface="LM Sans 10"/>
              </a:rPr>
              <a:t>rio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ou  por</a:t>
            </a:r>
            <a:r>
              <a:rPr sz="1000" spc="-10" dirty="0">
                <a:latin typeface="LM Sans 10"/>
                <a:cs typeface="LM Sans 10"/>
              </a:rPr>
              <a:t> arquivos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latin typeface="LM Sans 10"/>
              <a:cs typeface="LM Sans 10"/>
            </a:endParaRPr>
          </a:p>
          <a:p>
            <a:pPr marL="327660" marR="55880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Processamento de dados </a:t>
            </a:r>
            <a:r>
              <a:rPr sz="1000" spc="-5" dirty="0">
                <a:latin typeface="LM Sans 10"/>
                <a:cs typeface="LM Sans 10"/>
              </a:rPr>
              <a:t>– </a:t>
            </a:r>
            <a:r>
              <a:rPr sz="1000" spc="-90" dirty="0" err="1">
                <a:latin typeface="LM Sans 10"/>
                <a:cs typeface="LM Sans 10"/>
              </a:rPr>
              <a:t>avalia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50" dirty="0">
                <a:latin typeface="LM Sans 10"/>
                <a:cs typeface="LM Sans 10"/>
              </a:rPr>
              <a:t>express</a:t>
            </a:r>
            <a:r>
              <a:rPr lang="pt-BR" sz="1000" spc="-50" dirty="0">
                <a:latin typeface="LM Sans 10"/>
                <a:cs typeface="LM Sans 10"/>
              </a:rPr>
              <a:t>õ</a:t>
            </a:r>
            <a:r>
              <a:rPr sz="1000" spc="-50" dirty="0">
                <a:latin typeface="LM Sans 10"/>
                <a:cs typeface="LM Sans 10"/>
              </a:rPr>
              <a:t>es </a:t>
            </a:r>
            <a:r>
              <a:rPr sz="1000" spc="-50" dirty="0" err="1">
                <a:latin typeface="LM Sans 10"/>
                <a:cs typeface="LM Sans 10"/>
              </a:rPr>
              <a:t>alg</a:t>
            </a:r>
            <a:r>
              <a:rPr lang="pt-BR" sz="1000" spc="-50" dirty="0">
                <a:latin typeface="LM Sans 10"/>
                <a:cs typeface="LM Sans 10"/>
              </a:rPr>
              <a:t>é</a:t>
            </a:r>
            <a:r>
              <a:rPr sz="1000" spc="-50" dirty="0" err="1">
                <a:latin typeface="LM Sans 10"/>
                <a:cs typeface="LM Sans 10"/>
              </a:rPr>
              <a:t>bricas</a:t>
            </a:r>
            <a:r>
              <a:rPr sz="1000" spc="-50" dirty="0">
                <a:latin typeface="LM Sans 10"/>
                <a:cs typeface="LM Sans 10"/>
              </a:rPr>
              <a:t>,  </a:t>
            </a:r>
            <a:r>
              <a:rPr sz="1000" spc="-5" dirty="0">
                <a:latin typeface="LM Sans 10"/>
                <a:cs typeface="LM Sans 10"/>
              </a:rPr>
              <a:t>relacionais e </a:t>
            </a:r>
            <a:r>
              <a:rPr sz="1000" spc="-60" dirty="0">
                <a:latin typeface="LM Sans 10"/>
                <a:cs typeface="LM Sans 10"/>
              </a:rPr>
              <a:t>l</a:t>
            </a:r>
            <a:r>
              <a:rPr lang="pt-BR" sz="1000" spc="-60" dirty="0">
                <a:latin typeface="LM Sans 10"/>
                <a:cs typeface="LM Sans 10"/>
              </a:rPr>
              <a:t>ó</a:t>
            </a:r>
            <a:r>
              <a:rPr sz="1000" spc="-60" dirty="0" err="1">
                <a:latin typeface="LM Sans 10"/>
                <a:cs typeface="LM Sans 10"/>
              </a:rPr>
              <a:t>gicas</a:t>
            </a:r>
            <a:r>
              <a:rPr sz="1000" spc="-60" dirty="0">
                <a:latin typeface="LM Sans 10"/>
                <a:cs typeface="LM Sans 10"/>
              </a:rPr>
              <a:t>, </a:t>
            </a:r>
            <a:r>
              <a:rPr sz="1000" spc="-5" dirty="0">
                <a:latin typeface="LM Sans 10"/>
                <a:cs typeface="LM Sans 10"/>
              </a:rPr>
              <a:t>assim como estruturas de controle </a:t>
            </a:r>
            <a:r>
              <a:rPr sz="1000" spc="-90" dirty="0">
                <a:latin typeface="LM Sans 10"/>
                <a:cs typeface="LM Sans 10"/>
              </a:rPr>
              <a:t>(</a:t>
            </a:r>
            <a:r>
              <a:rPr sz="1000" spc="-90" dirty="0" err="1">
                <a:latin typeface="LM Sans 10"/>
                <a:cs typeface="LM Sans 10"/>
              </a:rPr>
              <a:t>condi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e/</a:t>
            </a:r>
            <a:r>
              <a:rPr sz="1000" spc="-5" dirty="0" err="1">
                <a:latin typeface="LM Sans 10"/>
                <a:cs typeface="LM Sans 10"/>
              </a:rPr>
              <a:t>ou</a:t>
            </a:r>
            <a:r>
              <a:rPr sz="1000" spc="-5" dirty="0">
                <a:latin typeface="LM Sans 10"/>
                <a:cs typeface="LM Sans 10"/>
              </a:rPr>
              <a:t>  </a:t>
            </a:r>
            <a:r>
              <a:rPr sz="1000" spc="-80" dirty="0" err="1">
                <a:latin typeface="LM Sans 10"/>
                <a:cs typeface="LM Sans 10"/>
              </a:rPr>
              <a:t>repeti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latin typeface="LM Sans 10"/>
              <a:cs typeface="LM Sans 10"/>
            </a:endParaRPr>
          </a:p>
          <a:p>
            <a:pPr marL="327660" marR="58419" indent="-137160">
              <a:lnSpc>
                <a:spcPct val="100000"/>
              </a:lnSpc>
              <a:spcBef>
                <a:spcPts val="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95" dirty="0">
                <a:latin typeface="LM Sans 10"/>
                <a:cs typeface="LM Sans 10"/>
              </a:rPr>
              <a:t>Sa</a:t>
            </a:r>
            <a:r>
              <a:rPr lang="pt-BR" sz="1000" b="1" spc="-95" dirty="0">
                <a:latin typeface="LM Sans 10"/>
                <a:cs typeface="LM Sans 10"/>
              </a:rPr>
              <a:t>í</a:t>
            </a:r>
            <a:r>
              <a:rPr sz="1000" b="1" spc="-95" dirty="0">
                <a:latin typeface="LM Sans 10"/>
                <a:cs typeface="LM Sans 10"/>
              </a:rPr>
              <a:t>da </a:t>
            </a:r>
            <a:r>
              <a:rPr sz="1000" b="1" spc="-5" dirty="0">
                <a:latin typeface="LM Sans 10"/>
                <a:cs typeface="LM Sans 10"/>
              </a:rPr>
              <a:t>de dados </a:t>
            </a:r>
            <a:r>
              <a:rPr sz="1000" spc="-5" dirty="0">
                <a:latin typeface="LM Sans 10"/>
                <a:cs typeface="LM Sans 10"/>
              </a:rPr>
              <a:t>– resultados de processamento enviados a </a:t>
            </a:r>
            <a:r>
              <a:rPr sz="1000" dirty="0">
                <a:latin typeface="LM Sans 10"/>
                <a:cs typeface="LM Sans 10"/>
              </a:rPr>
              <a:t>dispositivos 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90" dirty="0" err="1">
                <a:latin typeface="LM Sans 10"/>
                <a:cs typeface="LM Sans 10"/>
              </a:rPr>
              <a:t>sa</a:t>
            </a:r>
            <a:r>
              <a:rPr lang="pt-BR" sz="1000" spc="-90" dirty="0">
                <a:latin typeface="LM Sans 10"/>
                <a:cs typeface="LM Sans 10"/>
              </a:rPr>
              <a:t>í</a:t>
            </a:r>
            <a:r>
              <a:rPr sz="1000" spc="-90" dirty="0">
                <a:latin typeface="LM Sans 10"/>
                <a:cs typeface="LM Sans 10"/>
              </a:rPr>
              <a:t>da </a:t>
            </a:r>
            <a:r>
              <a:rPr sz="1000" spc="-10" dirty="0">
                <a:latin typeface="LM Sans 10"/>
                <a:cs typeface="LM Sans 10"/>
              </a:rPr>
              <a:t>(monitor, impressora, </a:t>
            </a:r>
            <a:r>
              <a:rPr sz="1000" spc="-5" dirty="0" err="1">
                <a:latin typeface="LM Sans 10"/>
                <a:cs typeface="LM Sans 10"/>
              </a:rPr>
              <a:t>ou</a:t>
            </a:r>
            <a:r>
              <a:rPr sz="1000" spc="-145" dirty="0">
                <a:latin typeface="LM Sans 10"/>
                <a:cs typeface="LM Sans 10"/>
              </a:rPr>
              <a:t> </a:t>
            </a:r>
            <a:r>
              <a:rPr sz="1000" spc="-60" dirty="0">
                <a:latin typeface="LM Sans 10"/>
                <a:cs typeface="LM Sans 10"/>
              </a:rPr>
              <a:t>mem</a:t>
            </a:r>
            <a:r>
              <a:rPr lang="pt-BR" sz="1000" spc="-60" dirty="0">
                <a:latin typeface="LM Sans 10"/>
                <a:cs typeface="LM Sans 10"/>
              </a:rPr>
              <a:t>ó</a:t>
            </a:r>
            <a:r>
              <a:rPr sz="1000" spc="-60" dirty="0">
                <a:latin typeface="LM Sans 10"/>
                <a:cs typeface="LM Sans 10"/>
              </a:rPr>
              <a:t>ria)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8172D50-E081-4157-B44E-0FF220B54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71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Algoritmos</a:t>
            </a:r>
            <a:r>
              <a:rPr spc="-65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8195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1158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276830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9432" y="498499"/>
            <a:ext cx="4076700" cy="2550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18986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Qualquer problema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95" dirty="0" err="1">
                <a:latin typeface="LM Sans 10"/>
                <a:cs typeface="LM Sans 10"/>
              </a:rPr>
              <a:t>computa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resolvido executando 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>
                <a:latin typeface="LM Sans 10"/>
                <a:cs typeface="LM Sans 10"/>
              </a:rPr>
              <a:t>s</a:t>
            </a:r>
            <a:r>
              <a:rPr lang="pt-BR" sz="1100" spc="-100" dirty="0">
                <a:latin typeface="LM Sans 10"/>
                <a:cs typeface="LM Sans 10"/>
              </a:rPr>
              <a:t>é</a:t>
            </a:r>
            <a:r>
              <a:rPr sz="1100" spc="-100" dirty="0" err="1">
                <a:latin typeface="LM Sans 10"/>
                <a:cs typeface="LM Sans 10"/>
              </a:rPr>
              <a:t>rie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55" dirty="0">
                <a:latin typeface="LM Sans 10"/>
                <a:cs typeface="LM Sans 10"/>
              </a:rPr>
              <a:t>a</a:t>
            </a:r>
            <a:r>
              <a:rPr lang="pt-BR" sz="1100" spc="-155" dirty="0" err="1">
                <a:latin typeface="LM Sans 10"/>
                <a:cs typeface="LM Sans 10"/>
              </a:rPr>
              <a:t>çõ</a:t>
            </a:r>
            <a:r>
              <a:rPr sz="1100" spc="-155" dirty="0">
                <a:latin typeface="LM Sans 10"/>
                <a:cs typeface="LM Sans 10"/>
              </a:rPr>
              <a:t>e</a:t>
            </a:r>
            <a:r>
              <a:rPr lang="pt-BR" sz="1100" spc="-155" dirty="0">
                <a:latin typeface="LM Sans 10"/>
                <a:cs typeface="LM Sans 10"/>
              </a:rPr>
              <a:t>   </a:t>
            </a:r>
            <a:r>
              <a:rPr sz="1100" spc="-155" dirty="0">
                <a:latin typeface="LM Sans 10"/>
                <a:cs typeface="LM Sans 10"/>
              </a:rPr>
              <a:t>s </a:t>
            </a:r>
            <a:r>
              <a:rPr sz="1100" spc="-10" dirty="0">
                <a:latin typeface="LM Sans 10"/>
                <a:cs typeface="LM Sans 10"/>
              </a:rPr>
              <a:t>em uma </a:t>
            </a:r>
            <a:r>
              <a:rPr sz="1100" spc="-15" dirty="0" err="1">
                <a:latin typeface="LM Sans 10"/>
                <a:cs typeface="LM Sans 10"/>
              </a:rPr>
              <a:t>ordem</a:t>
            </a:r>
            <a:r>
              <a:rPr sz="1100" spc="-220" dirty="0">
                <a:latin typeface="LM Sans 10"/>
                <a:cs typeface="LM Sans 10"/>
              </a:rPr>
              <a:t> </a:t>
            </a:r>
            <a:r>
              <a:rPr lang="pt-BR" sz="1100" spc="-220" dirty="0">
                <a:latin typeface="LM Sans 10"/>
                <a:cs typeface="LM Sans 10"/>
              </a:rPr>
              <a:t>     </a:t>
            </a:r>
            <a:r>
              <a:rPr sz="1100" spc="-55" dirty="0" err="1">
                <a:latin typeface="LM Sans 10"/>
                <a:cs typeface="LM Sans 10"/>
              </a:rPr>
              <a:t>espec</a:t>
            </a:r>
            <a:r>
              <a:rPr lang="pt-BR" sz="1100" spc="-55" dirty="0">
                <a:latin typeface="LM Sans 10"/>
                <a:cs typeface="LM Sans 10"/>
              </a:rPr>
              <a:t>í</a:t>
            </a:r>
            <a:r>
              <a:rPr sz="1100" spc="-55" dirty="0" err="1">
                <a:latin typeface="LM Sans 10"/>
                <a:cs typeface="LM Sans 10"/>
              </a:rPr>
              <a:t>fica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LM Sans 10"/>
              <a:cs typeface="LM Sans 10"/>
            </a:endParaRPr>
          </a:p>
          <a:p>
            <a:pPr marL="76200" marR="238760">
              <a:lnSpc>
                <a:spcPts val="1200"/>
              </a:lnSpc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u="sng" spc="-1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algoritmo</a:t>
            </a:r>
            <a:r>
              <a:rPr lang="pt-BR"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é 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procedimento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resolver </a:t>
            </a:r>
            <a:r>
              <a:rPr sz="1100" spc="-10" dirty="0">
                <a:latin typeface="LM Sans 10"/>
                <a:cs typeface="LM Sans 10"/>
              </a:rPr>
              <a:t>um problema em  </a:t>
            </a:r>
            <a:r>
              <a:rPr sz="1100" spc="-5" dirty="0">
                <a:latin typeface="LM Sans 10"/>
                <a:cs typeface="LM Sans 10"/>
              </a:rPr>
              <a:t>termos</a:t>
            </a:r>
            <a:endParaRPr sz="1100" dirty="0">
              <a:latin typeface="LM Sans 10"/>
              <a:cs typeface="LM Sans 10"/>
            </a:endParaRPr>
          </a:p>
          <a:p>
            <a:pPr marL="215900">
              <a:lnSpc>
                <a:spcPts val="1200"/>
              </a:lnSpc>
              <a:spcBef>
                <a:spcPts val="15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das </a:t>
            </a:r>
            <a:r>
              <a:rPr sz="1000" u="sng" spc="-14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</a:t>
            </a:r>
            <a:r>
              <a:rPr lang="pt-BR" sz="1000" u="sng" spc="-14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çõ</a:t>
            </a:r>
            <a:r>
              <a:rPr sz="1000" u="sng" spc="-14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es</a:t>
            </a:r>
            <a:r>
              <a:rPr lang="pt-BR" sz="1000" u="sng" spc="-14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 </a:t>
            </a:r>
            <a:r>
              <a:rPr sz="1000" spc="-1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executar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</a:t>
            </a:r>
            <a:endParaRPr sz="1000" dirty="0">
              <a:latin typeface="LM Sans 10"/>
              <a:cs typeface="LM Sans 10"/>
            </a:endParaRPr>
          </a:p>
          <a:p>
            <a:pPr marL="2159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da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ordem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em que </a:t>
            </a:r>
            <a:r>
              <a:rPr sz="1000" spc="-5" dirty="0" err="1">
                <a:latin typeface="LM Sans 10"/>
                <a:cs typeface="LM Sans 10"/>
              </a:rPr>
              <a:t>essas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40" dirty="0">
                <a:latin typeface="LM Sans 10"/>
                <a:cs typeface="LM Sans 10"/>
              </a:rPr>
              <a:t>a</a:t>
            </a:r>
            <a:r>
              <a:rPr lang="pt-BR" sz="1000" spc="-140" dirty="0" err="1">
                <a:latin typeface="LM Sans 10"/>
                <a:cs typeface="LM Sans 10"/>
              </a:rPr>
              <a:t>çõ</a:t>
            </a:r>
            <a:r>
              <a:rPr sz="1000" spc="-140" dirty="0">
                <a:latin typeface="LM Sans 10"/>
                <a:cs typeface="LM Sans 10"/>
              </a:rPr>
              <a:t>es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executam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 dirty="0">
              <a:latin typeface="LM Sans 10"/>
              <a:cs typeface="LM Sans 10"/>
            </a:endParaRPr>
          </a:p>
          <a:p>
            <a:pPr marL="762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Considere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algoritmo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se </a:t>
            </a:r>
            <a:r>
              <a:rPr sz="1100" spc="-10" dirty="0">
                <a:latin typeface="LM Sans 10"/>
                <a:cs typeface="LM Sans 10"/>
              </a:rPr>
              <a:t>levantar </a:t>
            </a:r>
            <a:r>
              <a:rPr sz="1100" spc="-5" dirty="0">
                <a:latin typeface="LM Sans 10"/>
                <a:cs typeface="LM Sans 10"/>
              </a:rPr>
              <a:t>e ir ao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trabalho:</a:t>
            </a:r>
            <a:endParaRPr sz="1100" dirty="0">
              <a:latin typeface="LM Sans 10"/>
              <a:cs typeface="LM Sans 10"/>
            </a:endParaRPr>
          </a:p>
          <a:p>
            <a:pPr marL="353060" marR="93345" indent="-13716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(1) </a:t>
            </a:r>
            <a:r>
              <a:rPr sz="1000" spc="-10" dirty="0">
                <a:latin typeface="LM Sans 10"/>
                <a:cs typeface="LM Sans 10"/>
              </a:rPr>
              <a:t>Levantar </a:t>
            </a:r>
            <a:r>
              <a:rPr sz="1000" spc="-5" dirty="0">
                <a:latin typeface="LM Sans 10"/>
                <a:cs typeface="LM Sans 10"/>
              </a:rPr>
              <a:t>da cama; (2) </a:t>
            </a:r>
            <a:r>
              <a:rPr sz="1000" spc="-10" dirty="0">
                <a:latin typeface="LM Sans 10"/>
                <a:cs typeface="LM Sans 10"/>
              </a:rPr>
              <a:t>tirar </a:t>
            </a:r>
            <a:r>
              <a:rPr sz="1000" spc="-5" dirty="0">
                <a:latin typeface="LM Sans 10"/>
                <a:cs typeface="LM Sans 10"/>
              </a:rPr>
              <a:t>o pijama; (3) </a:t>
            </a:r>
            <a:r>
              <a:rPr sz="1000" spc="-10" dirty="0">
                <a:latin typeface="LM Sans 10"/>
                <a:cs typeface="LM Sans 10"/>
              </a:rPr>
              <a:t>tomar </a:t>
            </a:r>
            <a:r>
              <a:rPr sz="1000" spc="-5" dirty="0">
                <a:latin typeface="LM Sans 10"/>
                <a:cs typeface="LM Sans 10"/>
              </a:rPr>
              <a:t>banho; (4)  vestir-se; (5) </a:t>
            </a:r>
            <a:r>
              <a:rPr sz="1000" spc="-10" dirty="0" err="1">
                <a:latin typeface="LM Sans 10"/>
                <a:cs typeface="LM Sans 10"/>
              </a:rPr>
              <a:t>tomar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105" dirty="0" err="1">
                <a:latin typeface="LM Sans 10"/>
                <a:cs typeface="LM Sans 10"/>
              </a:rPr>
              <a:t>caf</a:t>
            </a:r>
            <a:r>
              <a:rPr lang="pt-BR" sz="1000" spc="-105" dirty="0">
                <a:latin typeface="LM Sans 10"/>
                <a:cs typeface="LM Sans 10"/>
              </a:rPr>
              <a:t>é</a:t>
            </a:r>
            <a:r>
              <a:rPr sz="1000" spc="-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da </a:t>
            </a:r>
            <a:r>
              <a:rPr sz="1000" spc="-75" dirty="0" err="1">
                <a:latin typeface="LM Sans 10"/>
                <a:cs typeface="LM Sans 10"/>
              </a:rPr>
              <a:t>manh</a:t>
            </a:r>
            <a:r>
              <a:rPr lang="pt-BR" sz="1000" spc="-75" dirty="0">
                <a:latin typeface="LM Sans 10"/>
                <a:cs typeface="LM Sans 10"/>
              </a:rPr>
              <a:t>ã</a:t>
            </a:r>
            <a:r>
              <a:rPr sz="1000" spc="-75" dirty="0">
                <a:latin typeface="LM Sans 10"/>
                <a:cs typeface="LM Sans 10"/>
              </a:rPr>
              <a:t>; </a:t>
            </a:r>
            <a:r>
              <a:rPr sz="1000" spc="-5" dirty="0">
                <a:latin typeface="LM Sans 10"/>
                <a:cs typeface="LM Sans 10"/>
              </a:rPr>
              <a:t>(6) dirigir o </a:t>
            </a:r>
            <a:r>
              <a:rPr sz="1000" spc="-10" dirty="0" err="1">
                <a:latin typeface="LM Sans 10"/>
                <a:cs typeface="LM Sans 10"/>
              </a:rPr>
              <a:t>carro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130" dirty="0">
                <a:latin typeface="LM Sans 10"/>
                <a:cs typeface="LM Sans 10"/>
              </a:rPr>
              <a:t>at</a:t>
            </a:r>
            <a:r>
              <a:rPr lang="pt-BR" sz="1000" spc="-130" dirty="0">
                <a:latin typeface="LM Sans 10"/>
                <a:cs typeface="LM Sans 10"/>
              </a:rPr>
              <a:t>é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lang="pt-BR" sz="1000" spc="-130" dirty="0">
                <a:latin typeface="LM Sans 10"/>
                <a:cs typeface="LM Sans 10"/>
              </a:rPr>
              <a:t>   </a:t>
            </a:r>
            <a:r>
              <a:rPr sz="1000" spc="-5" dirty="0">
                <a:latin typeface="LM Sans 10"/>
                <a:cs typeface="LM Sans 10"/>
              </a:rPr>
              <a:t>o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trabalho</a:t>
            </a:r>
            <a:endParaRPr sz="1000" dirty="0">
              <a:latin typeface="LM Sans 10"/>
              <a:cs typeface="LM Sans 10"/>
            </a:endParaRPr>
          </a:p>
          <a:p>
            <a:pPr marL="215900">
              <a:lnSpc>
                <a:spcPts val="119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Imagine a </a:t>
            </a:r>
            <a:r>
              <a:rPr sz="1000" dirty="0">
                <a:latin typeface="LM Sans 10"/>
                <a:cs typeface="LM Sans 10"/>
              </a:rPr>
              <a:t>troca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10" dirty="0">
                <a:latin typeface="LM Sans 10"/>
                <a:cs typeface="LM Sans 10"/>
              </a:rPr>
              <a:t>ordem </a:t>
            </a:r>
            <a:r>
              <a:rPr sz="1000" spc="-5" dirty="0">
                <a:latin typeface="LM Sans 10"/>
                <a:cs typeface="LM Sans 10"/>
              </a:rPr>
              <a:t>destes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passos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LM Sans 10"/>
              <a:cs typeface="LM Sans 10"/>
            </a:endParaRPr>
          </a:p>
          <a:p>
            <a:pPr marL="76200" marR="177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Especificar a </a:t>
            </a:r>
            <a:r>
              <a:rPr sz="1100" spc="-15" dirty="0">
                <a:latin typeface="LM Sans 10"/>
                <a:cs typeface="LM Sans 10"/>
              </a:rPr>
              <a:t>ordem </a:t>
            </a:r>
            <a:r>
              <a:rPr sz="1100" spc="-10" dirty="0">
                <a:latin typeface="LM Sans 10"/>
                <a:cs typeface="LM Sans 10"/>
              </a:rPr>
              <a:t>em que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120" dirty="0">
                <a:latin typeface="LM Sans 10"/>
                <a:cs typeface="LM Sans 10"/>
              </a:rPr>
              <a:t>(a</a:t>
            </a:r>
            <a:r>
              <a:rPr lang="pt-BR" sz="1100" spc="-120" dirty="0" err="1">
                <a:latin typeface="LM Sans 10"/>
                <a:cs typeface="LM Sans 10"/>
              </a:rPr>
              <a:t>çõ</a:t>
            </a:r>
            <a:r>
              <a:rPr sz="1100" spc="-120" dirty="0">
                <a:latin typeface="LM Sans 10"/>
                <a:cs typeface="LM Sans 10"/>
              </a:rPr>
              <a:t>es)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executadas </a:t>
            </a:r>
            <a:r>
              <a:rPr sz="1100" spc="-10" dirty="0">
                <a:latin typeface="LM Sans 10"/>
                <a:cs typeface="LM Sans 10"/>
              </a:rPr>
              <a:t>em  um </a:t>
            </a:r>
            <a:r>
              <a:rPr sz="1100" spc="-10" dirty="0" err="1">
                <a:latin typeface="LM Sans 10"/>
                <a:cs typeface="LM Sans 10"/>
              </a:rPr>
              <a:t>programa</a:t>
            </a:r>
            <a:r>
              <a:rPr lang="pt-BR" sz="1100" spc="-10" dirty="0">
                <a:latin typeface="LM Sans 10"/>
                <a:cs typeface="LM Sans 10"/>
              </a:rPr>
              <a:t> é chamado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controle de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programa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0F8EEFE-7C66-42F4-954E-43B2E9193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24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Algoritmos</a:t>
            </a:r>
            <a:r>
              <a:rPr spc="-55" dirty="0"/>
              <a:t> </a:t>
            </a:r>
            <a:r>
              <a:rPr spc="15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8770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132" y="504252"/>
            <a:ext cx="4130040" cy="23761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139065">
              <a:lnSpc>
                <a:spcPct val="102600"/>
              </a:lnSpc>
              <a:spcBef>
                <a:spcPts val="55"/>
              </a:spcBef>
            </a:pPr>
            <a:r>
              <a:rPr sz="1100" spc="-60" dirty="0" err="1">
                <a:latin typeface="LM Sans 10"/>
                <a:cs typeface="LM Sans 10"/>
              </a:rPr>
              <a:t>Sequ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finita </a:t>
            </a:r>
            <a:r>
              <a:rPr sz="1100" spc="-5" dirty="0">
                <a:latin typeface="LM Sans 10"/>
                <a:cs typeface="LM Sans 10"/>
              </a:rPr>
              <a:t>de passos,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5" dirty="0" err="1">
                <a:latin typeface="LM Sans 10"/>
                <a:cs typeface="LM Sans 10"/>
              </a:rPr>
              <a:t>encadeamento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l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gico</a:t>
            </a:r>
            <a:r>
              <a:rPr sz="1100" spc="-7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leva </a:t>
            </a:r>
            <a:r>
              <a:rPr sz="1100" spc="-275" dirty="0">
                <a:latin typeface="LM Sans 10"/>
                <a:cs typeface="LM Sans 10"/>
              </a:rPr>
              <a:t>`a  </a:t>
            </a:r>
            <a:r>
              <a:rPr sz="1100" spc="-110" dirty="0" err="1">
                <a:latin typeface="LM Sans 10"/>
                <a:cs typeface="LM Sans 10"/>
              </a:rPr>
              <a:t>execu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</a:t>
            </a:r>
            <a:r>
              <a:rPr sz="1100" spc="-16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tarefa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</a:pPr>
            <a:r>
              <a:rPr sz="1100" spc="-15" dirty="0">
                <a:latin typeface="LM Sans 10"/>
                <a:cs typeface="LM Sans 10"/>
              </a:rPr>
              <a:t>Claro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preciso. </a:t>
            </a:r>
            <a:r>
              <a:rPr sz="1100" spc="-3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exemplo: </a:t>
            </a:r>
            <a:r>
              <a:rPr sz="1100" spc="-10" dirty="0">
                <a:latin typeface="LM Sans 10"/>
                <a:cs typeface="LM Sans 10"/>
              </a:rPr>
              <a:t>“somar </a:t>
            </a:r>
            <a:r>
              <a:rPr sz="1100" spc="-5" dirty="0">
                <a:latin typeface="LM Sans 10"/>
                <a:cs typeface="LM Sans 10"/>
              </a:rPr>
              <a:t>dois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60" dirty="0">
                <a:latin typeface="LM Sans 10"/>
                <a:cs typeface="LM Sans 10"/>
              </a:rPr>
              <a:t>nu´meros”:</a:t>
            </a:r>
            <a:endParaRPr sz="11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Ler </a:t>
            </a:r>
            <a:r>
              <a:rPr sz="1000" spc="-10" dirty="0">
                <a:latin typeface="LM Sans 10"/>
                <a:cs typeface="LM Sans 10"/>
              </a:rPr>
              <a:t>primeiro </a:t>
            </a:r>
            <a:r>
              <a:rPr sz="1000" spc="-70" dirty="0">
                <a:latin typeface="LM Sans 10"/>
                <a:cs typeface="LM Sans 10"/>
              </a:rPr>
              <a:t>nu´mero, </a:t>
            </a:r>
            <a:r>
              <a:rPr sz="1000" spc="-5" dirty="0">
                <a:latin typeface="LM Sans 10"/>
                <a:cs typeface="LM Sans 10"/>
              </a:rPr>
              <a:t>atribuindo-o a</a:t>
            </a:r>
            <a:r>
              <a:rPr sz="1000" spc="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</a:t>
            </a:r>
            <a:endParaRPr sz="1000" dirty="0">
              <a:latin typeface="LM Sans 10"/>
              <a:cs typeface="LM Sans 10"/>
            </a:endParaRPr>
          </a:p>
          <a:p>
            <a:pPr marL="2032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Ler segundo </a:t>
            </a:r>
            <a:r>
              <a:rPr sz="1000" spc="-70" dirty="0">
                <a:latin typeface="LM Sans 10"/>
                <a:cs typeface="LM Sans 10"/>
              </a:rPr>
              <a:t>nu´mero, </a:t>
            </a:r>
            <a:r>
              <a:rPr sz="1000" spc="-5" dirty="0">
                <a:latin typeface="LM Sans 10"/>
                <a:cs typeface="LM Sans 10"/>
              </a:rPr>
              <a:t>atribuindo-o a</a:t>
            </a:r>
            <a:r>
              <a:rPr sz="1000" spc="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B</a:t>
            </a:r>
            <a:endParaRPr sz="10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Somar </a:t>
            </a:r>
            <a:r>
              <a:rPr sz="1000" spc="-5" dirty="0">
                <a:latin typeface="LM Sans 10"/>
                <a:cs typeface="LM Sans 10"/>
              </a:rPr>
              <a:t>A com o </a:t>
            </a:r>
            <a:r>
              <a:rPr sz="1000" spc="-80" dirty="0">
                <a:latin typeface="LM Sans 10"/>
                <a:cs typeface="LM Sans 10"/>
              </a:rPr>
              <a:t>nu´mero </a:t>
            </a:r>
            <a:r>
              <a:rPr sz="1000" spc="-5" dirty="0">
                <a:latin typeface="LM Sans 10"/>
                <a:cs typeface="LM Sans 10"/>
              </a:rPr>
              <a:t>B, atribuindo este resultado a</a:t>
            </a:r>
            <a:r>
              <a:rPr sz="1000" spc="1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 dirty="0">
              <a:latin typeface="LM Sans 10"/>
              <a:cs typeface="LM Sans 10"/>
            </a:endParaRPr>
          </a:p>
          <a:p>
            <a:pPr marL="63500" marR="43180">
              <a:lnSpc>
                <a:spcPts val="1200"/>
              </a:lnSpc>
            </a:pPr>
            <a:r>
              <a:rPr sz="1100" spc="-10" dirty="0">
                <a:latin typeface="LM Sans 10"/>
                <a:cs typeface="LM Sans 10"/>
              </a:rPr>
              <a:t>Um motorista que </a:t>
            </a:r>
            <a:r>
              <a:rPr sz="1100" spc="-5" dirty="0">
                <a:latin typeface="LM Sans 10"/>
                <a:cs typeface="LM Sans 10"/>
              </a:rPr>
              <a:t>necessita </a:t>
            </a:r>
            <a:r>
              <a:rPr sz="1100" spc="-10" dirty="0">
                <a:latin typeface="LM Sans 10"/>
                <a:cs typeface="LM Sans 10"/>
              </a:rPr>
              <a:t>efetuar a </a:t>
            </a:r>
            <a:r>
              <a:rPr sz="1100" dirty="0">
                <a:latin typeface="LM Sans 10"/>
                <a:cs typeface="LM Sans 10"/>
              </a:rPr>
              <a:t>troca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pneu furado </a:t>
            </a:r>
            <a:r>
              <a:rPr sz="1100" spc="-5" dirty="0">
                <a:latin typeface="LM Sans 10"/>
                <a:cs typeface="LM Sans 10"/>
              </a:rPr>
              <a:t>segue 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rotina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realizar </a:t>
            </a:r>
            <a:r>
              <a:rPr sz="1100" spc="-5" dirty="0">
                <a:latin typeface="LM Sans 10"/>
                <a:cs typeface="LM Sans 10"/>
              </a:rPr>
              <a:t>essa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tarefa:</a:t>
            </a:r>
            <a:endParaRPr sz="1100" dirty="0">
              <a:latin typeface="LM Sans 10"/>
              <a:cs typeface="LM Sans 10"/>
            </a:endParaRPr>
          </a:p>
          <a:p>
            <a:pPr marL="340360" marR="59055" indent="-137160">
              <a:lnSpc>
                <a:spcPct val="100000"/>
              </a:lnSpc>
              <a:spcBef>
                <a:spcPts val="15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(1) </a:t>
            </a:r>
            <a:r>
              <a:rPr sz="1000" spc="-10" dirty="0">
                <a:latin typeface="LM Sans 10"/>
                <a:cs typeface="LM Sans 10"/>
              </a:rPr>
              <a:t>Verifica </a:t>
            </a:r>
            <a:r>
              <a:rPr sz="1000" spc="-5" dirty="0">
                <a:latin typeface="LM Sans 10"/>
                <a:cs typeface="LM Sans 10"/>
              </a:rPr>
              <a:t>qual </a:t>
            </a:r>
            <a:r>
              <a:rPr sz="1000" spc="-5" dirty="0" err="1">
                <a:latin typeface="LM Sans 10"/>
                <a:cs typeface="LM Sans 10"/>
              </a:rPr>
              <a:t>pneu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5" dirty="0" err="1">
                <a:latin typeface="LM Sans 10"/>
                <a:cs typeface="LM Sans 10"/>
              </a:rPr>
              <a:t>est</a:t>
            </a:r>
            <a:r>
              <a:rPr lang="pt-BR" sz="1000" spc="-105" dirty="0">
                <a:latin typeface="LM Sans 10"/>
                <a:cs typeface="LM Sans 10"/>
              </a:rPr>
              <a:t>á</a:t>
            </a:r>
            <a:r>
              <a:rPr sz="1000" spc="-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furado; (2) </a:t>
            </a:r>
            <a:r>
              <a:rPr sz="1000" spc="-10" dirty="0">
                <a:latin typeface="LM Sans 10"/>
                <a:cs typeface="LM Sans 10"/>
              </a:rPr>
              <a:t>Posiciona </a:t>
            </a:r>
            <a:r>
              <a:rPr sz="1000" spc="-5" dirty="0">
                <a:latin typeface="LM Sans 10"/>
                <a:cs typeface="LM Sans 10"/>
              </a:rPr>
              <a:t>o macaco </a:t>
            </a:r>
            <a:r>
              <a:rPr sz="1000" spc="-15" dirty="0">
                <a:latin typeface="LM Sans 10"/>
                <a:cs typeface="LM Sans 10"/>
              </a:rPr>
              <a:t>para  </a:t>
            </a:r>
            <a:r>
              <a:rPr sz="1000" spc="-10" dirty="0">
                <a:latin typeface="LM Sans 10"/>
                <a:cs typeface="LM Sans 10"/>
              </a:rPr>
              <a:t>levantar </a:t>
            </a:r>
            <a:r>
              <a:rPr sz="1000" spc="-5" dirty="0">
                <a:latin typeface="LM Sans 10"/>
                <a:cs typeface="LM Sans 10"/>
              </a:rPr>
              <a:t>o </a:t>
            </a:r>
            <a:r>
              <a:rPr sz="1000" spc="-10" dirty="0">
                <a:latin typeface="LM Sans 10"/>
                <a:cs typeface="LM Sans 10"/>
              </a:rPr>
              <a:t>carro; </a:t>
            </a:r>
            <a:r>
              <a:rPr sz="1000" spc="-5" dirty="0">
                <a:latin typeface="LM Sans 10"/>
                <a:cs typeface="LM Sans 10"/>
              </a:rPr>
              <a:t>(3) </a:t>
            </a:r>
            <a:r>
              <a:rPr sz="1000" spc="-10" dirty="0">
                <a:latin typeface="LM Sans 10"/>
                <a:cs typeface="LM Sans 10"/>
              </a:rPr>
              <a:t>Pega </a:t>
            </a:r>
            <a:r>
              <a:rPr sz="1000" spc="-5" dirty="0">
                <a:latin typeface="LM Sans 10"/>
                <a:cs typeface="LM Sans 10"/>
              </a:rPr>
              <a:t>o </a:t>
            </a:r>
            <a:r>
              <a:rPr sz="1000" dirty="0">
                <a:latin typeface="LM Sans 10"/>
                <a:cs typeface="LM Sans 10"/>
              </a:rPr>
              <a:t>estepe; </a:t>
            </a:r>
            <a:r>
              <a:rPr sz="1000" spc="-5" dirty="0">
                <a:latin typeface="LM Sans 10"/>
                <a:cs typeface="LM Sans 10"/>
              </a:rPr>
              <a:t>(4) Solta os </a:t>
            </a:r>
            <a:r>
              <a:rPr sz="1000" spc="-10" dirty="0">
                <a:latin typeface="LM Sans 10"/>
                <a:cs typeface="LM Sans 10"/>
              </a:rPr>
              <a:t>parafusos; </a:t>
            </a:r>
            <a:r>
              <a:rPr sz="1000" spc="-5" dirty="0">
                <a:latin typeface="LM Sans 10"/>
                <a:cs typeface="LM Sans 10"/>
              </a:rPr>
              <a:t>(5)  Substitui o pneu furado; (6) </a:t>
            </a:r>
            <a:r>
              <a:rPr sz="1000" dirty="0">
                <a:latin typeface="LM Sans 10"/>
                <a:cs typeface="LM Sans 10"/>
              </a:rPr>
              <a:t>Recoloca </a:t>
            </a:r>
            <a:r>
              <a:rPr sz="1000" spc="-5" dirty="0">
                <a:latin typeface="LM Sans 10"/>
                <a:cs typeface="LM Sans 10"/>
              </a:rPr>
              <a:t>os </a:t>
            </a:r>
            <a:r>
              <a:rPr sz="1000" spc="-10" dirty="0">
                <a:latin typeface="LM Sans 10"/>
                <a:cs typeface="LM Sans 10"/>
              </a:rPr>
              <a:t>parafusos; </a:t>
            </a:r>
            <a:r>
              <a:rPr sz="1000" spc="-5" dirty="0">
                <a:latin typeface="LM Sans 10"/>
                <a:cs typeface="LM Sans 10"/>
              </a:rPr>
              <a:t>(7) Desce o</a:t>
            </a:r>
            <a:r>
              <a:rPr sz="1000" spc="6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carro;</a:t>
            </a:r>
            <a:endParaRPr sz="1000" dirty="0">
              <a:latin typeface="LM Sans 10"/>
              <a:cs typeface="LM Sans 10"/>
            </a:endParaRPr>
          </a:p>
          <a:p>
            <a:pPr marL="340360">
              <a:lnSpc>
                <a:spcPts val="1185"/>
              </a:lnSpc>
            </a:pPr>
            <a:r>
              <a:rPr sz="1000" spc="-5" dirty="0">
                <a:latin typeface="LM Sans 10"/>
                <a:cs typeface="LM Sans 10"/>
              </a:rPr>
              <a:t>(8) </a:t>
            </a:r>
            <a:r>
              <a:rPr sz="1000" spc="-10" dirty="0">
                <a:latin typeface="LM Sans 10"/>
                <a:cs typeface="LM Sans 10"/>
              </a:rPr>
              <a:t>Guarda </a:t>
            </a:r>
            <a:r>
              <a:rPr sz="1000" spc="-5" dirty="0">
                <a:latin typeface="LM Sans 10"/>
                <a:cs typeface="LM Sans 10"/>
              </a:rPr>
              <a:t>o macaco e o pneu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furado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12163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98960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FDDB6AB-4AC4-463D-B66F-E5EE20203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4772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Aula </a:t>
            </a:r>
            <a:r>
              <a:rPr spc="5" dirty="0"/>
              <a:t>anterior </a:t>
            </a:r>
            <a:r>
              <a:rPr spc="15" dirty="0"/>
              <a:t>– </a:t>
            </a:r>
            <a:r>
              <a:rPr spc="-100" dirty="0" err="1"/>
              <a:t>Otimiza</a:t>
            </a:r>
            <a:r>
              <a:rPr lang="pt-BR" spc="-100" dirty="0" err="1"/>
              <a:t>çã</a:t>
            </a:r>
            <a:r>
              <a:rPr spc="-100" dirty="0"/>
              <a:t>o </a:t>
            </a:r>
            <a:r>
              <a:rPr spc="15" dirty="0"/>
              <a:t>de </a:t>
            </a:r>
            <a:r>
              <a:rPr spc="-90" dirty="0"/>
              <a:t>c</a:t>
            </a:r>
            <a:r>
              <a:rPr lang="pt-BR" spc="-90" dirty="0"/>
              <a:t>ó</a:t>
            </a:r>
            <a:r>
              <a:rPr spc="-90" dirty="0" err="1"/>
              <a:t>digo</a:t>
            </a:r>
            <a:r>
              <a:rPr spc="120" dirty="0"/>
              <a:t> </a:t>
            </a:r>
            <a:r>
              <a:rPr spc="10" dirty="0"/>
              <a:t>(cont...)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826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532" y="999222"/>
            <a:ext cx="4135120" cy="11118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95" dirty="0" err="1">
                <a:latin typeface="LM Sans 10"/>
                <a:cs typeface="LM Sans 10"/>
              </a:rPr>
              <a:t>otimiza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produzir</a:t>
            </a:r>
            <a:r>
              <a:rPr sz="1100" spc="1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programas: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314960" marR="306705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 err="1">
                <a:latin typeface="LM Sans 10"/>
                <a:cs typeface="LM Sans 10"/>
              </a:rPr>
              <a:t>mais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r</a:t>
            </a:r>
            <a:r>
              <a:rPr lang="pt-BR" sz="1000" spc="-65" dirty="0">
                <a:latin typeface="LM Sans 10"/>
                <a:cs typeface="LM Sans 10"/>
              </a:rPr>
              <a:t>á</a:t>
            </a:r>
            <a:r>
              <a:rPr sz="1000" spc="-65" dirty="0" err="1">
                <a:latin typeface="LM Sans 10"/>
                <a:cs typeface="LM Sans 10"/>
              </a:rPr>
              <a:t>pidos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– </a:t>
            </a:r>
            <a:r>
              <a:rPr sz="1000" dirty="0">
                <a:latin typeface="LM Sans 10"/>
                <a:cs typeface="LM Sans 10"/>
              </a:rPr>
              <a:t>possibilita </a:t>
            </a:r>
            <a:r>
              <a:rPr sz="1000" spc="-5" dirty="0">
                <a:latin typeface="LM Sans 10"/>
                <a:cs typeface="LM Sans 10"/>
              </a:rPr>
              <a:t>o uso de processadores mais lentos, com  </a:t>
            </a:r>
            <a:r>
              <a:rPr sz="1000" spc="-10" dirty="0">
                <a:latin typeface="LM Sans 10"/>
                <a:cs typeface="LM Sans 10"/>
              </a:rPr>
              <a:t>menor </a:t>
            </a:r>
            <a:r>
              <a:rPr sz="1000" spc="-5" dirty="0">
                <a:latin typeface="LM Sans 10"/>
                <a:cs typeface="LM Sans 10"/>
              </a:rPr>
              <a:t>custo, e com </a:t>
            </a:r>
            <a:r>
              <a:rPr sz="1000" spc="-10" dirty="0">
                <a:latin typeface="LM Sans 10"/>
                <a:cs typeface="LM Sans 10"/>
              </a:rPr>
              <a:t>menor </a:t>
            </a:r>
            <a:r>
              <a:rPr sz="1000" spc="-5" dirty="0">
                <a:latin typeface="LM Sans 10"/>
                <a:cs typeface="LM Sans 10"/>
              </a:rPr>
              <a:t>consumo de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energia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LM Sans 10"/>
              <a:cs typeface="LM Sans 10"/>
            </a:endParaRPr>
          </a:p>
          <a:p>
            <a:pPr marL="314960" marR="43180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mais leves – menos uso de </a:t>
            </a:r>
            <a:r>
              <a:rPr sz="1000" spc="-60" dirty="0">
                <a:latin typeface="LM Sans 10"/>
                <a:cs typeface="LM Sans 10"/>
              </a:rPr>
              <a:t>mem</a:t>
            </a:r>
            <a:r>
              <a:rPr lang="pt-BR" sz="1000" spc="-60" dirty="0">
                <a:latin typeface="LM Sans 10"/>
                <a:cs typeface="LM Sans 10"/>
              </a:rPr>
              <a:t>ó</a:t>
            </a:r>
            <a:r>
              <a:rPr sz="1000" spc="-60" dirty="0">
                <a:latin typeface="LM Sans 10"/>
                <a:cs typeface="LM Sans 10"/>
              </a:rPr>
              <a:t>ria, </a:t>
            </a:r>
            <a:r>
              <a:rPr sz="1000" spc="-5" dirty="0">
                <a:latin typeface="LM Sans 10"/>
                <a:cs typeface="LM Sans 10"/>
              </a:rPr>
              <a:t>menos custo e menos consumo de  energia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196A66E-06B5-4078-BF97-274CBB10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39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Fluxograma</a:t>
            </a:r>
            <a:r>
              <a:rPr spc="-65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7939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232" y="395946"/>
            <a:ext cx="4105910" cy="26894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31877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Um diagrama </a:t>
            </a:r>
            <a:r>
              <a:rPr sz="1100" spc="-5" dirty="0">
                <a:latin typeface="LM Sans 10"/>
                <a:cs typeface="LM Sans 10"/>
              </a:rPr>
              <a:t>de atividades modela o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fluxo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de trabalho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(</a:t>
            </a:r>
            <a:r>
              <a:rPr sz="1100" spc="-75" dirty="0" err="1">
                <a:latin typeface="LM Sans 10"/>
                <a:cs typeface="LM Sans 10"/>
              </a:rPr>
              <a:t>tamb</a:t>
            </a:r>
            <a:r>
              <a:rPr lang="pt-BR" sz="1100" spc="-75" dirty="0">
                <a:latin typeface="LM Sans 10"/>
                <a:cs typeface="LM Sans 10"/>
              </a:rPr>
              <a:t>é</a:t>
            </a:r>
            <a:r>
              <a:rPr sz="1100" spc="-75" dirty="0">
                <a:latin typeface="LM Sans 10"/>
                <a:cs typeface="LM Sans 10"/>
              </a:rPr>
              <a:t>m  </a:t>
            </a:r>
            <a:r>
              <a:rPr sz="1100" spc="-10" dirty="0">
                <a:latin typeface="LM Sans 10"/>
                <a:cs typeface="LM Sans 10"/>
              </a:rPr>
              <a:t>chamado </a:t>
            </a:r>
            <a:r>
              <a:rPr sz="1100" spc="-5" dirty="0">
                <a:latin typeface="LM Sans 10"/>
                <a:cs typeface="LM Sans 10"/>
              </a:rPr>
              <a:t>atividade) de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15" dirty="0">
                <a:latin typeface="LM Sans 10"/>
                <a:cs typeface="LM Sans 10"/>
              </a:rPr>
              <a:t>parte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sistema de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software</a:t>
            </a:r>
            <a:endParaRPr sz="1100" dirty="0">
              <a:latin typeface="LM Sans 10"/>
              <a:cs typeface="LM Sans 10"/>
            </a:endParaRPr>
          </a:p>
          <a:p>
            <a:pPr marL="25400" marR="38925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incluir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15" dirty="0">
                <a:latin typeface="LM Sans 10"/>
                <a:cs typeface="LM Sans 10"/>
              </a:rPr>
              <a:t>parte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algoritmo, como a </a:t>
            </a:r>
            <a:r>
              <a:rPr sz="1100" spc="-5" dirty="0">
                <a:latin typeface="LM Sans 10"/>
                <a:cs typeface="LM Sans 10"/>
              </a:rPr>
              <a:t>estrutura de  </a:t>
            </a:r>
            <a:r>
              <a:rPr sz="1100" spc="-60" dirty="0" err="1">
                <a:latin typeface="LM Sans 10"/>
                <a:cs typeface="LM Sans 10"/>
              </a:rPr>
              <a:t>sequ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decis</a:t>
            </a:r>
            <a:r>
              <a:rPr lang="pt-BR" sz="1100" spc="-75" dirty="0">
                <a:latin typeface="LM Sans 10"/>
                <a:cs typeface="LM Sans 10"/>
              </a:rPr>
              <a:t>ã</a:t>
            </a:r>
            <a:r>
              <a:rPr sz="1100" spc="-7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sz="1100" spc="-65" dirty="0">
                <a:latin typeface="LM Sans 10"/>
                <a:cs typeface="LM Sans 10"/>
              </a:rPr>
              <a:t>S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 err="1">
                <a:latin typeface="LM Sans 10"/>
                <a:cs typeface="LM Sans 10"/>
              </a:rPr>
              <a:t>mbolos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existentes</a:t>
            </a:r>
            <a:endParaRPr sz="1100" dirty="0">
              <a:latin typeface="LM Sans 10"/>
              <a:cs typeface="LM Sans 10"/>
            </a:endParaRPr>
          </a:p>
          <a:p>
            <a:pPr marL="1651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Estado de </a:t>
            </a:r>
            <a:r>
              <a:rPr sz="1000" u="sng" spc="-16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</a:t>
            </a:r>
            <a:r>
              <a:rPr lang="pt-BR" sz="1000" u="sng" spc="-16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çã</a:t>
            </a:r>
            <a:r>
              <a:rPr sz="1000" u="sng" spc="-16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</a:t>
            </a:r>
            <a:r>
              <a:rPr sz="1000" spc="-160" dirty="0">
                <a:latin typeface="LM Sans 10"/>
                <a:cs typeface="LM Sans 10"/>
              </a:rPr>
              <a:t> </a:t>
            </a:r>
            <a:r>
              <a:rPr sz="1000" spc="-45" dirty="0">
                <a:latin typeface="LM Sans 10"/>
                <a:cs typeface="LM Sans 10"/>
              </a:rPr>
              <a:t>(ret</a:t>
            </a:r>
            <a:r>
              <a:rPr lang="pt-BR" sz="1000" spc="-45" dirty="0">
                <a:latin typeface="LM Sans 10"/>
                <a:cs typeface="LM Sans 10"/>
              </a:rPr>
              <a:t>â</a:t>
            </a:r>
            <a:r>
              <a:rPr sz="1000" spc="-45" dirty="0" err="1">
                <a:latin typeface="LM Sans 10"/>
                <a:cs typeface="LM Sans 10"/>
              </a:rPr>
              <a:t>ngulos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com lados esquerdo e direito</a:t>
            </a:r>
            <a:r>
              <a:rPr sz="1000" spc="13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arredondados)</a:t>
            </a:r>
            <a:endParaRPr sz="1000" dirty="0">
              <a:latin typeface="LM Sans 10"/>
              <a:cs typeface="LM Sans 10"/>
            </a:endParaRPr>
          </a:p>
          <a:p>
            <a:pPr marL="302260">
              <a:lnSpc>
                <a:spcPts val="1195"/>
              </a:lnSpc>
            </a:pPr>
            <a:r>
              <a:rPr sz="1000" spc="-5" dirty="0">
                <a:latin typeface="LM Sans 10"/>
                <a:cs typeface="LM Sans 10"/>
              </a:rPr>
              <a:t>– </a:t>
            </a:r>
            <a:r>
              <a:rPr sz="1000" spc="-10" dirty="0">
                <a:latin typeface="LM Sans 10"/>
                <a:cs typeface="LM Sans 10"/>
              </a:rPr>
              <a:t>representa </a:t>
            </a:r>
            <a:r>
              <a:rPr sz="1000" spc="-5" dirty="0" err="1">
                <a:latin typeface="LM Sans 10"/>
                <a:cs typeface="LM Sans 10"/>
              </a:rPr>
              <a:t>uma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60" dirty="0">
                <a:latin typeface="LM Sans 10"/>
                <a:cs typeface="LM Sans 10"/>
              </a:rPr>
              <a:t>a</a:t>
            </a:r>
            <a:r>
              <a:rPr lang="pt-BR" sz="1000" spc="-160" dirty="0" err="1">
                <a:latin typeface="LM Sans 10"/>
                <a:cs typeface="LM Sans 10"/>
              </a:rPr>
              <a:t>çã</a:t>
            </a:r>
            <a:r>
              <a:rPr sz="1000" spc="-160" dirty="0">
                <a:latin typeface="LM Sans 10"/>
                <a:cs typeface="LM Sans 10"/>
              </a:rPr>
              <a:t>o</a:t>
            </a:r>
            <a:r>
              <a:rPr lang="pt-BR" sz="1000" spc="-160" dirty="0">
                <a:latin typeface="LM Sans 10"/>
                <a:cs typeface="LM Sans 10"/>
              </a:rPr>
              <a:t>   </a:t>
            </a:r>
            <a:r>
              <a:rPr sz="1000" spc="-1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realizar</a:t>
            </a:r>
            <a:endParaRPr sz="1000" dirty="0">
              <a:latin typeface="LM Sans 10"/>
              <a:cs typeface="LM Sans 10"/>
            </a:endParaRPr>
          </a:p>
          <a:p>
            <a:pPr marL="165100" algn="just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Losangos</a:t>
            </a:r>
            <a:r>
              <a:rPr sz="1000" spc="-5" dirty="0">
                <a:latin typeface="LM Sans 10"/>
                <a:cs typeface="LM Sans 10"/>
              </a:rPr>
              <a:t> – </a:t>
            </a:r>
            <a:r>
              <a:rPr sz="1000" spc="-10" dirty="0">
                <a:latin typeface="LM Sans 10"/>
                <a:cs typeface="LM Sans 10"/>
              </a:rPr>
              <a:t>representa </a:t>
            </a:r>
            <a:r>
              <a:rPr sz="1000" spc="-5" dirty="0" err="1">
                <a:latin typeface="LM Sans 10"/>
                <a:cs typeface="LM Sans 10"/>
              </a:rPr>
              <a:t>uma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65" dirty="0" err="1">
                <a:latin typeface="LM Sans 10"/>
                <a:cs typeface="LM Sans 10"/>
              </a:rPr>
              <a:t>decis</a:t>
            </a:r>
            <a:r>
              <a:rPr lang="pt-BR" sz="1000" spc="-65" dirty="0">
                <a:latin typeface="LM Sans 10"/>
                <a:cs typeface="LM Sans 10"/>
              </a:rPr>
              <a:t>ã</a:t>
            </a:r>
            <a:r>
              <a:rPr sz="1000" spc="-65" dirty="0">
                <a:latin typeface="LM Sans 10"/>
                <a:cs typeface="LM Sans 10"/>
              </a:rPr>
              <a:t>o </a:t>
            </a:r>
            <a:r>
              <a:rPr sz="1000" spc="-10" dirty="0">
                <a:latin typeface="LM Sans 10"/>
                <a:cs typeface="LM Sans 10"/>
              </a:rPr>
              <a:t>sobre </a:t>
            </a:r>
            <a:r>
              <a:rPr sz="1000" spc="-5" dirty="0">
                <a:latin typeface="LM Sans 10"/>
                <a:cs typeface="LM Sans 10"/>
              </a:rPr>
              <a:t>a continuidade do</a:t>
            </a:r>
            <a:r>
              <a:rPr sz="1000" spc="1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fluxo</a:t>
            </a:r>
            <a:endParaRPr sz="1000" dirty="0">
              <a:latin typeface="LM Sans 10"/>
              <a:cs typeface="LM Sans 10"/>
            </a:endParaRPr>
          </a:p>
          <a:p>
            <a:pPr marL="302260" marR="193040" indent="-137160" algn="just">
              <a:lnSpc>
                <a:spcPts val="1200"/>
              </a:lnSpc>
              <a:spcBef>
                <a:spcPts val="3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u="sng" spc="-6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</a:t>
            </a:r>
            <a:r>
              <a:rPr lang="pt-BR" sz="1000" u="sng" spc="-6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í</a:t>
            </a:r>
            <a:r>
              <a:rPr sz="1000" u="sng" spc="-6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rculos</a:t>
            </a:r>
            <a:r>
              <a:rPr sz="1000" u="sng" spc="-6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pequenos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spc="-5" dirty="0" err="1">
                <a:latin typeface="LM Sans 10"/>
                <a:cs typeface="LM Sans 10"/>
              </a:rPr>
              <a:t>ou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ret</a:t>
            </a:r>
            <a:r>
              <a:rPr lang="pt-BR" sz="1000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â</a:t>
            </a:r>
            <a:r>
              <a:rPr sz="1000" u="sng" spc="-5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ngulo</a:t>
            </a:r>
            <a:r>
              <a:rPr sz="1000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com cantos arredondados</a:t>
            </a:r>
            <a:r>
              <a:rPr sz="1000" spc="-5" dirty="0">
                <a:latin typeface="LM Sans 10"/>
                <a:cs typeface="LM Sans 10"/>
              </a:rPr>
              <a:t>) – </a:t>
            </a:r>
            <a:r>
              <a:rPr sz="1000" spc="-75" dirty="0">
                <a:latin typeface="LM Sans 10"/>
                <a:cs typeface="LM Sans 10"/>
              </a:rPr>
              <a:t>s</a:t>
            </a:r>
            <a:r>
              <a:rPr lang="pt-BR" sz="1000" spc="-75" dirty="0">
                <a:latin typeface="LM Sans 10"/>
                <a:cs typeface="LM Sans 10"/>
              </a:rPr>
              <a:t>ó</a:t>
            </a:r>
            <a:r>
              <a:rPr sz="1000" spc="-75" dirty="0">
                <a:latin typeface="LM Sans 10"/>
                <a:cs typeface="LM Sans 10"/>
              </a:rPr>
              <a:t>lido  </a:t>
            </a:r>
            <a:r>
              <a:rPr sz="1000" spc="-5" dirty="0">
                <a:latin typeface="LM Sans 10"/>
                <a:cs typeface="LM Sans 10"/>
              </a:rPr>
              <a:t>com o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estado inicial</a:t>
            </a:r>
            <a:r>
              <a:rPr sz="1000" spc="-5" dirty="0">
                <a:latin typeface="LM Sans 10"/>
                <a:cs typeface="LM Sans 10"/>
              </a:rPr>
              <a:t>; </a:t>
            </a:r>
            <a:r>
              <a:rPr sz="1000" spc="-75" dirty="0">
                <a:latin typeface="LM Sans 10"/>
                <a:cs typeface="LM Sans 10"/>
              </a:rPr>
              <a:t>s</a:t>
            </a:r>
            <a:r>
              <a:rPr lang="pt-BR" sz="1000" spc="-75" dirty="0">
                <a:latin typeface="LM Sans 10"/>
                <a:cs typeface="LM Sans 10"/>
              </a:rPr>
              <a:t>ó</a:t>
            </a:r>
            <a:r>
              <a:rPr sz="1000" spc="-75" dirty="0">
                <a:latin typeface="LM Sans 10"/>
                <a:cs typeface="LM Sans 10"/>
              </a:rPr>
              <a:t>lido </a:t>
            </a:r>
            <a:r>
              <a:rPr sz="1000" spc="-5" dirty="0">
                <a:latin typeface="LM Sans 10"/>
                <a:cs typeface="LM Sans 10"/>
              </a:rPr>
              <a:t>envolvido por </a:t>
            </a:r>
            <a:r>
              <a:rPr sz="1000" spc="-5" dirty="0" err="1">
                <a:latin typeface="LM Sans 10"/>
                <a:cs typeface="LM Sans 10"/>
              </a:rPr>
              <a:t>uma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40" dirty="0" err="1">
                <a:latin typeface="LM Sans 10"/>
                <a:cs typeface="LM Sans 10"/>
              </a:rPr>
              <a:t>cincunfer</a:t>
            </a:r>
            <a:r>
              <a:rPr lang="pt-BR" sz="1000" spc="-40" dirty="0">
                <a:latin typeface="LM Sans 10"/>
                <a:cs typeface="LM Sans 10"/>
              </a:rPr>
              <a:t>ê</a:t>
            </a:r>
            <a:r>
              <a:rPr sz="1000" spc="-40" dirty="0" err="1">
                <a:latin typeface="LM Sans 10"/>
                <a:cs typeface="LM Sans 10"/>
              </a:rPr>
              <a:t>ncia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com o 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estado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final</a:t>
            </a:r>
            <a:endParaRPr sz="1000" dirty="0">
              <a:latin typeface="LM Sans 10"/>
              <a:cs typeface="LM Sans 10"/>
            </a:endParaRPr>
          </a:p>
          <a:p>
            <a:pPr marL="25400" marR="239395">
              <a:lnSpc>
                <a:spcPct val="102600"/>
              </a:lnSpc>
              <a:spcBef>
                <a:spcPts val="270"/>
              </a:spcBef>
            </a:pPr>
            <a:r>
              <a:rPr sz="1100" spc="-5" dirty="0" err="1">
                <a:latin typeface="LM Sans 10"/>
                <a:cs typeface="LM Sans 10"/>
              </a:rPr>
              <a:t>Esses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s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 err="1">
                <a:latin typeface="LM Sans 10"/>
                <a:cs typeface="LM Sans 10"/>
              </a:rPr>
              <a:t>mbolos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5" dirty="0" err="1">
                <a:latin typeface="LM Sans 10"/>
                <a:cs typeface="LM Sans 10"/>
              </a:rPr>
              <a:t>conectados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setas de </a:t>
            </a:r>
            <a:r>
              <a:rPr sz="1100" spc="-95" dirty="0" err="1">
                <a:latin typeface="LM Sans 10"/>
                <a:cs typeface="LM Sans 10"/>
              </a:rPr>
              <a:t>transi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o, </a:t>
            </a:r>
            <a:r>
              <a:rPr sz="1100" spc="-10" dirty="0">
                <a:latin typeface="LM Sans 10"/>
                <a:cs typeface="LM Sans 10"/>
              </a:rPr>
              <a:t>que  representam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fluxo da </a:t>
            </a:r>
            <a:r>
              <a:rPr sz="1100" spc="-5" dirty="0">
                <a:latin typeface="LM Sans 10"/>
                <a:cs typeface="LM Sans 10"/>
              </a:rPr>
              <a:t>atividade, </a:t>
            </a:r>
            <a:r>
              <a:rPr sz="1100" spc="-5" dirty="0" err="1">
                <a:latin typeface="LM Sans 10"/>
                <a:cs typeface="LM Sans 10"/>
              </a:rPr>
              <a:t>isto</a:t>
            </a:r>
            <a:r>
              <a:rPr lang="pt-BR" sz="1100" spc="-5" dirty="0">
                <a:latin typeface="LM Sans 10"/>
                <a:cs typeface="LM Sans 10"/>
              </a:rPr>
              <a:t> é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5" dirty="0">
                <a:latin typeface="LM Sans 10"/>
                <a:cs typeface="LM Sans 10"/>
              </a:rPr>
              <a:t>ordem </a:t>
            </a:r>
            <a:r>
              <a:rPr sz="1100" spc="-10" dirty="0">
                <a:latin typeface="LM Sans 10"/>
                <a:cs typeface="LM Sans 10"/>
              </a:rPr>
              <a:t>em que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155" dirty="0">
                <a:latin typeface="LM Sans 10"/>
                <a:cs typeface="LM Sans 10"/>
              </a:rPr>
              <a:t>a</a:t>
            </a:r>
            <a:r>
              <a:rPr lang="pt-BR" sz="1100" spc="-155" dirty="0" err="1">
                <a:latin typeface="LM Sans 10"/>
                <a:cs typeface="LM Sans 10"/>
              </a:rPr>
              <a:t>çõ</a:t>
            </a:r>
            <a:r>
              <a:rPr sz="1100" spc="-155" dirty="0">
                <a:latin typeface="LM Sans 10"/>
                <a:cs typeface="LM Sans 10"/>
              </a:rPr>
              <a:t>es  </a:t>
            </a:r>
            <a:r>
              <a:rPr sz="1100" spc="-10" dirty="0">
                <a:latin typeface="LM Sans 10"/>
                <a:cs typeface="LM Sans 10"/>
              </a:rPr>
              <a:t>devem </a:t>
            </a:r>
            <a:r>
              <a:rPr sz="1100" spc="-5" dirty="0">
                <a:latin typeface="LM Sans 10"/>
                <a:cs typeface="LM Sans 10"/>
              </a:rPr>
              <a:t>ocorrer</a:t>
            </a:r>
            <a:endParaRPr sz="1100" dirty="0">
              <a:latin typeface="LM Sans 10"/>
              <a:cs typeface="LM Sans 10"/>
            </a:endParaRPr>
          </a:p>
          <a:p>
            <a:pPr marL="254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Ajudam a </a:t>
            </a:r>
            <a:r>
              <a:rPr sz="1100" spc="-5" dirty="0">
                <a:latin typeface="LM Sans 10"/>
                <a:cs typeface="LM Sans 10"/>
              </a:rPr>
              <a:t>desenvolver e </a:t>
            </a:r>
            <a:r>
              <a:rPr sz="1100" spc="-10" dirty="0">
                <a:latin typeface="LM Sans 10"/>
                <a:cs typeface="LM Sans 10"/>
              </a:rPr>
              <a:t>representar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algoritmos</a:t>
            </a:r>
            <a:endParaRPr sz="1100" dirty="0">
              <a:latin typeface="LM Sans 10"/>
              <a:cs typeface="LM Sans 10"/>
            </a:endParaRPr>
          </a:p>
          <a:p>
            <a:pPr marL="254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Mostram claramente como </a:t>
            </a:r>
            <a:r>
              <a:rPr sz="1100" spc="-5" dirty="0">
                <a:latin typeface="LM Sans 10"/>
                <a:cs typeface="LM Sans 10"/>
              </a:rPr>
              <a:t>as estruturas de controle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funcionam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615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2233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36969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92387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C8CD492-2A09-4340-8DD5-A32F1295E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089" y="50995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72527"/>
            <a:ext cx="2468245" cy="5461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Fluxograma</a:t>
            </a:r>
            <a:r>
              <a:rPr sz="1400" spc="5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3333B2"/>
                </a:solidFill>
                <a:latin typeface="LM Sans 12"/>
                <a:cs typeface="LM Sans 12"/>
              </a:rPr>
              <a:t>(II)</a:t>
            </a:r>
            <a:endParaRPr sz="1400" dirty="0">
              <a:latin typeface="LM Sans 12"/>
              <a:cs typeface="LM Sans 12"/>
            </a:endParaRPr>
          </a:p>
          <a:p>
            <a:pPr marL="320040">
              <a:lnSpc>
                <a:spcPct val="100000"/>
              </a:lnSpc>
              <a:spcBef>
                <a:spcPts val="1060"/>
              </a:spcBef>
            </a:pPr>
            <a:r>
              <a:rPr sz="1100" spc="-5" dirty="0" err="1">
                <a:latin typeface="LM Sans 10"/>
                <a:cs typeface="LM Sans 10"/>
              </a:rPr>
              <a:t>Exemplo</a:t>
            </a:r>
            <a:r>
              <a:rPr sz="1100" spc="-5" dirty="0">
                <a:latin typeface="LM Sans 10"/>
                <a:cs typeface="LM Sans 10"/>
              </a:rPr>
              <a:t> – </a:t>
            </a:r>
            <a:r>
              <a:rPr sz="1100" spc="-95" dirty="0" err="1">
                <a:latin typeface="LM Sans 10"/>
                <a:cs typeface="LM Sans 10"/>
              </a:rPr>
              <a:t>compara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entre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1278" y="845100"/>
            <a:ext cx="2165445" cy="2234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FA122F4-7760-4EE5-A3F4-D541740AE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915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 err="1"/>
              <a:t>Pseudoc</a:t>
            </a:r>
            <a:r>
              <a:rPr lang="pt-BR" spc="-40" dirty="0"/>
              <a:t>ó</a:t>
            </a:r>
            <a:r>
              <a:rPr spc="-40" dirty="0" err="1"/>
              <a:t>digo</a:t>
            </a:r>
            <a:r>
              <a:rPr spc="-25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490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91450"/>
            <a:ext cx="4004310" cy="242393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8415">
              <a:lnSpc>
                <a:spcPct val="102600"/>
              </a:lnSpc>
              <a:spcBef>
                <a:spcPts val="55"/>
              </a:spcBef>
            </a:pPr>
            <a:r>
              <a:rPr sz="1100" u="sng" spc="-4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Pseudoc</a:t>
            </a:r>
            <a:r>
              <a:rPr lang="pt-BR" sz="1100" u="sng" spc="-4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ó</a:t>
            </a:r>
            <a:r>
              <a:rPr sz="1100" u="sng" spc="-4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digo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lang="pt-BR" sz="1100" spc="-45" dirty="0">
                <a:latin typeface="LM Sans 10"/>
                <a:cs typeface="LM Sans 10"/>
              </a:rPr>
              <a:t>é uma </a:t>
            </a:r>
            <a:r>
              <a:rPr sz="1100" spc="-5" dirty="0" err="1">
                <a:latin typeface="LM Sans 10"/>
                <a:cs typeface="LM Sans 10"/>
              </a:rPr>
              <a:t>linguagem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informal que </a:t>
            </a:r>
            <a:r>
              <a:rPr sz="1100" spc="-10" dirty="0" err="1">
                <a:latin typeface="LM Sans 10"/>
                <a:cs typeface="LM Sans 10"/>
              </a:rPr>
              <a:t>ajuda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0" dirty="0" err="1">
                <a:latin typeface="LM Sans 10"/>
                <a:cs typeface="LM Sans 10"/>
              </a:rPr>
              <a:t>voc</a:t>
            </a:r>
            <a:r>
              <a:rPr lang="pt-BR" sz="1100" spc="-110" dirty="0">
                <a:latin typeface="LM Sans 10"/>
                <a:cs typeface="LM Sans 10"/>
              </a:rPr>
              <a:t>ê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lang="pt-BR" sz="1100" spc="-1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desenvolver </a:t>
            </a:r>
            <a:r>
              <a:rPr sz="1100" spc="-10" dirty="0">
                <a:latin typeface="LM Sans 10"/>
                <a:cs typeface="LM Sans 10"/>
              </a:rPr>
              <a:t>algoritmos </a:t>
            </a:r>
            <a:r>
              <a:rPr sz="1100" spc="-5" dirty="0">
                <a:latin typeface="LM Sans 10"/>
                <a:cs typeface="LM Sans 10"/>
              </a:rPr>
              <a:t>sem se </a:t>
            </a:r>
            <a:r>
              <a:rPr sz="1100" spc="-10" dirty="0">
                <a:latin typeface="LM Sans 10"/>
                <a:cs typeface="LM Sans 10"/>
              </a:rPr>
              <a:t>preocupar com </a:t>
            </a:r>
            <a:r>
              <a:rPr sz="1100" spc="-5" dirty="0">
                <a:latin typeface="LM Sans 10"/>
                <a:cs typeface="LM Sans 10"/>
              </a:rPr>
              <a:t>os detalhes estritos </a:t>
            </a:r>
            <a:r>
              <a:rPr sz="1100" spc="-10" dirty="0">
                <a:latin typeface="LM Sans 10"/>
                <a:cs typeface="LM Sans 10"/>
              </a:rPr>
              <a:t>da  </a:t>
            </a:r>
            <a:r>
              <a:rPr sz="1100" spc="-5" dirty="0">
                <a:latin typeface="LM Sans 10"/>
                <a:cs typeface="LM Sans 10"/>
              </a:rPr>
              <a:t>sintaxe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 err="1">
                <a:latin typeface="LM Sans 10"/>
                <a:cs typeface="LM Sans 10"/>
              </a:rPr>
              <a:t>linguage</a:t>
            </a:r>
            <a:r>
              <a:rPr lang="pt-BR" sz="1100" spc="-5" dirty="0">
                <a:latin typeface="LM Sans 10"/>
                <a:cs typeface="LM Sans 10"/>
              </a:rPr>
              <a:t>m.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601345">
              <a:lnSpc>
                <a:spcPct val="102600"/>
              </a:lnSpc>
            </a:pPr>
            <a:r>
              <a:rPr sz="1100" spc="-15" dirty="0">
                <a:latin typeface="LM Sans 10"/>
                <a:cs typeface="LM Sans 10"/>
              </a:rPr>
              <a:t>Particularmente </a:t>
            </a:r>
            <a:r>
              <a:rPr sz="1100" spc="-114" dirty="0" err="1">
                <a:latin typeface="LM Sans 10"/>
                <a:cs typeface="LM Sans 10"/>
              </a:rPr>
              <a:t>u´til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lang="pt-BR" sz="1100" spc="-114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desenvolver </a:t>
            </a:r>
            <a:r>
              <a:rPr sz="1100" spc="-10" dirty="0">
                <a:latin typeface="LM Sans 10"/>
                <a:cs typeface="LM Sans 10"/>
              </a:rPr>
              <a:t>algoritmos que </a:t>
            </a:r>
            <a:r>
              <a:rPr sz="1100" spc="-100" dirty="0">
                <a:latin typeface="LM Sans 10"/>
                <a:cs typeface="LM Sans 10"/>
              </a:rPr>
              <a:t>ser</a:t>
            </a:r>
            <a:r>
              <a:rPr lang="pt-BR" sz="1100" spc="-100" dirty="0">
                <a:latin typeface="LM Sans 10"/>
                <a:cs typeface="LM Sans 10"/>
              </a:rPr>
              <a:t>ã</a:t>
            </a:r>
            <a:r>
              <a:rPr sz="1100" spc="-100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convertidos </a:t>
            </a:r>
            <a:r>
              <a:rPr sz="1100" spc="-10" dirty="0">
                <a:latin typeface="LM Sans 10"/>
                <a:cs typeface="LM Sans 10"/>
              </a:rPr>
              <a:t>em partes </a:t>
            </a:r>
            <a:r>
              <a:rPr sz="1100" spc="-5" dirty="0">
                <a:latin typeface="LM Sans 10"/>
                <a:cs typeface="LM Sans 10"/>
              </a:rPr>
              <a:t>estruturadas de </a:t>
            </a:r>
            <a:r>
              <a:rPr sz="1100" spc="-10" dirty="0">
                <a:latin typeface="LM Sans 10"/>
                <a:cs typeface="LM Sans 10"/>
              </a:rPr>
              <a:t>programas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Java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Similar </a:t>
            </a:r>
            <a:r>
              <a:rPr sz="1100" spc="-5" dirty="0" err="1">
                <a:latin typeface="LM Sans 10"/>
                <a:cs typeface="LM Sans 10"/>
              </a:rPr>
              <a:t>ao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portugu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>
                <a:latin typeface="LM Sans 10"/>
                <a:cs typeface="LM Sans 10"/>
              </a:rPr>
              <a:t>s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cotidiano </a:t>
            </a:r>
            <a:r>
              <a:rPr sz="1100" spc="-145" dirty="0">
                <a:latin typeface="LM Sans 10"/>
                <a:cs typeface="LM Sans 10"/>
              </a:rPr>
              <a:t>(`as </a:t>
            </a:r>
            <a:r>
              <a:rPr sz="1100" spc="-5" dirty="0">
                <a:latin typeface="LM Sans 10"/>
                <a:cs typeface="LM Sans 10"/>
              </a:rPr>
              <a:t>vezes </a:t>
            </a:r>
            <a:r>
              <a:rPr sz="1100" spc="-10" dirty="0">
                <a:latin typeface="LM Sans 10"/>
                <a:cs typeface="LM Sans 10"/>
              </a:rPr>
              <a:t>chamado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“portugol”)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74930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Ajuda a </a:t>
            </a:r>
            <a:r>
              <a:rPr sz="1100" spc="-5" dirty="0">
                <a:latin typeface="LM Sans 10"/>
                <a:cs typeface="LM Sans 10"/>
              </a:rPr>
              <a:t>“estudar” </a:t>
            </a:r>
            <a:r>
              <a:rPr sz="1100" spc="-10" dirty="0">
                <a:latin typeface="LM Sans 10"/>
                <a:cs typeface="LM Sans 10"/>
              </a:rPr>
              <a:t>um programa </a:t>
            </a:r>
            <a:r>
              <a:rPr sz="1100" spc="-5" dirty="0">
                <a:latin typeface="LM Sans 10"/>
                <a:cs typeface="LM Sans 10"/>
              </a:rPr>
              <a:t>antes de </a:t>
            </a:r>
            <a:r>
              <a:rPr sz="1100" spc="-15" dirty="0" err="1">
                <a:latin typeface="LM Sans 10"/>
                <a:cs typeface="LM Sans 10"/>
              </a:rPr>
              <a:t>tentar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escrev</a:t>
            </a:r>
            <a:r>
              <a:rPr lang="pt-BR" sz="1100" spc="-55" dirty="0">
                <a:latin typeface="LM Sans 10"/>
                <a:cs typeface="LM Sans 10"/>
              </a:rPr>
              <a:t>ê</a:t>
            </a:r>
            <a:r>
              <a:rPr sz="1100" spc="-55" dirty="0">
                <a:latin typeface="LM Sans 10"/>
                <a:cs typeface="LM Sans 10"/>
              </a:rPr>
              <a:t>-lo </a:t>
            </a:r>
            <a:r>
              <a:rPr sz="1100" spc="-10" dirty="0">
                <a:latin typeface="LM Sans 10"/>
                <a:cs typeface="LM Sans 10"/>
              </a:rPr>
              <a:t>em uma  </a:t>
            </a:r>
            <a:r>
              <a:rPr sz="1100" spc="-5" dirty="0">
                <a:latin typeface="LM Sans 10"/>
                <a:cs typeface="LM Sans 10"/>
              </a:rPr>
              <a:t>linguagem de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30607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45" dirty="0" err="1">
                <a:latin typeface="LM Sans 10"/>
                <a:cs typeface="LM Sans 10"/>
              </a:rPr>
              <a:t>pseudoc</a:t>
            </a:r>
            <a:r>
              <a:rPr lang="pt-BR" sz="1100" spc="-45" dirty="0">
                <a:latin typeface="LM Sans 10"/>
                <a:cs typeface="LM Sans 10"/>
              </a:rPr>
              <a:t>ó</a:t>
            </a:r>
            <a:r>
              <a:rPr sz="1100" spc="-45" dirty="0" err="1">
                <a:latin typeface="LM Sans 10"/>
                <a:cs typeface="LM Sans 10"/>
              </a:rPr>
              <a:t>digo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cuidadosamente </a:t>
            </a:r>
            <a:r>
              <a:rPr sz="1100" spc="-15" dirty="0">
                <a:latin typeface="LM Sans 10"/>
                <a:cs typeface="LM Sans 10"/>
              </a:rPr>
              <a:t>preparado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facilmente  convertido </a:t>
            </a:r>
            <a:r>
              <a:rPr sz="1100" spc="-10" dirty="0">
                <a:latin typeface="LM Sans 10"/>
                <a:cs typeface="LM Sans 10"/>
              </a:rPr>
              <a:t>em um programa </a:t>
            </a:r>
            <a:r>
              <a:rPr sz="1100" spc="-5" dirty="0">
                <a:latin typeface="LM Sans 10"/>
                <a:cs typeface="LM Sans 10"/>
              </a:rPr>
              <a:t>Java correspondente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3011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7303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113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6447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C2A383B-4D60-465C-871A-24FE64E4B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449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 err="1"/>
              <a:t>Pseudoc</a:t>
            </a:r>
            <a:r>
              <a:rPr lang="pt-BR" spc="-40" dirty="0"/>
              <a:t>ó</a:t>
            </a:r>
            <a:r>
              <a:rPr spc="-40" dirty="0" err="1"/>
              <a:t>digo</a:t>
            </a:r>
            <a:r>
              <a:rPr spc="-15" dirty="0"/>
              <a:t> </a:t>
            </a:r>
            <a:r>
              <a:rPr spc="15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138544" y="766699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44" y="948055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b="1" spc="-10" dirty="0">
                <a:latin typeface="LM Sans 10"/>
                <a:cs typeface="LM Sans 10"/>
              </a:rPr>
              <a:t>Algoritmo </a:t>
            </a:r>
            <a:r>
              <a:rPr b="1" spc="-5" dirty="0">
                <a:latin typeface="LM Sans 10"/>
                <a:cs typeface="LM Sans 10"/>
              </a:rPr>
              <a:t>1 </a:t>
            </a:r>
            <a:r>
              <a:rPr spc="-100" dirty="0" err="1"/>
              <a:t>Compara</a:t>
            </a:r>
            <a:r>
              <a:rPr lang="pt-BR" spc="-100" dirty="0" err="1"/>
              <a:t>çã</a:t>
            </a:r>
            <a:r>
              <a:rPr spc="-100" dirty="0"/>
              <a:t>o </a:t>
            </a:r>
            <a:r>
              <a:rPr spc="-5" dirty="0"/>
              <a:t>entre </a:t>
            </a:r>
            <a:r>
              <a:rPr i="1" spc="-5" dirty="0">
                <a:latin typeface="LM Sans 10"/>
                <a:cs typeface="LM Sans 10"/>
              </a:rPr>
              <a:t>x </a:t>
            </a:r>
            <a:r>
              <a:rPr spc="-5" dirty="0"/>
              <a:t>e</a:t>
            </a:r>
            <a:r>
              <a:rPr spc="125" dirty="0"/>
              <a:t> </a:t>
            </a:r>
            <a:r>
              <a:rPr i="1" spc="-5" dirty="0">
                <a:latin typeface="LM Sans 10"/>
                <a:cs typeface="LM Sans 10"/>
              </a:rPr>
              <a:t>y</a:t>
            </a:r>
          </a:p>
          <a:p>
            <a:pPr marL="87630">
              <a:lnSpc>
                <a:spcPct val="100000"/>
              </a:lnSpc>
              <a:spcBef>
                <a:spcPts val="85"/>
              </a:spcBef>
            </a:pPr>
            <a:r>
              <a:rPr sz="900" spc="-5" dirty="0">
                <a:latin typeface="LM Sans 9"/>
                <a:cs typeface="LM Sans 9"/>
              </a:rPr>
              <a:t>1: </a:t>
            </a:r>
            <a:r>
              <a:rPr b="1" spc="-5" dirty="0">
                <a:latin typeface="LM Sans 10"/>
                <a:cs typeface="LM Sans 10"/>
              </a:rPr>
              <a:t>leia </a:t>
            </a:r>
            <a:r>
              <a:rPr i="1" spc="-5" dirty="0">
                <a:latin typeface="LM Sans 10"/>
                <a:cs typeface="LM Sans 10"/>
              </a:rPr>
              <a:t>x </a:t>
            </a:r>
            <a:r>
              <a:rPr spc="-5" dirty="0"/>
              <a:t>,</a:t>
            </a:r>
            <a:r>
              <a:rPr spc="-85" dirty="0"/>
              <a:t> </a:t>
            </a:r>
            <a:r>
              <a:rPr i="1" spc="-5" dirty="0">
                <a:latin typeface="LM Sans 10"/>
                <a:cs typeface="LM Sans 10"/>
              </a:rPr>
              <a:t>y</a:t>
            </a:r>
            <a:endParaRPr sz="900" dirty="0">
              <a:latin typeface="LM Sans 10"/>
              <a:cs typeface="LM Sans 10"/>
            </a:endParaRPr>
          </a:p>
          <a:p>
            <a:pPr marL="8763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LM Sans 9"/>
                <a:cs typeface="LM Sans 9"/>
              </a:rPr>
              <a:t>2: </a:t>
            </a:r>
            <a:r>
              <a:rPr b="1" spc="-5" dirty="0">
                <a:latin typeface="LM Sans 10"/>
                <a:cs typeface="LM Sans 10"/>
              </a:rPr>
              <a:t>se </a:t>
            </a:r>
            <a:r>
              <a:rPr i="1" spc="-5" dirty="0">
                <a:latin typeface="LM Sans 10"/>
                <a:cs typeface="LM Sans 10"/>
              </a:rPr>
              <a:t>x </a:t>
            </a:r>
            <a:r>
              <a:rPr i="1" spc="-10" dirty="0">
                <a:latin typeface="LM Roman 10"/>
                <a:cs typeface="LM Roman 10"/>
              </a:rPr>
              <a:t>&gt; </a:t>
            </a:r>
            <a:r>
              <a:rPr i="1" spc="-5" dirty="0">
                <a:latin typeface="LM Sans 10"/>
                <a:cs typeface="LM Sans 10"/>
              </a:rPr>
              <a:t>y</a:t>
            </a:r>
            <a:r>
              <a:rPr i="1" spc="-40" dirty="0">
                <a:latin typeface="LM Sans 10"/>
                <a:cs typeface="LM Sans 10"/>
              </a:rPr>
              <a:t> </a:t>
            </a:r>
            <a:r>
              <a:rPr b="1" spc="-110" dirty="0" err="1">
                <a:latin typeface="LM Sans 10"/>
                <a:cs typeface="LM Sans 10"/>
              </a:rPr>
              <a:t>ent</a:t>
            </a:r>
            <a:r>
              <a:rPr lang="pt-BR" b="1" spc="-110" dirty="0">
                <a:latin typeface="LM Sans 10"/>
                <a:cs typeface="LM Sans 10"/>
              </a:rPr>
              <a:t>ã</a:t>
            </a:r>
            <a:r>
              <a:rPr b="1" spc="-110" dirty="0">
                <a:latin typeface="LM Sans 10"/>
                <a:cs typeface="LM Sans 10"/>
              </a:rPr>
              <a:t>o</a:t>
            </a:r>
            <a:endParaRPr sz="900" dirty="0">
              <a:latin typeface="LM Sans 10"/>
              <a:cs typeface="LM Sans 10"/>
            </a:endParaRPr>
          </a:p>
          <a:p>
            <a:pPr marL="87630">
              <a:lnSpc>
                <a:spcPct val="100000"/>
              </a:lnSpc>
              <a:spcBef>
                <a:spcPts val="35"/>
              </a:spcBef>
              <a:tabLst>
                <a:tab pos="455930" algn="l"/>
              </a:tabLst>
            </a:pPr>
            <a:r>
              <a:rPr sz="900" spc="-5" dirty="0">
                <a:latin typeface="LM Sans 9"/>
                <a:cs typeface="LM Sans 9"/>
              </a:rPr>
              <a:t>3:	</a:t>
            </a:r>
            <a:r>
              <a:rPr b="1" spc="-5" dirty="0">
                <a:latin typeface="LM Sans 10"/>
                <a:cs typeface="LM Sans 10"/>
              </a:rPr>
              <a:t>escreva </a:t>
            </a:r>
            <a:r>
              <a:rPr spc="10" dirty="0"/>
              <a:t>“</a:t>
            </a:r>
            <a:r>
              <a:rPr i="1" spc="10" dirty="0">
                <a:latin typeface="LM Sans 10"/>
                <a:cs typeface="LM Sans 10"/>
              </a:rPr>
              <a:t>x </a:t>
            </a:r>
            <a:r>
              <a:rPr lang="pt-BR" spc="-265" dirty="0"/>
              <a:t>é</a:t>
            </a:r>
            <a:r>
              <a:rPr spc="-204" dirty="0"/>
              <a:t> </a:t>
            </a:r>
            <a:r>
              <a:rPr lang="pt-BR" spc="-204" dirty="0"/>
              <a:t>       </a:t>
            </a:r>
            <a:r>
              <a:rPr spc="-10" dirty="0" err="1"/>
              <a:t>maior</a:t>
            </a:r>
            <a:r>
              <a:rPr spc="-10" dirty="0"/>
              <a:t>”</a:t>
            </a:r>
            <a:endParaRPr sz="900" dirty="0">
              <a:latin typeface="LM Sans 10"/>
              <a:cs typeface="LM Sans 10"/>
            </a:endParaRPr>
          </a:p>
          <a:p>
            <a:pPr marL="8763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LM Sans 9"/>
                <a:cs typeface="LM Sans 9"/>
              </a:rPr>
              <a:t>4:</a:t>
            </a:r>
            <a:r>
              <a:rPr sz="900" spc="229" dirty="0">
                <a:latin typeface="LM Sans 9"/>
                <a:cs typeface="LM Sans 9"/>
              </a:rPr>
              <a:t> </a:t>
            </a:r>
            <a:r>
              <a:rPr b="1" spc="-110" dirty="0" err="1">
                <a:latin typeface="LM Sans 10"/>
                <a:cs typeface="LM Sans 10"/>
              </a:rPr>
              <a:t>sen</a:t>
            </a:r>
            <a:r>
              <a:rPr lang="pt-BR" b="1" spc="-110" dirty="0">
                <a:latin typeface="LM Sans 10"/>
                <a:cs typeface="LM Sans 10"/>
              </a:rPr>
              <a:t>ã</a:t>
            </a:r>
            <a:r>
              <a:rPr b="1" spc="-110" dirty="0">
                <a:latin typeface="LM Sans 10"/>
                <a:cs typeface="LM Sans 10"/>
              </a:rPr>
              <a:t>o</a:t>
            </a:r>
            <a:endParaRPr sz="900" dirty="0">
              <a:latin typeface="LM Sans 10"/>
              <a:cs typeface="LM Sans 10"/>
            </a:endParaRPr>
          </a:p>
          <a:p>
            <a:pPr marL="87630">
              <a:lnSpc>
                <a:spcPct val="100000"/>
              </a:lnSpc>
              <a:spcBef>
                <a:spcPts val="35"/>
              </a:spcBef>
              <a:tabLst>
                <a:tab pos="455930" algn="l"/>
              </a:tabLst>
            </a:pPr>
            <a:r>
              <a:rPr sz="900" spc="-5" dirty="0">
                <a:latin typeface="LM Sans 9"/>
                <a:cs typeface="LM Sans 9"/>
              </a:rPr>
              <a:t>5:	</a:t>
            </a:r>
            <a:r>
              <a:rPr b="1" spc="-5" dirty="0">
                <a:latin typeface="LM Sans 10"/>
                <a:cs typeface="LM Sans 10"/>
              </a:rPr>
              <a:t>se </a:t>
            </a:r>
            <a:r>
              <a:rPr i="1" spc="-5" dirty="0">
                <a:latin typeface="LM Sans 10"/>
                <a:cs typeface="LM Sans 10"/>
              </a:rPr>
              <a:t>x </a:t>
            </a:r>
            <a:r>
              <a:rPr i="1" spc="-10" dirty="0">
                <a:latin typeface="LM Roman 10"/>
                <a:cs typeface="LM Roman 10"/>
              </a:rPr>
              <a:t>&lt; </a:t>
            </a:r>
            <a:r>
              <a:rPr i="1" spc="-5" dirty="0">
                <a:latin typeface="LM Sans 10"/>
                <a:cs typeface="LM Sans 10"/>
              </a:rPr>
              <a:t>y</a:t>
            </a:r>
            <a:r>
              <a:rPr i="1" spc="25" dirty="0">
                <a:latin typeface="LM Sans 10"/>
                <a:cs typeface="LM Sans 10"/>
              </a:rPr>
              <a:t> </a:t>
            </a:r>
            <a:r>
              <a:rPr b="1" spc="-110" dirty="0" err="1">
                <a:latin typeface="LM Sans 10"/>
                <a:cs typeface="LM Sans 10"/>
              </a:rPr>
              <a:t>ent</a:t>
            </a:r>
            <a:r>
              <a:rPr lang="pt-BR" b="1" spc="-110" dirty="0">
                <a:latin typeface="LM Sans 10"/>
                <a:cs typeface="LM Sans 10"/>
              </a:rPr>
              <a:t>ã</a:t>
            </a:r>
            <a:r>
              <a:rPr b="1" spc="-110" dirty="0">
                <a:latin typeface="LM Sans 10"/>
                <a:cs typeface="LM Sans 10"/>
              </a:rPr>
              <a:t>o</a:t>
            </a:r>
            <a:endParaRPr sz="9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079" y="1805909"/>
            <a:ext cx="1168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6: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011" y="1781237"/>
            <a:ext cx="12274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LM Sans 10"/>
                <a:cs typeface="LM Sans 10"/>
              </a:rPr>
              <a:t>escreva </a:t>
            </a:r>
            <a:r>
              <a:rPr sz="1100" spc="5" dirty="0">
                <a:latin typeface="LM Sans 10"/>
                <a:cs typeface="LM Sans 10"/>
              </a:rPr>
              <a:t>“</a:t>
            </a:r>
            <a:r>
              <a:rPr sz="1100" i="1" spc="5" dirty="0">
                <a:latin typeface="LM Sans 10"/>
                <a:cs typeface="LM Sans 10"/>
              </a:rPr>
              <a:t>y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15" dirty="0">
                <a:latin typeface="LM Sans 10"/>
                <a:cs typeface="LM Sans 10"/>
              </a:rPr>
              <a:t> </a:t>
            </a:r>
            <a:r>
              <a:rPr lang="pt-BR" sz="1100" spc="-215" dirty="0">
                <a:latin typeface="LM Sans 10"/>
                <a:cs typeface="LM Sans 10"/>
              </a:rPr>
              <a:t>         </a:t>
            </a:r>
            <a:r>
              <a:rPr sz="1100" spc="-10" dirty="0" err="1">
                <a:latin typeface="LM Sans 10"/>
                <a:cs typeface="LM Sans 10"/>
              </a:rPr>
              <a:t>maior</a:t>
            </a:r>
            <a:r>
              <a:rPr sz="1100" spc="-10" dirty="0">
                <a:latin typeface="LM Sans 10"/>
                <a:cs typeface="LM Sans 10"/>
              </a:rPr>
              <a:t>”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079" y="1953309"/>
            <a:ext cx="7499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0365" algn="l"/>
              </a:tabLst>
            </a:pPr>
            <a:r>
              <a:rPr sz="900" spc="-5" dirty="0">
                <a:latin typeface="LM Sans 9"/>
                <a:cs typeface="LM Sans 9"/>
              </a:rPr>
              <a:t>7:	</a:t>
            </a:r>
            <a:r>
              <a:rPr sz="1100" b="1" spc="-110" dirty="0" err="1">
                <a:latin typeface="LM Sans 10"/>
                <a:cs typeface="LM Sans 10"/>
              </a:rPr>
              <a:t>sen</a:t>
            </a:r>
            <a:r>
              <a:rPr lang="pt-BR" sz="1100" b="1" spc="-110" dirty="0">
                <a:latin typeface="LM Sans 10"/>
                <a:cs typeface="LM Sans 10"/>
              </a:rPr>
              <a:t>ã</a:t>
            </a:r>
            <a:r>
              <a:rPr sz="1100" b="1" spc="-11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079" y="2150054"/>
            <a:ext cx="1168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8: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7011" y="2125381"/>
            <a:ext cx="15900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LM Sans 10"/>
                <a:cs typeface="LM Sans 10"/>
              </a:rPr>
              <a:t>escreva </a:t>
            </a:r>
            <a:r>
              <a:rPr sz="1100" spc="5" dirty="0">
                <a:latin typeface="LM Sans 10"/>
                <a:cs typeface="LM Sans 10"/>
              </a:rPr>
              <a:t>“</a:t>
            </a:r>
            <a:r>
              <a:rPr sz="1100" i="1" spc="5" dirty="0">
                <a:latin typeface="LM Sans 10"/>
                <a:cs typeface="LM Sans 10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i="1" spc="-5" dirty="0">
                <a:latin typeface="LM Sans 10"/>
                <a:cs typeface="LM Sans 10"/>
              </a:rPr>
              <a:t>y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lang="pt-BR" sz="1100" spc="-125" dirty="0">
                <a:latin typeface="LM Sans 10"/>
                <a:cs typeface="LM Sans 10"/>
              </a:rPr>
              <a:t>  </a:t>
            </a:r>
            <a:r>
              <a:rPr sz="1100" dirty="0" err="1">
                <a:latin typeface="LM Sans 10"/>
                <a:cs typeface="LM Sans 10"/>
              </a:rPr>
              <a:t>iguais</a:t>
            </a:r>
            <a:r>
              <a:rPr sz="1100" dirty="0">
                <a:latin typeface="LM Sans 10"/>
                <a:cs typeface="LM Sans 10"/>
              </a:rPr>
              <a:t>”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2557" y="2297454"/>
            <a:ext cx="82867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sz="900" spc="-5" dirty="0">
                <a:latin typeface="LM Sans 9"/>
                <a:cs typeface="LM Sans 9"/>
              </a:rPr>
              <a:t>9:	</a:t>
            </a:r>
            <a:r>
              <a:rPr sz="1100" b="1" spc="-10" dirty="0">
                <a:latin typeface="LM Sans 10"/>
                <a:cs typeface="LM Sans 10"/>
              </a:rPr>
              <a:t>fim</a:t>
            </a:r>
            <a:r>
              <a:rPr sz="1100" b="1" spc="-114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se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LM Sans 9"/>
                <a:cs typeface="LM Sans 9"/>
              </a:rPr>
              <a:t>10: </a:t>
            </a:r>
            <a:r>
              <a:rPr sz="1100" b="1" spc="-10" dirty="0">
                <a:latin typeface="LM Sans 10"/>
                <a:cs typeface="LM Sans 10"/>
              </a:rPr>
              <a:t>fim</a:t>
            </a:r>
            <a:r>
              <a:rPr sz="1100" b="1" spc="-14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se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544" y="2676321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5D6037E-F15C-4E8F-ADF4-BD9F3E05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97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Programa</a:t>
            </a:r>
            <a:r>
              <a:rPr spc="-65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393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55877"/>
            <a:ext cx="4076065" cy="228017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1910">
              <a:lnSpc>
                <a:spcPct val="102600"/>
              </a:lnSpc>
              <a:spcBef>
                <a:spcPts val="55"/>
              </a:spcBef>
            </a:pPr>
            <a:r>
              <a:rPr sz="1100" spc="-10" dirty="0" err="1">
                <a:latin typeface="LM Sans 10"/>
                <a:cs typeface="LM Sans 10"/>
              </a:rPr>
              <a:t>Cada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programa</a:t>
            </a:r>
            <a:r>
              <a:rPr lang="pt-BR" sz="1100" spc="-10" dirty="0">
                <a:latin typeface="LM Sans 10"/>
                <a:cs typeface="LM Sans 10"/>
              </a:rPr>
              <a:t> é 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formado combinando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85" dirty="0">
                <a:latin typeface="LM Sans 10"/>
                <a:cs typeface="LM Sans 10"/>
              </a:rPr>
              <a:t>n</a:t>
            </a:r>
            <a:r>
              <a:rPr lang="pt-BR" sz="1100" spc="-85" dirty="0">
                <a:latin typeface="LM Sans 10"/>
                <a:cs typeface="LM Sans 10"/>
              </a:rPr>
              <a:t>ú</a:t>
            </a:r>
            <a:r>
              <a:rPr sz="1100" spc="-85" dirty="0" err="1">
                <a:latin typeface="LM Sans 10"/>
                <a:cs typeface="LM Sans 10"/>
              </a:rPr>
              <a:t>mero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55" dirty="0" err="1">
                <a:latin typeface="LM Sans 10"/>
                <a:cs typeface="LM Sans 10"/>
              </a:rPr>
              <a:t>sequ</a:t>
            </a:r>
            <a:r>
              <a:rPr lang="pt-BR" sz="1100" spc="-55" dirty="0">
                <a:latin typeface="LM Sans 10"/>
                <a:cs typeface="LM Sans 10"/>
              </a:rPr>
              <a:t>ê</a:t>
            </a:r>
            <a:r>
              <a:rPr sz="1100" spc="-55" dirty="0" err="1">
                <a:latin typeface="LM Sans 10"/>
                <a:cs typeface="LM Sans 10"/>
              </a:rPr>
              <a:t>ncia</a:t>
            </a:r>
            <a:r>
              <a:rPr sz="1100" spc="-55" dirty="0">
                <a:latin typeface="LM Sans 10"/>
                <a:cs typeface="LM Sans 10"/>
              </a:rPr>
              <a:t>,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25" dirty="0" err="1">
                <a:latin typeface="LM Sans 10"/>
                <a:cs typeface="LM Sans 10"/>
              </a:rPr>
              <a:t>sele</a:t>
            </a:r>
            <a:r>
              <a:rPr lang="pt-BR" sz="1100" spc="-125" dirty="0" err="1">
                <a:latin typeface="LM Sans 10"/>
                <a:cs typeface="LM Sans 10"/>
              </a:rPr>
              <a:t>çã</a:t>
            </a:r>
            <a:r>
              <a:rPr sz="1100" spc="-125" dirty="0">
                <a:latin typeface="LM Sans 10"/>
                <a:cs typeface="LM Sans 10"/>
              </a:rPr>
              <a:t>o </a:t>
            </a:r>
            <a:r>
              <a:rPr sz="1100" spc="-95" dirty="0">
                <a:latin typeface="LM Sans 10"/>
                <a:cs typeface="LM Sans 10"/>
              </a:rPr>
              <a:t>(tr</a:t>
            </a:r>
            <a:r>
              <a:rPr lang="pt-BR" sz="1100" spc="-95" dirty="0">
                <a:latin typeface="LM Sans 10"/>
                <a:cs typeface="LM Sans 10"/>
              </a:rPr>
              <a:t>ê</a:t>
            </a:r>
            <a:r>
              <a:rPr sz="1100" spc="-95" dirty="0">
                <a:latin typeface="LM Sans 10"/>
                <a:cs typeface="LM Sans 10"/>
              </a:rPr>
              <a:t>s </a:t>
            </a:r>
            <a:r>
              <a:rPr sz="1100" dirty="0">
                <a:latin typeface="LM Sans 10"/>
                <a:cs typeface="LM Sans 10"/>
              </a:rPr>
              <a:t>tipos)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repeti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 </a:t>
            </a:r>
            <a:r>
              <a:rPr sz="1100" spc="-95" dirty="0">
                <a:latin typeface="LM Sans 10"/>
                <a:cs typeface="LM Sans 10"/>
              </a:rPr>
              <a:t>(tr</a:t>
            </a:r>
            <a:r>
              <a:rPr lang="pt-BR" sz="1100" spc="-95" dirty="0">
                <a:latin typeface="LM Sans 10"/>
                <a:cs typeface="LM Sans 10"/>
              </a:rPr>
              <a:t>ê</a:t>
            </a:r>
            <a:r>
              <a:rPr sz="1100" spc="-95" dirty="0">
                <a:latin typeface="LM Sans 10"/>
                <a:cs typeface="LM Sans 10"/>
              </a:rPr>
              <a:t>s </a:t>
            </a:r>
            <a:r>
              <a:rPr sz="1100" dirty="0">
                <a:latin typeface="LM Sans 10"/>
                <a:cs typeface="LM Sans 10"/>
              </a:rPr>
              <a:t>tipos) </a:t>
            </a:r>
            <a:r>
              <a:rPr sz="1100" spc="-10" dirty="0">
                <a:latin typeface="LM Sans 10"/>
                <a:cs typeface="LM Sans 10"/>
              </a:rPr>
              <a:t>conforme </a:t>
            </a:r>
            <a:r>
              <a:rPr sz="1100" spc="-15" dirty="0">
                <a:latin typeface="LM Sans 10"/>
                <a:cs typeface="LM Sans 10"/>
              </a:rPr>
              <a:t>apropriado para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algoritmo que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programa  </a:t>
            </a:r>
            <a:r>
              <a:rPr sz="1100" spc="-5" dirty="0">
                <a:latin typeface="LM Sans 10"/>
                <a:cs typeface="LM Sans 10"/>
              </a:rPr>
              <a:t>implementa</a:t>
            </a:r>
            <a:endParaRPr sz="1100" dirty="0">
              <a:latin typeface="LM Sans 10"/>
              <a:cs typeface="LM Sans 10"/>
            </a:endParaRPr>
          </a:p>
          <a:p>
            <a:pPr marL="12700" marR="111760">
              <a:lnSpc>
                <a:spcPct val="102699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Podemos </a:t>
            </a:r>
            <a:r>
              <a:rPr sz="1100" spc="-5" dirty="0">
                <a:latin typeface="LM Sans 10"/>
                <a:cs typeface="LM Sans 10"/>
              </a:rPr>
              <a:t>modelar </a:t>
            </a:r>
            <a:r>
              <a:rPr sz="1100" spc="-10" dirty="0" err="1">
                <a:latin typeface="LM Sans 10"/>
                <a:cs typeface="LM Sans 10"/>
              </a:rPr>
              <a:t>cada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controle </a:t>
            </a:r>
            <a:r>
              <a:rPr sz="1100" spc="-10" dirty="0">
                <a:latin typeface="LM Sans 10"/>
                <a:cs typeface="LM Sans 10"/>
              </a:rPr>
              <a:t>como um diagrama </a:t>
            </a:r>
            <a:r>
              <a:rPr sz="1100" spc="-5" dirty="0">
                <a:latin typeface="LM Sans 10"/>
                <a:cs typeface="LM Sans 10"/>
              </a:rPr>
              <a:t>de  atividades</a:t>
            </a:r>
            <a:endParaRPr sz="1100" dirty="0">
              <a:latin typeface="LM Sans 10"/>
              <a:cs typeface="LM Sans 10"/>
            </a:endParaRPr>
          </a:p>
          <a:p>
            <a:pPr marL="12700" marR="10033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estado inicial e o estado </a:t>
            </a:r>
            <a:r>
              <a:rPr sz="1100" spc="-10" dirty="0">
                <a:latin typeface="LM Sans 10"/>
                <a:cs typeface="LM Sans 10"/>
              </a:rPr>
              <a:t>final representam um </a:t>
            </a:r>
            <a:r>
              <a:rPr sz="1100" dirty="0">
                <a:latin typeface="LM Sans 10"/>
                <a:cs typeface="LM Sans 10"/>
              </a:rPr>
              <a:t>ponto </a:t>
            </a:r>
            <a:r>
              <a:rPr sz="1100" spc="-5" dirty="0">
                <a:latin typeface="LM Sans 10"/>
                <a:cs typeface="LM Sans 10"/>
              </a:rPr>
              <a:t>de entrada e 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dirty="0">
                <a:latin typeface="LM Sans 10"/>
                <a:cs typeface="LM Sans 10"/>
              </a:rPr>
              <a:t>ponto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sa</a:t>
            </a:r>
            <a:r>
              <a:rPr lang="pt-BR" sz="1100" spc="-100" dirty="0">
                <a:latin typeface="LM Sans 10"/>
                <a:cs typeface="LM Sans 10"/>
              </a:rPr>
              <a:t>í</a:t>
            </a:r>
            <a:r>
              <a:rPr sz="1100" spc="-100" dirty="0">
                <a:latin typeface="LM Sans 10"/>
                <a:cs typeface="LM Sans 10"/>
              </a:rPr>
              <a:t>da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controle,</a:t>
            </a:r>
            <a:r>
              <a:rPr sz="1100" spc="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respectivamente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95" dirty="0" err="1">
                <a:latin typeface="LM Sans 10"/>
                <a:cs typeface="LM Sans 10"/>
              </a:rPr>
              <a:t>Instru</a:t>
            </a:r>
            <a:r>
              <a:rPr lang="pt-BR" sz="1100" spc="-95" dirty="0" err="1">
                <a:latin typeface="LM Sans 10"/>
                <a:cs typeface="LM Sans 10"/>
              </a:rPr>
              <a:t>çõ</a:t>
            </a:r>
            <a:r>
              <a:rPr sz="1100" spc="-95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controle de entrada </a:t>
            </a:r>
            <a:r>
              <a:rPr lang="pt-BR" sz="1100" spc="-100" dirty="0">
                <a:latin typeface="LM Sans 10"/>
                <a:cs typeface="LM Sans 10"/>
              </a:rPr>
              <a:t>ú</a:t>
            </a:r>
            <a:r>
              <a:rPr sz="1100" spc="-100" dirty="0" err="1">
                <a:latin typeface="LM Sans 10"/>
                <a:cs typeface="LM Sans 10"/>
              </a:rPr>
              <a:t>nica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0" dirty="0" err="1">
                <a:latin typeface="LM Sans 10"/>
                <a:cs typeface="LM Sans 10"/>
              </a:rPr>
              <a:t>sa</a:t>
            </a:r>
            <a:r>
              <a:rPr lang="pt-BR" sz="1100" spc="-100" dirty="0">
                <a:latin typeface="LM Sans 10"/>
                <a:cs typeface="LM Sans 10"/>
              </a:rPr>
              <a:t>í</a:t>
            </a:r>
            <a:r>
              <a:rPr sz="1100" spc="-100" dirty="0">
                <a:latin typeface="LM Sans 10"/>
                <a:cs typeface="LM Sans 10"/>
              </a:rPr>
              <a:t>da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lang="pt-BR" sz="1100" spc="-100" dirty="0">
                <a:latin typeface="LM Sans 10"/>
                <a:cs typeface="LM Sans 10"/>
              </a:rPr>
              <a:t>ú</a:t>
            </a:r>
            <a:r>
              <a:rPr sz="1100" spc="-100" dirty="0" err="1">
                <a:latin typeface="LM Sans 10"/>
                <a:cs typeface="LM Sans 10"/>
              </a:rPr>
              <a:t>nica</a:t>
            </a:r>
            <a:endParaRPr sz="1100" dirty="0">
              <a:latin typeface="LM Sans 10"/>
              <a:cs typeface="LM Sans 10"/>
            </a:endParaRPr>
          </a:p>
          <a:p>
            <a:pPr marL="12700" marR="952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Empilhamento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controle – conectam o </a:t>
            </a:r>
            <a:r>
              <a:rPr sz="1100" dirty="0">
                <a:latin typeface="LM Sans 10"/>
                <a:cs typeface="LM Sans 10"/>
              </a:rPr>
              <a:t>ponto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sa</a:t>
            </a:r>
            <a:r>
              <a:rPr lang="pt-BR" sz="1100" spc="-100" dirty="0">
                <a:latin typeface="LM Sans 10"/>
                <a:cs typeface="LM Sans 10"/>
              </a:rPr>
              <a:t>í</a:t>
            </a:r>
            <a:r>
              <a:rPr sz="1100" spc="-100" dirty="0">
                <a:latin typeface="LM Sans 10"/>
                <a:cs typeface="LM Sans 10"/>
              </a:rPr>
              <a:t>da 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ao </a:t>
            </a:r>
            <a:r>
              <a:rPr sz="1100" dirty="0">
                <a:latin typeface="LM Sans 10"/>
                <a:cs typeface="LM Sans 10"/>
              </a:rPr>
              <a:t>ponto </a:t>
            </a:r>
            <a:r>
              <a:rPr sz="1100" spc="-5" dirty="0">
                <a:latin typeface="LM Sans 10"/>
                <a:cs typeface="LM Sans 10"/>
              </a:rPr>
              <a:t>de entrada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lang="pt-BR" sz="1100" spc="-185" dirty="0">
                <a:latin typeface="LM Sans 10"/>
                <a:cs typeface="LM Sans 10"/>
              </a:rPr>
              <a:t>   </a:t>
            </a:r>
            <a:r>
              <a:rPr sz="1100" spc="-5" dirty="0" err="1">
                <a:latin typeface="LM Sans 10"/>
                <a:cs typeface="LM Sans 10"/>
              </a:rPr>
              <a:t>seguinte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Aninhamento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controle –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de </a:t>
            </a:r>
            <a:r>
              <a:rPr sz="1100" spc="-5" dirty="0">
                <a:latin typeface="LM Sans 10"/>
                <a:cs typeface="LM Sans 10"/>
              </a:rPr>
              <a:t>controle dentro  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outra.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19559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7815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745" y="195626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8" y="215725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8" y="2485533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41836F8-C391-4AA3-9ABD-7308D24F0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509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Programa</a:t>
            </a:r>
            <a:r>
              <a:rPr spc="-50" dirty="0"/>
              <a:t> </a:t>
            </a:r>
            <a:r>
              <a:rPr spc="15" dirty="0"/>
              <a:t>(II)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163" y="469633"/>
            <a:ext cx="35560" cy="2644775"/>
            <a:chOff x="65163" y="469633"/>
            <a:chExt cx="35560" cy="2644775"/>
          </a:xfrm>
        </p:grpSpPr>
        <p:sp>
          <p:nvSpPr>
            <p:cNvPr id="4" name="object 4"/>
            <p:cNvSpPr/>
            <p:nvPr/>
          </p:nvSpPr>
          <p:spPr>
            <a:xfrm>
              <a:off x="67691" y="46963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56" y="46963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91" y="58983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056" y="58983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91" y="71003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056" y="71003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91" y="83023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056" y="83023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91" y="95044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056" y="95044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91" y="107063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056" y="107063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91" y="119084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056" y="119084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91" y="131103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056" y="131103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91" y="143123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056" y="143123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691" y="155143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056" y="155143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691" y="167163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056" y="167163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691" y="179183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56" y="179183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691" y="191203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056" y="191203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91" y="203222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56" y="203222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91" y="215243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056" y="215243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691" y="227262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056" y="227262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691" y="239283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056" y="239283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91" y="251302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056" y="251302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691" y="263323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056" y="263323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691" y="275342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056" y="275342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691" y="287362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056" y="287362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691" y="299382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056" y="299382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30224" y="619967"/>
            <a:ext cx="3183635" cy="155125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6090" marR="1193800" indent="-193675">
              <a:lnSpc>
                <a:spcPts val="950"/>
              </a:lnSpc>
              <a:spcBef>
                <a:spcPts val="135"/>
              </a:spcBef>
            </a:pPr>
            <a:r>
              <a:rPr lang="pt-BR" sz="800" i="1" spc="50" dirty="0">
                <a:solidFill>
                  <a:srgbClr val="00B050"/>
                </a:solidFill>
                <a:latin typeface="LM Mono 10"/>
                <a:cs typeface="LM Mono 10"/>
              </a:rPr>
              <a:t>#include&lt;</a:t>
            </a:r>
            <a:r>
              <a:rPr lang="pt-BR" sz="800" i="1" spc="50" dirty="0" err="1">
                <a:solidFill>
                  <a:srgbClr val="00B050"/>
                </a:solidFill>
                <a:latin typeface="LM Mono 10"/>
                <a:cs typeface="LM Mono 10"/>
              </a:rPr>
              <a:t>iostream</a:t>
            </a:r>
            <a:r>
              <a:rPr lang="pt-BR" sz="800" i="1" spc="50" dirty="0">
                <a:solidFill>
                  <a:srgbClr val="00B050"/>
                </a:solidFill>
                <a:latin typeface="LM Mono 10"/>
                <a:cs typeface="LM Mono 10"/>
              </a:rPr>
              <a:t>&gt;</a:t>
            </a:r>
          </a:p>
          <a:p>
            <a:pPr marL="466090" marR="1193800" indent="-193675">
              <a:lnSpc>
                <a:spcPts val="950"/>
              </a:lnSpc>
              <a:spcBef>
                <a:spcPts val="135"/>
              </a:spcBef>
            </a:pPr>
            <a:endParaRPr lang="pt-BR" sz="800" i="1" spc="50" dirty="0">
              <a:latin typeface="LM Mono 10"/>
              <a:cs typeface="LM Mono 10"/>
            </a:endParaRPr>
          </a:p>
          <a:p>
            <a:pPr marL="466090" marR="1193800" indent="-193675">
              <a:lnSpc>
                <a:spcPts val="950"/>
              </a:lnSpc>
              <a:spcBef>
                <a:spcPts val="135"/>
              </a:spcBef>
            </a:pPr>
            <a:r>
              <a:rPr lang="pt-BR" sz="800" b="1" i="1" spc="50" dirty="0" err="1">
                <a:latin typeface="LM Mono 10"/>
                <a:cs typeface="LM Mono 10"/>
              </a:rPr>
              <a:t>using</a:t>
            </a:r>
            <a:r>
              <a:rPr lang="pt-BR" sz="800" b="1" i="1" spc="50" dirty="0">
                <a:latin typeface="LM Mono 10"/>
                <a:cs typeface="LM Mono 10"/>
              </a:rPr>
              <a:t> </a:t>
            </a:r>
            <a:r>
              <a:rPr lang="pt-BR" sz="800" b="1" i="1" spc="50" dirty="0" err="1">
                <a:latin typeface="LM Mono 10"/>
                <a:cs typeface="LM Mono 10"/>
              </a:rPr>
              <a:t>namespace</a:t>
            </a:r>
            <a:r>
              <a:rPr lang="pt-BR" sz="800" b="1" i="1" spc="50" dirty="0">
                <a:latin typeface="LM Mono 10"/>
                <a:cs typeface="LM Mono 10"/>
              </a:rPr>
              <a:t> </a:t>
            </a:r>
            <a:r>
              <a:rPr lang="pt-BR" sz="800" i="1" spc="50" dirty="0" err="1">
                <a:latin typeface="LM Mono 10"/>
                <a:cs typeface="LM Mono 10"/>
              </a:rPr>
              <a:t>std</a:t>
            </a:r>
            <a:r>
              <a:rPr lang="pt-BR" sz="800" i="1" spc="50" dirty="0">
                <a:latin typeface="LM Mono 10"/>
                <a:cs typeface="LM Mono 10"/>
              </a:rPr>
              <a:t>;</a:t>
            </a:r>
          </a:p>
          <a:p>
            <a:pPr marL="466090" marR="1193800" indent="-193675">
              <a:lnSpc>
                <a:spcPts val="950"/>
              </a:lnSpc>
              <a:spcBef>
                <a:spcPts val="135"/>
              </a:spcBef>
            </a:pPr>
            <a:endParaRPr lang="pt-BR" sz="800" i="1" spc="50" dirty="0">
              <a:latin typeface="LM Mono 10"/>
              <a:cs typeface="LM Mono 10"/>
            </a:endParaRPr>
          </a:p>
          <a:p>
            <a:pPr marL="466090" marR="1193800" indent="-193675">
              <a:lnSpc>
                <a:spcPts val="950"/>
              </a:lnSpc>
              <a:spcBef>
                <a:spcPts val="135"/>
              </a:spcBef>
            </a:pPr>
            <a:r>
              <a:rPr lang="pt-BR" sz="800" b="1" i="1" spc="50" dirty="0" err="1">
                <a:latin typeface="LM Mono 10"/>
                <a:cs typeface="LM Mono 10"/>
              </a:rPr>
              <a:t>int</a:t>
            </a:r>
            <a:r>
              <a:rPr lang="pt-BR" sz="800" i="1" spc="50" dirty="0">
                <a:latin typeface="LM Mono 10"/>
                <a:cs typeface="LM Mono 10"/>
              </a:rPr>
              <a:t> </a:t>
            </a:r>
            <a:r>
              <a:rPr lang="pt-BR" sz="800" i="1" spc="50" dirty="0" err="1">
                <a:latin typeface="LM Mono 10"/>
                <a:cs typeface="LM Mono 10"/>
              </a:rPr>
              <a:t>main</a:t>
            </a:r>
            <a:r>
              <a:rPr lang="pt-BR" sz="800" i="1" spc="50" dirty="0">
                <a:latin typeface="LM Mono 10"/>
                <a:cs typeface="LM Mono 10"/>
              </a:rPr>
              <a:t> (){</a:t>
            </a:r>
          </a:p>
          <a:p>
            <a:pPr marL="466090" marR="1193800" indent="-193675">
              <a:lnSpc>
                <a:spcPts val="950"/>
              </a:lnSpc>
              <a:spcBef>
                <a:spcPts val="135"/>
              </a:spcBef>
            </a:pPr>
            <a:r>
              <a:rPr lang="pt-BR" sz="800" i="1" spc="50" dirty="0">
                <a:latin typeface="LM Mono 10"/>
                <a:cs typeface="LM Mono 10"/>
              </a:rPr>
              <a:t>	</a:t>
            </a:r>
          </a:p>
          <a:p>
            <a:pPr marL="466090" marR="1193800" indent="-193675">
              <a:lnSpc>
                <a:spcPts val="950"/>
              </a:lnSpc>
              <a:spcBef>
                <a:spcPts val="135"/>
              </a:spcBef>
            </a:pPr>
            <a:r>
              <a:rPr lang="pt-BR" sz="800" i="1" spc="50" dirty="0">
                <a:latin typeface="LM Mono 10"/>
                <a:cs typeface="LM Mono 10"/>
              </a:rPr>
              <a:t>	</a:t>
            </a:r>
            <a:r>
              <a:rPr lang="pt-BR" sz="800" i="1" spc="50" dirty="0" err="1">
                <a:latin typeface="LM Mono 10"/>
                <a:cs typeface="LM Mono 10"/>
              </a:rPr>
              <a:t>cout</a:t>
            </a:r>
            <a:r>
              <a:rPr lang="pt-BR" sz="800" i="1" spc="50" dirty="0">
                <a:latin typeface="LM Mono 10"/>
                <a:cs typeface="LM Mono 10"/>
              </a:rPr>
              <a:t> &lt;&lt; "</a:t>
            </a:r>
            <a:r>
              <a:rPr lang="pt-BR" sz="800" i="1" spc="50" dirty="0">
                <a:solidFill>
                  <a:schemeClr val="accent1"/>
                </a:solidFill>
                <a:latin typeface="LM Mono 10"/>
                <a:cs typeface="LM Mono 10"/>
              </a:rPr>
              <a:t>Olá mundo</a:t>
            </a:r>
            <a:r>
              <a:rPr lang="pt-BR" sz="800" i="1" spc="50" dirty="0">
                <a:latin typeface="LM Mono 10"/>
                <a:cs typeface="LM Mono 10"/>
              </a:rPr>
              <a:t>" &lt;&lt; </a:t>
            </a:r>
            <a:r>
              <a:rPr lang="pt-BR" sz="800" i="1" spc="50" dirty="0" err="1">
                <a:latin typeface="LM Mono 10"/>
                <a:cs typeface="LM Mono 10"/>
              </a:rPr>
              <a:t>endl</a:t>
            </a:r>
            <a:r>
              <a:rPr lang="pt-BR" sz="800" i="1" spc="50" dirty="0">
                <a:latin typeface="LM Mono 10"/>
                <a:cs typeface="LM Mono 10"/>
              </a:rPr>
              <a:t>;</a:t>
            </a:r>
          </a:p>
          <a:p>
            <a:pPr marL="466090" marR="1193800" indent="-193675">
              <a:lnSpc>
                <a:spcPts val="950"/>
              </a:lnSpc>
              <a:spcBef>
                <a:spcPts val="135"/>
              </a:spcBef>
            </a:pPr>
            <a:r>
              <a:rPr lang="pt-BR" sz="800" i="1" spc="50" dirty="0">
                <a:latin typeface="LM Mono 10"/>
                <a:cs typeface="LM Mono 10"/>
              </a:rPr>
              <a:t>	</a:t>
            </a:r>
          </a:p>
          <a:p>
            <a:pPr marL="466090" marR="1193800" indent="-193675">
              <a:lnSpc>
                <a:spcPts val="950"/>
              </a:lnSpc>
              <a:spcBef>
                <a:spcPts val="135"/>
              </a:spcBef>
            </a:pPr>
            <a:r>
              <a:rPr lang="pt-BR" sz="800" i="1" spc="50" dirty="0">
                <a:latin typeface="LM Mono 10"/>
                <a:cs typeface="LM Mono 10"/>
              </a:rPr>
              <a:t>	</a:t>
            </a:r>
            <a:r>
              <a:rPr lang="pt-BR" sz="800" b="1" i="1" spc="50" dirty="0" err="1">
                <a:latin typeface="LM Mono 10"/>
                <a:cs typeface="LM Mono 10"/>
              </a:rPr>
              <a:t>return</a:t>
            </a:r>
            <a:r>
              <a:rPr lang="pt-BR" sz="800" i="1" spc="50" dirty="0">
                <a:latin typeface="LM Mono 10"/>
                <a:cs typeface="LM Mono 10"/>
              </a:rPr>
              <a:t> 0;</a:t>
            </a:r>
          </a:p>
          <a:p>
            <a:pPr marL="466090" marR="1193800" indent="-193675">
              <a:lnSpc>
                <a:spcPts val="950"/>
              </a:lnSpc>
              <a:spcBef>
                <a:spcPts val="135"/>
              </a:spcBef>
            </a:pPr>
            <a:r>
              <a:rPr lang="pt-BR" sz="800" i="1" spc="50" dirty="0">
                <a:latin typeface="LM Mono 10"/>
                <a:cs typeface="LM Mono 10"/>
              </a:rPr>
              <a:t>	</a:t>
            </a:r>
          </a:p>
          <a:p>
            <a:pPr marL="466090" marR="1193800" indent="-193675">
              <a:lnSpc>
                <a:spcPts val="950"/>
              </a:lnSpc>
              <a:spcBef>
                <a:spcPts val="135"/>
              </a:spcBef>
            </a:pPr>
            <a:r>
              <a:rPr lang="pt-BR" sz="800" i="1" spc="50" dirty="0">
                <a:latin typeface="LM Mono 10"/>
                <a:cs typeface="LM Mono 10"/>
              </a:rPr>
              <a:t>}</a:t>
            </a:r>
            <a:endParaRPr sz="800" dirty="0">
              <a:latin typeface="LM Mono 8"/>
              <a:cs typeface="LM Mono 8"/>
            </a:endParaRP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642A115A-2E74-44BA-86CE-9820156F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81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Dicas</a:t>
            </a:r>
            <a:r>
              <a:rPr spc="-65" dirty="0"/>
              <a:t> </a:t>
            </a:r>
            <a:r>
              <a:rPr spc="10" dirty="0"/>
              <a:t>iniciais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0166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18209"/>
            <a:ext cx="4065904" cy="26746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Sans 10"/>
                <a:cs typeface="LM Sans 10"/>
              </a:rPr>
              <a:t>Termine </a:t>
            </a:r>
            <a:r>
              <a:rPr sz="1100" dirty="0">
                <a:latin typeface="LM Sans 10"/>
                <a:cs typeface="LM Sans 10"/>
              </a:rPr>
              <a:t>todas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10" dirty="0">
                <a:latin typeface="LM Sans 10"/>
                <a:cs typeface="LM Sans 10"/>
              </a:rPr>
              <a:t>com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40" dirty="0" err="1">
                <a:latin typeface="LM Sans 10"/>
                <a:cs typeface="LM Sans 10"/>
              </a:rPr>
              <a:t>ponto</a:t>
            </a:r>
            <a:r>
              <a:rPr sz="1100" spc="-40" dirty="0">
                <a:latin typeface="LM Sans 10"/>
                <a:cs typeface="LM Sans 10"/>
              </a:rPr>
              <a:t>-e-v</a:t>
            </a:r>
            <a:r>
              <a:rPr lang="pt-BR" sz="1100" spc="-40" dirty="0">
                <a:latin typeface="LM Sans 10"/>
                <a:cs typeface="LM Sans 10"/>
              </a:rPr>
              <a:t>í</a:t>
            </a:r>
            <a:r>
              <a:rPr sz="1100" spc="-40" dirty="0" err="1">
                <a:latin typeface="LM Sans 10"/>
                <a:cs typeface="LM Sans 10"/>
              </a:rPr>
              <a:t>rgula</a:t>
            </a:r>
            <a:endParaRPr sz="1100" dirty="0">
              <a:latin typeface="LM Sans 10"/>
              <a:cs typeface="LM Sans 10"/>
            </a:endParaRPr>
          </a:p>
          <a:p>
            <a:pPr marL="12700" marR="1372235">
              <a:lnSpc>
                <a:spcPct val="227900"/>
              </a:lnSpc>
            </a:pPr>
            <a:r>
              <a:rPr sz="1100" spc="-15" dirty="0">
                <a:latin typeface="LM Sans 10"/>
                <a:cs typeface="LM Sans 10"/>
              </a:rPr>
              <a:t>Sempre </a:t>
            </a:r>
            <a:r>
              <a:rPr sz="1100" spc="-5" dirty="0">
                <a:latin typeface="LM Sans 10"/>
                <a:cs typeface="LM Sans 10"/>
              </a:rPr>
              <a:t>salve o </a:t>
            </a:r>
            <a:r>
              <a:rPr sz="1100" spc="-10" dirty="0">
                <a:latin typeface="LM Sans 10"/>
                <a:cs typeface="LM Sans 10"/>
              </a:rPr>
              <a:t>programa </a:t>
            </a:r>
            <a:r>
              <a:rPr sz="1100" spc="-5" dirty="0">
                <a:latin typeface="LM Sans 10"/>
                <a:cs typeface="LM Sans 10"/>
              </a:rPr>
              <a:t>antes de </a:t>
            </a:r>
            <a:r>
              <a:rPr sz="1100" spc="-10" dirty="0">
                <a:latin typeface="LM Sans 10"/>
                <a:cs typeface="LM Sans 10"/>
              </a:rPr>
              <a:t>compilar  </a:t>
            </a:r>
            <a:r>
              <a:rPr sz="1100" spc="-15" dirty="0">
                <a:latin typeface="LM Sans 10"/>
                <a:cs typeface="LM Sans 10"/>
              </a:rPr>
              <a:t>Sempre </a:t>
            </a:r>
            <a:r>
              <a:rPr sz="1100" spc="-5" dirty="0">
                <a:latin typeface="LM Sans 10"/>
                <a:cs typeface="LM Sans 10"/>
              </a:rPr>
              <a:t>compile o </a:t>
            </a:r>
            <a:r>
              <a:rPr sz="1100" spc="-10" dirty="0">
                <a:latin typeface="LM Sans 10"/>
                <a:cs typeface="LM Sans 10"/>
              </a:rPr>
              <a:t>programa </a:t>
            </a:r>
            <a:r>
              <a:rPr sz="1100" spc="-5" dirty="0">
                <a:latin typeface="LM Sans 10"/>
                <a:cs typeface="LM Sans 10"/>
              </a:rPr>
              <a:t>antes de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executar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304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Quando </a:t>
            </a:r>
            <a:r>
              <a:rPr sz="1100" spc="-5" dirty="0">
                <a:latin typeface="LM Sans 10"/>
                <a:cs typeface="LM Sans 10"/>
              </a:rPr>
              <a:t>ocorrer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erro de </a:t>
            </a:r>
            <a:r>
              <a:rPr sz="1100" spc="-85" dirty="0" err="1">
                <a:latin typeface="LM Sans 10"/>
                <a:cs typeface="LM Sans 10"/>
              </a:rPr>
              <a:t>compila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o, </a:t>
            </a:r>
            <a:r>
              <a:rPr sz="1100" spc="-190" dirty="0">
                <a:latin typeface="LM Sans 10"/>
                <a:cs typeface="LM Sans 10"/>
              </a:rPr>
              <a:t>d</a:t>
            </a:r>
            <a:r>
              <a:rPr lang="pt-BR" sz="1100" spc="-190" dirty="0">
                <a:latin typeface="LM Sans 10"/>
                <a:cs typeface="LM Sans 10"/>
              </a:rPr>
              <a:t>ê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duplo clique (se </a:t>
            </a:r>
            <a:r>
              <a:rPr sz="1100" spc="-15" dirty="0">
                <a:latin typeface="LM Sans 10"/>
                <a:cs typeface="LM Sans 10"/>
              </a:rPr>
              <a:t>for 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ambiente integrado) </a:t>
            </a:r>
            <a:r>
              <a:rPr sz="1100" spc="-15" dirty="0">
                <a:latin typeface="LM Sans 10"/>
                <a:cs typeface="LM Sans 10"/>
              </a:rPr>
              <a:t>sobre </a:t>
            </a:r>
            <a:r>
              <a:rPr sz="1100" spc="-10" dirty="0">
                <a:latin typeface="LM Sans 10"/>
                <a:cs typeface="LM Sans 10"/>
              </a:rPr>
              <a:t>a mensagem </a:t>
            </a:r>
            <a:r>
              <a:rPr sz="1100" spc="-5" dirty="0">
                <a:latin typeface="LM Sans 10"/>
                <a:cs typeface="LM Sans 10"/>
              </a:rPr>
              <a:t>de erro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simplesmente  </a:t>
            </a:r>
            <a:r>
              <a:rPr sz="1100" spc="-10" dirty="0">
                <a:latin typeface="LM Sans 10"/>
                <a:cs typeface="LM Sans 10"/>
              </a:rPr>
              <a:t>identifique a </a:t>
            </a:r>
            <a:r>
              <a:rPr sz="1100" spc="-120" dirty="0" err="1">
                <a:latin typeface="LM Sans 10"/>
                <a:cs typeface="LM Sans 10"/>
              </a:rPr>
              <a:t>posi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(linha/coluna) de erro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efetuar </a:t>
            </a:r>
            <a:r>
              <a:rPr sz="1100" spc="-5" dirty="0" err="1">
                <a:latin typeface="LM Sans 10"/>
                <a:cs typeface="LM Sans 10"/>
              </a:rPr>
              <a:t>sua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14" dirty="0" err="1">
                <a:latin typeface="LM Sans 10"/>
                <a:cs typeface="LM Sans 10"/>
              </a:rPr>
              <a:t>corre</a:t>
            </a:r>
            <a:r>
              <a:rPr lang="pt-BR" sz="1100" spc="-114" dirty="0" err="1">
                <a:latin typeface="LM Sans 10"/>
                <a:cs typeface="LM Sans 10"/>
              </a:rPr>
              <a:t>çã</a:t>
            </a:r>
            <a:r>
              <a:rPr sz="1100" spc="-114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68275">
              <a:lnSpc>
                <a:spcPct val="102600"/>
              </a:lnSpc>
            </a:pPr>
            <a:r>
              <a:rPr sz="1100" spc="-10" dirty="0" err="1">
                <a:latin typeface="LM Sans 10"/>
                <a:cs typeface="LM Sans 10"/>
              </a:rPr>
              <a:t>Verifique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linha </a:t>
            </a:r>
            <a:r>
              <a:rPr sz="1100" spc="-10" dirty="0">
                <a:latin typeface="LM Sans 10"/>
                <a:cs typeface="LM Sans 10"/>
              </a:rPr>
              <a:t>anterior, que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0" dirty="0" err="1">
                <a:latin typeface="LM Sans 10"/>
                <a:cs typeface="LM Sans 10"/>
              </a:rPr>
              <a:t>respons</a:t>
            </a:r>
            <a:r>
              <a:rPr lang="pt-BR" sz="1100" spc="-50" dirty="0">
                <a:latin typeface="LM Sans 10"/>
                <a:cs typeface="LM Sans 10"/>
              </a:rPr>
              <a:t>á</a:t>
            </a:r>
            <a:r>
              <a:rPr sz="1100" spc="-50" dirty="0">
                <a:latin typeface="LM Sans 10"/>
                <a:cs typeface="LM Sans 10"/>
              </a:rPr>
              <a:t>vel </a:t>
            </a:r>
            <a:r>
              <a:rPr sz="1100" dirty="0">
                <a:latin typeface="LM Sans 10"/>
                <a:cs typeface="LM Sans 10"/>
              </a:rPr>
              <a:t>pelo  </a:t>
            </a:r>
            <a:r>
              <a:rPr sz="1100" spc="-5" dirty="0">
                <a:latin typeface="LM Sans 10"/>
                <a:cs typeface="LM Sans 10"/>
              </a:rPr>
              <a:t>erro, especialmente se </a:t>
            </a:r>
            <a:r>
              <a:rPr sz="1100" spc="-10" dirty="0">
                <a:latin typeface="LM Sans 10"/>
                <a:cs typeface="LM Sans 10"/>
              </a:rPr>
              <a:t>faltar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40" dirty="0" err="1">
                <a:latin typeface="LM Sans 10"/>
                <a:cs typeface="LM Sans 10"/>
              </a:rPr>
              <a:t>ponto</a:t>
            </a:r>
            <a:r>
              <a:rPr sz="1100" spc="-40" dirty="0">
                <a:latin typeface="LM Sans 10"/>
                <a:cs typeface="LM Sans 10"/>
              </a:rPr>
              <a:t>-e-v</a:t>
            </a:r>
            <a:r>
              <a:rPr lang="pt-BR" sz="1100" spc="-40" dirty="0">
                <a:latin typeface="LM Sans 10"/>
                <a:cs typeface="LM Sans 10"/>
              </a:rPr>
              <a:t>í</a:t>
            </a:r>
            <a:r>
              <a:rPr sz="1100" spc="-40" dirty="0" err="1">
                <a:latin typeface="LM Sans 10"/>
                <a:cs typeface="LM Sans 10"/>
              </a:rPr>
              <a:t>rgula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Use </a:t>
            </a:r>
            <a:r>
              <a:rPr sz="1100" spc="-50" dirty="0" err="1">
                <a:latin typeface="LM Sans 10"/>
                <a:cs typeface="LM Sans 10"/>
              </a:rPr>
              <a:t>coment</a:t>
            </a:r>
            <a:r>
              <a:rPr lang="pt-BR" sz="1100" spc="-50" dirty="0">
                <a:latin typeface="LM Sans 10"/>
                <a:cs typeface="LM Sans 10"/>
              </a:rPr>
              <a:t>á</a:t>
            </a:r>
            <a:r>
              <a:rPr sz="1100" spc="-50" dirty="0" err="1">
                <a:latin typeface="LM Sans 10"/>
                <a:cs typeface="LM Sans 10"/>
              </a:rPr>
              <a:t>rios</a:t>
            </a:r>
            <a:r>
              <a:rPr sz="1100" spc="-5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iniciados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10" dirty="0">
                <a:solidFill>
                  <a:srgbClr val="0000FF"/>
                </a:solidFill>
                <a:latin typeface="LM Mono 10"/>
                <a:cs typeface="LM Mono 10"/>
              </a:rPr>
              <a:t>//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documentar a </a:t>
            </a:r>
            <a:r>
              <a:rPr sz="1100" spc="-75" dirty="0" err="1">
                <a:latin typeface="LM Sans 10"/>
                <a:cs typeface="LM Sans 10"/>
              </a:rPr>
              <a:t>implementa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facilitando o seu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entendimento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837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26588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64799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37423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92842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6A66E14-FDF6-4E8D-B3E4-B38C44529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87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Aula </a:t>
            </a:r>
            <a:r>
              <a:rPr spc="5" dirty="0"/>
              <a:t>anterior </a:t>
            </a:r>
            <a:r>
              <a:rPr spc="15" dirty="0"/>
              <a:t>–</a:t>
            </a:r>
            <a:r>
              <a:rPr spc="-55" dirty="0"/>
              <a:t> </a:t>
            </a:r>
            <a:r>
              <a:rPr spc="15" dirty="0"/>
              <a:t>Assembly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84010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132" y="756652"/>
            <a:ext cx="4084320" cy="194970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28575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Programa </a:t>
            </a:r>
            <a:r>
              <a:rPr sz="1100" spc="-5" dirty="0">
                <a:latin typeface="LM Sans 10"/>
                <a:cs typeface="LM Sans 10"/>
              </a:rPr>
              <a:t>escritos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Assembly permitem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00" dirty="0">
                <a:latin typeface="LM Sans 10"/>
                <a:cs typeface="LM Sans 10"/>
              </a:rPr>
              <a:t>n</a:t>
            </a:r>
            <a:r>
              <a:rPr lang="pt-BR" sz="1100" spc="-100" dirty="0">
                <a:latin typeface="LM Sans 10"/>
                <a:cs typeface="LM Sans 10"/>
              </a:rPr>
              <a:t>í</a:t>
            </a:r>
            <a:r>
              <a:rPr sz="1100" spc="-100" dirty="0">
                <a:latin typeface="LM Sans 10"/>
                <a:cs typeface="LM Sans 10"/>
              </a:rPr>
              <a:t>vel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55" dirty="0" err="1">
                <a:latin typeface="LM Sans 10"/>
                <a:cs typeface="LM Sans 10"/>
              </a:rPr>
              <a:t>efici</a:t>
            </a:r>
            <a:r>
              <a:rPr lang="pt-BR" sz="1100" spc="-55" dirty="0">
                <a:latin typeface="LM Sans 10"/>
                <a:cs typeface="LM Sans 10"/>
              </a:rPr>
              <a:t>ê</a:t>
            </a:r>
            <a:r>
              <a:rPr sz="1100" spc="-55" dirty="0" err="1">
                <a:latin typeface="LM Sans 10"/>
                <a:cs typeface="LM Sans 10"/>
              </a:rPr>
              <a:t>ncia</a:t>
            </a:r>
            <a:r>
              <a:rPr sz="1100" spc="-55" dirty="0">
                <a:latin typeface="LM Sans 10"/>
                <a:cs typeface="LM Sans 10"/>
              </a:rPr>
              <a:t> 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potencialmente</a:t>
            </a:r>
            <a:r>
              <a:rPr sz="1100" spc="-5" dirty="0">
                <a:latin typeface="LM Sans 10"/>
                <a:cs typeface="LM Sans 10"/>
              </a:rPr>
              <a:t> mais elevado,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u="sng" spc="-10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por</a:t>
            </a:r>
            <a:r>
              <a:rPr lang="pt-BR" sz="1100" u="sng" spc="-10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é</a:t>
            </a:r>
            <a:r>
              <a:rPr sz="1100" u="sng" spc="-10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2032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70" dirty="0" err="1">
                <a:latin typeface="LM Sans 10"/>
                <a:cs typeface="LM Sans 10"/>
              </a:rPr>
              <a:t>Dif</a:t>
            </a:r>
            <a:r>
              <a:rPr lang="pt-BR" sz="1000" spc="-70" dirty="0">
                <a:latin typeface="LM Sans 10"/>
                <a:cs typeface="LM Sans 10"/>
              </a:rPr>
              <a:t>í</a:t>
            </a:r>
            <a:r>
              <a:rPr sz="1000" spc="-70" dirty="0" err="1">
                <a:latin typeface="LM Sans 10"/>
                <a:cs typeface="LM Sans 10"/>
              </a:rPr>
              <a:t>cil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spc="-90" dirty="0" err="1">
                <a:latin typeface="LM Sans 10"/>
                <a:cs typeface="LM Sans 10"/>
              </a:rPr>
              <a:t>depura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(debug) e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85" dirty="0" err="1">
                <a:latin typeface="LM Sans 10"/>
                <a:cs typeface="LM Sans 10"/>
              </a:rPr>
              <a:t>manuten</a:t>
            </a:r>
            <a:r>
              <a:rPr lang="pt-BR" sz="1000" spc="-85" dirty="0" err="1">
                <a:latin typeface="LM Sans 10"/>
                <a:cs typeface="LM Sans 10"/>
              </a:rPr>
              <a:t>çã</a:t>
            </a:r>
            <a:r>
              <a:rPr sz="1000" spc="-85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2032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Ciclo </a:t>
            </a:r>
            <a:r>
              <a:rPr sz="1000" spc="-5" dirty="0">
                <a:latin typeface="LM Sans 10"/>
                <a:cs typeface="LM Sans 10"/>
              </a:rPr>
              <a:t>de desenvolvimento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longo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2032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Dependentes </a:t>
            </a: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spc="-10" dirty="0">
                <a:latin typeface="LM Sans 10"/>
                <a:cs typeface="LM Sans 10"/>
              </a:rPr>
              <a:t>processador </a:t>
            </a:r>
            <a:r>
              <a:rPr sz="1000" spc="-5" dirty="0">
                <a:latin typeface="LM Sans 10"/>
                <a:cs typeface="LM Sans 10"/>
              </a:rPr>
              <a:t>– </a:t>
            </a:r>
            <a:r>
              <a:rPr sz="1000" spc="-75" dirty="0">
                <a:latin typeface="LM Sans 10"/>
                <a:cs typeface="LM Sans 10"/>
              </a:rPr>
              <a:t>c</a:t>
            </a:r>
            <a:r>
              <a:rPr lang="pt-BR" sz="1000" spc="-75" dirty="0">
                <a:latin typeface="LM Sans 10"/>
                <a:cs typeface="LM Sans 10"/>
              </a:rPr>
              <a:t>ó</a:t>
            </a:r>
            <a:r>
              <a:rPr sz="1000" spc="-75" dirty="0" err="1">
                <a:latin typeface="LM Sans 10"/>
                <a:cs typeface="LM Sans 10"/>
              </a:rPr>
              <a:t>digo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130" dirty="0">
                <a:latin typeface="LM Sans 10"/>
                <a:cs typeface="LM Sans 10"/>
              </a:rPr>
              <a:t>n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</a:t>
            </a:r>
            <a:r>
              <a:rPr sz="1000" spc="-85" dirty="0">
                <a:latin typeface="LM Sans 10"/>
                <a:cs typeface="LM Sans 10"/>
              </a:rPr>
              <a:t> </a:t>
            </a:r>
            <a:r>
              <a:rPr sz="1000" spc="-60" dirty="0">
                <a:latin typeface="LM Sans 10"/>
                <a:cs typeface="LM Sans 10"/>
              </a:rPr>
              <a:t>port</a:t>
            </a:r>
            <a:r>
              <a:rPr lang="pt-BR" sz="1000" spc="-60" dirty="0">
                <a:latin typeface="LM Sans 10"/>
                <a:cs typeface="LM Sans 10"/>
              </a:rPr>
              <a:t>á</a:t>
            </a:r>
            <a:r>
              <a:rPr sz="1000" spc="-60" dirty="0">
                <a:latin typeface="LM Sans 10"/>
                <a:cs typeface="LM Sans 10"/>
              </a:rPr>
              <a:t>vel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LM Sans 10"/>
              <a:cs typeface="LM Sans 10"/>
            </a:endParaRPr>
          </a:p>
          <a:p>
            <a:pPr marL="63500" marR="17780">
              <a:lnSpc>
                <a:spcPct val="102600"/>
              </a:lnSpc>
              <a:spcBef>
                <a:spcPts val="5"/>
              </a:spcBef>
            </a:pPr>
            <a:endParaRPr lang="pt-BR" sz="1100" spc="-15" dirty="0">
              <a:latin typeface="LM Sans 10"/>
              <a:cs typeface="LM Sans 10"/>
            </a:endParaRPr>
          </a:p>
          <a:p>
            <a:pPr marL="63500" marR="17780">
              <a:lnSpc>
                <a:spcPct val="102600"/>
              </a:lnSpc>
              <a:spcBef>
                <a:spcPts val="5"/>
              </a:spcBef>
            </a:pPr>
            <a:r>
              <a:rPr sz="1100" spc="-15" dirty="0" err="1">
                <a:latin typeface="LM Sans 10"/>
                <a:cs typeface="LM Sans 10"/>
              </a:rPr>
              <a:t>Melhor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dos </a:t>
            </a:r>
            <a:r>
              <a:rPr sz="1100" spc="-10" dirty="0">
                <a:latin typeface="LM Sans 10"/>
                <a:cs typeface="LM Sans 10"/>
              </a:rPr>
              <a:t>mundos: </a:t>
            </a:r>
            <a:r>
              <a:rPr sz="1100" spc="-5" dirty="0">
                <a:latin typeface="LM Sans 10"/>
                <a:cs typeface="LM Sans 10"/>
              </a:rPr>
              <a:t>escrever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Assembly </a:t>
            </a:r>
            <a:r>
              <a:rPr sz="1100" dirty="0">
                <a:latin typeface="LM Sans 10"/>
                <a:cs typeface="LM Sans 10"/>
              </a:rPr>
              <a:t>apenas </a:t>
            </a:r>
            <a:r>
              <a:rPr sz="1100" spc="-5" dirty="0">
                <a:latin typeface="LM Sans 10"/>
                <a:cs typeface="LM Sans 10"/>
              </a:rPr>
              <a:t>trechos de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 </a:t>
            </a:r>
            <a:r>
              <a:rPr sz="1100" spc="-65" dirty="0" err="1">
                <a:latin typeface="LM Sans 10"/>
                <a:cs typeface="LM Sans 10"/>
              </a:rPr>
              <a:t>cr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 err="1">
                <a:latin typeface="LM Sans 10"/>
                <a:cs typeface="LM Sans 10"/>
              </a:rPr>
              <a:t>ticos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em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desempenho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239383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434AE9B-3DFD-4396-9013-F1295B93D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5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Aula </a:t>
            </a:r>
            <a:r>
              <a:rPr spc="5" dirty="0"/>
              <a:t>anterior </a:t>
            </a:r>
            <a:r>
              <a:rPr spc="15" dirty="0"/>
              <a:t>– exemplo</a:t>
            </a:r>
            <a:r>
              <a:rPr spc="-60" dirty="0"/>
              <a:t> </a:t>
            </a:r>
            <a:r>
              <a:rPr spc="15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3011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46657"/>
            <a:ext cx="400875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 err="1">
                <a:latin typeface="LM Sans 10"/>
                <a:cs typeface="LM Sans 10"/>
              </a:rPr>
              <a:t>Elimina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45" dirty="0">
                <a:latin typeface="LM Sans 10"/>
                <a:cs typeface="LM Sans 10"/>
              </a:rPr>
              <a:t>sub-express</a:t>
            </a:r>
            <a:r>
              <a:rPr lang="pt-BR" sz="1100" spc="-45" dirty="0">
                <a:latin typeface="LM Sans 10"/>
                <a:cs typeface="LM Sans 10"/>
              </a:rPr>
              <a:t>õ</a:t>
            </a:r>
            <a:r>
              <a:rPr sz="1100" spc="-45" dirty="0">
                <a:latin typeface="LM Sans 10"/>
                <a:cs typeface="LM Sans 10"/>
              </a:rPr>
              <a:t>es </a:t>
            </a:r>
            <a:r>
              <a:rPr sz="1100" spc="-10" dirty="0">
                <a:latin typeface="LM Sans 10"/>
                <a:cs typeface="LM Sans 10"/>
              </a:rPr>
              <a:t>comuns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5" dirty="0" err="1">
                <a:latin typeface="LM Sans 10"/>
                <a:cs typeface="LM Sans 10"/>
              </a:rPr>
              <a:t>menos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</a:t>
            </a:r>
            <a:r>
              <a:rPr sz="1100" spc="-10" dirty="0">
                <a:latin typeface="LM Sans 10"/>
                <a:cs typeface="LM Sans 10"/>
              </a:rPr>
              <a:t> executar!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626" y="1210372"/>
            <a:ext cx="3464683" cy="153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CC160AA-85F6-4AA4-BC31-BC7E013B9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95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Aula </a:t>
            </a:r>
            <a:r>
              <a:rPr sz="1400" spc="5" dirty="0">
                <a:solidFill>
                  <a:srgbClr val="3333B2"/>
                </a:solidFill>
                <a:latin typeface="LM Sans 12"/>
                <a:cs typeface="LM Sans 12"/>
              </a:rPr>
              <a:t>anterior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– exemplo</a:t>
            </a:r>
            <a:r>
              <a:rPr sz="1400" spc="-6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2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86804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784592"/>
            <a:ext cx="177927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 err="1">
                <a:latin typeface="LM Sans 10"/>
                <a:cs typeface="LM Sans 10"/>
              </a:rPr>
              <a:t>Elimina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55" dirty="0">
                <a:latin typeface="LM Sans 10"/>
                <a:cs typeface="LM Sans 10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“c</a:t>
            </a:r>
            <a:r>
              <a:rPr lang="pt-BR" sz="1100" spc="-40" dirty="0">
                <a:latin typeface="LM Sans 10"/>
                <a:cs typeface="LM Sans 10"/>
              </a:rPr>
              <a:t>ó</a:t>
            </a:r>
            <a:r>
              <a:rPr sz="1100" spc="-40" dirty="0" err="1">
                <a:latin typeface="LM Sans 10"/>
                <a:cs typeface="LM Sans 10"/>
              </a:rPr>
              <a:t>digo-morto</a:t>
            </a:r>
            <a:r>
              <a:rPr sz="1100" spc="-40" dirty="0">
                <a:latin typeface="LM Sans 10"/>
                <a:cs typeface="LM Sans 10"/>
              </a:rPr>
              <a:t>”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4352" y="1348319"/>
            <a:ext cx="1299280" cy="119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B8E852F-C97B-45F5-9612-460EFD05C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95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Aula </a:t>
            </a:r>
            <a:r>
              <a:rPr sz="1400" spc="5" dirty="0">
                <a:solidFill>
                  <a:srgbClr val="3333B2"/>
                </a:solidFill>
                <a:latin typeface="LM Sans 12"/>
                <a:cs typeface="LM Sans 12"/>
              </a:rPr>
              <a:t>anterior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– exemplo</a:t>
            </a:r>
            <a:r>
              <a:rPr sz="1400" spc="-6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3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103739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953959"/>
            <a:ext cx="1859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 err="1">
                <a:latin typeface="LM Sans 10"/>
                <a:cs typeface="LM Sans 10"/>
              </a:rPr>
              <a:t>Elimina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custo de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LM Sans 10"/>
                <a:cs typeface="LM Sans 10"/>
              </a:rPr>
              <a:t>c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 err="1">
                <a:latin typeface="LM Sans 10"/>
                <a:cs typeface="LM Sans 10"/>
              </a:rPr>
              <a:t>lculos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104" y="1517668"/>
            <a:ext cx="3897870" cy="77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AA46BA-1208-45C2-A303-FAA7751D3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830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Aula </a:t>
            </a:r>
            <a:r>
              <a:rPr spc="5" dirty="0"/>
              <a:t>anterior </a:t>
            </a:r>
            <a:r>
              <a:rPr spc="15" dirty="0"/>
              <a:t>– exemplo </a:t>
            </a:r>
            <a:r>
              <a:rPr spc="20" dirty="0"/>
              <a:t>em</a:t>
            </a:r>
            <a:r>
              <a:rPr spc="-55" dirty="0"/>
              <a:t> </a:t>
            </a:r>
            <a:r>
              <a:rPr spc="15" dirty="0"/>
              <a:t>Assembly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8387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00417"/>
            <a:ext cx="387096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Na arquitetura ARM, por </a:t>
            </a:r>
            <a:r>
              <a:rPr sz="1100" spc="-5" dirty="0" err="1">
                <a:latin typeface="LM Sans 10"/>
                <a:cs typeface="LM Sans 10"/>
              </a:rPr>
              <a:t>exemplo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lang="pt-BR" sz="1100" spc="-5" dirty="0">
                <a:latin typeface="LM Sans 10"/>
                <a:cs typeface="LM Sans 10"/>
              </a:rPr>
              <a:t> é possível </a:t>
            </a:r>
            <a:r>
              <a:rPr sz="1100" spc="-15" dirty="0" err="1">
                <a:latin typeface="LM Sans 10"/>
                <a:cs typeface="LM Sans 10"/>
              </a:rPr>
              <a:t>usar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flags </a:t>
            </a:r>
            <a:r>
              <a:rPr sz="1100" spc="-5" dirty="0">
                <a:latin typeface="LM Sans 10"/>
                <a:cs typeface="LM Sans 10"/>
              </a:rPr>
              <a:t>ao </a:t>
            </a:r>
            <a:r>
              <a:rPr sz="1100" spc="-10" dirty="0">
                <a:latin typeface="LM Sans 10"/>
                <a:cs typeface="LM Sans 10"/>
              </a:rPr>
              <a:t>efetuar 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0" dirty="0">
                <a:latin typeface="LM Sans 10"/>
                <a:cs typeface="LM Sans 10"/>
              </a:rPr>
              <a:t>opera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matem</a:t>
            </a:r>
            <a:r>
              <a:rPr lang="pt-BR" sz="1100" spc="-55" dirty="0">
                <a:latin typeface="LM Sans 10"/>
                <a:cs typeface="LM Sans 10"/>
              </a:rPr>
              <a:t>á</a:t>
            </a:r>
            <a:r>
              <a:rPr sz="1100" spc="-55" dirty="0" err="1">
                <a:latin typeface="LM Sans 10"/>
                <a:cs typeface="LM Sans 10"/>
              </a:rPr>
              <a:t>tica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6824" y="2085838"/>
            <a:ext cx="2022475" cy="1033780"/>
            <a:chOff x="246824" y="2085838"/>
            <a:chExt cx="2022475" cy="1033780"/>
          </a:xfrm>
        </p:grpSpPr>
        <p:sp>
          <p:nvSpPr>
            <p:cNvPr id="6" name="object 6"/>
            <p:cNvSpPr/>
            <p:nvPr/>
          </p:nvSpPr>
          <p:spPr>
            <a:xfrm>
              <a:off x="295473" y="3010314"/>
              <a:ext cx="763287" cy="550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4253" y="2085838"/>
              <a:ext cx="18415" cy="65405"/>
            </a:xfrm>
            <a:custGeom>
              <a:avLst/>
              <a:gdLst/>
              <a:ahLst/>
              <a:cxnLst/>
              <a:rect l="l" t="t" r="r" b="b"/>
              <a:pathLst>
                <a:path w="18414" h="65405">
                  <a:moveTo>
                    <a:pt x="4416" y="0"/>
                  </a:moveTo>
                  <a:lnTo>
                    <a:pt x="1417" y="0"/>
                  </a:lnTo>
                  <a:lnTo>
                    <a:pt x="913" y="187"/>
                  </a:lnTo>
                  <a:lnTo>
                    <a:pt x="550" y="550"/>
                  </a:lnTo>
                  <a:lnTo>
                    <a:pt x="181" y="872"/>
                  </a:lnTo>
                  <a:lnTo>
                    <a:pt x="0" y="1259"/>
                  </a:lnTo>
                  <a:lnTo>
                    <a:pt x="0" y="2290"/>
                  </a:lnTo>
                  <a:lnTo>
                    <a:pt x="3684" y="3731"/>
                  </a:lnTo>
                  <a:lnTo>
                    <a:pt x="4850" y="4305"/>
                  </a:lnTo>
                  <a:lnTo>
                    <a:pt x="5764" y="5400"/>
                  </a:lnTo>
                  <a:lnTo>
                    <a:pt x="6733" y="6478"/>
                  </a:lnTo>
                  <a:lnTo>
                    <a:pt x="7228" y="7761"/>
                  </a:lnTo>
                  <a:lnTo>
                    <a:pt x="7228" y="26588"/>
                  </a:lnTo>
                  <a:lnTo>
                    <a:pt x="7550" y="28099"/>
                  </a:lnTo>
                  <a:lnTo>
                    <a:pt x="8235" y="29382"/>
                  </a:lnTo>
                  <a:lnTo>
                    <a:pt x="8716" y="30366"/>
                  </a:lnTo>
                  <a:lnTo>
                    <a:pt x="9700" y="31397"/>
                  </a:lnTo>
                  <a:lnTo>
                    <a:pt x="11164" y="32492"/>
                  </a:lnTo>
                  <a:lnTo>
                    <a:pt x="9700" y="33547"/>
                  </a:lnTo>
                  <a:lnTo>
                    <a:pt x="8646" y="34642"/>
                  </a:lnTo>
                  <a:lnTo>
                    <a:pt x="7503" y="36886"/>
                  </a:lnTo>
                  <a:lnTo>
                    <a:pt x="7228" y="38327"/>
                  </a:lnTo>
                  <a:lnTo>
                    <a:pt x="7228" y="57136"/>
                  </a:lnTo>
                  <a:lnTo>
                    <a:pt x="6771" y="58442"/>
                  </a:lnTo>
                  <a:lnTo>
                    <a:pt x="4943" y="60592"/>
                  </a:lnTo>
                  <a:lnTo>
                    <a:pt x="3754" y="61190"/>
                  </a:lnTo>
                  <a:lnTo>
                    <a:pt x="2290" y="61324"/>
                  </a:lnTo>
                  <a:lnTo>
                    <a:pt x="1370" y="61371"/>
                  </a:lnTo>
                  <a:lnTo>
                    <a:pt x="779" y="61553"/>
                  </a:lnTo>
                  <a:lnTo>
                    <a:pt x="550" y="61875"/>
                  </a:lnTo>
                  <a:lnTo>
                    <a:pt x="181" y="62174"/>
                  </a:lnTo>
                  <a:lnTo>
                    <a:pt x="0" y="62607"/>
                  </a:lnTo>
                  <a:lnTo>
                    <a:pt x="0" y="63703"/>
                  </a:lnTo>
                  <a:lnTo>
                    <a:pt x="181" y="64118"/>
                  </a:lnTo>
                  <a:lnTo>
                    <a:pt x="550" y="64435"/>
                  </a:lnTo>
                  <a:lnTo>
                    <a:pt x="913" y="64804"/>
                  </a:lnTo>
                  <a:lnTo>
                    <a:pt x="1417" y="64985"/>
                  </a:lnTo>
                  <a:lnTo>
                    <a:pt x="4487" y="64985"/>
                  </a:lnTo>
                  <a:lnTo>
                    <a:pt x="6519" y="64072"/>
                  </a:lnTo>
                  <a:lnTo>
                    <a:pt x="8299" y="62174"/>
                  </a:lnTo>
                  <a:lnTo>
                    <a:pt x="9999" y="60457"/>
                  </a:lnTo>
                  <a:lnTo>
                    <a:pt x="10807" y="58442"/>
                  </a:lnTo>
                  <a:lnTo>
                    <a:pt x="10889" y="38579"/>
                  </a:lnTo>
                  <a:lnTo>
                    <a:pt x="11346" y="37296"/>
                  </a:lnTo>
                  <a:lnTo>
                    <a:pt x="13226" y="35146"/>
                  </a:lnTo>
                  <a:lnTo>
                    <a:pt x="14462" y="34554"/>
                  </a:lnTo>
                  <a:lnTo>
                    <a:pt x="15927" y="34414"/>
                  </a:lnTo>
                  <a:lnTo>
                    <a:pt x="16700" y="34302"/>
                  </a:lnTo>
                  <a:lnTo>
                    <a:pt x="17251" y="34097"/>
                  </a:lnTo>
                  <a:lnTo>
                    <a:pt x="17871" y="33477"/>
                  </a:lnTo>
                  <a:lnTo>
                    <a:pt x="18030" y="33043"/>
                  </a:lnTo>
                  <a:lnTo>
                    <a:pt x="18030" y="31942"/>
                  </a:lnTo>
                  <a:lnTo>
                    <a:pt x="17871" y="31532"/>
                  </a:lnTo>
                  <a:lnTo>
                    <a:pt x="17251" y="30846"/>
                  </a:lnTo>
                  <a:lnTo>
                    <a:pt x="16700" y="30641"/>
                  </a:lnTo>
                  <a:lnTo>
                    <a:pt x="14462" y="30454"/>
                  </a:lnTo>
                  <a:lnTo>
                    <a:pt x="13226" y="29886"/>
                  </a:lnTo>
                  <a:lnTo>
                    <a:pt x="12266" y="28831"/>
                  </a:lnTo>
                  <a:lnTo>
                    <a:pt x="11346" y="27736"/>
                  </a:lnTo>
                  <a:lnTo>
                    <a:pt x="10951" y="26588"/>
                  </a:lnTo>
                  <a:lnTo>
                    <a:pt x="10879" y="6455"/>
                  </a:lnTo>
                  <a:lnTo>
                    <a:pt x="9841" y="4094"/>
                  </a:lnTo>
                  <a:lnTo>
                    <a:pt x="7779" y="2196"/>
                  </a:lnTo>
                  <a:lnTo>
                    <a:pt x="6314" y="732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824" y="2191213"/>
              <a:ext cx="2022475" cy="928369"/>
            </a:xfrm>
            <a:custGeom>
              <a:avLst/>
              <a:gdLst/>
              <a:ahLst/>
              <a:cxnLst/>
              <a:rect l="l" t="t" r="r" b="b"/>
              <a:pathLst>
                <a:path w="2022475" h="928369">
                  <a:moveTo>
                    <a:pt x="2022088" y="0"/>
                  </a:moveTo>
                  <a:lnTo>
                    <a:pt x="0" y="0"/>
                  </a:lnTo>
                  <a:lnTo>
                    <a:pt x="0" y="927855"/>
                  </a:lnTo>
                  <a:lnTo>
                    <a:pt x="2022088" y="927855"/>
                  </a:lnTo>
                  <a:lnTo>
                    <a:pt x="2022088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522" y="2538564"/>
              <a:ext cx="84455" cy="51435"/>
            </a:xfrm>
            <a:custGeom>
              <a:avLst/>
              <a:gdLst/>
              <a:ahLst/>
              <a:cxnLst/>
              <a:rect l="l" t="t" r="r" b="b"/>
              <a:pathLst>
                <a:path w="84454" h="51435">
                  <a:moveTo>
                    <a:pt x="39446" y="33451"/>
                  </a:moveTo>
                  <a:lnTo>
                    <a:pt x="39268" y="32905"/>
                  </a:lnTo>
                  <a:lnTo>
                    <a:pt x="38900" y="32588"/>
                  </a:lnTo>
                  <a:lnTo>
                    <a:pt x="38582" y="32219"/>
                  </a:lnTo>
                  <a:lnTo>
                    <a:pt x="38188" y="32029"/>
                  </a:lnTo>
                  <a:lnTo>
                    <a:pt x="37198" y="32029"/>
                  </a:lnTo>
                  <a:lnTo>
                    <a:pt x="36791" y="32219"/>
                  </a:lnTo>
                  <a:lnTo>
                    <a:pt x="36106" y="32905"/>
                  </a:lnTo>
                  <a:lnTo>
                    <a:pt x="35966" y="33451"/>
                  </a:lnTo>
                  <a:lnTo>
                    <a:pt x="35966" y="47586"/>
                  </a:lnTo>
                  <a:lnTo>
                    <a:pt x="13639" y="47586"/>
                  </a:lnTo>
                  <a:lnTo>
                    <a:pt x="13639" y="7505"/>
                  </a:lnTo>
                  <a:lnTo>
                    <a:pt x="22466" y="7505"/>
                  </a:lnTo>
                  <a:lnTo>
                    <a:pt x="23012" y="7366"/>
                  </a:lnTo>
                  <a:lnTo>
                    <a:pt x="23342" y="7048"/>
                  </a:lnTo>
                  <a:lnTo>
                    <a:pt x="23710" y="6756"/>
                  </a:lnTo>
                  <a:lnTo>
                    <a:pt x="23888" y="6311"/>
                  </a:lnTo>
                  <a:lnTo>
                    <a:pt x="23888" y="5283"/>
                  </a:lnTo>
                  <a:lnTo>
                    <a:pt x="23710" y="4889"/>
                  </a:lnTo>
                  <a:lnTo>
                    <a:pt x="23012" y="4279"/>
                  </a:lnTo>
                  <a:lnTo>
                    <a:pt x="22466" y="4114"/>
                  </a:lnTo>
                  <a:lnTo>
                    <a:pt x="1422" y="4114"/>
                  </a:lnTo>
                  <a:lnTo>
                    <a:pt x="825" y="4279"/>
                  </a:lnTo>
                  <a:lnTo>
                    <a:pt x="457" y="4572"/>
                  </a:lnTo>
                  <a:lnTo>
                    <a:pt x="139" y="4889"/>
                  </a:lnTo>
                  <a:lnTo>
                    <a:pt x="0" y="5283"/>
                  </a:lnTo>
                  <a:lnTo>
                    <a:pt x="0" y="6311"/>
                  </a:lnTo>
                  <a:lnTo>
                    <a:pt x="139" y="6756"/>
                  </a:lnTo>
                  <a:lnTo>
                    <a:pt x="825" y="7366"/>
                  </a:lnTo>
                  <a:lnTo>
                    <a:pt x="1422" y="7505"/>
                  </a:lnTo>
                  <a:lnTo>
                    <a:pt x="10248" y="7505"/>
                  </a:lnTo>
                  <a:lnTo>
                    <a:pt x="10248" y="47586"/>
                  </a:lnTo>
                  <a:lnTo>
                    <a:pt x="1422" y="47586"/>
                  </a:lnTo>
                  <a:lnTo>
                    <a:pt x="825" y="47752"/>
                  </a:lnTo>
                  <a:lnTo>
                    <a:pt x="457" y="48056"/>
                  </a:lnTo>
                  <a:lnTo>
                    <a:pt x="139" y="48374"/>
                  </a:lnTo>
                  <a:lnTo>
                    <a:pt x="0" y="48780"/>
                  </a:lnTo>
                  <a:lnTo>
                    <a:pt x="0" y="49771"/>
                  </a:lnTo>
                  <a:lnTo>
                    <a:pt x="139" y="50152"/>
                  </a:lnTo>
                  <a:lnTo>
                    <a:pt x="457" y="50520"/>
                  </a:lnTo>
                  <a:lnTo>
                    <a:pt x="825" y="50838"/>
                  </a:lnTo>
                  <a:lnTo>
                    <a:pt x="1422" y="50977"/>
                  </a:lnTo>
                  <a:lnTo>
                    <a:pt x="39446" y="50977"/>
                  </a:lnTo>
                  <a:lnTo>
                    <a:pt x="39446" y="33451"/>
                  </a:lnTo>
                  <a:close/>
                </a:path>
                <a:path w="84454" h="51435">
                  <a:moveTo>
                    <a:pt x="84175" y="48780"/>
                  </a:moveTo>
                  <a:lnTo>
                    <a:pt x="83997" y="48374"/>
                  </a:lnTo>
                  <a:lnTo>
                    <a:pt x="83261" y="47752"/>
                  </a:lnTo>
                  <a:lnTo>
                    <a:pt x="82664" y="47586"/>
                  </a:lnTo>
                  <a:lnTo>
                    <a:pt x="70358" y="47586"/>
                  </a:lnTo>
                  <a:lnTo>
                    <a:pt x="70358" y="4660"/>
                  </a:lnTo>
                  <a:lnTo>
                    <a:pt x="70358" y="0"/>
                  </a:lnTo>
                  <a:lnTo>
                    <a:pt x="54978" y="4851"/>
                  </a:lnTo>
                  <a:lnTo>
                    <a:pt x="54292" y="5105"/>
                  </a:lnTo>
                  <a:lnTo>
                    <a:pt x="53886" y="5346"/>
                  </a:lnTo>
                  <a:lnTo>
                    <a:pt x="53378" y="5943"/>
                  </a:lnTo>
                  <a:lnTo>
                    <a:pt x="53238" y="6311"/>
                  </a:lnTo>
                  <a:lnTo>
                    <a:pt x="53238" y="7188"/>
                  </a:lnTo>
                  <a:lnTo>
                    <a:pt x="53378" y="7569"/>
                  </a:lnTo>
                  <a:lnTo>
                    <a:pt x="54063" y="8191"/>
                  </a:lnTo>
                  <a:lnTo>
                    <a:pt x="54457" y="8331"/>
                  </a:lnTo>
                  <a:lnTo>
                    <a:pt x="55118" y="8331"/>
                  </a:lnTo>
                  <a:lnTo>
                    <a:pt x="55486" y="8280"/>
                  </a:lnTo>
                  <a:lnTo>
                    <a:pt x="55981" y="8140"/>
                  </a:lnTo>
                  <a:lnTo>
                    <a:pt x="66967" y="4660"/>
                  </a:lnTo>
                  <a:lnTo>
                    <a:pt x="66967" y="47586"/>
                  </a:lnTo>
                  <a:lnTo>
                    <a:pt x="54635" y="47586"/>
                  </a:lnTo>
                  <a:lnTo>
                    <a:pt x="54063" y="47752"/>
                  </a:lnTo>
                  <a:lnTo>
                    <a:pt x="53708" y="48056"/>
                  </a:lnTo>
                  <a:lnTo>
                    <a:pt x="53378" y="48374"/>
                  </a:lnTo>
                  <a:lnTo>
                    <a:pt x="53238" y="48780"/>
                  </a:lnTo>
                  <a:lnTo>
                    <a:pt x="53238" y="49771"/>
                  </a:lnTo>
                  <a:lnTo>
                    <a:pt x="53378" y="50152"/>
                  </a:lnTo>
                  <a:lnTo>
                    <a:pt x="53708" y="50520"/>
                  </a:lnTo>
                  <a:lnTo>
                    <a:pt x="54063" y="50838"/>
                  </a:lnTo>
                  <a:lnTo>
                    <a:pt x="54635" y="50977"/>
                  </a:lnTo>
                  <a:lnTo>
                    <a:pt x="82664" y="50977"/>
                  </a:lnTo>
                  <a:lnTo>
                    <a:pt x="83261" y="50838"/>
                  </a:lnTo>
                  <a:lnTo>
                    <a:pt x="83629" y="50520"/>
                  </a:lnTo>
                  <a:lnTo>
                    <a:pt x="83997" y="50152"/>
                  </a:lnTo>
                  <a:lnTo>
                    <a:pt x="84175" y="49771"/>
                  </a:lnTo>
                  <a:lnTo>
                    <a:pt x="84175" y="48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873" y="2243453"/>
              <a:ext cx="1564791" cy="8530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65098" y="1136221"/>
            <a:ext cx="987425" cy="381000"/>
            <a:chOff x="365098" y="1136221"/>
            <a:chExt cx="987425" cy="381000"/>
          </a:xfrm>
        </p:grpSpPr>
        <p:sp>
          <p:nvSpPr>
            <p:cNvPr id="12" name="object 12"/>
            <p:cNvSpPr/>
            <p:nvPr/>
          </p:nvSpPr>
          <p:spPr>
            <a:xfrm>
              <a:off x="575157" y="1136221"/>
              <a:ext cx="777246" cy="797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5098" y="1136221"/>
              <a:ext cx="710164" cy="380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421168" y="1138049"/>
            <a:ext cx="281236" cy="649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358" y="1662821"/>
            <a:ext cx="1025381" cy="1696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437" y="1984060"/>
            <a:ext cx="303958" cy="515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3076" y="1995775"/>
            <a:ext cx="182186" cy="475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32799" y="1152629"/>
            <a:ext cx="987425" cy="381000"/>
            <a:chOff x="2732799" y="1152629"/>
            <a:chExt cx="987425" cy="381000"/>
          </a:xfrm>
        </p:grpSpPr>
        <p:sp>
          <p:nvSpPr>
            <p:cNvPr id="19" name="object 19"/>
            <p:cNvSpPr/>
            <p:nvPr/>
          </p:nvSpPr>
          <p:spPr>
            <a:xfrm>
              <a:off x="2942852" y="1152629"/>
              <a:ext cx="777252" cy="7971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32799" y="1152629"/>
              <a:ext cx="710158" cy="3805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788864" y="1154456"/>
            <a:ext cx="281242" cy="649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892054" y="1679229"/>
            <a:ext cx="1025525" cy="170180"/>
            <a:chOff x="2892054" y="1679229"/>
            <a:chExt cx="1025525" cy="170180"/>
          </a:xfrm>
        </p:grpSpPr>
        <p:sp>
          <p:nvSpPr>
            <p:cNvPr id="23" name="object 23"/>
            <p:cNvSpPr/>
            <p:nvPr/>
          </p:nvSpPr>
          <p:spPr>
            <a:xfrm>
              <a:off x="2892054" y="1679229"/>
              <a:ext cx="566373" cy="16189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87007" y="1707422"/>
              <a:ext cx="36830" cy="5715"/>
            </a:xfrm>
            <a:custGeom>
              <a:avLst/>
              <a:gdLst/>
              <a:ahLst/>
              <a:cxnLst/>
              <a:rect l="l" t="t" r="r" b="b"/>
              <a:pathLst>
                <a:path w="36829" h="5714">
                  <a:moveTo>
                    <a:pt x="36792" y="0"/>
                  </a:moveTo>
                  <a:lnTo>
                    <a:pt x="0" y="0"/>
                  </a:lnTo>
                  <a:lnTo>
                    <a:pt x="0" y="5219"/>
                  </a:lnTo>
                  <a:lnTo>
                    <a:pt x="36792" y="5219"/>
                  </a:lnTo>
                  <a:lnTo>
                    <a:pt x="36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69042" y="1679229"/>
              <a:ext cx="448393" cy="1696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890133" y="2000468"/>
            <a:ext cx="303964" cy="51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60776" y="2012183"/>
            <a:ext cx="182181" cy="475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318704" y="2101648"/>
            <a:ext cx="2042795" cy="937894"/>
            <a:chOff x="2318704" y="2101648"/>
            <a:chExt cx="2042795" cy="937894"/>
          </a:xfrm>
        </p:grpSpPr>
        <p:sp>
          <p:nvSpPr>
            <p:cNvPr id="29" name="object 29"/>
            <p:cNvSpPr/>
            <p:nvPr/>
          </p:nvSpPr>
          <p:spPr>
            <a:xfrm>
              <a:off x="2741949" y="2101648"/>
              <a:ext cx="18415" cy="65405"/>
            </a:xfrm>
            <a:custGeom>
              <a:avLst/>
              <a:gdLst/>
              <a:ahLst/>
              <a:cxnLst/>
              <a:rect l="l" t="t" r="r" b="b"/>
              <a:pathLst>
                <a:path w="18414" h="65405">
                  <a:moveTo>
                    <a:pt x="4416" y="0"/>
                  </a:moveTo>
                  <a:lnTo>
                    <a:pt x="1417" y="0"/>
                  </a:lnTo>
                  <a:lnTo>
                    <a:pt x="913" y="187"/>
                  </a:lnTo>
                  <a:lnTo>
                    <a:pt x="550" y="550"/>
                  </a:lnTo>
                  <a:lnTo>
                    <a:pt x="181" y="872"/>
                  </a:lnTo>
                  <a:lnTo>
                    <a:pt x="0" y="1259"/>
                  </a:lnTo>
                  <a:lnTo>
                    <a:pt x="0" y="2290"/>
                  </a:lnTo>
                  <a:lnTo>
                    <a:pt x="3684" y="3731"/>
                  </a:lnTo>
                  <a:lnTo>
                    <a:pt x="4850" y="4305"/>
                  </a:lnTo>
                  <a:lnTo>
                    <a:pt x="5769" y="5400"/>
                  </a:lnTo>
                  <a:lnTo>
                    <a:pt x="6739" y="6478"/>
                  </a:lnTo>
                  <a:lnTo>
                    <a:pt x="7234" y="7761"/>
                  </a:lnTo>
                  <a:lnTo>
                    <a:pt x="7234" y="26594"/>
                  </a:lnTo>
                  <a:lnTo>
                    <a:pt x="7550" y="28099"/>
                  </a:lnTo>
                  <a:lnTo>
                    <a:pt x="8235" y="29382"/>
                  </a:lnTo>
                  <a:lnTo>
                    <a:pt x="8716" y="30366"/>
                  </a:lnTo>
                  <a:lnTo>
                    <a:pt x="9700" y="31397"/>
                  </a:lnTo>
                  <a:lnTo>
                    <a:pt x="11164" y="32492"/>
                  </a:lnTo>
                  <a:lnTo>
                    <a:pt x="9700" y="33547"/>
                  </a:lnTo>
                  <a:lnTo>
                    <a:pt x="8651" y="34648"/>
                  </a:lnTo>
                  <a:lnTo>
                    <a:pt x="7503" y="36886"/>
                  </a:lnTo>
                  <a:lnTo>
                    <a:pt x="7234" y="38327"/>
                  </a:lnTo>
                  <a:lnTo>
                    <a:pt x="7234" y="57136"/>
                  </a:lnTo>
                  <a:lnTo>
                    <a:pt x="6771" y="58442"/>
                  </a:lnTo>
                  <a:lnTo>
                    <a:pt x="4943" y="60592"/>
                  </a:lnTo>
                  <a:lnTo>
                    <a:pt x="3754" y="61190"/>
                  </a:lnTo>
                  <a:lnTo>
                    <a:pt x="2290" y="61324"/>
                  </a:lnTo>
                  <a:lnTo>
                    <a:pt x="1376" y="61371"/>
                  </a:lnTo>
                  <a:lnTo>
                    <a:pt x="779" y="61553"/>
                  </a:lnTo>
                  <a:lnTo>
                    <a:pt x="550" y="61875"/>
                  </a:lnTo>
                  <a:lnTo>
                    <a:pt x="181" y="62174"/>
                  </a:lnTo>
                  <a:lnTo>
                    <a:pt x="0" y="62607"/>
                  </a:lnTo>
                  <a:lnTo>
                    <a:pt x="0" y="63708"/>
                  </a:lnTo>
                  <a:lnTo>
                    <a:pt x="181" y="64118"/>
                  </a:lnTo>
                  <a:lnTo>
                    <a:pt x="550" y="64435"/>
                  </a:lnTo>
                  <a:lnTo>
                    <a:pt x="913" y="64804"/>
                  </a:lnTo>
                  <a:lnTo>
                    <a:pt x="1417" y="64985"/>
                  </a:lnTo>
                  <a:lnTo>
                    <a:pt x="4487" y="64985"/>
                  </a:lnTo>
                  <a:lnTo>
                    <a:pt x="6519" y="64072"/>
                  </a:lnTo>
                  <a:lnTo>
                    <a:pt x="8305" y="62174"/>
                  </a:lnTo>
                  <a:lnTo>
                    <a:pt x="9999" y="60457"/>
                  </a:lnTo>
                  <a:lnTo>
                    <a:pt x="10807" y="58442"/>
                  </a:lnTo>
                  <a:lnTo>
                    <a:pt x="10889" y="38579"/>
                  </a:lnTo>
                  <a:lnTo>
                    <a:pt x="11352" y="37302"/>
                  </a:lnTo>
                  <a:lnTo>
                    <a:pt x="13226" y="35146"/>
                  </a:lnTo>
                  <a:lnTo>
                    <a:pt x="14462" y="34554"/>
                  </a:lnTo>
                  <a:lnTo>
                    <a:pt x="15927" y="34420"/>
                  </a:lnTo>
                  <a:lnTo>
                    <a:pt x="16706" y="34302"/>
                  </a:lnTo>
                  <a:lnTo>
                    <a:pt x="17251" y="34097"/>
                  </a:lnTo>
                  <a:lnTo>
                    <a:pt x="17871" y="33477"/>
                  </a:lnTo>
                  <a:lnTo>
                    <a:pt x="18030" y="33043"/>
                  </a:lnTo>
                  <a:lnTo>
                    <a:pt x="18030" y="31948"/>
                  </a:lnTo>
                  <a:lnTo>
                    <a:pt x="17871" y="31532"/>
                  </a:lnTo>
                  <a:lnTo>
                    <a:pt x="17251" y="30846"/>
                  </a:lnTo>
                  <a:lnTo>
                    <a:pt x="16706" y="30641"/>
                  </a:lnTo>
                  <a:lnTo>
                    <a:pt x="14462" y="30460"/>
                  </a:lnTo>
                  <a:lnTo>
                    <a:pt x="13226" y="29886"/>
                  </a:lnTo>
                  <a:lnTo>
                    <a:pt x="12266" y="28831"/>
                  </a:lnTo>
                  <a:lnTo>
                    <a:pt x="11352" y="27736"/>
                  </a:lnTo>
                  <a:lnTo>
                    <a:pt x="10954" y="26594"/>
                  </a:lnTo>
                  <a:lnTo>
                    <a:pt x="10879" y="6455"/>
                  </a:lnTo>
                  <a:lnTo>
                    <a:pt x="9841" y="4100"/>
                  </a:lnTo>
                  <a:lnTo>
                    <a:pt x="7779" y="2202"/>
                  </a:lnTo>
                  <a:lnTo>
                    <a:pt x="6314" y="738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18704" y="2209952"/>
              <a:ext cx="2042795" cy="829944"/>
            </a:xfrm>
            <a:custGeom>
              <a:avLst/>
              <a:gdLst/>
              <a:ahLst/>
              <a:cxnLst/>
              <a:rect l="l" t="t" r="r" b="b"/>
              <a:pathLst>
                <a:path w="2042795" h="829944">
                  <a:moveTo>
                    <a:pt x="2042590" y="0"/>
                  </a:moveTo>
                  <a:lnTo>
                    <a:pt x="0" y="0"/>
                  </a:lnTo>
                  <a:lnTo>
                    <a:pt x="0" y="829445"/>
                  </a:lnTo>
                  <a:lnTo>
                    <a:pt x="2042590" y="829445"/>
                  </a:lnTo>
                  <a:lnTo>
                    <a:pt x="2042590" y="0"/>
                  </a:lnTo>
                  <a:close/>
                </a:path>
              </a:pathLst>
            </a:custGeom>
            <a:solidFill>
              <a:srgbClr val="CAFF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65425" y="2557310"/>
              <a:ext cx="84455" cy="51435"/>
            </a:xfrm>
            <a:custGeom>
              <a:avLst/>
              <a:gdLst/>
              <a:ahLst/>
              <a:cxnLst/>
              <a:rect l="l" t="t" r="r" b="b"/>
              <a:pathLst>
                <a:path w="84455" h="51435">
                  <a:moveTo>
                    <a:pt x="39446" y="33451"/>
                  </a:moveTo>
                  <a:lnTo>
                    <a:pt x="39268" y="32893"/>
                  </a:lnTo>
                  <a:lnTo>
                    <a:pt x="38900" y="32575"/>
                  </a:lnTo>
                  <a:lnTo>
                    <a:pt x="38582" y="32207"/>
                  </a:lnTo>
                  <a:lnTo>
                    <a:pt x="38188" y="32029"/>
                  </a:lnTo>
                  <a:lnTo>
                    <a:pt x="37198" y="32029"/>
                  </a:lnTo>
                  <a:lnTo>
                    <a:pt x="36791" y="32207"/>
                  </a:lnTo>
                  <a:lnTo>
                    <a:pt x="36106" y="32893"/>
                  </a:lnTo>
                  <a:lnTo>
                    <a:pt x="35966" y="33451"/>
                  </a:lnTo>
                  <a:lnTo>
                    <a:pt x="35966" y="47586"/>
                  </a:lnTo>
                  <a:lnTo>
                    <a:pt x="13639" y="47586"/>
                  </a:lnTo>
                  <a:lnTo>
                    <a:pt x="13639" y="7505"/>
                  </a:lnTo>
                  <a:lnTo>
                    <a:pt x="22466" y="7505"/>
                  </a:lnTo>
                  <a:lnTo>
                    <a:pt x="23012" y="7353"/>
                  </a:lnTo>
                  <a:lnTo>
                    <a:pt x="23342" y="7048"/>
                  </a:lnTo>
                  <a:lnTo>
                    <a:pt x="23710" y="6743"/>
                  </a:lnTo>
                  <a:lnTo>
                    <a:pt x="23888" y="6311"/>
                  </a:lnTo>
                  <a:lnTo>
                    <a:pt x="23888" y="5283"/>
                  </a:lnTo>
                  <a:lnTo>
                    <a:pt x="23710" y="4889"/>
                  </a:lnTo>
                  <a:lnTo>
                    <a:pt x="23012" y="4267"/>
                  </a:lnTo>
                  <a:lnTo>
                    <a:pt x="22466" y="4114"/>
                  </a:lnTo>
                  <a:lnTo>
                    <a:pt x="1422" y="4114"/>
                  </a:lnTo>
                  <a:lnTo>
                    <a:pt x="825" y="4267"/>
                  </a:lnTo>
                  <a:lnTo>
                    <a:pt x="457" y="4572"/>
                  </a:lnTo>
                  <a:lnTo>
                    <a:pt x="139" y="4889"/>
                  </a:lnTo>
                  <a:lnTo>
                    <a:pt x="0" y="5283"/>
                  </a:lnTo>
                  <a:lnTo>
                    <a:pt x="0" y="6311"/>
                  </a:lnTo>
                  <a:lnTo>
                    <a:pt x="139" y="6743"/>
                  </a:lnTo>
                  <a:lnTo>
                    <a:pt x="825" y="7353"/>
                  </a:lnTo>
                  <a:lnTo>
                    <a:pt x="1422" y="7505"/>
                  </a:lnTo>
                  <a:lnTo>
                    <a:pt x="10248" y="7505"/>
                  </a:lnTo>
                  <a:lnTo>
                    <a:pt x="10248" y="47586"/>
                  </a:lnTo>
                  <a:lnTo>
                    <a:pt x="1422" y="47586"/>
                  </a:lnTo>
                  <a:lnTo>
                    <a:pt x="825" y="47752"/>
                  </a:lnTo>
                  <a:lnTo>
                    <a:pt x="457" y="48044"/>
                  </a:lnTo>
                  <a:lnTo>
                    <a:pt x="139" y="48361"/>
                  </a:lnTo>
                  <a:lnTo>
                    <a:pt x="0" y="48780"/>
                  </a:lnTo>
                  <a:lnTo>
                    <a:pt x="0" y="49758"/>
                  </a:lnTo>
                  <a:lnTo>
                    <a:pt x="139" y="50152"/>
                  </a:lnTo>
                  <a:lnTo>
                    <a:pt x="457" y="50520"/>
                  </a:lnTo>
                  <a:lnTo>
                    <a:pt x="825" y="50838"/>
                  </a:lnTo>
                  <a:lnTo>
                    <a:pt x="1422" y="50977"/>
                  </a:lnTo>
                  <a:lnTo>
                    <a:pt x="39446" y="50977"/>
                  </a:lnTo>
                  <a:lnTo>
                    <a:pt x="39446" y="33451"/>
                  </a:lnTo>
                  <a:close/>
                </a:path>
                <a:path w="84455" h="51435">
                  <a:moveTo>
                    <a:pt x="84162" y="48780"/>
                  </a:moveTo>
                  <a:lnTo>
                    <a:pt x="83972" y="48361"/>
                  </a:lnTo>
                  <a:lnTo>
                    <a:pt x="83248" y="47752"/>
                  </a:lnTo>
                  <a:lnTo>
                    <a:pt x="82651" y="47586"/>
                  </a:lnTo>
                  <a:lnTo>
                    <a:pt x="70332" y="47586"/>
                  </a:lnTo>
                  <a:lnTo>
                    <a:pt x="70332" y="4660"/>
                  </a:lnTo>
                  <a:lnTo>
                    <a:pt x="70332" y="0"/>
                  </a:lnTo>
                  <a:lnTo>
                    <a:pt x="54965" y="4851"/>
                  </a:lnTo>
                  <a:lnTo>
                    <a:pt x="54267" y="5092"/>
                  </a:lnTo>
                  <a:lnTo>
                    <a:pt x="53860" y="5346"/>
                  </a:lnTo>
                  <a:lnTo>
                    <a:pt x="53352" y="5943"/>
                  </a:lnTo>
                  <a:lnTo>
                    <a:pt x="53225" y="6311"/>
                  </a:lnTo>
                  <a:lnTo>
                    <a:pt x="53225" y="7175"/>
                  </a:lnTo>
                  <a:lnTo>
                    <a:pt x="53352" y="7569"/>
                  </a:lnTo>
                  <a:lnTo>
                    <a:pt x="54038" y="8178"/>
                  </a:lnTo>
                  <a:lnTo>
                    <a:pt x="54432" y="8331"/>
                  </a:lnTo>
                  <a:lnTo>
                    <a:pt x="55092" y="8331"/>
                  </a:lnTo>
                  <a:lnTo>
                    <a:pt x="55460" y="8280"/>
                  </a:lnTo>
                  <a:lnTo>
                    <a:pt x="55968" y="8140"/>
                  </a:lnTo>
                  <a:lnTo>
                    <a:pt x="66941" y="4660"/>
                  </a:lnTo>
                  <a:lnTo>
                    <a:pt x="66941" y="47586"/>
                  </a:lnTo>
                  <a:lnTo>
                    <a:pt x="54622" y="47586"/>
                  </a:lnTo>
                  <a:lnTo>
                    <a:pt x="54038" y="47752"/>
                  </a:lnTo>
                  <a:lnTo>
                    <a:pt x="53682" y="48044"/>
                  </a:lnTo>
                  <a:lnTo>
                    <a:pt x="53352" y="48361"/>
                  </a:lnTo>
                  <a:lnTo>
                    <a:pt x="53225" y="48780"/>
                  </a:lnTo>
                  <a:lnTo>
                    <a:pt x="53225" y="49758"/>
                  </a:lnTo>
                  <a:lnTo>
                    <a:pt x="53352" y="50152"/>
                  </a:lnTo>
                  <a:lnTo>
                    <a:pt x="53682" y="50520"/>
                  </a:lnTo>
                  <a:lnTo>
                    <a:pt x="54038" y="50838"/>
                  </a:lnTo>
                  <a:lnTo>
                    <a:pt x="54622" y="50977"/>
                  </a:lnTo>
                  <a:lnTo>
                    <a:pt x="82651" y="50977"/>
                  </a:lnTo>
                  <a:lnTo>
                    <a:pt x="83248" y="50838"/>
                  </a:lnTo>
                  <a:lnTo>
                    <a:pt x="83604" y="50520"/>
                  </a:lnTo>
                  <a:lnTo>
                    <a:pt x="83972" y="50152"/>
                  </a:lnTo>
                  <a:lnTo>
                    <a:pt x="84162" y="49758"/>
                  </a:lnTo>
                  <a:lnTo>
                    <a:pt x="84162" y="48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57752" y="2261594"/>
              <a:ext cx="1614840" cy="75519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19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19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19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19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19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1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19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42F14AD5-7138-4A88-9BC3-500369A312E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919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Processo de</a:t>
            </a:r>
            <a:r>
              <a:rPr spc="-15" dirty="0"/>
              <a:t> </a:t>
            </a:r>
            <a:r>
              <a:rPr spc="-100" dirty="0" err="1"/>
              <a:t>compila</a:t>
            </a:r>
            <a:r>
              <a:rPr lang="pt-BR" spc="-100" dirty="0" err="1"/>
              <a:t>çã</a:t>
            </a:r>
            <a:r>
              <a:rPr spc="-100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2962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46175"/>
            <a:ext cx="38652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LM Sans 10"/>
                <a:cs typeface="LM Sans 10"/>
              </a:rPr>
              <a:t>Convers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linguagem de alto </a:t>
            </a:r>
            <a:r>
              <a:rPr sz="1100" spc="-100" dirty="0">
                <a:latin typeface="LM Sans 10"/>
                <a:cs typeface="LM Sans 10"/>
              </a:rPr>
              <a:t>n</a:t>
            </a:r>
            <a:r>
              <a:rPr lang="pt-BR" sz="1100" spc="-100" dirty="0">
                <a:latin typeface="LM Sans 10"/>
                <a:cs typeface="LM Sans 10"/>
              </a:rPr>
              <a:t>í</a:t>
            </a:r>
            <a:r>
              <a:rPr sz="1100" spc="-100" dirty="0">
                <a:latin typeface="LM Sans 10"/>
                <a:cs typeface="LM Sans 10"/>
              </a:rPr>
              <a:t>vel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linguagem de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m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quina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06" y="977449"/>
            <a:ext cx="577215" cy="370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0" algn="ctr">
              <a:lnSpc>
                <a:spcPct val="100000"/>
              </a:lnSpc>
              <a:spcBef>
                <a:spcPts val="105"/>
              </a:spcBef>
            </a:pPr>
            <a:r>
              <a:rPr sz="750" b="1" spc="-25" dirty="0">
                <a:latin typeface="Arial"/>
                <a:cs typeface="Arial"/>
              </a:rPr>
              <a:t>High-level  </a:t>
            </a:r>
            <a:r>
              <a:rPr sz="750" b="1" spc="-30" dirty="0">
                <a:latin typeface="Arial"/>
                <a:cs typeface="Arial"/>
              </a:rPr>
              <a:t>language  </a:t>
            </a:r>
            <a:r>
              <a:rPr sz="750" b="1" spc="-35" dirty="0">
                <a:latin typeface="Arial"/>
                <a:cs typeface="Arial"/>
              </a:rPr>
              <a:t>program </a:t>
            </a:r>
            <a:r>
              <a:rPr sz="750" b="1" spc="-25" dirty="0">
                <a:latin typeface="Arial"/>
                <a:cs typeface="Arial"/>
              </a:rPr>
              <a:t>in</a:t>
            </a:r>
            <a:r>
              <a:rPr sz="750" b="1" spc="-114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7724" y="970430"/>
            <a:ext cx="1051560" cy="845819"/>
          </a:xfrm>
          <a:custGeom>
            <a:avLst/>
            <a:gdLst/>
            <a:ahLst/>
            <a:cxnLst/>
            <a:rect l="l" t="t" r="r" b="b"/>
            <a:pathLst>
              <a:path w="1051560" h="845819">
                <a:moveTo>
                  <a:pt x="0" y="0"/>
                </a:moveTo>
                <a:lnTo>
                  <a:pt x="1051526" y="0"/>
                </a:lnTo>
                <a:lnTo>
                  <a:pt x="1051526" y="845278"/>
                </a:lnTo>
                <a:lnTo>
                  <a:pt x="0" y="84527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2859" y="977449"/>
            <a:ext cx="997585" cy="486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void </a:t>
            </a:r>
            <a:r>
              <a:rPr sz="750" spc="-5" dirty="0">
                <a:latin typeface="Arial"/>
                <a:cs typeface="Arial"/>
              </a:rPr>
              <a:t>swap(int </a:t>
            </a:r>
            <a:r>
              <a:rPr sz="750" dirty="0">
                <a:latin typeface="Arial"/>
                <a:cs typeface="Arial"/>
              </a:rPr>
              <a:t>v[ </a:t>
            </a:r>
            <a:r>
              <a:rPr sz="750" spc="-5" dirty="0">
                <a:latin typeface="Arial"/>
                <a:cs typeface="Arial"/>
              </a:rPr>
              <a:t>], int</a:t>
            </a:r>
            <a:r>
              <a:rPr sz="750" spc="-4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k)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85"/>
              </a:lnSpc>
              <a:spcBef>
                <a:spcPts val="45"/>
              </a:spcBef>
            </a:pPr>
            <a:r>
              <a:rPr sz="750" dirty="0">
                <a:latin typeface="Arial"/>
                <a:cs typeface="Arial"/>
              </a:rPr>
              <a:t>{</a:t>
            </a:r>
            <a:endParaRPr sz="750">
              <a:latin typeface="Arial"/>
              <a:cs typeface="Arial"/>
            </a:endParaRPr>
          </a:p>
          <a:p>
            <a:pPr marL="66040" marR="424815">
              <a:lnSpc>
                <a:spcPts val="910"/>
              </a:lnSpc>
              <a:spcBef>
                <a:spcPts val="5"/>
              </a:spcBef>
            </a:pPr>
            <a:r>
              <a:rPr sz="750" spc="-5" dirty="0">
                <a:latin typeface="Arial"/>
                <a:cs typeface="Arial"/>
              </a:rPr>
              <a:t>int temp;  </a:t>
            </a:r>
            <a:r>
              <a:rPr sz="750" dirty="0">
                <a:latin typeface="Arial"/>
                <a:cs typeface="Arial"/>
              </a:rPr>
              <a:t>temp =</a:t>
            </a:r>
            <a:r>
              <a:rPr sz="750" spc="-8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v[k];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6687" y="1437923"/>
            <a:ext cx="632460" cy="25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v[k] = v[k+1];  v[k+1] =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temp;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859" y="1672956"/>
            <a:ext cx="577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}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8082" y="978968"/>
            <a:ext cx="1280160" cy="961390"/>
          </a:xfrm>
          <a:custGeom>
            <a:avLst/>
            <a:gdLst/>
            <a:ahLst/>
            <a:cxnLst/>
            <a:rect l="l" t="t" r="r" b="b"/>
            <a:pathLst>
              <a:path w="1280160" h="961389">
                <a:moveTo>
                  <a:pt x="0" y="0"/>
                </a:moveTo>
                <a:lnTo>
                  <a:pt x="1279615" y="0"/>
                </a:lnTo>
                <a:lnTo>
                  <a:pt x="1279615" y="960902"/>
                </a:lnTo>
                <a:lnTo>
                  <a:pt x="0" y="96090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23211" y="986510"/>
            <a:ext cx="28003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-45" dirty="0">
                <a:latin typeface="Arial"/>
                <a:cs typeface="Arial"/>
              </a:rPr>
              <a:t>s</a:t>
            </a:r>
            <a:r>
              <a:rPr sz="750" b="1" spc="-50" dirty="0">
                <a:latin typeface="Arial"/>
                <a:cs typeface="Arial"/>
              </a:rPr>
              <a:t>w</a:t>
            </a:r>
            <a:r>
              <a:rPr sz="750" b="1" spc="-5" dirty="0">
                <a:latin typeface="Arial"/>
                <a:cs typeface="Arial"/>
              </a:rPr>
              <a:t>a</a:t>
            </a:r>
            <a:r>
              <a:rPr sz="750" b="1" spc="-50" dirty="0">
                <a:latin typeface="Arial"/>
                <a:cs typeface="Arial"/>
              </a:rPr>
              <a:t>p</a:t>
            </a:r>
            <a:r>
              <a:rPr sz="750" b="1" dirty="0">
                <a:latin typeface="Arial"/>
                <a:cs typeface="Arial"/>
              </a:rPr>
              <a:t>: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6939" y="1101628"/>
            <a:ext cx="200660" cy="370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m</a:t>
            </a:r>
            <a:r>
              <a:rPr sz="750" spc="-10" dirty="0">
                <a:latin typeface="Arial"/>
                <a:cs typeface="Arial"/>
              </a:rPr>
              <a:t>u</a:t>
            </a:r>
            <a:r>
              <a:rPr sz="750" spc="-5" dirty="0">
                <a:latin typeface="Arial"/>
                <a:cs typeface="Arial"/>
              </a:rPr>
              <a:t>li  add  </a:t>
            </a:r>
            <a:r>
              <a:rPr sz="750" dirty="0">
                <a:latin typeface="Arial"/>
                <a:cs typeface="Arial"/>
              </a:rPr>
              <a:t>lw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0379" y="1101628"/>
            <a:ext cx="461009" cy="370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"/>
                <a:cs typeface="Arial"/>
              </a:rPr>
              <a:t>$2, $5,</a:t>
            </a:r>
            <a:r>
              <a:rPr sz="750" spc="-3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5" dirty="0">
                <a:latin typeface="Arial"/>
                <a:cs typeface="Arial"/>
              </a:rPr>
              <a:t>$2, $4,</a:t>
            </a:r>
            <a:r>
              <a:rPr sz="750" spc="-7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$2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5" dirty="0">
                <a:latin typeface="Arial"/>
                <a:cs typeface="Arial"/>
              </a:rPr>
              <a:t>$15,</a:t>
            </a:r>
            <a:r>
              <a:rPr sz="750" spc="-9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0($2)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6939" y="1446983"/>
            <a:ext cx="142875" cy="486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lw  sw  sw  </a:t>
            </a:r>
            <a:r>
              <a:rPr sz="750" spc="-5" dirty="0">
                <a:latin typeface="Arial"/>
                <a:cs typeface="Arial"/>
              </a:rPr>
              <a:t>jr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0491" y="1446983"/>
            <a:ext cx="461009" cy="486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"/>
                <a:cs typeface="Arial"/>
              </a:rPr>
              <a:t>$16,</a:t>
            </a:r>
            <a:r>
              <a:rPr sz="750" spc="-9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4($2)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5" dirty="0">
                <a:latin typeface="Arial"/>
                <a:cs typeface="Arial"/>
              </a:rPr>
              <a:t>$16,</a:t>
            </a:r>
            <a:r>
              <a:rPr sz="750" spc="-9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0($2)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5" dirty="0">
                <a:latin typeface="Arial"/>
                <a:cs typeface="Arial"/>
              </a:rPr>
              <a:t>$15,</a:t>
            </a:r>
            <a:r>
              <a:rPr sz="750" spc="-9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4($2)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-5" dirty="0">
                <a:latin typeface="Arial"/>
                <a:cs typeface="Arial"/>
              </a:rPr>
              <a:t>$31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52644" y="1221277"/>
            <a:ext cx="1066800" cy="274320"/>
            <a:chOff x="1952644" y="1221277"/>
            <a:chExt cx="1066800" cy="274320"/>
          </a:xfrm>
        </p:grpSpPr>
        <p:sp>
          <p:nvSpPr>
            <p:cNvPr id="17" name="object 17"/>
            <p:cNvSpPr/>
            <p:nvPr/>
          </p:nvSpPr>
          <p:spPr>
            <a:xfrm>
              <a:off x="1958677" y="1355219"/>
              <a:ext cx="1027430" cy="6985"/>
            </a:xfrm>
            <a:custGeom>
              <a:avLst/>
              <a:gdLst/>
              <a:ahLst/>
              <a:cxnLst/>
              <a:rect l="l" t="t" r="r" b="b"/>
              <a:pathLst>
                <a:path w="1027430" h="6984">
                  <a:moveTo>
                    <a:pt x="0" y="0"/>
                  </a:moveTo>
                  <a:lnTo>
                    <a:pt x="1026999" y="6390"/>
                  </a:lnTo>
                </a:path>
              </a:pathLst>
            </a:custGeom>
            <a:ln w="1191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83534" y="13434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0" y="0"/>
                  </a:moveTo>
                  <a:lnTo>
                    <a:pt x="0" y="35702"/>
                  </a:lnTo>
                  <a:lnTo>
                    <a:pt x="35724" y="18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29222" y="1227309"/>
              <a:ext cx="720090" cy="262255"/>
            </a:xfrm>
            <a:custGeom>
              <a:avLst/>
              <a:gdLst/>
              <a:ahLst/>
              <a:cxnLst/>
              <a:rect l="l" t="t" r="r" b="b"/>
              <a:pathLst>
                <a:path w="720089" h="262255">
                  <a:moveTo>
                    <a:pt x="359744" y="0"/>
                  </a:moveTo>
                  <a:lnTo>
                    <a:pt x="293646" y="2039"/>
                  </a:lnTo>
                  <a:lnTo>
                    <a:pt x="232022" y="7943"/>
                  </a:lnTo>
                  <a:lnTo>
                    <a:pt x="175754" y="17392"/>
                  </a:lnTo>
                  <a:lnTo>
                    <a:pt x="125724" y="30065"/>
                  </a:lnTo>
                  <a:lnTo>
                    <a:pt x="82814" y="45641"/>
                  </a:lnTo>
                  <a:lnTo>
                    <a:pt x="47905" y="63801"/>
                  </a:lnTo>
                  <a:lnTo>
                    <a:pt x="5616" y="106588"/>
                  </a:lnTo>
                  <a:lnTo>
                    <a:pt x="0" y="130574"/>
                  </a:lnTo>
                  <a:lnTo>
                    <a:pt x="5616" y="154585"/>
                  </a:lnTo>
                  <a:lnTo>
                    <a:pt x="47905" y="197499"/>
                  </a:lnTo>
                  <a:lnTo>
                    <a:pt x="82814" y="215743"/>
                  </a:lnTo>
                  <a:lnTo>
                    <a:pt x="125724" y="231408"/>
                  </a:lnTo>
                  <a:lnTo>
                    <a:pt x="175754" y="244164"/>
                  </a:lnTo>
                  <a:lnTo>
                    <a:pt x="232022" y="253682"/>
                  </a:lnTo>
                  <a:lnTo>
                    <a:pt x="293646" y="259634"/>
                  </a:lnTo>
                  <a:lnTo>
                    <a:pt x="359744" y="261691"/>
                  </a:lnTo>
                  <a:lnTo>
                    <a:pt x="425838" y="259634"/>
                  </a:lnTo>
                  <a:lnTo>
                    <a:pt x="487459" y="253682"/>
                  </a:lnTo>
                  <a:lnTo>
                    <a:pt x="543725" y="244164"/>
                  </a:lnTo>
                  <a:lnTo>
                    <a:pt x="593756" y="231408"/>
                  </a:lnTo>
                  <a:lnTo>
                    <a:pt x="636668" y="215743"/>
                  </a:lnTo>
                  <a:lnTo>
                    <a:pt x="671579" y="197499"/>
                  </a:lnTo>
                  <a:lnTo>
                    <a:pt x="713872" y="154585"/>
                  </a:lnTo>
                  <a:lnTo>
                    <a:pt x="719489" y="130574"/>
                  </a:lnTo>
                  <a:lnTo>
                    <a:pt x="713872" y="106588"/>
                  </a:lnTo>
                  <a:lnTo>
                    <a:pt x="671579" y="63801"/>
                  </a:lnTo>
                  <a:lnTo>
                    <a:pt x="636668" y="45641"/>
                  </a:lnTo>
                  <a:lnTo>
                    <a:pt x="593756" y="30065"/>
                  </a:lnTo>
                  <a:lnTo>
                    <a:pt x="543725" y="17392"/>
                  </a:lnTo>
                  <a:lnTo>
                    <a:pt x="487459" y="7943"/>
                  </a:lnTo>
                  <a:lnTo>
                    <a:pt x="425838" y="2039"/>
                  </a:lnTo>
                  <a:lnTo>
                    <a:pt x="359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29222" y="1227309"/>
              <a:ext cx="720090" cy="262255"/>
            </a:xfrm>
            <a:custGeom>
              <a:avLst/>
              <a:gdLst/>
              <a:ahLst/>
              <a:cxnLst/>
              <a:rect l="l" t="t" r="r" b="b"/>
              <a:pathLst>
                <a:path w="720089" h="262255">
                  <a:moveTo>
                    <a:pt x="359744" y="0"/>
                  </a:moveTo>
                  <a:lnTo>
                    <a:pt x="425838" y="2039"/>
                  </a:lnTo>
                  <a:lnTo>
                    <a:pt x="487459" y="7943"/>
                  </a:lnTo>
                  <a:lnTo>
                    <a:pt x="543725" y="17392"/>
                  </a:lnTo>
                  <a:lnTo>
                    <a:pt x="593756" y="30065"/>
                  </a:lnTo>
                  <a:lnTo>
                    <a:pt x="636668" y="45641"/>
                  </a:lnTo>
                  <a:lnTo>
                    <a:pt x="671579" y="63801"/>
                  </a:lnTo>
                  <a:lnTo>
                    <a:pt x="713872" y="106588"/>
                  </a:lnTo>
                  <a:lnTo>
                    <a:pt x="719489" y="130574"/>
                  </a:lnTo>
                  <a:lnTo>
                    <a:pt x="713872" y="154585"/>
                  </a:lnTo>
                  <a:lnTo>
                    <a:pt x="671579" y="197499"/>
                  </a:lnTo>
                  <a:lnTo>
                    <a:pt x="636668" y="215743"/>
                  </a:lnTo>
                  <a:lnTo>
                    <a:pt x="593756" y="231408"/>
                  </a:lnTo>
                  <a:lnTo>
                    <a:pt x="543725" y="244164"/>
                  </a:lnTo>
                  <a:lnTo>
                    <a:pt x="487459" y="253682"/>
                  </a:lnTo>
                  <a:lnTo>
                    <a:pt x="425838" y="259634"/>
                  </a:lnTo>
                  <a:lnTo>
                    <a:pt x="359744" y="261691"/>
                  </a:lnTo>
                  <a:lnTo>
                    <a:pt x="293646" y="259634"/>
                  </a:lnTo>
                  <a:lnTo>
                    <a:pt x="232022" y="253682"/>
                  </a:lnTo>
                  <a:lnTo>
                    <a:pt x="175754" y="244164"/>
                  </a:lnTo>
                  <a:lnTo>
                    <a:pt x="125724" y="231408"/>
                  </a:lnTo>
                  <a:lnTo>
                    <a:pt x="82814" y="215743"/>
                  </a:lnTo>
                  <a:lnTo>
                    <a:pt x="47905" y="197499"/>
                  </a:lnTo>
                  <a:lnTo>
                    <a:pt x="5616" y="154585"/>
                  </a:lnTo>
                  <a:lnTo>
                    <a:pt x="0" y="130574"/>
                  </a:lnTo>
                  <a:lnTo>
                    <a:pt x="5616" y="106588"/>
                  </a:lnTo>
                  <a:lnTo>
                    <a:pt x="47905" y="63801"/>
                  </a:lnTo>
                  <a:lnTo>
                    <a:pt x="82814" y="45641"/>
                  </a:lnTo>
                  <a:lnTo>
                    <a:pt x="125724" y="30065"/>
                  </a:lnTo>
                  <a:lnTo>
                    <a:pt x="175754" y="17392"/>
                  </a:lnTo>
                  <a:lnTo>
                    <a:pt x="232022" y="7943"/>
                  </a:lnTo>
                  <a:lnTo>
                    <a:pt x="293646" y="2039"/>
                  </a:lnTo>
                  <a:lnTo>
                    <a:pt x="359744" y="0"/>
                  </a:lnTo>
                  <a:close/>
                </a:path>
              </a:pathLst>
            </a:custGeom>
            <a:ln w="1191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68404" y="1288162"/>
            <a:ext cx="44259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15" dirty="0">
                <a:solidFill>
                  <a:srgbClr val="FF5050"/>
                </a:solidFill>
                <a:latin typeface="DejaVu Sans"/>
                <a:cs typeface="DejaVu Sans"/>
              </a:rPr>
              <a:t>C</a:t>
            </a:r>
            <a:r>
              <a:rPr sz="750" spc="-5" dirty="0">
                <a:solidFill>
                  <a:srgbClr val="FF5050"/>
                </a:solidFill>
                <a:latin typeface="DejaVu Sans"/>
                <a:cs typeface="DejaVu Sans"/>
              </a:rPr>
              <a:t>o</a:t>
            </a:r>
            <a:r>
              <a:rPr sz="750" spc="-60" dirty="0">
                <a:solidFill>
                  <a:srgbClr val="FF5050"/>
                </a:solidFill>
                <a:latin typeface="DejaVu Sans"/>
                <a:cs typeface="DejaVu Sans"/>
              </a:rPr>
              <a:t>m</a:t>
            </a:r>
            <a:r>
              <a:rPr sz="750" spc="-25" dirty="0">
                <a:solidFill>
                  <a:srgbClr val="FF5050"/>
                </a:solidFill>
                <a:latin typeface="DejaVu Sans"/>
                <a:cs typeface="DejaVu Sans"/>
              </a:rPr>
              <a:t>p</a:t>
            </a:r>
            <a:r>
              <a:rPr sz="750" spc="-5" dirty="0">
                <a:solidFill>
                  <a:srgbClr val="FF5050"/>
                </a:solidFill>
                <a:latin typeface="DejaVu Sans"/>
                <a:cs typeface="DejaVu Sans"/>
              </a:rPr>
              <a:t>i</a:t>
            </a:r>
            <a:r>
              <a:rPr sz="750" dirty="0">
                <a:solidFill>
                  <a:srgbClr val="FF5050"/>
                </a:solidFill>
                <a:latin typeface="DejaVu Sans"/>
                <a:cs typeface="DejaVu Sans"/>
              </a:rPr>
              <a:t>l</a:t>
            </a:r>
            <a:r>
              <a:rPr sz="750" spc="-50" dirty="0">
                <a:solidFill>
                  <a:srgbClr val="FF5050"/>
                </a:solidFill>
                <a:latin typeface="DejaVu Sans"/>
                <a:cs typeface="DejaVu Sans"/>
              </a:rPr>
              <a:t>e</a:t>
            </a:r>
            <a:r>
              <a:rPr sz="750" dirty="0">
                <a:solidFill>
                  <a:srgbClr val="FF5050"/>
                </a:solidFill>
                <a:latin typeface="DejaVu Sans"/>
                <a:cs typeface="DejaVu Sans"/>
              </a:rPr>
              <a:t>r</a:t>
            </a:r>
            <a:endParaRPr sz="7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13246" y="1948494"/>
            <a:ext cx="462280" cy="486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430" algn="just">
              <a:lnSpc>
                <a:spcPct val="100000"/>
              </a:lnSpc>
              <a:spcBef>
                <a:spcPts val="105"/>
              </a:spcBef>
            </a:pPr>
            <a:r>
              <a:rPr sz="750" b="1" spc="-50" dirty="0">
                <a:latin typeface="Arial"/>
                <a:cs typeface="Arial"/>
              </a:rPr>
              <a:t>A</a:t>
            </a:r>
            <a:r>
              <a:rPr sz="750" b="1" spc="-40" dirty="0">
                <a:latin typeface="Arial"/>
                <a:cs typeface="Arial"/>
              </a:rPr>
              <a:t>s</a:t>
            </a:r>
            <a:r>
              <a:rPr sz="750" b="1" spc="-50" dirty="0">
                <a:latin typeface="Arial"/>
                <a:cs typeface="Arial"/>
              </a:rPr>
              <a:t>s</a:t>
            </a:r>
            <a:r>
              <a:rPr sz="750" b="1" spc="-5" dirty="0">
                <a:latin typeface="Arial"/>
                <a:cs typeface="Arial"/>
              </a:rPr>
              <a:t>e</a:t>
            </a:r>
            <a:r>
              <a:rPr sz="750" b="1" spc="-45" dirty="0">
                <a:latin typeface="Arial"/>
                <a:cs typeface="Arial"/>
              </a:rPr>
              <a:t>mb</a:t>
            </a:r>
            <a:r>
              <a:rPr sz="750" b="1" spc="-50" dirty="0">
                <a:latin typeface="Arial"/>
                <a:cs typeface="Arial"/>
              </a:rPr>
              <a:t>l</a:t>
            </a:r>
            <a:r>
              <a:rPr sz="750" b="1" dirty="0">
                <a:latin typeface="Arial"/>
                <a:cs typeface="Arial"/>
              </a:rPr>
              <a:t>y  </a:t>
            </a:r>
            <a:r>
              <a:rPr sz="750" b="1" spc="-30" dirty="0">
                <a:latin typeface="Arial"/>
                <a:cs typeface="Arial"/>
              </a:rPr>
              <a:t>language  Program  </a:t>
            </a:r>
            <a:r>
              <a:rPr sz="750" b="1" spc="-25" dirty="0">
                <a:latin typeface="Arial"/>
                <a:cs typeface="Arial"/>
              </a:rPr>
              <a:t>(for</a:t>
            </a:r>
            <a:r>
              <a:rPr sz="750" b="1" spc="-1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MIPS)</a:t>
            </a:r>
            <a:endParaRPr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7724" y="2196771"/>
            <a:ext cx="1584325" cy="754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75"/>
              </a:spcBef>
            </a:pPr>
            <a:r>
              <a:rPr sz="650" dirty="0">
                <a:latin typeface="Arial"/>
                <a:cs typeface="Arial"/>
              </a:rPr>
              <a:t>00000000101000010000000000011000</a:t>
            </a:r>
            <a:endParaRPr sz="6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650" dirty="0">
                <a:latin typeface="Arial"/>
                <a:cs typeface="Arial"/>
              </a:rPr>
              <a:t>00000000100011100001100000100001</a:t>
            </a:r>
            <a:endParaRPr sz="6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650" dirty="0">
                <a:latin typeface="Arial"/>
                <a:cs typeface="Arial"/>
              </a:rPr>
              <a:t>10001100011000100000000000000000</a:t>
            </a:r>
            <a:endParaRPr sz="6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30"/>
              </a:spcBef>
            </a:pPr>
            <a:r>
              <a:rPr sz="650" dirty="0">
                <a:latin typeface="Arial"/>
                <a:cs typeface="Arial"/>
              </a:rPr>
              <a:t>10001100111100100000000000000100</a:t>
            </a:r>
            <a:endParaRPr sz="6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650" dirty="0">
                <a:latin typeface="Arial"/>
                <a:cs typeface="Arial"/>
              </a:rPr>
              <a:t>10101100111100100000000000000000</a:t>
            </a:r>
            <a:endParaRPr sz="6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650" dirty="0">
                <a:latin typeface="Arial"/>
                <a:cs typeface="Arial"/>
              </a:rPr>
              <a:t>10101100011000100000000000000100</a:t>
            </a:r>
            <a:endParaRPr sz="6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650" dirty="0">
                <a:latin typeface="Arial"/>
                <a:cs typeface="Arial"/>
              </a:rPr>
              <a:t>00000011111000000000000000001000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22631" y="1672760"/>
            <a:ext cx="1002665" cy="516255"/>
            <a:chOff x="2022631" y="1672760"/>
            <a:chExt cx="1002665" cy="516255"/>
          </a:xfrm>
        </p:grpSpPr>
        <p:sp>
          <p:nvSpPr>
            <p:cNvPr id="25" name="object 25"/>
            <p:cNvSpPr/>
            <p:nvPr/>
          </p:nvSpPr>
          <p:spPr>
            <a:xfrm>
              <a:off x="2052461" y="1678717"/>
              <a:ext cx="967105" cy="495300"/>
            </a:xfrm>
            <a:custGeom>
              <a:avLst/>
              <a:gdLst/>
              <a:ahLst/>
              <a:cxnLst/>
              <a:rect l="l" t="t" r="r" b="b"/>
              <a:pathLst>
                <a:path w="967105" h="495300">
                  <a:moveTo>
                    <a:pt x="966797" y="0"/>
                  </a:moveTo>
                  <a:lnTo>
                    <a:pt x="0" y="495131"/>
                  </a:lnTo>
                </a:path>
              </a:pathLst>
            </a:custGeom>
            <a:ln w="1191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2631" y="2156800"/>
              <a:ext cx="40005" cy="32384"/>
            </a:xfrm>
            <a:custGeom>
              <a:avLst/>
              <a:gdLst/>
              <a:ahLst/>
              <a:cxnLst/>
              <a:rect l="l" t="t" r="r" b="b"/>
              <a:pathLst>
                <a:path w="40005" h="32385">
                  <a:moveTo>
                    <a:pt x="23439" y="0"/>
                  </a:moveTo>
                  <a:lnTo>
                    <a:pt x="0" y="31977"/>
                  </a:lnTo>
                  <a:lnTo>
                    <a:pt x="39971" y="31977"/>
                  </a:lnTo>
                  <a:lnTo>
                    <a:pt x="2343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61200" y="1802901"/>
              <a:ext cx="720090" cy="262255"/>
            </a:xfrm>
            <a:custGeom>
              <a:avLst/>
              <a:gdLst/>
              <a:ahLst/>
              <a:cxnLst/>
              <a:rect l="l" t="t" r="r" b="b"/>
              <a:pathLst>
                <a:path w="720089" h="262255">
                  <a:moveTo>
                    <a:pt x="359744" y="0"/>
                  </a:moveTo>
                  <a:lnTo>
                    <a:pt x="293646" y="2039"/>
                  </a:lnTo>
                  <a:lnTo>
                    <a:pt x="232022" y="7943"/>
                  </a:lnTo>
                  <a:lnTo>
                    <a:pt x="175754" y="17392"/>
                  </a:lnTo>
                  <a:lnTo>
                    <a:pt x="125724" y="30065"/>
                  </a:lnTo>
                  <a:lnTo>
                    <a:pt x="82814" y="45641"/>
                  </a:lnTo>
                  <a:lnTo>
                    <a:pt x="47905" y="63801"/>
                  </a:lnTo>
                  <a:lnTo>
                    <a:pt x="5616" y="106588"/>
                  </a:lnTo>
                  <a:lnTo>
                    <a:pt x="0" y="130574"/>
                  </a:lnTo>
                  <a:lnTo>
                    <a:pt x="5616" y="154585"/>
                  </a:lnTo>
                  <a:lnTo>
                    <a:pt x="47905" y="197499"/>
                  </a:lnTo>
                  <a:lnTo>
                    <a:pt x="82814" y="215743"/>
                  </a:lnTo>
                  <a:lnTo>
                    <a:pt x="125724" y="231408"/>
                  </a:lnTo>
                  <a:lnTo>
                    <a:pt x="175754" y="244164"/>
                  </a:lnTo>
                  <a:lnTo>
                    <a:pt x="232022" y="253682"/>
                  </a:lnTo>
                  <a:lnTo>
                    <a:pt x="293646" y="259634"/>
                  </a:lnTo>
                  <a:lnTo>
                    <a:pt x="359744" y="261691"/>
                  </a:lnTo>
                  <a:lnTo>
                    <a:pt x="425700" y="259634"/>
                  </a:lnTo>
                  <a:lnTo>
                    <a:pt x="487248" y="253682"/>
                  </a:lnTo>
                  <a:lnTo>
                    <a:pt x="543493" y="244164"/>
                  </a:lnTo>
                  <a:lnTo>
                    <a:pt x="593541" y="231408"/>
                  </a:lnTo>
                  <a:lnTo>
                    <a:pt x="636496" y="215743"/>
                  </a:lnTo>
                  <a:lnTo>
                    <a:pt x="671463" y="197499"/>
                  </a:lnTo>
                  <a:lnTo>
                    <a:pt x="713855" y="154585"/>
                  </a:lnTo>
                  <a:lnTo>
                    <a:pt x="719489" y="130574"/>
                  </a:lnTo>
                  <a:lnTo>
                    <a:pt x="713855" y="106588"/>
                  </a:lnTo>
                  <a:lnTo>
                    <a:pt x="671463" y="63801"/>
                  </a:lnTo>
                  <a:lnTo>
                    <a:pt x="636496" y="45641"/>
                  </a:lnTo>
                  <a:lnTo>
                    <a:pt x="593541" y="30065"/>
                  </a:lnTo>
                  <a:lnTo>
                    <a:pt x="543493" y="17392"/>
                  </a:lnTo>
                  <a:lnTo>
                    <a:pt x="487248" y="7943"/>
                  </a:lnTo>
                  <a:lnTo>
                    <a:pt x="425700" y="2039"/>
                  </a:lnTo>
                  <a:lnTo>
                    <a:pt x="359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61200" y="1802901"/>
              <a:ext cx="720090" cy="262255"/>
            </a:xfrm>
            <a:custGeom>
              <a:avLst/>
              <a:gdLst/>
              <a:ahLst/>
              <a:cxnLst/>
              <a:rect l="l" t="t" r="r" b="b"/>
              <a:pathLst>
                <a:path w="720089" h="262255">
                  <a:moveTo>
                    <a:pt x="359744" y="0"/>
                  </a:moveTo>
                  <a:lnTo>
                    <a:pt x="425700" y="2039"/>
                  </a:lnTo>
                  <a:lnTo>
                    <a:pt x="487248" y="7943"/>
                  </a:lnTo>
                  <a:lnTo>
                    <a:pt x="543493" y="17392"/>
                  </a:lnTo>
                  <a:lnTo>
                    <a:pt x="593541" y="30065"/>
                  </a:lnTo>
                  <a:lnTo>
                    <a:pt x="636496" y="45641"/>
                  </a:lnTo>
                  <a:lnTo>
                    <a:pt x="671463" y="63801"/>
                  </a:lnTo>
                  <a:lnTo>
                    <a:pt x="713855" y="106588"/>
                  </a:lnTo>
                  <a:lnTo>
                    <a:pt x="719489" y="130574"/>
                  </a:lnTo>
                  <a:lnTo>
                    <a:pt x="713855" y="154585"/>
                  </a:lnTo>
                  <a:lnTo>
                    <a:pt x="671463" y="197499"/>
                  </a:lnTo>
                  <a:lnTo>
                    <a:pt x="636496" y="215743"/>
                  </a:lnTo>
                  <a:lnTo>
                    <a:pt x="593541" y="231408"/>
                  </a:lnTo>
                  <a:lnTo>
                    <a:pt x="543493" y="244164"/>
                  </a:lnTo>
                  <a:lnTo>
                    <a:pt x="487248" y="253682"/>
                  </a:lnTo>
                  <a:lnTo>
                    <a:pt x="425700" y="259634"/>
                  </a:lnTo>
                  <a:lnTo>
                    <a:pt x="359744" y="261691"/>
                  </a:lnTo>
                  <a:lnTo>
                    <a:pt x="293646" y="259634"/>
                  </a:lnTo>
                  <a:lnTo>
                    <a:pt x="232022" y="253682"/>
                  </a:lnTo>
                  <a:lnTo>
                    <a:pt x="175754" y="244164"/>
                  </a:lnTo>
                  <a:lnTo>
                    <a:pt x="125724" y="231408"/>
                  </a:lnTo>
                  <a:lnTo>
                    <a:pt x="82814" y="215743"/>
                  </a:lnTo>
                  <a:lnTo>
                    <a:pt x="47905" y="197499"/>
                  </a:lnTo>
                  <a:lnTo>
                    <a:pt x="5616" y="154585"/>
                  </a:lnTo>
                  <a:lnTo>
                    <a:pt x="0" y="130574"/>
                  </a:lnTo>
                  <a:lnTo>
                    <a:pt x="5616" y="106588"/>
                  </a:lnTo>
                  <a:lnTo>
                    <a:pt x="47905" y="63801"/>
                  </a:lnTo>
                  <a:lnTo>
                    <a:pt x="82814" y="45641"/>
                  </a:lnTo>
                  <a:lnTo>
                    <a:pt x="125724" y="30065"/>
                  </a:lnTo>
                  <a:lnTo>
                    <a:pt x="175754" y="17392"/>
                  </a:lnTo>
                  <a:lnTo>
                    <a:pt x="232022" y="7943"/>
                  </a:lnTo>
                  <a:lnTo>
                    <a:pt x="293646" y="2039"/>
                  </a:lnTo>
                  <a:lnTo>
                    <a:pt x="359744" y="0"/>
                  </a:lnTo>
                  <a:close/>
                </a:path>
              </a:pathLst>
            </a:custGeom>
            <a:ln w="1191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63607" y="1863754"/>
            <a:ext cx="5162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5" dirty="0">
                <a:solidFill>
                  <a:srgbClr val="FF5050"/>
                </a:solidFill>
                <a:latin typeface="DejaVu Sans"/>
                <a:cs typeface="DejaVu Sans"/>
              </a:rPr>
              <a:t>Assembler</a:t>
            </a:r>
            <a:endParaRPr sz="75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07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654797" y="2273064"/>
            <a:ext cx="461645" cy="601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" algn="ctr">
              <a:lnSpc>
                <a:spcPct val="100000"/>
              </a:lnSpc>
              <a:spcBef>
                <a:spcPts val="105"/>
              </a:spcBef>
            </a:pPr>
            <a:r>
              <a:rPr sz="750" b="1" spc="-30" dirty="0">
                <a:latin typeface="Arial"/>
                <a:cs typeface="Arial"/>
              </a:rPr>
              <a:t>Binary  </a:t>
            </a:r>
            <a:r>
              <a:rPr sz="750" b="1" spc="-35" dirty="0">
                <a:latin typeface="Arial"/>
                <a:cs typeface="Arial"/>
              </a:rPr>
              <a:t>machine  </a:t>
            </a:r>
            <a:r>
              <a:rPr sz="750" b="1" spc="-30" dirty="0">
                <a:latin typeface="Arial"/>
                <a:cs typeface="Arial"/>
              </a:rPr>
              <a:t>language  </a:t>
            </a:r>
            <a:r>
              <a:rPr sz="750" b="1" spc="-35" dirty="0">
                <a:latin typeface="Arial"/>
                <a:cs typeface="Arial"/>
              </a:rPr>
              <a:t>program  </a:t>
            </a:r>
            <a:r>
              <a:rPr sz="750" b="1" spc="-25" dirty="0">
                <a:latin typeface="Arial"/>
                <a:cs typeface="Arial"/>
              </a:rPr>
              <a:t>(for</a:t>
            </a:r>
            <a:r>
              <a:rPr sz="750" b="1" spc="-105" dirty="0">
                <a:latin typeface="Arial"/>
                <a:cs typeface="Arial"/>
              </a:rPr>
              <a:t> </a:t>
            </a:r>
            <a:r>
              <a:rPr sz="750" b="1" spc="-5" dirty="0">
                <a:latin typeface="Arial"/>
                <a:cs typeface="Arial"/>
              </a:rPr>
              <a:t>MIPS)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9194" y="2936202"/>
            <a:ext cx="8039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5" dirty="0">
                <a:solidFill>
                  <a:srgbClr val="CCCCCC"/>
                </a:solidFill>
                <a:latin typeface="DejaVu Sans"/>
                <a:cs typeface="DejaVu Sans"/>
              </a:rPr>
              <a:t>Motaz K. Saad</a:t>
            </a:r>
            <a:r>
              <a:rPr sz="550" spc="-4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550" spc="5" dirty="0">
                <a:solidFill>
                  <a:srgbClr val="CCCCCC"/>
                </a:solidFill>
                <a:latin typeface="DejaVu Sans"/>
                <a:cs typeface="DejaVu Sans"/>
              </a:rPr>
              <a:t>(2007)</a:t>
            </a:r>
            <a:endParaRPr sz="550">
              <a:latin typeface="DejaVu Sans"/>
              <a:cs typeface="DejaVu Sans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4838E077-F05E-42E4-AD28-6CE140138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3727</Words>
  <Application>Microsoft Office PowerPoint</Application>
  <PresentationFormat>Personalizar</PresentationFormat>
  <Paragraphs>509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8" baseType="lpstr">
      <vt:lpstr>Arial</vt:lpstr>
      <vt:lpstr>Calibri</vt:lpstr>
      <vt:lpstr>DejaVu Sans</vt:lpstr>
      <vt:lpstr>FreeSans</vt:lpstr>
      <vt:lpstr>LM Mono 10</vt:lpstr>
      <vt:lpstr>LM Mono 8</vt:lpstr>
      <vt:lpstr>LM Roman 10</vt:lpstr>
      <vt:lpstr>LM Sans 10</vt:lpstr>
      <vt:lpstr>LM Sans 12</vt:lpstr>
      <vt:lpstr>LM Sans 8</vt:lpstr>
      <vt:lpstr>LM Sans 9</vt:lpstr>
      <vt:lpstr>Office Theme</vt:lpstr>
      <vt:lpstr>Apresentação do PowerPoint</vt:lpstr>
      <vt:lpstr>Aula anterior – Otimização de código</vt:lpstr>
      <vt:lpstr>Aula anterior – Otimização de código (cont...)</vt:lpstr>
      <vt:lpstr>Aula anterior – Assembly</vt:lpstr>
      <vt:lpstr>Aula anterior – exemplo 1</vt:lpstr>
      <vt:lpstr>Apresentação do PowerPoint</vt:lpstr>
      <vt:lpstr>Apresentação do PowerPoint</vt:lpstr>
      <vt:lpstr>Aula anterior – exemplo em Assembly</vt:lpstr>
      <vt:lpstr>Processo de compilação</vt:lpstr>
      <vt:lpstr>Processo de compilação</vt:lpstr>
      <vt:lpstr>Processo de edição, compilação, ligação e execução</vt:lpstr>
      <vt:lpstr>Compilação/interpretação em Java</vt:lpstr>
      <vt:lpstr>Linguagens, compiladores e interpretadores</vt:lpstr>
      <vt:lpstr>Linguagens, compiladores e interpretadores</vt:lpstr>
      <vt:lpstr>Objetos</vt:lpstr>
      <vt:lpstr>Objetos</vt:lpstr>
      <vt:lpstr>Objetos</vt:lpstr>
      <vt:lpstr>Objetos</vt:lpstr>
      <vt:lpstr>Objetos</vt:lpstr>
      <vt:lpstr>Representação visual</vt:lpstr>
      <vt:lpstr>Classes</vt:lpstr>
      <vt:lpstr>Classes</vt:lpstr>
      <vt:lpstr>Classes</vt:lpstr>
      <vt:lpstr>Representação de Classes</vt:lpstr>
      <vt:lpstr>Aspectos de linguagem e computador</vt:lpstr>
      <vt:lpstr>Hello World – http://dada.perl.it/shootout/hello.html</vt:lpstr>
      <vt:lpstr>Algoritmo</vt:lpstr>
      <vt:lpstr>Algoritmos (I)</vt:lpstr>
      <vt:lpstr>Algoritmos (II)</vt:lpstr>
      <vt:lpstr>Fluxograma (I)</vt:lpstr>
      <vt:lpstr>Apresentação do PowerPoint</vt:lpstr>
      <vt:lpstr>Pseudocódigo (I)</vt:lpstr>
      <vt:lpstr>Pseudocódigo (II)</vt:lpstr>
      <vt:lpstr>Programa (I)</vt:lpstr>
      <vt:lpstr>Programa (II)</vt:lpstr>
      <vt:lpstr>Dicas iniciais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ERIC DE PAULA FERREIRA</cp:lastModifiedBy>
  <cp:revision>17</cp:revision>
  <dcterms:created xsi:type="dcterms:W3CDTF">2020-03-27T21:23:44Z</dcterms:created>
  <dcterms:modified xsi:type="dcterms:W3CDTF">2021-10-04T13:48:37Z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2017-08-07T00:00:00Z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2020-03-27T00:00:00Z</vt:filetime>
  </property>
</Properties>
</file>